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59"/>
  </p:notesMasterIdLst>
  <p:handoutMasterIdLst>
    <p:handoutMasterId r:id="rId60"/>
  </p:handoutMasterIdLst>
  <p:sldIdLst>
    <p:sldId id="261" r:id="rId2"/>
    <p:sldId id="258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64" r:id="rId30"/>
    <p:sldId id="365" r:id="rId31"/>
    <p:sldId id="366" r:id="rId32"/>
    <p:sldId id="367" r:id="rId33"/>
    <p:sldId id="368" r:id="rId34"/>
    <p:sldId id="369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  <p:sldId id="361" r:id="rId54"/>
    <p:sldId id="370" r:id="rId55"/>
    <p:sldId id="362" r:id="rId56"/>
    <p:sldId id="371" r:id="rId57"/>
    <p:sldId id="363" r:id="rId5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422" autoAdjust="0"/>
    <p:restoredTop sz="94660"/>
  </p:normalViewPr>
  <p:slideViewPr>
    <p:cSldViewPr>
      <p:cViewPr varScale="1">
        <p:scale>
          <a:sx n="82" d="100"/>
          <a:sy n="82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96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theme" Target="theme/theme1.xml"/><Relationship Id="rId60" Type="http://schemas.openxmlformats.org/officeDocument/2006/relationships/handoutMaster" Target="handoutMasters/handoutMaster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viewProps" Target="view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notesMaster" Target="notesMasters/notesMaster1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ableStyles" Target="tableStyle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printerSettings" Target="printerSettings/printerSettings1.bin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1810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US" dirty="0" err="1" smtClean="0"/>
              <a:t>Ncbi</a:t>
            </a:r>
            <a:r>
              <a:rPr lang="en-US" dirty="0" smtClean="0"/>
              <a:t> snapshot del xml de </a:t>
            </a:r>
            <a:r>
              <a:rPr lang="en-US" dirty="0" err="1" smtClean="0"/>
              <a:t>aldehide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python.org" TargetMode="Externa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971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sz="2595" dirty="0" smtClean="0"/>
              <a:t>MARC: Developing Bioinformatics Programs</a:t>
            </a:r>
          </a:p>
          <a:p>
            <a:pPr lvl="1"/>
            <a:r>
              <a:rPr lang="en-GB" sz="2595" dirty="0" smtClean="0"/>
              <a:t>July 2009</a:t>
            </a:r>
          </a:p>
          <a:p>
            <a:pPr lvl="1"/>
            <a:endParaRPr lang="en-GB" sz="2595" dirty="0" smtClean="0"/>
          </a:p>
          <a:p>
            <a:pPr lvl="1"/>
            <a:r>
              <a:rPr lang="en-GB" sz="2595" dirty="0" smtClean="0"/>
              <a:t>Alex </a:t>
            </a:r>
            <a:r>
              <a:rPr lang="en-GB" sz="2595" dirty="0" err="1" smtClean="0"/>
              <a:t>Ropelewski</a:t>
            </a:r>
            <a:endParaRPr lang="en-GB" sz="2595" dirty="0" smtClean="0"/>
          </a:p>
          <a:p>
            <a:pPr lvl="1"/>
            <a:r>
              <a:rPr lang="en-GB" sz="2595" dirty="0" smtClean="0"/>
              <a:t>PSC-NRBSC</a:t>
            </a:r>
          </a:p>
          <a:p>
            <a:pPr lvl="1"/>
            <a:r>
              <a:rPr lang="en-GB" sz="2595" dirty="0" smtClean="0"/>
              <a:t>Bienvenido Vélez</a:t>
            </a:r>
          </a:p>
          <a:p>
            <a:pPr lvl="1"/>
            <a:r>
              <a:rPr lang="en-GB" sz="2595" dirty="0" smtClean="0"/>
              <a:t>UPR Mayaguez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944562"/>
            <a:ext cx="8229600" cy="884238"/>
          </a:xfrm>
        </p:spPr>
        <p:txBody>
          <a:bodyPr/>
          <a:lstStyle/>
          <a:p>
            <a:pPr algn="ctr"/>
            <a:r>
              <a:rPr lang="en-US" dirty="0" smtClean="0"/>
              <a:t>Bioinformatics Data Management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05000" y="1600200"/>
            <a:ext cx="5413375" cy="125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 3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3200" dirty="0" smtClean="0"/>
              <a:t>Structured Databases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30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XML Databases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Query language = XPATH/XQUERY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80" y="1717640"/>
            <a:ext cx="8229600" cy="41371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GB" sz="2800" dirty="0" smtClean="0"/>
              <a:t>Introduction and Examples</a:t>
            </a:r>
          </a:p>
          <a:p>
            <a:r>
              <a:rPr lang="en-GB" sz="2800" dirty="0" smtClean="0"/>
              <a:t>Relational Database Design by Example</a:t>
            </a:r>
          </a:p>
          <a:p>
            <a:pPr lvl="2"/>
            <a:r>
              <a:rPr lang="en-GB" sz="2000" dirty="0" smtClean="0"/>
              <a:t>entities and relational diagrams</a:t>
            </a:r>
          </a:p>
          <a:p>
            <a:pPr lvl="2"/>
            <a:r>
              <a:rPr lang="en-GB" sz="2000" dirty="0" smtClean="0"/>
              <a:t>normal forms</a:t>
            </a:r>
          </a:p>
          <a:p>
            <a:r>
              <a:rPr lang="en-GB" sz="2800" dirty="0" smtClean="0"/>
              <a:t>SQL (Sequel) Language</a:t>
            </a:r>
          </a:p>
          <a:p>
            <a:r>
              <a:rPr lang="en-GB" sz="2800" dirty="0" smtClean="0"/>
              <a:t>SQL Data Manipulation</a:t>
            </a:r>
          </a:p>
          <a:p>
            <a:pPr lvl="1"/>
            <a:r>
              <a:rPr lang="en-GB" sz="2400" dirty="0" smtClean="0"/>
              <a:t>Select</a:t>
            </a:r>
          </a:p>
          <a:p>
            <a:pPr lvl="1"/>
            <a:r>
              <a:rPr lang="en-GB" sz="2400" dirty="0" smtClean="0"/>
              <a:t>Joins</a:t>
            </a:r>
          </a:p>
          <a:p>
            <a:pPr lvl="1"/>
            <a:r>
              <a:rPr lang="en-GB" sz="2400" dirty="0" smtClean="0"/>
              <a:t>Updates and deletes</a:t>
            </a:r>
          </a:p>
          <a:p>
            <a:pPr lvl="1"/>
            <a:r>
              <a:rPr lang="en-GB" sz="2400" dirty="0" smtClean="0"/>
              <a:t>Inserts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Originally proposed by E.F. Codd in 1970</a:t>
            </a:r>
          </a:p>
          <a:p>
            <a:r>
              <a:rPr lang="en-US" smtClean="0"/>
              <a:t>First research prototypes in early 80’s: </a:t>
            </a:r>
          </a:p>
          <a:p>
            <a:pPr lvl="1"/>
            <a:r>
              <a:rPr lang="en-US" smtClean="0"/>
              <a:t>Ingres @ UC Berkeley</a:t>
            </a:r>
          </a:p>
          <a:p>
            <a:pPr lvl="1"/>
            <a:r>
              <a:rPr lang="en-US" smtClean="0"/>
              <a:t>System R @ IBM</a:t>
            </a:r>
          </a:p>
          <a:p>
            <a:r>
              <a:rPr lang="en-US" smtClean="0"/>
              <a:t>Today the market exceeds $20B annually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5867400"/>
            <a:ext cx="152323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Edgar F. </a:t>
            </a:r>
            <a:r>
              <a:rPr lang="en-US" dirty="0" err="1" smtClean="0">
                <a:latin typeface="Gill Sans MT" pitchFamily="34" charset="0"/>
              </a:rPr>
              <a:t>Codd</a:t>
            </a:r>
            <a:r>
              <a:rPr lang="en-US" dirty="0" smtClean="0">
                <a:latin typeface="Gill Sans MT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038600"/>
            <a:ext cx="1905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Commercial</a:t>
            </a:r>
          </a:p>
          <a:p>
            <a:pPr lvl="1"/>
            <a:r>
              <a:rPr lang="en-US" smtClean="0"/>
              <a:t>Oracle</a:t>
            </a:r>
          </a:p>
          <a:p>
            <a:pPr lvl="1"/>
            <a:r>
              <a:rPr lang="en-US" smtClean="0"/>
              <a:t>MS SQL Server</a:t>
            </a:r>
          </a:p>
          <a:p>
            <a:pPr lvl="1"/>
            <a:r>
              <a:rPr lang="en-US" smtClean="0"/>
              <a:t>IBM DB2</a:t>
            </a:r>
          </a:p>
          <a:p>
            <a:r>
              <a:rPr lang="en-US" smtClean="0"/>
              <a:t>Open Source</a:t>
            </a:r>
          </a:p>
          <a:p>
            <a:pPr lvl="1"/>
            <a:r>
              <a:rPr lang="en-US" smtClean="0"/>
              <a:t>MySQL</a:t>
            </a:r>
          </a:p>
          <a:p>
            <a:pPr lvl="1"/>
            <a:r>
              <a:rPr lang="en-US" smtClean="0"/>
              <a:t>Postgres</a:t>
            </a:r>
          </a:p>
          <a:p>
            <a:pPr lvl="1"/>
            <a:r>
              <a:rPr lang="en-US" smtClean="0"/>
              <a:t>SQLite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Relational Database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7877" y="1237743"/>
            <a:ext cx="6394764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Goal: Store results from multiple sequence search attempts </a:t>
            </a:r>
          </a:p>
          <a:p>
            <a:r>
              <a:rPr lang="en-US" sz="2000" dirty="0" smtClean="0">
                <a:latin typeface="Gill Sans MT" pitchFamily="34" charset="0"/>
              </a:rPr>
              <a:t>Leverage SQL to analyze large result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730" y="1892415"/>
            <a:ext cx="8145243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Entities to be stored: Matching sequences with scores for each search matrix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1341" y="2417811"/>
          <a:ext cx="8248470" cy="34747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7262"/>
                <a:gridCol w="1875802"/>
                <a:gridCol w="1191764"/>
                <a:gridCol w="1191764"/>
                <a:gridCol w="1125554"/>
                <a:gridCol w="1496324"/>
              </a:tblGrid>
              <a:tr h="328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08274" y="5867400"/>
            <a:ext cx="4389728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Problems: Lots of redundant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Redundancy</a:t>
            </a:r>
            <a:endParaRPr lang="en-US" dirty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2101995"/>
          <a:ext cx="6626631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3397"/>
                <a:gridCol w="2926883"/>
                <a:gridCol w="2416351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04363" y="3645482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4483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646" y="325124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105" y="5593632"/>
            <a:ext cx="125470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Foreign 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0873" y="1225495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pSp>
        <p:nvGrpSpPr>
          <p:cNvPr id="2" name="Group 65"/>
          <p:cNvGrpSpPr/>
          <p:nvPr/>
        </p:nvGrpSpPr>
        <p:grpSpPr>
          <a:xfrm>
            <a:off x="790704" y="3690349"/>
            <a:ext cx="3772159" cy="2276513"/>
            <a:chOff x="1840887" y="2436762"/>
            <a:chExt cx="3549807" cy="218479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1854558" y="4597760"/>
              <a:ext cx="3526414" cy="23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70" idx="4"/>
            </p:cNvCxnSpPr>
            <p:nvPr/>
          </p:nvCxnSpPr>
          <p:spPr>
            <a:xfrm rot="5400000" flipH="1" flipV="1">
              <a:off x="5213349" y="4421211"/>
              <a:ext cx="344967" cy="9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765512" y="3512137"/>
              <a:ext cx="2161793" cy="110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701207" y="5867400"/>
            <a:ext cx="153779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Still redundant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 flipH="1" flipV="1">
            <a:off x="6481276" y="5568682"/>
            <a:ext cx="382806" cy="370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046059" y="3927271"/>
            <a:ext cx="1033608" cy="16561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5638800" y="55626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Dealing with Redundancy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74768" y="4352399"/>
          <a:ext cx="299763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7832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9679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8008" y="3946180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330" y="36011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894" y="1153606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81872" y="1970197"/>
          <a:ext cx="6247528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3528"/>
                <a:gridCol w="2895600"/>
                <a:gridCol w="2438400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90455" y="3992952"/>
          <a:ext cx="3095826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838624"/>
                <a:gridCol w="12699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Normal Forms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First Normal Form</a:t>
            </a:r>
          </a:p>
          <a:p>
            <a:pPr lvl="1"/>
            <a:r>
              <a:rPr lang="en-US" smtClean="0"/>
              <a:t>Table must be flat; no multi-valued attributes</a:t>
            </a:r>
          </a:p>
          <a:p>
            <a:r>
              <a:rPr lang="en-US" smtClean="0"/>
              <a:t>Second Normal Form</a:t>
            </a:r>
          </a:p>
          <a:p>
            <a:pPr lvl="1"/>
            <a:r>
              <a:rPr lang="en-US" smtClean="0"/>
              <a:t>All non-key attributes determined by whole primary key</a:t>
            </a:r>
          </a:p>
          <a:p>
            <a:r>
              <a:rPr lang="en-US" smtClean="0"/>
              <a:t>Third Normal Form</a:t>
            </a:r>
          </a:p>
          <a:p>
            <a:pPr lvl="1"/>
            <a:r>
              <a:rPr lang="en-US" smtClean="0"/>
              <a:t>All non-key attributes can ONLY depend on whole primary key directly</a:t>
            </a:r>
          </a:p>
          <a:p>
            <a:r>
              <a:rPr lang="en-US" smtClean="0"/>
              <a:t>Others…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62132" y="1661359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985" y="4610464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Runs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0315" y="5589428"/>
            <a:ext cx="318087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N-to-N relations model as table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1470291" y="2588272"/>
            <a:ext cx="944135" cy="1758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0"/>
          </p:cNvCxnSpPr>
          <p:nvPr/>
        </p:nvCxnSpPr>
        <p:spPr>
          <a:xfrm rot="16200000" flipH="1">
            <a:off x="1477560" y="4139019"/>
            <a:ext cx="938182" cy="4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96224" y="2240923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1618031" y="306913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28007" y="382685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322749" y="188031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3016" y="337609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07722" y="4880949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07208" y="1583850"/>
          <a:ext cx="3458721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907"/>
                <a:gridCol w="1241451"/>
                <a:gridCol w="10643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40085" y="1219022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192167" y="4676597"/>
          <a:ext cx="354738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67291" y="4311148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70586" y="276482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228658" y="3121177"/>
          <a:ext cx="35284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0686"/>
                <a:gridCol w="1191636"/>
                <a:gridCol w="1176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3787" y="1921261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Organism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847" y="4237320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5410200"/>
            <a:ext cx="343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one-to-many relationships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942188" y="2676724"/>
            <a:ext cx="592443" cy="879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916331" y="3908905"/>
            <a:ext cx="65682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87879" y="2500825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1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918478" y="297734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328454" y="373506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266671" y="2140217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55730" y="328430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42851" y="450780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391697" y="1655271"/>
          <a:ext cx="4404576" cy="11232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760"/>
                <a:gridCol w="1249251"/>
                <a:gridCol w="2704565"/>
              </a:tblGrid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Cod worm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Pseudoterranova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decipiens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916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4465802" y="4114627"/>
          <a:ext cx="368759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9198"/>
                <a:gridCol w="914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CAA77743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AB647031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32265" y="3129742"/>
            <a:ext cx="39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table necessary for one-to-many </a:t>
            </a:r>
            <a:r>
              <a:rPr lang="en-US" dirty="0" err="1" smtClean="0">
                <a:latin typeface="Gill Sans MT" pitchFamily="34" charset="0"/>
              </a:rPr>
              <a:t>rel’s</a:t>
            </a:r>
            <a:endParaRPr lang="en-US" dirty="0" smtClean="0">
              <a:latin typeface="Gill Sans MT" pitchFamily="34" charset="0"/>
            </a:endParaRPr>
          </a:p>
        </p:txBody>
      </p:sp>
      <p:cxnSp>
        <p:nvCxnSpPr>
          <p:cNvPr id="23" name="Elbow Connector 22"/>
          <p:cNvCxnSpPr>
            <a:stCxn id="33" idx="6"/>
          </p:cNvCxnSpPr>
          <p:nvPr/>
        </p:nvCxnSpPr>
        <p:spPr>
          <a:xfrm flipH="1" flipV="1">
            <a:off x="4648200" y="2819400"/>
            <a:ext cx="1583676" cy="2045595"/>
          </a:xfrm>
          <a:prstGeom prst="bentConnector4">
            <a:avLst>
              <a:gd name="adj1" fmla="val -140591"/>
              <a:gd name="adj2" fmla="val 84015"/>
            </a:avLst>
          </a:prstGeom>
          <a:ln w="1905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0676" y="3810000"/>
            <a:ext cx="106952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15028" y="1295400"/>
            <a:ext cx="1095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</a:t>
            </a:r>
          </a:p>
        </p:txBody>
      </p:sp>
      <p:sp>
        <p:nvSpPr>
          <p:cNvPr id="33" name="Oval 32"/>
          <p:cNvSpPr/>
          <p:nvPr/>
        </p:nvSpPr>
        <p:spPr>
          <a:xfrm>
            <a:off x="5587932" y="4472189"/>
            <a:ext cx="643944" cy="7856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Bioinformatics Data Management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Query Language (SQL)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Organization</a:t>
            </a:r>
          </a:p>
          <a:p>
            <a:pPr lvl="1"/>
            <a:r>
              <a:rPr lang="en-US" smtClean="0"/>
              <a:t>Data definition/schema creation</a:t>
            </a:r>
          </a:p>
          <a:p>
            <a:pPr lvl="1"/>
            <a:r>
              <a:rPr lang="en-US" smtClean="0"/>
              <a:t>Data manipulation</a:t>
            </a:r>
          </a:p>
          <a:p>
            <a:pPr lvl="2"/>
            <a:r>
              <a:rPr lang="en-US" smtClean="0"/>
              <a:t>Insertion</a:t>
            </a:r>
          </a:p>
          <a:p>
            <a:pPr lvl="2"/>
            <a:r>
              <a:rPr lang="en-US" smtClean="0"/>
              <a:t>Manipulation</a:t>
            </a:r>
          </a:p>
          <a:p>
            <a:pPr lvl="2"/>
            <a:r>
              <a:rPr lang="en-US" smtClean="0"/>
              <a:t>Updates</a:t>
            </a:r>
          </a:p>
          <a:p>
            <a:pPr lvl="2"/>
            <a:r>
              <a:rPr lang="en-US" smtClean="0"/>
              <a:t>Removals</a:t>
            </a:r>
          </a:p>
          <a:p>
            <a:pPr lvl="1"/>
            <a:r>
              <a:rPr lang="en-US" smtClean="0"/>
              <a:t> A standard (ISO) since 1987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Definition Language (DDL)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CREATE statement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0843" y="177194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1989" y="1778595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155" y="3787836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86536" y="4142951"/>
          <a:ext cx="352002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906"/>
                <a:gridCol w="1188783"/>
                <a:gridCol w="1173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0" y="35814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Sequences(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</a:p>
          <a:p>
            <a:r>
              <a:rPr lang="en-US" sz="1400" dirty="0" smtClean="0">
                <a:latin typeface="Gill Sans MT" pitchFamily="34" charset="0"/>
              </a:rPr>
              <a:t>	Definition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 (255),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Source varchar(255) 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Runs(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Matrix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(255),</a:t>
            </a:r>
          </a:p>
          <a:p>
            <a:r>
              <a:rPr lang="en-US" sz="1400" dirty="0" smtClean="0">
                <a:latin typeface="Gill Sans MT" pitchFamily="34" charset="0"/>
              </a:rPr>
              <a:t>	Date </a:t>
            </a:r>
            <a:r>
              <a:rPr lang="en-US" sz="1400" dirty="0" err="1" smtClean="0">
                <a:latin typeface="Gill Sans MT" pitchFamily="34" charset="0"/>
              </a:rPr>
              <a:t>date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53340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Matches(</a:t>
            </a:r>
          </a:p>
          <a:p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 	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37130" y="2182593"/>
          <a:ext cx="349389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4631"/>
                <a:gridCol w="1256599"/>
                <a:gridCol w="1072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623514" y="2141814"/>
          <a:ext cx="3547387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Data Manipulation Language (DML)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Foundation is relational algebra</a:t>
            </a:r>
          </a:p>
          <a:p>
            <a:r>
              <a:rPr lang="en-US" dirty="0" smtClean="0"/>
              <a:t>An algebra on relations with three basic operations: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3276600"/>
          <a:ext cx="5077871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0182"/>
                <a:gridCol w="35376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Operation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subset of attributes of a table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 subset of entities in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a table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Merge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two tables into one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5486400"/>
            <a:ext cx="648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All three operations yield a new table as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10200" y="3810000"/>
            <a:ext cx="3352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Intuitively:</a:t>
            </a:r>
          </a:p>
          <a:p>
            <a:r>
              <a:rPr lang="en-US" sz="2400" dirty="0" smtClean="0">
                <a:latin typeface="Gill Sans MT" pitchFamily="34" charset="0"/>
              </a:rPr>
              <a:t>Find organism that each sequence belongs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0" y="33528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Intuitively:</a:t>
            </a:r>
          </a:p>
          <a:p>
            <a:r>
              <a:rPr lang="en-US" sz="2000" dirty="0" smtClean="0">
                <a:latin typeface="Gill Sans MT" pitchFamily="34" charset="0"/>
              </a:rPr>
              <a:t>Find all sequences from </a:t>
            </a:r>
            <a:r>
              <a:rPr lang="en-US" sz="2000" dirty="0" err="1" smtClean="0">
                <a:latin typeface="Gill Sans MT" pitchFamily="34" charset="0"/>
              </a:rPr>
              <a:t>Mus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Musculus</a:t>
            </a:r>
            <a:endParaRPr lang="en-US" sz="20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239000" y="4380894"/>
            <a:ext cx="1693984" cy="1105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Gill Sans MT" pitchFamily="34" charset="0"/>
              </a:rPr>
              <a:t>Requires attributes for join to have same name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>
            <a:off x="7148146" y="4211515"/>
            <a:ext cx="1820016" cy="134522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/>
          <p:cNvCxnSpPr/>
          <p:nvPr/>
        </p:nvCxnSpPr>
        <p:spPr>
          <a:xfrm rot="10800000">
            <a:off x="4897315" y="3270739"/>
            <a:ext cx="2505808" cy="11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>
            <a:off x="6163411" y="3323493"/>
            <a:ext cx="1582613" cy="1037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5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4419600"/>
            <a:ext cx="2966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SELECT Acc#,  Source </a:t>
            </a:r>
          </a:p>
          <a:p>
            <a:r>
              <a:rPr lang="en-US" sz="2400" dirty="0" smtClean="0">
                <a:latin typeface="Gill Sans MT" pitchFamily="34" charset="0"/>
              </a:rPr>
              <a:t>    FROM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en-GB" dirty="0" smtClean="0"/>
              <a:t>Structured Databases at a Glance - Characteristics</a:t>
            </a:r>
          </a:p>
          <a:p>
            <a:r>
              <a:rPr lang="en-GB" dirty="0" smtClean="0"/>
              <a:t>Advantages of Structured Databases</a:t>
            </a:r>
          </a:p>
          <a:p>
            <a:r>
              <a:rPr lang="en-GB" dirty="0" smtClean="0"/>
              <a:t>Data Independence</a:t>
            </a:r>
          </a:p>
          <a:p>
            <a:r>
              <a:rPr lang="en-GB" dirty="0" smtClean="0"/>
              <a:t>Disadvantages of Structured Databases</a:t>
            </a:r>
          </a:p>
          <a:p>
            <a:r>
              <a:rPr lang="en-GB" dirty="0" smtClean="0"/>
              <a:t>Examples of Structured Databases</a:t>
            </a:r>
          </a:p>
          <a:p>
            <a:pPr lvl="1"/>
            <a:r>
              <a:rPr lang="en-GB" sz="2000" dirty="0" smtClean="0"/>
              <a:t>Hierarchical Databases</a:t>
            </a:r>
          </a:p>
          <a:p>
            <a:pPr lvl="1"/>
            <a:r>
              <a:rPr lang="en-GB" sz="2000" dirty="0" smtClean="0"/>
              <a:t>Networked Databases</a:t>
            </a:r>
          </a:p>
          <a:p>
            <a:pPr lvl="1"/>
            <a:r>
              <a:rPr lang="en-GB" sz="2000" dirty="0" smtClean="0"/>
              <a:t>Relational Databases</a:t>
            </a:r>
          </a:p>
          <a:p>
            <a:pPr lvl="1"/>
            <a:r>
              <a:rPr lang="en-GB" sz="2000" dirty="0" smtClean="0"/>
              <a:t>XML Databases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0" y="3657600"/>
            <a:ext cx="3482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FROM Sequences</a:t>
            </a:r>
          </a:p>
          <a:p>
            <a:r>
              <a:rPr lang="en-US" dirty="0" smtClean="0">
                <a:latin typeface="Gill Sans MT" pitchFamily="34" charset="0"/>
              </a:rPr>
              <a:t>    WHERE Source=</a:t>
            </a:r>
            <a:r>
              <a:rPr lang="en-US" dirty="0" smtClean="0">
                <a:latin typeface="Gill Sans MT" pitchFamily="34" charset="0"/>
              </a:rPr>
              <a:t> ‘</a:t>
            </a:r>
            <a:r>
              <a:rPr lang="en-US" dirty="0" err="1" smtClean="0">
                <a:latin typeface="Gill Sans MT" pitchFamily="34" charset="0"/>
              </a:rPr>
              <a:t>Mus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’</a:t>
            </a:r>
            <a:endParaRPr lang="en-US" dirty="0" smtClean="0">
              <a:latin typeface="Gill Sans MT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53200" y="5105400"/>
            <a:ext cx="217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“*” means “all” attributes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2362200"/>
            <a:ext cx="2747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</a:t>
            </a:r>
            <a:r>
              <a:rPr lang="en-US" sz="1400" dirty="0" err="1" smtClean="0">
                <a:latin typeface="Gill Sans MT" pitchFamily="34" charset="0"/>
              </a:rPr>
              <a:t>SeqNum</a:t>
            </a:r>
            <a:r>
              <a:rPr lang="en-US" sz="1400" dirty="0" smtClean="0">
                <a:latin typeface="Gill Sans MT" pitchFamily="34" charset="0"/>
              </a:rPr>
              <a:t>,  Org </a:t>
            </a:r>
          </a:p>
          <a:p>
            <a:r>
              <a:rPr lang="en-US" sz="1400" dirty="0" smtClean="0">
                <a:latin typeface="Gill Sans MT" pitchFamily="34" charset="0"/>
              </a:rPr>
              <a:t>    FROM Sequences</a:t>
            </a:r>
          </a:p>
          <a:p>
            <a:r>
              <a:rPr lang="en-US" sz="1400" dirty="0" smtClean="0">
                <a:latin typeface="Gill Sans MT" pitchFamily="34" charset="0"/>
              </a:rPr>
              <a:t>    WHERE Source= </a:t>
            </a:r>
            <a:r>
              <a:rPr lang="en-US" sz="1400" dirty="0" err="1" smtClean="0">
                <a:latin typeface="Gill Sans MT" pitchFamily="34" charset="0"/>
              </a:rPr>
              <a:t>Mus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Musculus</a:t>
            </a:r>
            <a:endParaRPr lang="en-US" sz="14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38800" y="3352800"/>
            <a:ext cx="30757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NATURAL JOIN 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41269" y="2895600"/>
            <a:ext cx="4102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INNER JOIN Organisms </a:t>
            </a:r>
          </a:p>
          <a:p>
            <a:r>
              <a:rPr lang="en-US" dirty="0" smtClean="0">
                <a:latin typeface="Gill Sans MT" pitchFamily="34" charset="0"/>
              </a:rPr>
              <a:t>    on </a:t>
            </a:r>
            <a:r>
              <a:rPr lang="en-US" dirty="0" err="1" smtClean="0">
                <a:latin typeface="Gill Sans MT" pitchFamily="34" charset="0"/>
              </a:rPr>
              <a:t>sequences.SrcID</a:t>
            </a:r>
            <a:r>
              <a:rPr lang="en-US" dirty="0" smtClean="0">
                <a:latin typeface="Gill Sans MT" pitchFamily="34" charset="0"/>
              </a:rPr>
              <a:t> = </a:t>
            </a:r>
            <a:r>
              <a:rPr lang="en-US" dirty="0" err="1" smtClean="0">
                <a:latin typeface="Gill Sans MT" pitchFamily="34" charset="0"/>
              </a:rPr>
              <a:t>organisms.SrcID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47058" y="3276600"/>
            <a:ext cx="39683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* </a:t>
            </a:r>
          </a:p>
          <a:p>
            <a:r>
              <a:rPr lang="en-US" sz="1400" dirty="0" smtClean="0">
                <a:latin typeface="Gill Sans MT" pitchFamily="34" charset="0"/>
              </a:rPr>
              <a:t>    FROM Sequences LEFT OUTER JOIN Organisms </a:t>
            </a:r>
          </a:p>
          <a:p>
            <a:r>
              <a:rPr lang="en-US" sz="1400" dirty="0" smtClean="0">
                <a:latin typeface="Gill Sans MT" pitchFamily="34" charset="0"/>
              </a:rPr>
              <a:t>        ON </a:t>
            </a:r>
            <a:r>
              <a:rPr lang="en-US" sz="1400" dirty="0" err="1" smtClean="0">
                <a:latin typeface="Gill Sans MT" pitchFamily="34" charset="0"/>
              </a:rPr>
              <a:t>Sequences.SrcID</a:t>
            </a:r>
            <a:r>
              <a:rPr lang="en-US" sz="1400" dirty="0" smtClean="0">
                <a:latin typeface="Gill Sans MT" pitchFamily="34" charset="0"/>
              </a:rPr>
              <a:t> = </a:t>
            </a:r>
            <a:r>
              <a:rPr lang="en-US" sz="1400" dirty="0" err="1" smtClean="0">
                <a:latin typeface="Gill Sans MT" pitchFamily="34" charset="0"/>
              </a:rPr>
              <a:t>Organisms.SrcID</a:t>
            </a:r>
            <a:r>
              <a:rPr lang="en-US" sz="1400" dirty="0" smtClean="0">
                <a:latin typeface="Gill Sans MT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UPDATE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43180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352800"/>
            <a:ext cx="2389158" cy="738664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UPDATE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SET Date = ‘7/22/07’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DELETE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800" y="4318000"/>
          <a:ext cx="481818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95600" y="3352800"/>
            <a:ext cx="238915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DELETE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5791200"/>
            <a:ext cx="7397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ADVICE: BE CAREFUL WITH DELETE. THERE IS NO EASY UNDO</a:t>
            </a:r>
            <a:endParaRPr lang="es-ES_trad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with SORT BY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352800"/>
            <a:ext cx="2318501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*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</a:t>
            </a:r>
            <a:r>
              <a:rPr lang="en-US" sz="1400" dirty="0" smtClean="0">
                <a:latin typeface="Gill Sans MT" pitchFamily="34" charset="0"/>
              </a:rPr>
              <a:t> ORDER BY 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ASC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28800" y="43434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685800"/>
          </a:xfrm>
        </p:spPr>
        <p:txBody>
          <a:bodyPr/>
          <a:lstStyle/>
          <a:p>
            <a:r>
              <a:rPr lang="en-US" dirty="0" smtClean="0"/>
              <a:t>Grouping Results and Aggregates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 - Insert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791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Good when you know the attributes of all entities </a:t>
            </a:r>
            <a:r>
              <a:rPr lang="en-US" sz="2400" dirty="0" err="1" smtClean="0"/>
              <a:t>c</a:t>
            </a:r>
            <a:r>
              <a:rPr lang="en-US" sz="2400" dirty="0" smtClean="0"/>
              <a:t>-priori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0" y="1600200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71191" y="1230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314700" y="3314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2971800"/>
            <a:ext cx="217034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INSERT INTO Organisms</a:t>
            </a:r>
          </a:p>
          <a:p>
            <a:r>
              <a:rPr lang="en-US" sz="1400" dirty="0" smtClean="0">
                <a:latin typeface="Gill Sans MT" pitchFamily="34" charset="0"/>
              </a:rPr>
              <a:t>        Values (3, ‘C. </a:t>
            </a:r>
            <a:r>
              <a:rPr lang="en-US" sz="1400" dirty="0" err="1" smtClean="0">
                <a:latin typeface="Gill Sans MT" pitchFamily="34" charset="0"/>
              </a:rPr>
              <a:t>Elegans</a:t>
            </a:r>
            <a:r>
              <a:rPr lang="en-US" sz="1400" dirty="0" smtClean="0">
                <a:latin typeface="Gill Sans MT" pitchFamily="34" charset="0"/>
              </a:rPr>
              <a:t>’)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667000" y="3886200"/>
          <a:ext cx="261221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671191" y="3516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 at a Glance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All information organized in same way (Data Model)</a:t>
            </a:r>
          </a:p>
          <a:p>
            <a:r>
              <a:rPr lang="en-US" sz="2400" dirty="0" smtClean="0"/>
              <a:t>Language available to</a:t>
            </a:r>
          </a:p>
          <a:p>
            <a:pPr lvl="1"/>
            <a:r>
              <a:rPr lang="en-US" sz="2000" dirty="0" smtClean="0"/>
              <a:t>describe (create) the database</a:t>
            </a:r>
          </a:p>
          <a:p>
            <a:pPr lvl="1"/>
            <a:r>
              <a:rPr lang="en-US" sz="2000" dirty="0" smtClean="0"/>
              <a:t>insert data</a:t>
            </a:r>
          </a:p>
          <a:p>
            <a:pPr lvl="1"/>
            <a:r>
              <a:rPr lang="en-US" sz="2000" dirty="0" smtClean="0"/>
              <a:t>manipulate data</a:t>
            </a:r>
          </a:p>
          <a:p>
            <a:pPr lvl="1"/>
            <a:r>
              <a:rPr lang="en-US" sz="2000" dirty="0" smtClean="0"/>
              <a:t>update</a:t>
            </a:r>
          </a:p>
          <a:p>
            <a:r>
              <a:rPr lang="en-US" sz="2400" dirty="0" smtClean="0"/>
              <a:t>Language establishes an abstract data model: Data Independence</a:t>
            </a:r>
          </a:p>
          <a:p>
            <a:r>
              <a:rPr lang="en-US" sz="2400" dirty="0" smtClean="0"/>
              <a:t>Programs using language can work across systems</a:t>
            </a:r>
          </a:p>
          <a:p>
            <a:r>
              <a:rPr lang="en-US" sz="2400" dirty="0" smtClean="0"/>
              <a:t>Facilitates communication and sharing data 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Approach #2:  Input from file (CSV)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Under construction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Tricky to set data types handled correctly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r>
              <a:rPr lang="en-US" sz="2800" dirty="0" smtClean="0"/>
              <a:t>Case Study: Analyzing Results of Multiple </a:t>
            </a:r>
            <a:br>
              <a:rPr lang="en-US" sz="2800" dirty="0" smtClean="0"/>
            </a:br>
            <a:r>
              <a:rPr lang="en-US" sz="2800" dirty="0" smtClean="0"/>
              <a:t>BLAST Runs with alternative search matrices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r>
              <a:rPr lang="en-US" dirty="0" smtClean="0"/>
              <a:t>Steps at a Glance</a:t>
            </a:r>
          </a:p>
          <a:p>
            <a:pPr lvl="1"/>
            <a:r>
              <a:rPr lang="en-US" dirty="0" smtClean="0"/>
              <a:t>Install and configure tools</a:t>
            </a:r>
          </a:p>
          <a:p>
            <a:pPr lvl="2"/>
            <a:r>
              <a:rPr lang="en-US" dirty="0" smtClean="0"/>
              <a:t>Python environment including </a:t>
            </a:r>
            <a:r>
              <a:rPr lang="en-US" dirty="0" err="1" smtClean="0"/>
              <a:t>BioPython</a:t>
            </a:r>
            <a:endParaRPr lang="en-US" dirty="0" smtClean="0"/>
          </a:p>
          <a:p>
            <a:pPr lvl="2"/>
            <a:r>
              <a:rPr lang="en-US" dirty="0" smtClean="0"/>
              <a:t>Database system (</a:t>
            </a:r>
            <a:r>
              <a:rPr lang="en-US" dirty="0" err="1" smtClean="0"/>
              <a:t>SQLite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Design the relational database schema</a:t>
            </a:r>
          </a:p>
          <a:p>
            <a:pPr lvl="1"/>
            <a:r>
              <a:rPr lang="en-US" dirty="0" smtClean="0"/>
              <a:t>Write Python functions to insert results into database</a:t>
            </a:r>
          </a:p>
          <a:p>
            <a:pPr lvl="1"/>
            <a:r>
              <a:rPr lang="en-US" dirty="0" smtClean="0"/>
              <a:t>Analyze data using SQL queries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dirty="0" smtClean="0"/>
              <a:t>Install Python interpreter</a:t>
            </a:r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err="1" smtClean="0"/>
              <a:t>www.python.org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BioPython</a:t>
            </a:r>
            <a:endParaRPr lang="en-US" sz="2800" dirty="0" smtClean="0"/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smtClean="0">
                <a:hlinkClick r:id="rId2"/>
              </a:rPr>
              <a:t>www.biopython.org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SQLiteMan</a:t>
            </a:r>
            <a:endParaRPr lang="en-US" sz="2800" dirty="0" smtClean="0"/>
          </a:p>
          <a:p>
            <a:pPr lvl="1"/>
            <a:r>
              <a:rPr lang="en-US" sz="2400" dirty="0" smtClean="0"/>
              <a:t>Download </a:t>
            </a:r>
            <a:r>
              <a:rPr lang="en-US" sz="2400" dirty="0" err="1" smtClean="0"/>
              <a:t>SQLiteMan</a:t>
            </a:r>
            <a:r>
              <a:rPr lang="en-US" sz="2400" dirty="0" smtClean="0"/>
              <a:t> query browser from </a:t>
            </a:r>
            <a:r>
              <a:rPr lang="en-US" sz="2400" dirty="0" err="1" smtClean="0"/>
              <a:t>www.sqliteman.com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2510874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Windows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1371600"/>
          </a:xfrm>
        </p:spPr>
        <p:txBody>
          <a:bodyPr/>
          <a:lstStyle/>
          <a:p>
            <a:r>
              <a:rPr lang="en-US" dirty="0" smtClean="0"/>
              <a:t>UNDER CONSTRUCTION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520" y="1143000"/>
            <a:ext cx="2373967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Mac OS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2):Design Database Schema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5597" y="1950524"/>
          <a:ext cx="8603087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9795"/>
                <a:gridCol w="1329788"/>
                <a:gridCol w="1824389"/>
                <a:gridCol w="1159099"/>
                <a:gridCol w="1094704"/>
                <a:gridCol w="1455312"/>
              </a:tblGrid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Write Python functions to:</a:t>
            </a:r>
          </a:p>
          <a:p>
            <a:pPr lvl="1"/>
            <a:r>
              <a:rPr lang="en-US" smtClean="0"/>
              <a:t>Run a BLAST search for the query sequence and a specific matrix</a:t>
            </a:r>
          </a:p>
          <a:p>
            <a:pPr lvl="1"/>
            <a:r>
              <a:rPr lang="en-US" smtClean="0"/>
              <a:t>Insert results into Database</a:t>
            </a:r>
          </a:p>
          <a:p>
            <a:pPr lvl="2"/>
            <a:r>
              <a:rPr lang="en-US" smtClean="0"/>
              <a:t>Run SQL insert queries to populate the database</a:t>
            </a:r>
          </a:p>
          <a:p>
            <a:pPr lvl="2"/>
            <a:r>
              <a:rPr lang="en-US" smtClean="0"/>
              <a:t>Create a CSV file with all results from BLAST searches and import to DB</a:t>
            </a:r>
          </a:p>
          <a:p>
            <a:pPr lvl="1"/>
            <a:r>
              <a:rPr lang="en-US" smtClean="0"/>
              <a:t>Run all functions together running one Blast for each one of a set of matrices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381000"/>
          </a:xfrm>
        </p:spPr>
        <p:txBody>
          <a:bodyPr/>
          <a:lstStyle/>
          <a:p>
            <a:r>
              <a:rPr lang="en-US" sz="2000" dirty="0" smtClean="0"/>
              <a:t>Run a BLAST search for the query sequence and a specific matrix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524000"/>
            <a:ext cx="7667422" cy="504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NCBIWWW</a:t>
            </a:r>
          </a:p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NCBIXML</a:t>
            </a:r>
          </a:p>
          <a:p>
            <a:r>
              <a:rPr lang="en-US" sz="1400" dirty="0" smtClean="0"/>
              <a:t>from Bio import </a:t>
            </a:r>
            <a:r>
              <a:rPr lang="en-US" sz="1400" dirty="0" err="1" smtClean="0"/>
              <a:t>Fasta</a:t>
            </a:r>
            <a:endParaRPr lang="en-US" sz="1400" dirty="0" smtClean="0"/>
          </a:p>
          <a:p>
            <a:r>
              <a:rPr lang="en-US" sz="1400" dirty="0" smtClean="0"/>
              <a:t>from sys import *</a:t>
            </a:r>
          </a:p>
          <a:p>
            <a:r>
              <a:rPr lang="en-US" sz="1400" dirty="0" smtClean="0"/>
              <a:t>import sqlite3</a:t>
            </a:r>
          </a:p>
          <a:p>
            <a:endParaRPr lang="en-US" sz="1400" dirty="0" smtClean="0"/>
          </a:p>
          <a:p>
            <a:r>
              <a:rPr lang="en-US" sz="1400" dirty="0" smtClean="0"/>
              <a:t>def </a:t>
            </a:r>
            <a:r>
              <a:rPr lang="en-US" sz="1400" dirty="0" err="1" smtClean="0"/>
              <a:t>searchAndStoreBlastSearch(query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filename):</a:t>
            </a:r>
          </a:p>
          <a:p>
            <a:r>
              <a:rPr lang="en-US" sz="1400" dirty="0" smtClean="0"/>
              <a:t>    # Creates handle to store the results sent by NCBI website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results_handle</a:t>
            </a:r>
            <a:r>
              <a:rPr lang="en-US" sz="1400" dirty="0" smtClean="0"/>
              <a:t> = </a:t>
            </a:r>
            <a:r>
              <a:rPr lang="en-US" sz="1400" dirty="0" err="1" smtClean="0"/>
              <a:t>NCBIWWW.qblast("blastp</a:t>
            </a:r>
            <a:r>
              <a:rPr lang="en-US" sz="1400" dirty="0" smtClean="0"/>
              <a:t>", "</a:t>
            </a:r>
            <a:r>
              <a:rPr lang="en-US" sz="1400" dirty="0" err="1" smtClean="0"/>
              <a:t>swissprot</a:t>
            </a:r>
            <a:r>
              <a:rPr lang="en-US" sz="1400" dirty="0" smtClean="0"/>
              <a:t>", query, expect=10,</a:t>
            </a:r>
          </a:p>
          <a:p>
            <a:r>
              <a:rPr lang="en-US" sz="1400" dirty="0" smtClean="0"/>
              <a:t>                   descriptions=2000, alignments=2000, </a:t>
            </a:r>
            <a:r>
              <a:rPr lang="en-US" sz="1400" dirty="0" err="1" smtClean="0"/>
              <a:t>hitlist_size</a:t>
            </a:r>
            <a:r>
              <a:rPr lang="en-US" sz="1400" dirty="0" smtClean="0"/>
              <a:t>=2000,</a:t>
            </a:r>
          </a:p>
          <a:p>
            <a:r>
              <a:rPr lang="en-US" sz="1400" dirty="0" smtClean="0"/>
              <a:t>                   </a:t>
            </a:r>
            <a:r>
              <a:rPr lang="en-US" sz="1400" dirty="0" err="1" smtClean="0"/>
              <a:t>matrix_name</a:t>
            </a:r>
            <a:r>
              <a:rPr lang="en-US" sz="1400" dirty="0" smtClean="0"/>
              <a:t>=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# Reads results into memory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blast_results</a:t>
            </a:r>
            <a:r>
              <a:rPr lang="en-US" sz="1400" dirty="0" smtClean="0"/>
              <a:t> = </a:t>
            </a:r>
            <a:r>
              <a:rPr lang="en-US" sz="1400" dirty="0" err="1" smtClean="0"/>
              <a:t>results_handle.read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# Creates and opens a file in </a:t>
            </a:r>
            <a:r>
              <a:rPr lang="en-US" sz="1400" dirty="0" err="1" smtClean="0"/>
              <a:t>filesystem</a:t>
            </a:r>
            <a:r>
              <a:rPr lang="en-US" sz="1400" dirty="0" smtClean="0"/>
              <a:t> for writing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</a:t>
            </a:r>
            <a:r>
              <a:rPr lang="en-US" sz="1400" dirty="0" smtClean="0"/>
              <a:t> = 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, '</a:t>
            </a:r>
            <a:r>
              <a:rPr lang="en-US" sz="1400" dirty="0" err="1" smtClean="0"/>
              <a:t>w</a:t>
            </a:r>
            <a:r>
              <a:rPr lang="en-US" sz="1400" dirty="0" smtClean="0"/>
              <a:t>')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Store results from memory into the </a:t>
            </a:r>
            <a:r>
              <a:rPr lang="en-US" sz="1400" dirty="0" err="1" smtClean="0"/>
              <a:t>filesystem</a:t>
            </a:r>
            <a:endParaRPr lang="en-US" sz="1400" dirty="0" smtClean="0"/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save_file.write(blast_results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#Close the file handler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save_file.close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" y="1524000"/>
            <a:ext cx="8242479" cy="4800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Insert results into Database: Run multiple SQL insert queries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3273" y="2183223"/>
            <a:ext cx="82185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xmlToDatabase(filename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</a:t>
            </a:r>
            <a:r>
              <a:rPr lang="en-US" sz="1400" dirty="0" smtClean="0"/>
              <a:t>=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record=</a:t>
            </a:r>
            <a:r>
              <a:rPr lang="en-US" sz="1400" dirty="0" err="1" smtClean="0"/>
              <a:t>NCBIXML.parse(blast_fileptr).next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for alignment in </a:t>
            </a:r>
            <a:r>
              <a:rPr lang="en-US" sz="1400" dirty="0" err="1" smtClean="0"/>
              <a:t>record.alignments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hsp</a:t>
            </a:r>
            <a:r>
              <a:rPr lang="en-US" sz="1400" dirty="0" smtClean="0"/>
              <a:t>=alignment.hsps[0]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matrix_id,dbCursor,dbConn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blast_fileptr.close</a:t>
            </a:r>
            <a:r>
              <a:rPr lang="en-US" sz="1400" dirty="0" smtClean="0"/>
              <a:t>()</a:t>
            </a:r>
            <a:endParaRPr lang="es-ES_tradnl" sz="1400" dirty="0"/>
          </a:p>
        </p:txBody>
      </p:sp>
      <p:sp>
        <p:nvSpPr>
          <p:cNvPr id="7" name="Rectangle 6"/>
          <p:cNvSpPr/>
          <p:nvPr/>
        </p:nvSpPr>
        <p:spPr>
          <a:xfrm>
            <a:off x="287527" y="2210832"/>
            <a:ext cx="8637831" cy="1903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124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dirty="0" smtClean="0"/>
              <a:t>Insert results into Database: Run multiple SQL </a:t>
            </a:r>
            <a:r>
              <a:rPr lang="en-US" sz="2000" i="1" dirty="0" smtClean="0"/>
              <a:t>insert </a:t>
            </a:r>
            <a:r>
              <a:rPr lang="en-US" sz="2000" dirty="0" smtClean="0"/>
              <a:t>queries </a:t>
            </a:r>
            <a:endParaRPr lang="en-US" sz="2400" dirty="0" smtClean="0"/>
          </a:p>
          <a:p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1" y="2133600"/>
            <a:ext cx="8153400" cy="2209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31292" y="2345824"/>
            <a:ext cx="833832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# Insert a row of data into the table (securely)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t</a:t>
            </a:r>
            <a:r>
              <a:rPr lang="en-US" sz="1400" dirty="0" smtClean="0"/>
              <a:t> = (</a:t>
            </a:r>
            <a:r>
              <a:rPr lang="en-US" sz="1400" dirty="0" err="1" smtClean="0"/>
              <a:t>hsp.expect</a:t>
            </a:r>
            <a:r>
              <a:rPr lang="en-US" sz="1400" dirty="0" smtClean="0"/>
              <a:t>, </a:t>
            </a:r>
            <a:r>
              <a:rPr lang="en-US" sz="1400" dirty="0" err="1" smtClean="0"/>
              <a:t>hsp.score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alignment.accession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alignment.title</a:t>
            </a:r>
            <a:r>
              <a:rPr lang="en-US" sz="1400" dirty="0" smtClean="0"/>
              <a:t>,)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dbCursor.execute("insert</a:t>
            </a:r>
            <a:r>
              <a:rPr lang="en-US" sz="1400" dirty="0" smtClean="0"/>
              <a:t> into sequences values (?,?,?,?,?)",</a:t>
            </a:r>
            <a:r>
              <a:rPr lang="en-US" sz="1400" dirty="0" err="1" smtClean="0"/>
              <a:t>t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Save (commit) the changes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dbConn.commit</a:t>
            </a:r>
            <a:r>
              <a:rPr lang="en-US" sz="1400" dirty="0" smtClean="0"/>
              <a:t>()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609601"/>
          </a:xfrm>
        </p:spPr>
        <p:txBody>
          <a:bodyPr/>
          <a:lstStyle/>
          <a:p>
            <a:pPr marL="273050" lvl="2" indent="-273050">
              <a:spcBef>
                <a:spcPts val="600"/>
              </a:spcBef>
              <a:buClr>
                <a:schemeClr val="accent1"/>
              </a:buClr>
            </a:pPr>
            <a:r>
              <a:rPr lang="en-US" sz="1600" smtClean="0"/>
              <a:t>Insert results into Database: Create a CSV file with all results from BLAST searches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677432"/>
            <a:ext cx="8094473" cy="44092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657524" y="1739690"/>
            <a:ext cx="79703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def </a:t>
            </a:r>
            <a:r>
              <a:rPr lang="en-US" sz="1600" dirty="0" err="1" smtClean="0"/>
              <a:t>xmlToCSV(xmlFilename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csvFilename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    # Create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</a:t>
            </a:r>
            <a:r>
              <a:rPr lang="en-US" sz="1600" dirty="0" smtClean="0"/>
              <a:t>=</a:t>
            </a:r>
            <a:r>
              <a:rPr lang="en-US" sz="1600" dirty="0" err="1" smtClean="0"/>
              <a:t>open(xmlFilename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    # Parse xml file into </a:t>
            </a:r>
            <a:r>
              <a:rPr lang="en-US" sz="1600" dirty="0" err="1" smtClean="0"/>
              <a:t>biopython</a:t>
            </a:r>
            <a:r>
              <a:rPr lang="en-US" sz="1600" dirty="0" smtClean="0"/>
              <a:t> object</a:t>
            </a:r>
          </a:p>
          <a:p>
            <a:r>
              <a:rPr lang="en-US" sz="1600" dirty="0" smtClean="0"/>
              <a:t>    record=</a:t>
            </a:r>
            <a:r>
              <a:rPr lang="en-US" sz="1600" dirty="0" err="1" smtClean="0"/>
              <a:t>NCBIXML.parse(blast_fileptr).next</a:t>
            </a:r>
            <a:r>
              <a:rPr lang="en-US" sz="1600" dirty="0" smtClean="0"/>
              <a:t>()</a:t>
            </a:r>
          </a:p>
          <a:p>
            <a:r>
              <a:rPr lang="en-US" sz="1600" dirty="0" smtClean="0"/>
              <a:t>    # Create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 writer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csvFileWriter</a:t>
            </a:r>
            <a:r>
              <a:rPr lang="en-US" sz="1600" dirty="0" smtClean="0"/>
              <a:t> = </a:t>
            </a:r>
            <a:r>
              <a:rPr lang="en-US" sz="1600" dirty="0" err="1" smtClean="0"/>
              <a:t>csv.writer(open(csvFilename,'wb</a:t>
            </a:r>
            <a:r>
              <a:rPr lang="en-US" sz="1600" dirty="0" smtClean="0"/>
              <a:t>'))</a:t>
            </a:r>
          </a:p>
          <a:p>
            <a:r>
              <a:rPr lang="en-US" sz="1600" dirty="0" smtClean="0"/>
              <a:t>    # Iterate over record alignments</a:t>
            </a:r>
          </a:p>
          <a:p>
            <a:r>
              <a:rPr lang="en-US" sz="1600" dirty="0" smtClean="0"/>
              <a:t>    for alignment in </a:t>
            </a:r>
            <a:r>
              <a:rPr lang="en-US" sz="1600" dirty="0" err="1" smtClean="0"/>
              <a:t>record.alignments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 # Extract high score </a:t>
            </a:r>
            <a:r>
              <a:rPr lang="en-US" sz="1600" dirty="0" err="1" smtClean="0"/>
              <a:t>pairwise</a:t>
            </a:r>
            <a:r>
              <a:rPr lang="en-US" sz="1600" dirty="0" smtClean="0"/>
              <a:t> alignment object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hsp</a:t>
            </a:r>
            <a:r>
              <a:rPr lang="en-US" sz="1600" dirty="0" smtClean="0"/>
              <a:t>=alignment.hsps[0]</a:t>
            </a:r>
          </a:p>
          <a:p>
            <a:r>
              <a:rPr lang="en-US" sz="1600" dirty="0" smtClean="0"/>
              <a:t>         # Create record vector</a:t>
            </a:r>
          </a:p>
          <a:p>
            <a:r>
              <a:rPr lang="en-US" sz="1600" dirty="0" smtClean="0"/>
              <a:t>         record = [</a:t>
            </a:r>
            <a:r>
              <a:rPr lang="en-US" sz="1600" dirty="0" err="1" smtClean="0"/>
              <a:t>hsp.expect</a:t>
            </a:r>
            <a:r>
              <a:rPr lang="en-US" sz="1600" dirty="0" smtClean="0"/>
              <a:t>, </a:t>
            </a:r>
            <a:r>
              <a:rPr lang="en-US" sz="1600" dirty="0" err="1" smtClean="0"/>
              <a:t>hsp.score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alignment.accession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alignment.title</a:t>
            </a:r>
            <a:r>
              <a:rPr lang="en-US" sz="1600" dirty="0" smtClean="0"/>
              <a:t>,]</a:t>
            </a:r>
          </a:p>
          <a:p>
            <a:r>
              <a:rPr lang="en-US" sz="1600" dirty="0" smtClean="0"/>
              <a:t>         # Store record vector into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csvFileWriter.writerow</a:t>
            </a:r>
            <a:r>
              <a:rPr lang="en-US" sz="1600" dirty="0" smtClean="0"/>
              <a:t>( record )</a:t>
            </a:r>
          </a:p>
          <a:p>
            <a:r>
              <a:rPr lang="en-US" sz="1600" dirty="0" smtClean="0"/>
              <a:t>    # Close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blast_fileptr.close</a:t>
            </a:r>
            <a:r>
              <a:rPr lang="en-US" sz="1600" dirty="0" smtClean="0"/>
              <a:t>()</a:t>
            </a:r>
            <a:endParaRPr lang="es-ES_tradn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Independence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4445" y="1326508"/>
            <a:ext cx="184168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7684" y="2316039"/>
            <a:ext cx="19962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Data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928" y="4543393"/>
            <a:ext cx="838629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Shield apps from changes in “physical” platform specific layers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7802" y="3241180"/>
            <a:ext cx="2771077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OS and File System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41928" y="2404039"/>
            <a:ext cx="1547581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Tables, relations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251618" y="2547871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07960" y="3329172"/>
            <a:ext cx="184168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Files, directories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6017650" y="3473004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0564" y="4077609"/>
            <a:ext cx="1794433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Objective:</a:t>
            </a:r>
          </a:p>
        </p:txBody>
      </p:sp>
      <p:sp>
        <p:nvSpPr>
          <p:cNvPr id="22" name="Cloud 21"/>
          <p:cNvSpPr/>
          <p:nvPr/>
        </p:nvSpPr>
        <p:spPr>
          <a:xfrm>
            <a:off x="1447800" y="1981200"/>
            <a:ext cx="4752304" cy="12234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</p:spPr>
        <p:txBody>
          <a:bodyPr/>
          <a:lstStyle/>
          <a:p>
            <a:r>
              <a:rPr lang="en-US" sz="1800" dirty="0" smtClean="0"/>
              <a:t>Use all functions to run one Blast for each of a sequence of search matrices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0829" y="1676400"/>
            <a:ext cx="8041059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def </a:t>
            </a:r>
            <a:r>
              <a:rPr lang="en-US" sz="1200" dirty="0" err="1" smtClean="0"/>
              <a:t>doIt</a:t>
            </a:r>
            <a:r>
              <a:rPr lang="en-US" sz="1200" dirty="0" smtClean="0"/>
              <a:t>():</a:t>
            </a:r>
          </a:p>
          <a:p>
            <a:r>
              <a:rPr lang="en-US" sz="1200" dirty="0" smtClean="0"/>
              <a:t>    print "Import </a:t>
            </a:r>
            <a:r>
              <a:rPr lang="en-US" sz="1200" dirty="0" err="1" smtClean="0"/>
              <a:t>fasta</a:t>
            </a:r>
            <a:r>
              <a:rPr lang="en-US" sz="1200" dirty="0" smtClean="0"/>
              <a:t> file"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</a:t>
            </a:r>
            <a:r>
              <a:rPr lang="en-US" sz="1200" dirty="0" smtClean="0"/>
              <a:t> = open('P00624.fasta')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fasta</a:t>
            </a:r>
            <a:r>
              <a:rPr lang="en-US" sz="1200" dirty="0" smtClean="0"/>
              <a:t> = </a:t>
            </a:r>
            <a:r>
              <a:rPr lang="en-US" sz="1200" dirty="0" err="1" smtClean="0"/>
              <a:t>Fasta.Iterator(query_file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query = </a:t>
            </a:r>
            <a:r>
              <a:rPr lang="en-US" sz="1200" dirty="0" err="1" smtClean="0"/>
              <a:t>fasta.next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query_file.close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print "Creating database interface"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 = sqlite3.connect(dbFileName)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 = </a:t>
            </a:r>
            <a:r>
              <a:rPr lang="en-US" sz="1200" dirty="0" err="1" smtClean="0"/>
              <a:t>dbConnection.cursor</a:t>
            </a:r>
            <a:r>
              <a:rPr lang="en-US" sz="1200" dirty="0" smtClean="0"/>
              <a:t>()</a:t>
            </a:r>
          </a:p>
          <a:p>
            <a:endParaRPr lang="en-US" sz="1200" dirty="0" smtClean="0"/>
          </a:p>
          <a:p>
            <a:r>
              <a:rPr lang="en-US" sz="1200" dirty="0" smtClean="0"/>
              <a:t>    # Create tables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dbCursor.execute("DROP</a:t>
            </a:r>
            <a:r>
              <a:rPr lang="en-US" sz="1200" dirty="0" smtClean="0"/>
              <a:t> TABLE IF EXISTS sequences")</a:t>
            </a:r>
          </a:p>
          <a:p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dbCursor.execute("CREATE</a:t>
            </a:r>
            <a:r>
              <a:rPr lang="en-US" sz="1200" dirty="0" smtClean="0"/>
              <a:t> TABLE IF NOT EXISTS sequences (expect real, score </a:t>
            </a:r>
            <a:r>
              <a:rPr lang="en-US" sz="1200" dirty="0" err="1" smtClean="0"/>
              <a:t>int</a:t>
            </a:r>
            <a:r>
              <a:rPr lang="en-US" sz="1200" dirty="0" smtClean="0"/>
              <a:t>, matrix text, \</a:t>
            </a:r>
          </a:p>
          <a:p>
            <a:r>
              <a:rPr lang="en-US" sz="1200" dirty="0" smtClean="0"/>
              <a:t>					  accession text, description text)")</a:t>
            </a:r>
          </a:p>
          <a:p>
            <a:r>
              <a:rPr lang="en-US" sz="1200" dirty="0" smtClean="0"/>
              <a:t>    print "Iterate over matrixes"</a:t>
            </a:r>
          </a:p>
          <a:p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range(0,len(MatrixName)):</a:t>
            </a:r>
          </a:p>
          <a:p>
            <a:r>
              <a:rPr lang="en-US" sz="1200" dirty="0" smtClean="0"/>
              <a:t>        print "Sending blast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searchAndStoreBlastSearch(query</a:t>
            </a:r>
            <a:r>
              <a:rPr lang="en-US" sz="1200" dirty="0" smtClean="0"/>
              <a:t>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FileName[i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print "Processing </a:t>
            </a:r>
            <a:r>
              <a:rPr lang="en-US" sz="1200" dirty="0" err="1" smtClean="0"/>
              <a:t>blase</a:t>
            </a:r>
            <a:r>
              <a:rPr lang="en-US" sz="1200" dirty="0" smtClean="0"/>
              <a:t>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xmlToDatabase(FileName[i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,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print "Program done"</a:t>
            </a:r>
            <a:endParaRPr lang="es-ES_tradnl" sz="1200" dirty="0"/>
          </a:p>
        </p:txBody>
      </p:sp>
      <p:sp>
        <p:nvSpPr>
          <p:cNvPr id="7" name="Rectangle 6"/>
          <p:cNvSpPr/>
          <p:nvPr/>
        </p:nvSpPr>
        <p:spPr>
          <a:xfrm>
            <a:off x="467234" y="1676400"/>
            <a:ext cx="8062773" cy="4419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572000" y="1981200"/>
            <a:ext cx="4267200" cy="7386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Matrixname</a:t>
            </a:r>
            <a:r>
              <a:rPr lang="en-US" sz="1400" dirty="0" smtClean="0"/>
              <a:t>=['PAM70','BLOSUM80']</a:t>
            </a:r>
          </a:p>
          <a:p>
            <a:r>
              <a:rPr lang="en-US" sz="1400" dirty="0" err="1" smtClean="0"/>
              <a:t>FileName</a:t>
            </a:r>
            <a:r>
              <a:rPr lang="en-US" sz="1400" dirty="0" smtClean="0"/>
              <a:t>=['TestPAM70.xml','TestBLOSUM80.xml']</a:t>
            </a:r>
          </a:p>
          <a:p>
            <a:r>
              <a:rPr lang="en-US" sz="1400" dirty="0" err="1" smtClean="0"/>
              <a:t>dbFileName</a:t>
            </a:r>
            <a:r>
              <a:rPr lang="en-US" sz="1400" dirty="0" smtClean="0"/>
              <a:t>='data.db3'</a:t>
            </a:r>
            <a:endParaRPr lang="es-ES_tradn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86342"/>
          </a:xfrm>
        </p:spPr>
        <p:txBody>
          <a:bodyPr/>
          <a:lstStyle/>
          <a:p>
            <a:r>
              <a:rPr lang="en-US" sz="1800" smtClean="0"/>
              <a:t>Run all functions together running one Blast for each one of a set of matrices</a:t>
            </a:r>
          </a:p>
          <a:p>
            <a:r>
              <a:rPr lang="en-US" sz="1800" smtClean="0"/>
              <a:t>Import CSV version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9214" y="2286000"/>
            <a:ext cx="8062773" cy="37706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539114" y="2327300"/>
            <a:ext cx="7907029" cy="372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MatrixName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TableName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FileName</a:t>
            </a:r>
            <a:r>
              <a:rPr lang="en-US" dirty="0" smtClean="0"/>
              <a:t>=['TestPAM70.xml','TestBLOSUM80.xml']</a:t>
            </a:r>
          </a:p>
          <a:p>
            <a:r>
              <a:rPr lang="en-US" dirty="0" err="1" smtClean="0"/>
              <a:t>CsvFileName</a:t>
            </a:r>
            <a:r>
              <a:rPr lang="en-US" dirty="0" smtClean="0"/>
              <a:t>=['TestPAM70.csv','TestBLOSUM80.csv']</a:t>
            </a:r>
          </a:p>
          <a:p>
            <a:endParaRPr lang="en-US" dirty="0" smtClean="0"/>
          </a:p>
          <a:p>
            <a:r>
              <a:rPr lang="en-US" dirty="0" smtClean="0"/>
              <a:t>def </a:t>
            </a:r>
            <a:r>
              <a:rPr lang="en-US" dirty="0" err="1" smtClean="0"/>
              <a:t>doIt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</a:t>
            </a:r>
            <a:r>
              <a:rPr lang="en-US" dirty="0" smtClean="0"/>
              <a:t> = open('P00624.fasta')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fasta</a:t>
            </a:r>
            <a:r>
              <a:rPr lang="en-US" dirty="0" smtClean="0"/>
              <a:t> = </a:t>
            </a:r>
            <a:r>
              <a:rPr lang="en-US" dirty="0" err="1" smtClean="0"/>
              <a:t>Fasta.Iterator(query_file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query = </a:t>
            </a:r>
            <a:r>
              <a:rPr lang="en-US" dirty="0" err="1" smtClean="0"/>
              <a:t>fasta.next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query_file.close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range(0,len(MatrixName)):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searchAndStoreBlastSearch(query</a:t>
            </a:r>
            <a:r>
              <a:rPr lang="en-US" dirty="0" smtClean="0"/>
              <a:t>, </a:t>
            </a:r>
            <a:r>
              <a:rPr lang="en-US" dirty="0" err="1" smtClean="0"/>
              <a:t>MatrixName[i</a:t>
            </a:r>
            <a:r>
              <a:rPr lang="en-US" dirty="0" smtClean="0"/>
              <a:t>], </a:t>
            </a:r>
            <a:r>
              <a:rPr lang="en-US" dirty="0" err="1" smtClean="0"/>
              <a:t>FileName[i</a:t>
            </a:r>
            <a:r>
              <a:rPr lang="en-US" dirty="0" smtClean="0"/>
              <a:t>])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xmlToCSV(FileName[i</a:t>
            </a:r>
            <a:r>
              <a:rPr lang="en-US" dirty="0" smtClean="0"/>
              <a:t>], </a:t>
            </a:r>
            <a:r>
              <a:rPr lang="en-US" dirty="0" err="1" smtClean="0"/>
              <a:t>CsvFileName[i</a:t>
            </a:r>
            <a:r>
              <a:rPr lang="en-US" dirty="0" smtClean="0"/>
              <a:t>], </a:t>
            </a:r>
            <a:r>
              <a:rPr lang="en-US" dirty="0" err="1" smtClean="0"/>
              <a:t>MatrixName[i</a:t>
            </a:r>
            <a:r>
              <a:rPr lang="en-US" dirty="0" smtClean="0"/>
              <a:t>])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3): Import CSV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UNDER CONSTRUCTION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478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1: Finding top matches</a:t>
            </a:r>
          </a:p>
          <a:p>
            <a:pPr lvl="1"/>
            <a:r>
              <a:rPr lang="en-US" sz="1800" dirty="0" smtClean="0"/>
              <a:t>Display sequences sorted by average score/run and number of runs where they appeared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3352800"/>
            <a:ext cx="351463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r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7696200" cy="4509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105400"/>
            <a:ext cx="351463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  <p:sp>
        <p:nvSpPr>
          <p:cNvPr id="11" name="Rectangle 10"/>
          <p:cNvSpPr/>
          <p:nvPr/>
        </p:nvSpPr>
        <p:spPr>
          <a:xfrm>
            <a:off x="381000" y="571500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sorted by average score/run and number of runs where they appeared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2: Finding discriminating matrices</a:t>
            </a:r>
          </a:p>
          <a:p>
            <a:pPr lvl="1"/>
            <a:r>
              <a:rPr lang="en-US" sz="1800" dirty="0" smtClean="0"/>
              <a:t>Display sequences that only showed up in one matrix run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3429000"/>
            <a:ext cx="344609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av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07294"/>
            <a:ext cx="8083295" cy="4736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86400" y="5105400"/>
            <a:ext cx="344609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  <p:sp>
        <p:nvSpPr>
          <p:cNvPr id="10" name="Rectangle 9"/>
          <p:cNvSpPr/>
          <p:nvPr/>
        </p:nvSpPr>
        <p:spPr>
          <a:xfrm>
            <a:off x="-152400" y="5943600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that only showed up in one matrix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Generate Graphic Reports using Excel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143000" y="6172200"/>
            <a:ext cx="74168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  <a:p>
            <a:pPr lvl="1"/>
            <a:r>
              <a:rPr lang="en-US" sz="2300" dirty="0" smtClean="0">
                <a:latin typeface="Gill Sans MT" pitchFamily="34" charset="0"/>
              </a:rPr>
              <a:t>Example:  How to represent proteins in table format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790" y="2356830"/>
            <a:ext cx="65328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#1 – Store one residue per column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3944" y="2901678"/>
          <a:ext cx="6449771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3493"/>
                <a:gridCol w="1687132"/>
                <a:gridCol w="734096"/>
                <a:gridCol w="721217"/>
                <a:gridCol w="721217"/>
                <a:gridCol w="371355"/>
                <a:gridCol w="991261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3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517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97143" y="3063024"/>
            <a:ext cx="1367976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Gill Sans MT" pitchFamily="34" charset="0"/>
              </a:rPr>
              <a:t>Wasted space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2001" y="4776288"/>
            <a:ext cx="894760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Must make number of columns = max length of any possible sequence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77125" y="5353311"/>
            <a:ext cx="307973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What is this number?</a:t>
            </a:r>
          </a:p>
        </p:txBody>
      </p:sp>
      <p:sp>
        <p:nvSpPr>
          <p:cNvPr id="12" name="Oval 11"/>
          <p:cNvSpPr/>
          <p:nvPr/>
        </p:nvSpPr>
        <p:spPr>
          <a:xfrm>
            <a:off x="4343399" y="4876800"/>
            <a:ext cx="609601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4"/>
            <a:endCxn id="11" idx="1"/>
          </p:cNvCxnSpPr>
          <p:nvPr/>
        </p:nvCxnSpPr>
        <p:spPr>
          <a:xfrm rot="5400000">
            <a:off x="3505951" y="4428975"/>
            <a:ext cx="313424" cy="1971075"/>
          </a:xfrm>
          <a:prstGeom prst="curvedConnector4">
            <a:avLst>
              <a:gd name="adj1" fmla="val 15237"/>
              <a:gd name="adj2" fmla="val 111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6536131" y="3454170"/>
            <a:ext cx="836377" cy="29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154" y="1880302"/>
            <a:ext cx="70286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#2 – Store one residue per rows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2606040"/>
          <a:ext cx="6143225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6727"/>
                <a:gridCol w="1263444"/>
                <a:gridCol w="953037"/>
                <a:gridCol w="2550017"/>
              </a:tblGrid>
              <a:tr h="2825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AAPos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5046369"/>
            <a:ext cx="82446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Difficult to recover sequence in string form using DML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209800"/>
            <a:ext cx="78303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#3 – Put </a:t>
            </a:r>
            <a:r>
              <a:rPr lang="en-US" sz="2600" dirty="0" err="1" smtClean="0">
                <a:latin typeface="Gill Sans MT" pitchFamily="34" charset="0"/>
              </a:rPr>
              <a:t>aminoacid</a:t>
            </a:r>
            <a:r>
              <a:rPr lang="en-US" sz="2600" dirty="0" smtClean="0">
                <a:latin typeface="Gill Sans MT" pitchFamily="34" charset="0"/>
              </a:rPr>
              <a:t> sequence in one attribute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7" y="2780408"/>
          <a:ext cx="7366717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7335"/>
                <a:gridCol w="2689691"/>
                <a:gridCol w="2689691"/>
              </a:tblGrid>
              <a:tr h="17288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Sequence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“MGHFTEEDKA….”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“MLRAAARFPGP….”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4853184"/>
            <a:ext cx="8244626" cy="836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Must analyze sequence using program outside SQL</a:t>
            </a:r>
          </a:p>
          <a:p>
            <a:r>
              <a:rPr lang="en-US" sz="2600" dirty="0" smtClean="0">
                <a:latin typeface="Gill Sans MT" pitchFamily="34" charset="0"/>
              </a:rPr>
              <a:t>Loose some benefits of Data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Relational Example</a:t>
            </a:r>
            <a:endParaRPr lang="en-US" dirty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Intuitively model consists of tables</a:t>
            </a:r>
          </a:p>
          <a:p>
            <a:pPr lvl="1"/>
            <a:r>
              <a:rPr lang="en-US" smtClean="0"/>
              <a:t>Rows are objects or “entities”</a:t>
            </a:r>
          </a:p>
          <a:p>
            <a:pPr lvl="1"/>
            <a:r>
              <a:rPr lang="en-US" smtClean="0"/>
              <a:t>Columns are “attributes” of entities</a:t>
            </a:r>
          </a:p>
          <a:p>
            <a:pPr lvl="1"/>
            <a:r>
              <a:rPr lang="en-US" smtClean="0"/>
              <a:t>Attributes cross reference other tables</a:t>
            </a:r>
            <a:endParaRPr lang="en-US" dirty="0" smtClean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3612161"/>
          <a:ext cx="4448064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2016"/>
                <a:gridCol w="928214"/>
                <a:gridCol w="1295818"/>
                <a:gridCol w="1112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Disc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Q303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12911" y="3657600"/>
          <a:ext cx="378638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9854"/>
                <a:gridCol w="901521"/>
                <a:gridCol w="1004552"/>
                <a:gridCol w="1120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Last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Country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Jane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Nicholas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USA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307632"/>
            <a:ext cx="95635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Proteins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12" y="3307632"/>
            <a:ext cx="105028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Scientists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8616" y="5458495"/>
            <a:ext cx="4119782" cy="865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Intuitively: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Protein P201 discovered by Jane Doe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Hugh discovered R2 and sequenced P201</a:t>
            </a:r>
          </a:p>
        </p:txBody>
      </p:sp>
      <p:grpSp>
        <p:nvGrpSpPr>
          <p:cNvPr id="2" name="Group 27"/>
          <p:cNvGrpSpPr/>
          <p:nvPr/>
        </p:nvGrpSpPr>
        <p:grpSpPr>
          <a:xfrm>
            <a:off x="210929" y="5383371"/>
            <a:ext cx="870898" cy="731971"/>
            <a:chOff x="56381" y="5447766"/>
            <a:chExt cx="870898" cy="731971"/>
          </a:xfrm>
        </p:grpSpPr>
        <p:sp>
          <p:nvSpPr>
            <p:cNvPr id="14" name="Left Brace 13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Elbow Connector 19"/>
            <p:cNvCxnSpPr>
              <a:stCxn id="14" idx="2"/>
              <a:endCxn id="14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5102754" y="5110769"/>
            <a:ext cx="870898" cy="731971"/>
            <a:chOff x="56381" y="5447766"/>
            <a:chExt cx="870898" cy="731971"/>
          </a:xfrm>
        </p:grpSpPr>
        <p:sp>
          <p:nvSpPr>
            <p:cNvPr id="16" name="Left Brace 15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Elbow Connector 19"/>
            <p:cNvCxnSpPr>
              <a:stCxn id="16" idx="2"/>
              <a:endCxn id="16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1802</TotalTime>
  <Words>5004</Words>
  <Application>Microsoft Office PowerPoint</Application>
  <PresentationFormat>On-screen Show (4:3)</PresentationFormat>
  <Paragraphs>1288</Paragraphs>
  <Slides>57</Slides>
  <Notes>5</Notes>
  <HiddenSlides>3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PSC-MARC</vt:lpstr>
      <vt:lpstr>Bioinformatics Data Management</vt:lpstr>
      <vt:lpstr>Slide 2</vt:lpstr>
      <vt:lpstr>Structured Databases: Outline </vt:lpstr>
      <vt:lpstr>Structured Databases at a Glance</vt:lpstr>
      <vt:lpstr>Data Independence</vt:lpstr>
      <vt:lpstr>Disadvantages of Structured Databases</vt:lpstr>
      <vt:lpstr>Disadvantages of Structured Databases</vt:lpstr>
      <vt:lpstr>Disadvantages of Structured Databases</vt:lpstr>
      <vt:lpstr>A Simple Relational Example</vt:lpstr>
      <vt:lpstr>Structured Databases: Other examples</vt:lpstr>
      <vt:lpstr>Relational Databases: Outline </vt:lpstr>
      <vt:lpstr>Relational Databases: Timeline</vt:lpstr>
      <vt:lpstr>Relational Databases Products</vt:lpstr>
      <vt:lpstr>Example Relational Database Design</vt:lpstr>
      <vt:lpstr>Dealing with Redundancy</vt:lpstr>
      <vt:lpstr>Dealing with Redundancy</vt:lpstr>
      <vt:lpstr>Basic Normal Forms</vt:lpstr>
      <vt:lpstr>Entity Relationship Diagrams</vt:lpstr>
      <vt:lpstr>Entity Relationship Diagrams</vt:lpstr>
      <vt:lpstr>Simple Query Language (SQL)</vt:lpstr>
      <vt:lpstr>SQL Data Definition Language (DDL)</vt:lpstr>
      <vt:lpstr>SQL Data Manipulation Language (DML)</vt:lpstr>
      <vt:lpstr>Relational Algebra - Projection</vt:lpstr>
      <vt:lpstr>Relational Algebra - Selection</vt:lpstr>
      <vt:lpstr>Relational Algebra: Projection and Selection</vt:lpstr>
      <vt:lpstr>Relational Algebra - Natural Join</vt:lpstr>
      <vt:lpstr>Relational Algebra - Inner Join</vt:lpstr>
      <vt:lpstr>Relational Algebra - Left Join</vt:lpstr>
      <vt:lpstr>SQL Select - Projection</vt:lpstr>
      <vt:lpstr>SQL Select - Selection</vt:lpstr>
      <vt:lpstr>SQL Select: Projection and Selection</vt:lpstr>
      <vt:lpstr>SQL Select - Natural Join</vt:lpstr>
      <vt:lpstr>SQL Select - Inner Join</vt:lpstr>
      <vt:lpstr>SQL Select - Left Join</vt:lpstr>
      <vt:lpstr>SQL UPDATE Statement</vt:lpstr>
      <vt:lpstr>SQL DELETE Statement</vt:lpstr>
      <vt:lpstr>SQL Select with SORT BY</vt:lpstr>
      <vt:lpstr>SQL Data Manipulation</vt:lpstr>
      <vt:lpstr>Filling-Up the database - Insert</vt:lpstr>
      <vt:lpstr>Filling-Up the database</vt:lpstr>
      <vt:lpstr>Case Study: Analyzing Results of Multiple  BLAST Runs with alternative search matrices</vt:lpstr>
      <vt:lpstr>Case Study (Step 1): Install Tools</vt:lpstr>
      <vt:lpstr>Case Study (Step 1): Install Tools</vt:lpstr>
      <vt:lpstr>Case Study (Step 2):Design Database Schema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(Step 3): Import CSV File</vt:lpstr>
      <vt:lpstr>Case Study (Step 4): Analyze Data</vt:lpstr>
      <vt:lpstr>Case Study (Step 4): Analyze Data</vt:lpstr>
      <vt:lpstr>Case Study (Step 4): Analyze Data</vt:lpstr>
      <vt:lpstr>Case Study (Step 4): Analyze Data</vt:lpstr>
      <vt:lpstr>Case Study: Step 4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199</cp:revision>
  <cp:lastPrinted>2009-07-23T11:47:30Z</cp:lastPrinted>
  <dcterms:created xsi:type="dcterms:W3CDTF">2009-07-23T11:46:30Z</dcterms:created>
  <dcterms:modified xsi:type="dcterms:W3CDTF">2009-07-23T16:20:13Z</dcterms:modified>
</cp:coreProperties>
</file>