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6" r:id="rId1"/>
  </p:sldMasterIdLst>
  <p:notesMasterIdLst>
    <p:notesMasterId r:id="rId59"/>
  </p:notesMasterIdLst>
  <p:handoutMasterIdLst>
    <p:handoutMasterId r:id="rId60"/>
  </p:handoutMasterIdLst>
  <p:sldIdLst>
    <p:sldId id="261" r:id="rId2"/>
    <p:sldId id="258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64" r:id="rId30"/>
    <p:sldId id="365" r:id="rId31"/>
    <p:sldId id="366" r:id="rId32"/>
    <p:sldId id="367" r:id="rId33"/>
    <p:sldId id="368" r:id="rId34"/>
    <p:sldId id="369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  <p:sldId id="351" r:id="rId46"/>
    <p:sldId id="352" r:id="rId47"/>
    <p:sldId id="353" r:id="rId48"/>
    <p:sldId id="354" r:id="rId49"/>
    <p:sldId id="355" r:id="rId50"/>
    <p:sldId id="356" r:id="rId51"/>
    <p:sldId id="357" r:id="rId52"/>
    <p:sldId id="358" r:id="rId53"/>
    <p:sldId id="361" r:id="rId54"/>
    <p:sldId id="370" r:id="rId55"/>
    <p:sldId id="362" r:id="rId56"/>
    <p:sldId id="371" r:id="rId57"/>
    <p:sldId id="363" r:id="rId5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clrMru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422" autoAdjust="0"/>
    <p:restoredTop sz="94660"/>
  </p:normalViewPr>
  <p:slideViewPr>
    <p:cSldViewPr>
      <p:cViewPr varScale="1">
        <p:scale>
          <a:sx n="82" d="100"/>
          <a:sy n="82" d="100"/>
        </p:scale>
        <p:origin x="-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96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heme" Target="theme/theme1.xml"/><Relationship Id="rId60" Type="http://schemas.openxmlformats.org/officeDocument/2006/relationships/handoutMaster" Target="handoutMasters/handoutMaster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notesMaster" Target="notesMasters/notesMaster1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ableStyles" Target="tableStyle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interSettings" Target="printerSettings/printerSettings1.bin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6B655F-CA65-4F74-8B05-DD20D0F60B79}" type="datetimeFigureOut">
              <a:rPr lang="en-US" smtClean="0"/>
              <a:pPr/>
              <a:t>7/23/09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35F1D9-903D-416B-962F-9612B3B70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4DC5BF-5781-496A-818C-9279541795C7}" type="datetimeFigureOut">
              <a:rPr lang="en-US" smtClean="0"/>
              <a:pPr/>
              <a:t>7/23/09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37C943-F99E-4F33-A14A-D32F92BCFF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41810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dirty="0" err="1" smtClean="0"/>
              <a:t>Ncbi</a:t>
            </a:r>
            <a:r>
              <a:rPr lang="en-US" dirty="0" smtClean="0"/>
              <a:t> snapshot del xml de </a:t>
            </a:r>
            <a:r>
              <a:rPr lang="en-US" dirty="0" err="1" smtClean="0"/>
              <a:t>aldehide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65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7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2" Type="http://schemas.openxmlformats.org/officeDocument/2006/relationships/hyperlink" Target="http://marc.psc.edu/" TargetMode="External"/><Relationship Id="rId3" Type="http://schemas.openxmlformats.org/officeDocument/2006/relationships/image" Target="../media/image4.jpeg"/><Relationship Id="rId6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200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EC2685-7EB5-4289-A761-ABC6C6D9CC5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sp>
        <p:nvSpPr>
          <p:cNvPr id="5" name="Title 2"/>
          <p:cNvSpPr>
            <a:spLocks noGrp="1"/>
          </p:cNvSpPr>
          <p:nvPr userDrawn="1">
            <p:ph type="title" idx="4294967295"/>
          </p:nvPr>
        </p:nvSpPr>
        <p:spPr>
          <a:xfrm>
            <a:off x="457200" y="838200"/>
            <a:ext cx="8229600" cy="88423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685800" y="15240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The following material is the result of a curriculum development effort to provide a set of courses to support bioinformatics efforts involving students from the biological sciences, computer science, and mathematics departments. They have been developed as a part of the NIH funded project “Assisting Bioinformatics Efforts at Minority Schools” (2T36 GM008789). The people involved with the curriculum development effort include:</a:t>
            </a:r>
          </a:p>
          <a:p>
            <a:pPr marL="111125" indent="-111125">
              <a:buFont typeface="Arial" pitchFamily="34" charset="0"/>
              <a:buChar char="•"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Hugh B. Nicholas, Dr. Troy Wymore, Mr. Alexander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Ropelewski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David Deerfield II, National Resource for Biomedical Supercomputing, Pittsburgh Supercomputing Center, Carnegie Mellon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Ricardo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González</a:t>
            </a:r>
            <a:r>
              <a: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Méndez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Medical Sciences Campus.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Alade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Tokuta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North Carolina Central University.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Jaime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Seguel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and 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Bienvenido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Vélez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University of Puerto Rico at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Mayag</a:t>
            </a:r>
            <a:r>
              <a:rPr lang="en-US" sz="1600" kern="12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ü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ez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Satish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Bhalla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Johnson C. Smith University.</a:t>
            </a:r>
          </a:p>
          <a:p>
            <a:pPr marL="111125" indent="-111125">
              <a:buFont typeface="Arial" pitchFamily="34" charset="0"/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Unless otherwise specified, all the information contained within is Copyrighted © by Carnegie Mellon University. Permission is granted for use, modify, and reproduce these materials for teaching purposes. 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Most recent versions of these presentations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can be found at 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  <a:hlinkClick r:id="rId2"/>
              </a:rPr>
              <a:t>http://marc.psc.edu/</a:t>
            </a:r>
            <a:r>
              <a:rPr lang="en-US" sz="1600" baseline="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111125" indent="-111125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JCSUniv.JPG"/>
          <p:cNvPicPr>
            <a:picLocks noChangeAspect="1"/>
          </p:cNvPicPr>
          <p:nvPr userDrawn="1"/>
        </p:nvPicPr>
        <p:blipFill>
          <a:blip r:embed="rId3" cstate="print"/>
          <a:srcRect r="4578"/>
          <a:stretch>
            <a:fillRect/>
          </a:stretch>
        </p:blipFill>
        <p:spPr>
          <a:xfrm>
            <a:off x="3200400" y="67020"/>
            <a:ext cx="762000" cy="771180"/>
          </a:xfrm>
          <a:prstGeom prst="rect">
            <a:avLst/>
          </a:prstGeom>
        </p:spPr>
      </p:pic>
      <p:pic>
        <p:nvPicPr>
          <p:cNvPr id="6" name="Picture 5" descr="logo_upr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4572000" y="76200"/>
            <a:ext cx="762000" cy="723515"/>
          </a:xfrm>
          <a:prstGeom prst="rect">
            <a:avLst/>
          </a:prstGeom>
        </p:spPr>
      </p:pic>
      <p:pic>
        <p:nvPicPr>
          <p:cNvPr id="8" name="Picture 7" descr="logo_uprmed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15000" y="72940"/>
            <a:ext cx="733864" cy="765260"/>
          </a:xfrm>
          <a:prstGeom prst="rect">
            <a:avLst/>
          </a:prstGeom>
        </p:spPr>
      </p:pic>
      <p:pic>
        <p:nvPicPr>
          <p:cNvPr id="9" name="Picture 8" descr="NCCUniv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57694" y="98032"/>
            <a:ext cx="714106" cy="740168"/>
          </a:xfrm>
          <a:prstGeom prst="rect">
            <a:avLst/>
          </a:prstGeom>
        </p:spPr>
      </p:pic>
      <p:pic>
        <p:nvPicPr>
          <p:cNvPr id="10" name="Picture 9" descr="PSC Logo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1" name="Picture 10" descr="NRBSC Logo.JP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112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5334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hangingPunct="1"/>
            <a:endParaRPr lang="en-US">
              <a:solidFill>
                <a:srgbClr val="FFFFFF"/>
              </a:solidFill>
              <a:latin typeface="Gill Sans MT" pitchFamily="-65" charset="-1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560389"/>
            <a:ext cx="8151813" cy="5826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244600" y="6356350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hangingPunct="1">
              <a:defRPr sz="800" b="1">
                <a:solidFill>
                  <a:schemeClr val="tx2"/>
                </a:solidFill>
                <a:latin typeface="Times New Roman" pitchFamily="-112" charset="0"/>
                <a:ea typeface="Times New Roman" pitchFamily="-112" charset="0"/>
                <a:cs typeface="Times New Roman" pitchFamily="-112" charset="0"/>
              </a:defRPr>
            </a:lvl1pPr>
          </a:lstStyle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defRPr sz="1400">
                <a:solidFill>
                  <a:schemeClr val="tx2"/>
                </a:solidFill>
              </a:defRPr>
            </a:lvl1pPr>
          </a:lstStyle>
          <a:p>
            <a:fld id="{3CCE3B32-70E2-2C44-BF99-0EB13D10C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6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6ED3-D4D6-47F2-ADB6-25529AE5269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PSC 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114550" cy="771525"/>
          </a:xfrm>
          <a:prstGeom prst="rect">
            <a:avLst/>
          </a:prstGeom>
        </p:spPr>
      </p:pic>
      <p:pic>
        <p:nvPicPr>
          <p:cNvPr id="14" name="Picture 13" descr="NRBSC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0"/>
            <a:ext cx="1143000" cy="8801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858000" y="0"/>
            <a:ext cx="914400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1" r:id="rId3"/>
    <p:sldLayoutId id="214748369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1">
              <a:lumMod val="75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python.org" TargetMode="Externa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29718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GB" sz="2595" dirty="0" smtClean="0"/>
              <a:t>MARC: Developing Bioinformatics Programs</a:t>
            </a:r>
          </a:p>
          <a:p>
            <a:pPr lvl="1"/>
            <a:r>
              <a:rPr lang="en-GB" sz="2595" dirty="0" smtClean="0"/>
              <a:t>July 2009</a:t>
            </a:r>
          </a:p>
          <a:p>
            <a:pPr lvl="1"/>
            <a:endParaRPr lang="en-GB" sz="2595" dirty="0" smtClean="0"/>
          </a:p>
          <a:p>
            <a:pPr lvl="1"/>
            <a:r>
              <a:rPr lang="en-GB" sz="2595" dirty="0" smtClean="0"/>
              <a:t>Alex </a:t>
            </a:r>
            <a:r>
              <a:rPr lang="en-GB" sz="2595" dirty="0" err="1" smtClean="0"/>
              <a:t>Ropelewski</a:t>
            </a:r>
            <a:endParaRPr lang="en-GB" sz="2595" dirty="0" smtClean="0"/>
          </a:p>
          <a:p>
            <a:pPr lvl="1"/>
            <a:r>
              <a:rPr lang="en-GB" sz="2595" dirty="0" smtClean="0"/>
              <a:t>PSC-NRBSC</a:t>
            </a:r>
          </a:p>
          <a:p>
            <a:pPr lvl="1"/>
            <a:r>
              <a:rPr lang="en-GB" sz="2595" dirty="0" smtClean="0"/>
              <a:t>Bienvenido Vélez</a:t>
            </a:r>
          </a:p>
          <a:p>
            <a:pPr lvl="1"/>
            <a:r>
              <a:rPr lang="en-GB" sz="2595" dirty="0" smtClean="0"/>
              <a:t>UPR Mayaguez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EC2685-7EB5-4289-A761-ABC6C6D9CC5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944562"/>
            <a:ext cx="8229600" cy="884238"/>
          </a:xfrm>
        </p:spPr>
        <p:txBody>
          <a:bodyPr/>
          <a:lstStyle/>
          <a:p>
            <a:pPr algn="ctr"/>
            <a:r>
              <a:rPr lang="en-US" dirty="0" smtClean="0"/>
              <a:t>Bioinformatics Data Management</a:t>
            </a: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5413375" cy="125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algn="ctr" defTabSz="414338"/>
            <a:r>
              <a:rPr lang="en-US" sz="2200" dirty="0" smtClean="0"/>
              <a:t>Lecture 3</a:t>
            </a:r>
          </a:p>
          <a:p>
            <a:pPr algn="ctr" defTabSz="414338"/>
            <a:endParaRPr lang="en-US" sz="2200" dirty="0" smtClean="0"/>
          </a:p>
          <a:p>
            <a:pPr algn="ctr" defTabSz="414338"/>
            <a:r>
              <a:rPr lang="en-US" sz="3200" dirty="0" smtClean="0"/>
              <a:t>Structured Databases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Other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048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XML Databases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Query language = XPATH/XQUERY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980" y="1717640"/>
            <a:ext cx="8229600" cy="41371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GB" sz="2800" dirty="0" smtClean="0"/>
              <a:t>Introduction and Examples</a:t>
            </a:r>
          </a:p>
          <a:p>
            <a:r>
              <a:rPr lang="en-GB" sz="2800" dirty="0" smtClean="0"/>
              <a:t>Relational Database Design by Example</a:t>
            </a:r>
          </a:p>
          <a:p>
            <a:pPr lvl="2"/>
            <a:r>
              <a:rPr lang="en-GB" sz="2000" dirty="0" smtClean="0"/>
              <a:t>entities and relational diagrams</a:t>
            </a:r>
          </a:p>
          <a:p>
            <a:pPr lvl="2"/>
            <a:r>
              <a:rPr lang="en-GB" sz="2000" dirty="0" smtClean="0"/>
              <a:t>normal forms</a:t>
            </a:r>
          </a:p>
          <a:p>
            <a:r>
              <a:rPr lang="en-GB" sz="2800" dirty="0" smtClean="0"/>
              <a:t>SQL (Sequel) Language</a:t>
            </a:r>
          </a:p>
          <a:p>
            <a:r>
              <a:rPr lang="en-GB" sz="2800" dirty="0" smtClean="0"/>
              <a:t>SQL Data Manipulation</a:t>
            </a:r>
          </a:p>
          <a:p>
            <a:pPr lvl="1"/>
            <a:r>
              <a:rPr lang="en-GB" sz="2400" dirty="0" smtClean="0"/>
              <a:t>Select</a:t>
            </a:r>
          </a:p>
          <a:p>
            <a:pPr lvl="1"/>
            <a:r>
              <a:rPr lang="en-GB" sz="2400" dirty="0" smtClean="0"/>
              <a:t>Joins</a:t>
            </a:r>
          </a:p>
          <a:p>
            <a:pPr lvl="1"/>
            <a:r>
              <a:rPr lang="en-GB" sz="2400" dirty="0" smtClean="0"/>
              <a:t>Updates and deletes</a:t>
            </a:r>
          </a:p>
          <a:p>
            <a:pPr lvl="1"/>
            <a:r>
              <a:rPr lang="en-GB" sz="2400" dirty="0" smtClean="0"/>
              <a:t>Inserts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Databases: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Originally proposed by E.F. Codd in 1970</a:t>
            </a:r>
          </a:p>
          <a:p>
            <a:r>
              <a:rPr lang="en-US" smtClean="0"/>
              <a:t>First research prototypes in early 80’s: </a:t>
            </a:r>
          </a:p>
          <a:p>
            <a:pPr lvl="1"/>
            <a:r>
              <a:rPr lang="en-US" smtClean="0"/>
              <a:t>Ingres @ UC Berkeley</a:t>
            </a:r>
          </a:p>
          <a:p>
            <a:pPr lvl="1"/>
            <a:r>
              <a:rPr lang="en-US" smtClean="0"/>
              <a:t>System R @ IBM</a:t>
            </a:r>
          </a:p>
          <a:p>
            <a:r>
              <a:rPr lang="en-US" smtClean="0"/>
              <a:t>Today the market exceeds $20B annually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0" y="5867400"/>
            <a:ext cx="152323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Edgar F. </a:t>
            </a:r>
            <a:r>
              <a:rPr lang="en-US" dirty="0" err="1" smtClean="0">
                <a:latin typeface="Gill Sans MT" pitchFamily="34" charset="0"/>
              </a:rPr>
              <a:t>Codd</a:t>
            </a:r>
            <a:r>
              <a:rPr lang="en-US" dirty="0" smtClean="0">
                <a:latin typeface="Gill Sans MT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038600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Databases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Commercial</a:t>
            </a:r>
          </a:p>
          <a:p>
            <a:pPr lvl="1"/>
            <a:r>
              <a:rPr lang="en-US" smtClean="0"/>
              <a:t>Oracle</a:t>
            </a:r>
          </a:p>
          <a:p>
            <a:pPr lvl="1"/>
            <a:r>
              <a:rPr lang="en-US" smtClean="0"/>
              <a:t>MS SQL Server</a:t>
            </a:r>
          </a:p>
          <a:p>
            <a:pPr lvl="1"/>
            <a:r>
              <a:rPr lang="en-US" smtClean="0"/>
              <a:t>IBM DB2</a:t>
            </a:r>
          </a:p>
          <a:p>
            <a:r>
              <a:rPr lang="en-US" smtClean="0"/>
              <a:t>Open Source</a:t>
            </a:r>
          </a:p>
          <a:p>
            <a:pPr lvl="1"/>
            <a:r>
              <a:rPr lang="en-US" smtClean="0"/>
              <a:t>MySQL</a:t>
            </a:r>
          </a:p>
          <a:p>
            <a:pPr lvl="1"/>
            <a:r>
              <a:rPr lang="en-US" smtClean="0"/>
              <a:t>Postgres</a:t>
            </a:r>
          </a:p>
          <a:p>
            <a:pPr lvl="1"/>
            <a:r>
              <a:rPr lang="en-US" smtClean="0"/>
              <a:t>SQLite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Relational Database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7877" y="1237743"/>
            <a:ext cx="6394764" cy="6647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Goal: Store results from multiple sequence search attempts </a:t>
            </a:r>
          </a:p>
          <a:p>
            <a:r>
              <a:rPr lang="en-US" sz="2000" dirty="0" smtClean="0">
                <a:latin typeface="Gill Sans MT" pitchFamily="34" charset="0"/>
              </a:rPr>
              <a:t>Leverage SQL to analyze large result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730" y="1892415"/>
            <a:ext cx="8145243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Entities to be stored: Matching sequences with scores for each search matrix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1341" y="2417811"/>
          <a:ext cx="8248470" cy="34747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262"/>
                <a:gridCol w="1875802"/>
                <a:gridCol w="1191764"/>
                <a:gridCol w="1191764"/>
                <a:gridCol w="1125554"/>
                <a:gridCol w="1496324"/>
              </a:tblGrid>
              <a:tr h="328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8274" y="5867400"/>
            <a:ext cx="4389728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Problems: Lots of redundant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Dealing with Redundancy</a:t>
            </a:r>
            <a:endParaRPr lang="en-US" dirty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2101995"/>
          <a:ext cx="6626631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3397"/>
                <a:gridCol w="2926883"/>
                <a:gridCol w="2416351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04363" y="3645482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4483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646" y="325124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105" y="5593632"/>
            <a:ext cx="125470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Foreign key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0873" y="1225495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pSp>
        <p:nvGrpSpPr>
          <p:cNvPr id="2" name="Group 65"/>
          <p:cNvGrpSpPr/>
          <p:nvPr/>
        </p:nvGrpSpPr>
        <p:grpSpPr>
          <a:xfrm>
            <a:off x="790704" y="3690349"/>
            <a:ext cx="3772159" cy="2276513"/>
            <a:chOff x="1840887" y="2436762"/>
            <a:chExt cx="3549807" cy="2184790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1854558" y="4597760"/>
              <a:ext cx="3526414" cy="23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endCxn id="70" idx="4"/>
            </p:cNvCxnSpPr>
            <p:nvPr/>
          </p:nvCxnSpPr>
          <p:spPr>
            <a:xfrm rot="5400000" flipH="1" flipV="1">
              <a:off x="5213349" y="4421211"/>
              <a:ext cx="344967" cy="97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765512" y="3512137"/>
              <a:ext cx="2161793" cy="11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5701207" y="5867400"/>
            <a:ext cx="153779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Still redundant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 flipH="1" flipV="1">
            <a:off x="6481276" y="5568682"/>
            <a:ext cx="382806" cy="3706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4046059" y="3927271"/>
            <a:ext cx="1033608" cy="16561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5638800" y="5562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man Old Style" pitchFamily="-65" charset="0"/>
              </a:rPr>
              <a:t>Dealing with Redundancy</a:t>
            </a:r>
            <a:endParaRPr lang="en-US" dirty="0">
              <a:latin typeface="Bookman Old Style" pitchFamily="-65" charset="0"/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These materials were developed with funding from the US National Institutes of Health grant #2T36 GM008789 to the Pittsburgh Supercomputing Center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F41B3E-D7D8-F044-9ED8-9D99A1CBF2EC}" type="slidenum">
              <a:rPr lang="en-US"/>
              <a:pPr/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74768" y="4352399"/>
          <a:ext cx="2997632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7832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9679" y="1658035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008" y="3946180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330" y="36011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8894" y="1153606"/>
            <a:ext cx="1973617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Normalization</a:t>
            </a: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81872" y="1970197"/>
          <a:ext cx="6247528" cy="14710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3528"/>
                <a:gridCol w="2895600"/>
                <a:gridCol w="2438400"/>
              </a:tblGrid>
              <a:tr h="3272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55266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90455" y="3992952"/>
          <a:ext cx="3095826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838624"/>
                <a:gridCol w="126991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Normal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First Normal Form</a:t>
            </a:r>
          </a:p>
          <a:p>
            <a:pPr lvl="1"/>
            <a:r>
              <a:rPr lang="en-US" smtClean="0"/>
              <a:t>Table must be flat; no multi-valued attributes</a:t>
            </a:r>
          </a:p>
          <a:p>
            <a:r>
              <a:rPr lang="en-US" smtClean="0"/>
              <a:t>Second Normal Form</a:t>
            </a:r>
          </a:p>
          <a:p>
            <a:pPr lvl="1"/>
            <a:r>
              <a:rPr lang="en-US" smtClean="0"/>
              <a:t>All non-key attributes determined by whole primary key</a:t>
            </a:r>
          </a:p>
          <a:p>
            <a:r>
              <a:rPr lang="en-US" smtClean="0"/>
              <a:t>Third Normal Form</a:t>
            </a:r>
          </a:p>
          <a:p>
            <a:pPr lvl="1"/>
            <a:r>
              <a:rPr lang="en-US" smtClean="0"/>
              <a:t>All non-key attributes can ONLY depend on whole primary key directly</a:t>
            </a:r>
          </a:p>
          <a:p>
            <a:r>
              <a:rPr lang="en-US" smtClean="0"/>
              <a:t>Others…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62132" y="1661359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9985" y="4610464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Runs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30315" y="5589428"/>
            <a:ext cx="318087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N-to-N relations model as table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1470291" y="2588272"/>
            <a:ext cx="944135" cy="17589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0" idx="0"/>
          </p:cNvCxnSpPr>
          <p:nvPr/>
        </p:nvCxnSpPr>
        <p:spPr>
          <a:xfrm rot="16200000" flipH="1">
            <a:off x="1477560" y="4139019"/>
            <a:ext cx="938182" cy="47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96224" y="2240923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1618031" y="306913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028007" y="382685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322749" y="188031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3016" y="337609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307722" y="4880949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307208" y="1583850"/>
          <a:ext cx="3458721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2907"/>
                <a:gridCol w="1241451"/>
                <a:gridCol w="1064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40085" y="1219022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192167" y="4676597"/>
          <a:ext cx="354738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267291" y="4311148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70586" y="2764825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228658" y="3121177"/>
          <a:ext cx="35284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0686"/>
                <a:gridCol w="1191636"/>
                <a:gridCol w="11761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3787" y="1921261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Organism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847" y="4237320"/>
            <a:ext cx="1378040" cy="463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MT" pitchFamily="34" charset="0"/>
              </a:rPr>
              <a:t>Sequence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5410200"/>
            <a:ext cx="343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one-to-many relationships</a:t>
            </a:r>
          </a:p>
        </p:txBody>
      </p:sp>
      <p:cxnSp>
        <p:nvCxnSpPr>
          <p:cNvPr id="26" name="Straight Arrow Connector 25"/>
          <p:cNvCxnSpPr>
            <a:stCxn id="8" idx="2"/>
            <a:endCxn id="30" idx="0"/>
          </p:cNvCxnSpPr>
          <p:nvPr/>
        </p:nvCxnSpPr>
        <p:spPr>
          <a:xfrm rot="5400000">
            <a:off x="942188" y="2676724"/>
            <a:ext cx="592443" cy="8797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916331" y="3908905"/>
            <a:ext cx="656828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87879" y="2500825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1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918478" y="2977344"/>
            <a:ext cx="631064" cy="63106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328454" y="3735061"/>
            <a:ext cx="274434" cy="2927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n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266671" y="2140217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255730" y="3284300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42851" y="4507805"/>
            <a:ext cx="17386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4391697" y="1655271"/>
          <a:ext cx="4404576" cy="11232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760"/>
                <a:gridCol w="1249251"/>
                <a:gridCol w="2704565"/>
              </a:tblGrid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2693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Cod worm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Pseudoterranova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decipiens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916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4465802" y="4114627"/>
          <a:ext cx="3687598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9198"/>
                <a:gridCol w="9144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CAA77743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AB647031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432265" y="3129742"/>
            <a:ext cx="39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No table necessary for one-to-many </a:t>
            </a:r>
            <a:r>
              <a:rPr lang="en-US" dirty="0" err="1" smtClean="0">
                <a:latin typeface="Gill Sans MT" pitchFamily="34" charset="0"/>
              </a:rPr>
              <a:t>rel’s</a:t>
            </a:r>
            <a:endParaRPr lang="en-US" dirty="0" smtClean="0">
              <a:latin typeface="Gill Sans MT" pitchFamily="34" charset="0"/>
            </a:endParaRPr>
          </a:p>
        </p:txBody>
      </p:sp>
      <p:cxnSp>
        <p:nvCxnSpPr>
          <p:cNvPr id="23" name="Elbow Connector 22"/>
          <p:cNvCxnSpPr>
            <a:stCxn id="33" idx="6"/>
          </p:cNvCxnSpPr>
          <p:nvPr/>
        </p:nvCxnSpPr>
        <p:spPr>
          <a:xfrm flipH="1" flipV="1">
            <a:off x="4648200" y="2819400"/>
            <a:ext cx="1583676" cy="2045595"/>
          </a:xfrm>
          <a:prstGeom prst="bentConnector4">
            <a:avLst>
              <a:gd name="adj1" fmla="val -140591"/>
              <a:gd name="adj2" fmla="val 84015"/>
            </a:avLst>
          </a:prstGeom>
          <a:ln w="19050" cmpd="sng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0676" y="3810000"/>
            <a:ext cx="1069524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5028" y="1295400"/>
            <a:ext cx="109517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</a:t>
            </a:r>
          </a:p>
        </p:txBody>
      </p:sp>
      <p:sp>
        <p:nvSpPr>
          <p:cNvPr id="33" name="Oval 32"/>
          <p:cNvSpPr/>
          <p:nvPr/>
        </p:nvSpPr>
        <p:spPr>
          <a:xfrm>
            <a:off x="5587932" y="4472189"/>
            <a:ext cx="643944" cy="7856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04800" y="914400"/>
            <a:ext cx="8229600" cy="6096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Bioinformatics Data Management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Query Language (SQL)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Organization</a:t>
            </a:r>
          </a:p>
          <a:p>
            <a:pPr lvl="1"/>
            <a:r>
              <a:rPr lang="en-US" smtClean="0"/>
              <a:t>Data definition/schema creation</a:t>
            </a:r>
          </a:p>
          <a:p>
            <a:pPr lvl="1"/>
            <a:r>
              <a:rPr lang="en-US" smtClean="0"/>
              <a:t>Data manipulation</a:t>
            </a:r>
          </a:p>
          <a:p>
            <a:pPr lvl="2"/>
            <a:r>
              <a:rPr lang="en-US" smtClean="0"/>
              <a:t>Insertion</a:t>
            </a:r>
          </a:p>
          <a:p>
            <a:pPr lvl="2"/>
            <a:r>
              <a:rPr lang="en-US" smtClean="0"/>
              <a:t>Manipulation</a:t>
            </a:r>
          </a:p>
          <a:p>
            <a:pPr lvl="2"/>
            <a:r>
              <a:rPr lang="en-US" smtClean="0"/>
              <a:t>Updates</a:t>
            </a:r>
          </a:p>
          <a:p>
            <a:pPr lvl="2"/>
            <a:r>
              <a:rPr lang="en-US" smtClean="0"/>
              <a:t>Removals</a:t>
            </a:r>
          </a:p>
          <a:p>
            <a:pPr lvl="1"/>
            <a:r>
              <a:rPr lang="en-US" smtClean="0"/>
              <a:t> A standard (ISO) since 1987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Definition Language (DDL)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CREATE statement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0843" y="177194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1989" y="1778595"/>
            <a:ext cx="643125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Runs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1155" y="3787836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86536" y="4142951"/>
          <a:ext cx="352002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57906"/>
                <a:gridCol w="1188783"/>
                <a:gridCol w="1173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0" y="35814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Sequences(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</a:p>
          <a:p>
            <a:r>
              <a:rPr lang="en-US" sz="1400" dirty="0" smtClean="0">
                <a:latin typeface="Gill Sans MT" pitchFamily="34" charset="0"/>
              </a:rPr>
              <a:t>	Definition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 (255),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Source varchar(255) 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44958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Runs(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Matrix </a:t>
            </a:r>
            <a:r>
              <a:rPr lang="en-US" sz="1400" dirty="0" err="1" smtClean="0">
                <a:latin typeface="Gill Sans MT" pitchFamily="34" charset="0"/>
              </a:rPr>
              <a:t>varchar</a:t>
            </a:r>
            <a:r>
              <a:rPr lang="en-US" sz="1400" dirty="0" smtClean="0">
                <a:latin typeface="Gill Sans MT" pitchFamily="34" charset="0"/>
              </a:rPr>
              <a:t>(255),</a:t>
            </a:r>
          </a:p>
          <a:p>
            <a:r>
              <a:rPr lang="en-US" sz="1400" dirty="0" smtClean="0">
                <a:latin typeface="Gill Sans MT" pitchFamily="34" charset="0"/>
              </a:rPr>
              <a:t>	Date </a:t>
            </a:r>
            <a:r>
              <a:rPr lang="en-US" sz="1400" dirty="0" err="1" smtClean="0">
                <a:latin typeface="Gill Sans MT" pitchFamily="34" charset="0"/>
              </a:rPr>
              <a:t>date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5334000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CREATE TABLE Matches(</a:t>
            </a:r>
          </a:p>
          <a:p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AccNum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 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	</a:t>
            </a:r>
            <a:r>
              <a:rPr lang="en-US" sz="1400" dirty="0" err="1" smtClean="0">
                <a:latin typeface="Gill Sans MT" pitchFamily="34" charset="0"/>
              </a:rPr>
              <a:t>RunNum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,</a:t>
            </a:r>
            <a:br>
              <a:rPr lang="en-US" sz="1400" dirty="0" smtClean="0">
                <a:latin typeface="Gill Sans MT" pitchFamily="34" charset="0"/>
              </a:rPr>
            </a:br>
            <a:r>
              <a:rPr lang="en-US" sz="1400" dirty="0" smtClean="0">
                <a:latin typeface="Gill Sans MT" pitchFamily="34" charset="0"/>
              </a:rPr>
              <a:t> 	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int</a:t>
            </a:r>
            <a:r>
              <a:rPr lang="en-US" sz="1400" dirty="0" smtClean="0">
                <a:latin typeface="Gill Sans MT" pitchFamily="34" charset="0"/>
              </a:rPr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837130" y="2182593"/>
          <a:ext cx="349389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4631"/>
                <a:gridCol w="1256599"/>
                <a:gridCol w="10726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623514" y="2141814"/>
          <a:ext cx="3547387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905"/>
                <a:gridCol w="1198022"/>
                <a:gridCol w="1182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Run#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Data Manipulation Language (DML)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Foundation is relational algebra</a:t>
            </a:r>
          </a:p>
          <a:p>
            <a:r>
              <a:rPr lang="en-US" dirty="0" smtClean="0"/>
              <a:t>An algebra on relations with three basic operations: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3276600"/>
          <a:ext cx="5077871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0182"/>
                <a:gridCol w="35376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Operation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Description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Projection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subset of attributes of a table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Select subset of entities in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a table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Merge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two tables into one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486400"/>
            <a:ext cx="6482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All three operations yield a new table as the 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10200" y="3810000"/>
            <a:ext cx="3352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Intuitively:</a:t>
            </a:r>
          </a:p>
          <a:p>
            <a:r>
              <a:rPr lang="en-US" sz="2400" dirty="0" smtClean="0">
                <a:latin typeface="Gill Sans MT" pitchFamily="34" charset="0"/>
              </a:rPr>
              <a:t>Find organism that each sequence belongs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96000" y="33528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MT" pitchFamily="34" charset="0"/>
              </a:rPr>
              <a:t>Intuitively:</a:t>
            </a:r>
          </a:p>
          <a:p>
            <a:r>
              <a:rPr lang="en-US" sz="2000" dirty="0" smtClean="0">
                <a:latin typeface="Gill Sans MT" pitchFamily="34" charset="0"/>
              </a:rPr>
              <a:t>Find all sequences from </a:t>
            </a:r>
            <a:r>
              <a:rPr lang="en-US" sz="2000" dirty="0" err="1" smtClean="0">
                <a:latin typeface="Gill Sans MT" pitchFamily="34" charset="0"/>
              </a:rPr>
              <a:t>Mus</a:t>
            </a:r>
            <a:r>
              <a:rPr lang="en-US" sz="2000" dirty="0" smtClean="0">
                <a:latin typeface="Gill Sans MT" pitchFamily="34" charset="0"/>
              </a:rPr>
              <a:t> </a:t>
            </a:r>
            <a:r>
              <a:rPr lang="en-US" sz="2000" dirty="0" err="1" smtClean="0">
                <a:latin typeface="Gill Sans MT" pitchFamily="34" charset="0"/>
              </a:rPr>
              <a:t>Musculus</a:t>
            </a:r>
            <a:endParaRPr lang="en-US" sz="20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39000" y="4380894"/>
            <a:ext cx="1693984" cy="1105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Gill Sans MT" pitchFamily="34" charset="0"/>
              </a:rPr>
              <a:t>Requires attributes for join to have same name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loud 21"/>
          <p:cNvSpPr/>
          <p:nvPr/>
        </p:nvSpPr>
        <p:spPr>
          <a:xfrm>
            <a:off x="7148146" y="4211515"/>
            <a:ext cx="1820016" cy="134522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 rot="10800000">
            <a:off x="4897315" y="3270739"/>
            <a:ext cx="2505808" cy="11078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>
            <a:off x="6163411" y="3323493"/>
            <a:ext cx="1582613" cy="10374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Algebra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5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Arrow Connector 14"/>
          <p:cNvCxnSpPr/>
          <p:nvPr/>
        </p:nvCxnSpPr>
        <p:spPr>
          <a:xfrm rot="5400000">
            <a:off x="2510028" y="4038600"/>
            <a:ext cx="1370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600200" y="3657600"/>
            <a:ext cx="3276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Projection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457200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Selects a subset of attributes or columns</a:t>
            </a:r>
          </a:p>
          <a:p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2864" y="1835898"/>
          <a:ext cx="5907936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312"/>
                <a:gridCol w="1969312"/>
                <a:gridCol w="1969312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48372" y="4762919"/>
          <a:ext cx="3223062" cy="14854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1531"/>
                <a:gridCol w="1611531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3755175"/>
            <a:ext cx="2815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</a:t>
            </a:r>
            <a:r>
              <a:rPr lang="en-US" sz="1200" dirty="0" smtClean="0"/>
              <a:t>Acc#, Source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Gill Sans MT" pitchFamily="34" charset="0"/>
              </a:rPr>
              <a:t>Sequences</a:t>
            </a:r>
            <a:r>
              <a:rPr lang="en-US" sz="2400" dirty="0" smtClean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4411" y="14478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4419600"/>
            <a:ext cx="2966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SELECT Acc#,  Source </a:t>
            </a:r>
          </a:p>
          <a:p>
            <a:r>
              <a:rPr lang="en-US" sz="2400" dirty="0" smtClean="0">
                <a:latin typeface="Gill Sans MT" pitchFamily="34" charset="0"/>
              </a:rPr>
              <a:t>    FROM 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Databases: Outline </a:t>
            </a:r>
            <a:endParaRPr lang="en-US" dirty="0"/>
          </a:p>
        </p:txBody>
      </p:sp>
      <p:sp>
        <p:nvSpPr>
          <p:cNvPr id="5123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GB" dirty="0" smtClean="0"/>
              <a:t>Structured Databases at a Glance - Characteristics</a:t>
            </a:r>
          </a:p>
          <a:p>
            <a:r>
              <a:rPr lang="en-GB" dirty="0" smtClean="0"/>
              <a:t>Advantages of Structured Databases</a:t>
            </a:r>
          </a:p>
          <a:p>
            <a:r>
              <a:rPr lang="en-GB" dirty="0" smtClean="0"/>
              <a:t>Data Independence</a:t>
            </a:r>
          </a:p>
          <a:p>
            <a:r>
              <a:rPr lang="en-GB" dirty="0" smtClean="0"/>
              <a:t>Disadvantages of Structured Databases</a:t>
            </a:r>
          </a:p>
          <a:p>
            <a:r>
              <a:rPr lang="en-GB" dirty="0" smtClean="0"/>
              <a:t>Examples of Structured Databases</a:t>
            </a:r>
          </a:p>
          <a:p>
            <a:pPr lvl="1"/>
            <a:r>
              <a:rPr lang="en-GB" sz="2000" dirty="0" smtClean="0"/>
              <a:t>Hierarchical Databases</a:t>
            </a:r>
          </a:p>
          <a:p>
            <a:pPr lvl="1"/>
            <a:r>
              <a:rPr lang="en-GB" sz="2000" dirty="0" smtClean="0"/>
              <a:t>Networked Databases</a:t>
            </a:r>
          </a:p>
          <a:p>
            <a:pPr lvl="1"/>
            <a:r>
              <a:rPr lang="en-GB" sz="2000" dirty="0" smtClean="0"/>
              <a:t>Relational Databases</a:t>
            </a:r>
          </a:p>
          <a:p>
            <a:pPr lvl="1"/>
            <a:r>
              <a:rPr lang="en-GB" sz="2000" dirty="0" smtClean="0"/>
              <a:t>XML Databases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/>
          <p:nvPr/>
        </p:nvCxnSpPr>
        <p:spPr>
          <a:xfrm rot="5400000">
            <a:off x="2667397" y="4083370"/>
            <a:ext cx="1219200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19200" y="3702767"/>
            <a:ext cx="36576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smtClean="0"/>
              <a:t>Selects a subset of entities or rows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9584" y="2010965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7437" y="4752021"/>
          <a:ext cx="559158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3860"/>
                <a:gridCol w="1863860"/>
                <a:gridCol w="18638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981200" y="5867400"/>
            <a:ext cx="4826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No reason to keep organism is result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1676400"/>
            <a:ext cx="1158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  <a:p>
            <a:endParaRPr lang="en-US" dirty="0" smtClean="0">
              <a:latin typeface="Gill Sans M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19600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71600" y="3778967"/>
            <a:ext cx="3306674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2400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0" y="3657600"/>
            <a:ext cx="3482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FROM Sequences</a:t>
            </a:r>
          </a:p>
          <a:p>
            <a:r>
              <a:rPr lang="en-US" dirty="0" smtClean="0">
                <a:latin typeface="Gill Sans MT" pitchFamily="34" charset="0"/>
              </a:rPr>
              <a:t>    WHERE Source=</a:t>
            </a:r>
            <a:r>
              <a:rPr lang="en-US" dirty="0" smtClean="0">
                <a:latin typeface="Gill Sans MT" pitchFamily="34" charset="0"/>
              </a:rPr>
              <a:t> ‘</a:t>
            </a:r>
            <a:r>
              <a:rPr lang="en-US" dirty="0" err="1" smtClean="0">
                <a:latin typeface="Gill Sans MT" pitchFamily="34" charset="0"/>
              </a:rPr>
              <a:t>Mus</a:t>
            </a:r>
            <a:r>
              <a:rPr lang="en-US" dirty="0" smtClean="0">
                <a:latin typeface="Gill Sans MT" pitchFamily="34" charset="0"/>
              </a:rPr>
              <a:t> </a:t>
            </a:r>
            <a:r>
              <a:rPr lang="en-US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’</a:t>
            </a:r>
            <a:endParaRPr lang="en-US" dirty="0" smtClean="0">
              <a:latin typeface="Gill Sans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3200" y="5105400"/>
            <a:ext cx="2179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“*” means “all” attributes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Select: Projection and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3429000"/>
            <a:ext cx="1587324" cy="859669"/>
          </a:xfrm>
          <a:prstGeom prst="bentConnector3">
            <a:avLst>
              <a:gd name="adj1" fmla="val 14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57600" y="4800600"/>
            <a:ext cx="1918952" cy="518375"/>
          </a:xfrm>
          <a:prstGeom prst="bentConnector3">
            <a:avLst>
              <a:gd name="adj1" fmla="val 1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7274" y="4310130"/>
            <a:ext cx="2928366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dirty="0" smtClean="0">
                <a:latin typeface="Gill Sans MT" pitchFamily="34" charset="0"/>
              </a:rPr>
              <a:t>(Sequences)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5410200"/>
            <a:ext cx="258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 </a:t>
            </a:r>
            <a:r>
              <a:rPr lang="en-US" dirty="0" smtClean="0"/>
              <a:t>(</a:t>
            </a:r>
            <a:r>
              <a:rPr lang="en-US" dirty="0" smtClean="0">
                <a:latin typeface="Gill Sans MT" pitchFamily="34" charset="0"/>
              </a:rPr>
              <a:t>Sequences</a:t>
            </a:r>
            <a:r>
              <a:rPr lang="en-US" dirty="0" smtClean="0"/>
              <a:t>)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908493" y="3631842"/>
          <a:ext cx="5668836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9612"/>
                <a:gridCol w="1889612"/>
                <a:gridCol w="1889612"/>
              </a:tblGrid>
              <a:tr h="14022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3812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5718220" y="4921711"/>
          <a:ext cx="3258355" cy="11197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0595"/>
                <a:gridCol w="1867760"/>
              </a:tblGrid>
              <a:tr h="388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</a:tr>
              <a:tr h="34790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3352800" y="1295400"/>
            <a:ext cx="464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</a:t>
            </a:r>
            <a:r>
              <a:rPr lang="en-US" sz="1200" dirty="0" smtClean="0"/>
              <a:t>Acc#, Definition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sz="1200" dirty="0" smtClean="0">
                <a:latin typeface="Gill Sans MT" pitchFamily="34" charset="0"/>
              </a:rPr>
              <a:t>Source= </a:t>
            </a:r>
            <a:r>
              <a:rPr lang="en-US" sz="1200" dirty="0" err="1" smtClean="0">
                <a:latin typeface="Gill Sans MT" pitchFamily="34" charset="0"/>
              </a:rPr>
              <a:t>Mus</a:t>
            </a:r>
            <a:r>
              <a:rPr lang="en-US" sz="1200" dirty="0" smtClean="0">
                <a:latin typeface="Gill Sans MT" pitchFamily="34" charset="0"/>
              </a:rPr>
              <a:t> </a:t>
            </a:r>
            <a:r>
              <a:rPr lang="en-US" sz="1200" dirty="0" err="1" smtClean="0">
                <a:latin typeface="Gill Sans MT" pitchFamily="34" charset="0"/>
              </a:rPr>
              <a:t>Musculus</a:t>
            </a:r>
            <a:r>
              <a:rPr lang="en-US" dirty="0" smtClean="0">
                <a:latin typeface="Gill Sans MT" pitchFamily="34" charset="0"/>
              </a:rPr>
              <a:t>(Sequences)</a:t>
            </a:r>
            <a:r>
              <a:rPr lang="en-US" dirty="0" smtClean="0"/>
              <a:t>)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81000" y="1905000"/>
          <a:ext cx="555079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50265"/>
                <a:gridCol w="1850265"/>
                <a:gridCol w="18502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9639" y="1499687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2200" y="2362200"/>
            <a:ext cx="27471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</a:t>
            </a:r>
            <a:r>
              <a:rPr lang="en-US" sz="1400" dirty="0" err="1" smtClean="0">
                <a:latin typeface="Gill Sans MT" pitchFamily="34" charset="0"/>
              </a:rPr>
              <a:t>SeqNum</a:t>
            </a:r>
            <a:r>
              <a:rPr lang="en-US" sz="1400" dirty="0" smtClean="0">
                <a:latin typeface="Gill Sans MT" pitchFamily="34" charset="0"/>
              </a:rPr>
              <a:t>,  Org </a:t>
            </a:r>
          </a:p>
          <a:p>
            <a:r>
              <a:rPr lang="en-US" sz="1400" dirty="0" smtClean="0">
                <a:latin typeface="Gill Sans MT" pitchFamily="34" charset="0"/>
              </a:rPr>
              <a:t>    FROM Sequences</a:t>
            </a:r>
          </a:p>
          <a:p>
            <a:r>
              <a:rPr lang="en-US" sz="1400" dirty="0" smtClean="0">
                <a:latin typeface="Gill Sans MT" pitchFamily="34" charset="0"/>
              </a:rPr>
              <a:t>    WHERE Source= </a:t>
            </a:r>
            <a:r>
              <a:rPr lang="en-US" sz="1400" dirty="0" err="1" smtClean="0">
                <a:latin typeface="Gill Sans MT" pitchFamily="34" charset="0"/>
              </a:rPr>
              <a:t>Mus</a:t>
            </a:r>
            <a:r>
              <a:rPr lang="en-US" sz="1400" dirty="0" smtClean="0">
                <a:latin typeface="Gill Sans MT" pitchFamily="34" charset="0"/>
              </a:rPr>
              <a:t> </a:t>
            </a:r>
            <a:r>
              <a:rPr lang="en-US" sz="1400" dirty="0" err="1" smtClean="0">
                <a:latin typeface="Gill Sans MT" pitchFamily="34" charset="0"/>
              </a:rPr>
              <a:t>Musculus</a:t>
            </a:r>
            <a:endParaRPr lang="en-US" sz="1400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133600" y="3352800"/>
            <a:ext cx="2667000" cy="53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Natural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1440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03160" y="1388769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480532" y="1789992"/>
          <a:ext cx="2924914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1622"/>
                <a:gridCol w="17232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473685" y="1360863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56273" y="3488473"/>
            <a:ext cx="2448784" cy="306156"/>
            <a:chOff x="1277469" y="3617259"/>
            <a:chExt cx="2448784" cy="306156"/>
          </a:xfrm>
        </p:grpSpPr>
        <p:sp>
          <p:nvSpPr>
            <p:cNvPr id="29" name="Flowchart: Collate 28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562713" y="4327833"/>
          <a:ext cx="6383216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41950"/>
                <a:gridCol w="2052203"/>
                <a:gridCol w="1188863"/>
                <a:gridCol w="1600200"/>
              </a:tblGrid>
              <a:tr h="15116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5116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91806" y="1784091"/>
          <a:ext cx="4657202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4579"/>
                <a:gridCol w="1855177"/>
                <a:gridCol w="1547446"/>
              </a:tblGrid>
              <a:tr h="12547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SourceID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CAO91797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12547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47446" y="3323492"/>
            <a:ext cx="597877" cy="2901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4756638" y="3341075"/>
            <a:ext cx="800100" cy="2198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3255351" y="4073036"/>
            <a:ext cx="404446" cy="13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638800" y="3352800"/>
            <a:ext cx="3075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NATURAL JOIN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Inner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295400"/>
            <a:ext cx="8229600" cy="49530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85800" y="5410200"/>
            <a:ext cx="562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Rows without matching attributes excluded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5786735"/>
            <a:ext cx="3801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Can name attribute explicitly</a:t>
            </a:r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1" name="TextBox 20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3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43333" y="4178376"/>
          <a:ext cx="5728867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02339"/>
                <a:gridCol w="1911928"/>
                <a:gridCol w="914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41269" y="2895600"/>
            <a:ext cx="4102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SELECT *</a:t>
            </a:r>
          </a:p>
          <a:p>
            <a:r>
              <a:rPr lang="en-US" dirty="0" smtClean="0">
                <a:latin typeface="Gill Sans MT" pitchFamily="34" charset="0"/>
              </a:rPr>
              <a:t>    FROM Sequences</a:t>
            </a:r>
          </a:p>
          <a:p>
            <a:r>
              <a:rPr lang="en-US" dirty="0" smtClean="0">
                <a:latin typeface="Gill Sans MT" pitchFamily="34" charset="0"/>
              </a:rPr>
              <a:t>    INNER JOIN Organisms </a:t>
            </a:r>
          </a:p>
          <a:p>
            <a:r>
              <a:rPr lang="en-US" dirty="0" smtClean="0">
                <a:latin typeface="Gill Sans MT" pitchFamily="34" charset="0"/>
              </a:rPr>
              <a:t>    on </a:t>
            </a:r>
            <a:r>
              <a:rPr lang="en-US" dirty="0" err="1" smtClean="0">
                <a:latin typeface="Gill Sans MT" pitchFamily="34" charset="0"/>
              </a:rPr>
              <a:t>sequences.SrcID</a:t>
            </a:r>
            <a:r>
              <a:rPr lang="en-US" dirty="0" smtClean="0">
                <a:latin typeface="Gill Sans MT" pitchFamily="34" charset="0"/>
              </a:rPr>
              <a:t> = </a:t>
            </a:r>
            <a:r>
              <a:rPr lang="en-US" dirty="0" err="1" smtClean="0">
                <a:latin typeface="Gill Sans MT" pitchFamily="34" charset="0"/>
              </a:rPr>
              <a:t>organisms.SrcID</a:t>
            </a:r>
            <a:endParaRPr lang="en-US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- Left 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9972" y="5898432"/>
            <a:ext cx="8532913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Gill Sans MT" pitchFamily="34" charset="0"/>
              </a:rPr>
              <a:t>Tuples</a:t>
            </a:r>
            <a:r>
              <a:rPr lang="en-US" dirty="0" smtClean="0">
                <a:latin typeface="Gill Sans MT" pitchFamily="34" charset="0"/>
              </a:rPr>
              <a:t> (rows) on left table without matches have NULL values on attributes of right table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457200" y="4307840"/>
          <a:ext cx="5708085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43903"/>
                <a:gridCol w="1891145"/>
                <a:gridCol w="914400"/>
                <a:gridCol w="15586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69278" y="1691334"/>
          <a:ext cx="4466492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88831"/>
                <a:gridCol w="2089637"/>
                <a:gridCol w="8880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CAM22514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alpha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ABG47031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NPO34535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Hemoglobin  zeta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28918" y="1350128"/>
            <a:ext cx="115768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Sequences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035496" y="1674618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39687" y="1304637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313331" y="3352800"/>
            <a:ext cx="3200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6" name="Group 28"/>
          <p:cNvGrpSpPr/>
          <p:nvPr/>
        </p:nvGrpSpPr>
        <p:grpSpPr>
          <a:xfrm>
            <a:off x="1295400" y="3539985"/>
            <a:ext cx="3083447" cy="501714"/>
            <a:chOff x="1277469" y="3617259"/>
            <a:chExt cx="3083447" cy="501714"/>
          </a:xfrm>
        </p:grpSpPr>
        <p:sp>
          <p:nvSpPr>
            <p:cNvPr id="26" name="TextBox 25"/>
            <p:cNvSpPr txBox="1"/>
            <p:nvPr/>
          </p:nvSpPr>
          <p:spPr>
            <a:xfrm>
              <a:off x="2326347" y="3872752"/>
              <a:ext cx="203456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latin typeface="Gill Sans MT" pitchFamily="34" charset="0"/>
                </a:rPr>
                <a:t>sequences.SrcID</a:t>
              </a:r>
              <a:r>
                <a:rPr lang="en-US" sz="1000" dirty="0" smtClean="0">
                  <a:latin typeface="Gill Sans MT" pitchFamily="34" charset="0"/>
                </a:rPr>
                <a:t> = </a:t>
              </a:r>
              <a:r>
                <a:rPr lang="en-US" sz="1000" dirty="0" err="1" smtClean="0">
                  <a:latin typeface="Gill Sans MT" pitchFamily="34" charset="0"/>
                </a:rPr>
                <a:t>organisms.SrcID</a:t>
              </a:r>
              <a:endParaRPr lang="en-US" sz="1000" dirty="0" smtClean="0">
                <a:latin typeface="Gill Sans MT" pitchFamily="34" charset="0"/>
              </a:endParaRPr>
            </a:p>
          </p:txBody>
        </p:sp>
        <p:sp>
          <p:nvSpPr>
            <p:cNvPr id="29" name="Flowchart: Collate 22"/>
            <p:cNvSpPr/>
            <p:nvPr/>
          </p:nvSpPr>
          <p:spPr>
            <a:xfrm rot="5400000">
              <a:off x="2417113" y="3640790"/>
              <a:ext cx="194982" cy="268941"/>
            </a:xfrm>
            <a:prstGeom prst="flowChartCollat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7469" y="3617259"/>
              <a:ext cx="1080745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Sequences</a:t>
              </a:r>
              <a:endParaRPr lang="en-US" dirty="0" smtClean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675965" y="3630706"/>
              <a:ext cx="1050288" cy="2927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Organisms</a:t>
              </a: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>
            <a:off x="914400" y="32004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4495800" y="2971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2590800" y="4191000"/>
            <a:ext cx="152400" cy="1588"/>
          </a:xfrm>
          <a:prstGeom prst="line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47058" y="3276600"/>
            <a:ext cx="396834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* </a:t>
            </a:r>
          </a:p>
          <a:p>
            <a:r>
              <a:rPr lang="en-US" sz="1400" dirty="0" smtClean="0">
                <a:latin typeface="Gill Sans MT" pitchFamily="34" charset="0"/>
              </a:rPr>
              <a:t>    FROM Sequences LEFT OUTER JOIN Organisms </a:t>
            </a:r>
          </a:p>
          <a:p>
            <a:r>
              <a:rPr lang="en-US" sz="1400" dirty="0" smtClean="0">
                <a:latin typeface="Gill Sans MT" pitchFamily="34" charset="0"/>
              </a:rPr>
              <a:t>        ON </a:t>
            </a:r>
            <a:r>
              <a:rPr lang="en-US" sz="1400" dirty="0" err="1" smtClean="0">
                <a:latin typeface="Gill Sans MT" pitchFamily="34" charset="0"/>
              </a:rPr>
              <a:t>Sequences.SrcID</a:t>
            </a:r>
            <a:r>
              <a:rPr lang="en-US" sz="1400" dirty="0" smtClean="0">
                <a:latin typeface="Gill Sans MT" pitchFamily="34" charset="0"/>
              </a:rPr>
              <a:t> = </a:t>
            </a:r>
            <a:r>
              <a:rPr lang="en-US" sz="1400" dirty="0" err="1" smtClean="0">
                <a:latin typeface="Gill Sans MT" pitchFamily="34" charset="0"/>
              </a:rPr>
              <a:t>Organisms.SrcID</a:t>
            </a:r>
            <a:r>
              <a:rPr lang="en-US" sz="1400" dirty="0" smtClean="0">
                <a:latin typeface="Gill Sans MT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UPDATE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28800" y="43180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95600" y="3352800"/>
            <a:ext cx="2389158" cy="73866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UPDATE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SET Date = ‘7/22/07’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SQL DELETE Statement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828800" y="4318000"/>
          <a:ext cx="4818185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5600" y="3352800"/>
            <a:ext cx="238915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DELETE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 WHERE Date = ‘7/21/07’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5791200"/>
            <a:ext cx="739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ADVICE: BE CAREFUL WITH DELETE. THERE IS NO EASY UNDO</a:t>
            </a:r>
            <a:endParaRPr lang="es-ES_tradn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Select with SORT BY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543300" y="3695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13462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95600" y="3352800"/>
            <a:ext cx="2318501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SELECT * FROM Matches</a:t>
            </a:r>
          </a:p>
          <a:p>
            <a:r>
              <a:rPr lang="en-US" sz="1400" dirty="0" smtClean="0">
                <a:latin typeface="Gill Sans MT" pitchFamily="34" charset="0"/>
              </a:rPr>
              <a:t>       </a:t>
            </a:r>
            <a:r>
              <a:rPr lang="en-US" sz="1400" dirty="0" smtClean="0">
                <a:latin typeface="Gill Sans MT" pitchFamily="34" charset="0"/>
              </a:rPr>
              <a:t> ORDER BY </a:t>
            </a:r>
            <a:r>
              <a:rPr lang="en-US" sz="1400" dirty="0" err="1" smtClean="0">
                <a:latin typeface="Gill Sans MT" pitchFamily="34" charset="0"/>
              </a:rPr>
              <a:t>eValue</a:t>
            </a:r>
            <a:r>
              <a:rPr lang="en-US" sz="1400" dirty="0" smtClean="0">
                <a:latin typeface="Gill Sans MT" pitchFamily="34" charset="0"/>
              </a:rPr>
              <a:t> ASC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9093" y="3993432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2600" y="1041400"/>
            <a:ext cx="95410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Matches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828800" y="4343400"/>
          <a:ext cx="4818185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7285"/>
                <a:gridCol w="1174074"/>
                <a:gridCol w="1114172"/>
                <a:gridCol w="15426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Acc#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Date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7/22/07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Manipulation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685800"/>
          </a:xfrm>
        </p:spPr>
        <p:txBody>
          <a:bodyPr/>
          <a:lstStyle/>
          <a:p>
            <a:r>
              <a:rPr lang="en-US" dirty="0" smtClean="0"/>
              <a:t>Grouping Results and Aggregates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 - Insert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7912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Good when you know the attributes of all entities </a:t>
            </a:r>
            <a:r>
              <a:rPr lang="en-US" sz="2400" dirty="0" err="1" smtClean="0"/>
              <a:t>c</a:t>
            </a:r>
            <a:r>
              <a:rPr lang="en-US" sz="2400" dirty="0" smtClean="0"/>
              <a:t>-priori</a:t>
            </a:r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67000" y="1600200"/>
          <a:ext cx="2612213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71191" y="1230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314700" y="3314700"/>
            <a:ext cx="1143000" cy="1588"/>
          </a:xfrm>
          <a:prstGeom prst="line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2971800"/>
            <a:ext cx="2170348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softEdge rad="228600"/>
          </a:effectLst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Gill Sans MT" pitchFamily="34" charset="0"/>
              </a:rPr>
              <a:t>INSERT INTO Organisms</a:t>
            </a:r>
          </a:p>
          <a:p>
            <a:r>
              <a:rPr lang="en-US" sz="1400" dirty="0" smtClean="0">
                <a:latin typeface="Gill Sans MT" pitchFamily="34" charset="0"/>
              </a:rPr>
              <a:t>        Values (3, ‘C. </a:t>
            </a:r>
            <a:r>
              <a:rPr lang="en-US" sz="1400" dirty="0" err="1" smtClean="0">
                <a:latin typeface="Gill Sans MT" pitchFamily="34" charset="0"/>
              </a:rPr>
              <a:t>Elegans</a:t>
            </a:r>
            <a:r>
              <a:rPr lang="en-US" sz="1400" dirty="0" smtClean="0">
                <a:latin typeface="Gill Sans MT" pitchFamily="34" charset="0"/>
              </a:rPr>
              <a:t>’)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67000" y="3886200"/>
          <a:ext cx="2612213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2795"/>
                <a:gridCol w="1579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SrcID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Mus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Musculus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Homo Sapiens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C.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Elegans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71191" y="3516219"/>
            <a:ext cx="1183337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Databases at a Glance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All information organized in same way (Data Model)</a:t>
            </a:r>
          </a:p>
          <a:p>
            <a:r>
              <a:rPr lang="en-US" sz="2400" dirty="0" smtClean="0"/>
              <a:t>Language available to</a:t>
            </a:r>
          </a:p>
          <a:p>
            <a:pPr lvl="1"/>
            <a:r>
              <a:rPr lang="en-US" sz="2000" dirty="0" smtClean="0"/>
              <a:t>describe (create) the database</a:t>
            </a:r>
          </a:p>
          <a:p>
            <a:pPr lvl="1"/>
            <a:r>
              <a:rPr lang="en-US" sz="2000" dirty="0" smtClean="0"/>
              <a:t>insert data</a:t>
            </a:r>
          </a:p>
          <a:p>
            <a:pPr lvl="1"/>
            <a:r>
              <a:rPr lang="en-US" sz="2000" dirty="0" smtClean="0"/>
              <a:t>manipulate data</a:t>
            </a:r>
          </a:p>
          <a:p>
            <a:pPr lvl="1"/>
            <a:r>
              <a:rPr lang="en-US" sz="2000" dirty="0" smtClean="0"/>
              <a:t>update</a:t>
            </a:r>
          </a:p>
          <a:p>
            <a:r>
              <a:rPr lang="en-US" sz="2400" dirty="0" smtClean="0"/>
              <a:t>Language establishes an abstract data model: Data Independence</a:t>
            </a:r>
          </a:p>
          <a:p>
            <a:r>
              <a:rPr lang="en-US" sz="2400" dirty="0" smtClean="0"/>
              <a:t>Programs using language can work across systems</a:t>
            </a:r>
          </a:p>
          <a:p>
            <a:r>
              <a:rPr lang="en-US" sz="2400" dirty="0" smtClean="0"/>
              <a:t>Facilitates communication and sharing data 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Filling-Up the database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#2:  Input from file (CSV)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Under construction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Tricky to set data types handled correctly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r>
              <a:rPr lang="en-US" sz="2800" dirty="0" smtClean="0"/>
              <a:t>Case Study: Analyzing Results of Multiple </a:t>
            </a:r>
            <a:br>
              <a:rPr lang="en-US" sz="2800" dirty="0" smtClean="0"/>
            </a:br>
            <a:r>
              <a:rPr lang="en-US" sz="2800" dirty="0" smtClean="0"/>
              <a:t>BLAST Runs with alternative search matrices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dirty="0" smtClean="0"/>
              <a:t>Steps at a Glance</a:t>
            </a:r>
          </a:p>
          <a:p>
            <a:pPr lvl="1"/>
            <a:r>
              <a:rPr lang="en-US" dirty="0" smtClean="0"/>
              <a:t>Install and configure tools</a:t>
            </a:r>
          </a:p>
          <a:p>
            <a:pPr lvl="2"/>
            <a:r>
              <a:rPr lang="en-US" dirty="0" smtClean="0"/>
              <a:t>Python environment including </a:t>
            </a:r>
            <a:r>
              <a:rPr lang="en-US" dirty="0" err="1" smtClean="0"/>
              <a:t>BioPython</a:t>
            </a:r>
            <a:endParaRPr lang="en-US" dirty="0" smtClean="0"/>
          </a:p>
          <a:p>
            <a:pPr lvl="2"/>
            <a:r>
              <a:rPr lang="en-US" dirty="0" smtClean="0"/>
              <a:t>Database system (</a:t>
            </a:r>
            <a:r>
              <a:rPr lang="en-US" dirty="0" err="1" smtClean="0"/>
              <a:t>SQLite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Design the relational database schema</a:t>
            </a:r>
          </a:p>
          <a:p>
            <a:pPr lvl="1"/>
            <a:r>
              <a:rPr lang="en-US" dirty="0" smtClean="0"/>
              <a:t>Write Python functions to insert results into database</a:t>
            </a:r>
          </a:p>
          <a:p>
            <a:pPr lvl="1"/>
            <a:r>
              <a:rPr lang="en-US" dirty="0" smtClean="0"/>
              <a:t>Analyze data using SQL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 smtClean="0"/>
              <a:t>Install Python interpreter</a:t>
            </a:r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err="1" smtClean="0"/>
              <a:t>www.python.org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BioPython</a:t>
            </a:r>
            <a:endParaRPr lang="en-US" sz="2800" dirty="0" smtClean="0"/>
          </a:p>
          <a:p>
            <a:pPr lvl="1"/>
            <a:r>
              <a:rPr lang="en-US" sz="2400" dirty="0" smtClean="0"/>
              <a:t>Download installer from </a:t>
            </a:r>
            <a:r>
              <a:rPr lang="en-US" sz="2400" dirty="0" smtClean="0">
                <a:hlinkClick r:id="rId2"/>
              </a:rPr>
              <a:t>www.biopython.org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r>
              <a:rPr lang="en-US" sz="2800" dirty="0" smtClean="0"/>
              <a:t>Install </a:t>
            </a:r>
            <a:r>
              <a:rPr lang="en-US" sz="2800" dirty="0" err="1" smtClean="0"/>
              <a:t>SQLiteMan</a:t>
            </a:r>
            <a:endParaRPr lang="en-US" sz="2800" dirty="0" smtClean="0"/>
          </a:p>
          <a:p>
            <a:pPr lvl="1"/>
            <a:r>
              <a:rPr lang="en-US" sz="2400" dirty="0" smtClean="0"/>
              <a:t>Download </a:t>
            </a:r>
            <a:r>
              <a:rPr lang="en-US" sz="2400" dirty="0" err="1" smtClean="0"/>
              <a:t>SQLiteMan</a:t>
            </a:r>
            <a:r>
              <a:rPr lang="en-US" sz="2400" dirty="0" smtClean="0"/>
              <a:t> query browser from </a:t>
            </a:r>
            <a:r>
              <a:rPr lang="en-US" sz="2400" dirty="0" err="1" smtClean="0"/>
              <a:t>www.sqliteman.com</a:t>
            </a:r>
            <a:endParaRPr lang="en-US" sz="2400" dirty="0" smtClean="0"/>
          </a:p>
          <a:p>
            <a:pPr lvl="1"/>
            <a:r>
              <a:rPr lang="en-US" sz="2400" dirty="0" smtClean="0"/>
              <a:t>Run installer and verify installation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143000"/>
            <a:ext cx="2510874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Windows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1): Install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1371600"/>
          </a:xfrm>
        </p:spPr>
        <p:txBody>
          <a:bodyPr/>
          <a:lstStyle/>
          <a:p>
            <a:r>
              <a:rPr lang="en-US" dirty="0" smtClean="0"/>
              <a:t>UNDER CONSTRUCTION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520" y="1143000"/>
            <a:ext cx="2373967" cy="440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Mac OS version</a:t>
            </a:r>
            <a:endParaRPr lang="es-ES_tradnl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2):Design Database Schema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5597" y="1950524"/>
          <a:ext cx="8603087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9795"/>
                <a:gridCol w="1329788"/>
                <a:gridCol w="1824389"/>
                <a:gridCol w="1159099"/>
                <a:gridCol w="1094704"/>
                <a:gridCol w="1455312"/>
              </a:tblGrid>
              <a:tr h="32824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Source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eValue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SearchDate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4.18 E-32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Pam70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2.68 -E52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7/21/07</a:t>
                      </a:r>
                    </a:p>
                  </a:txBody>
                  <a:tcPr/>
                </a:tc>
              </a:tr>
              <a:tr h="187567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P14555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Group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 IIA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3.47 E-33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  <a:tr h="32824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Indian Green Tree Viper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P81479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Gill Sans MT" pitchFamily="34" charset="0"/>
                        </a:rPr>
                        <a:t>Phospholipase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A2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isozyme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Blosom80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1.20 E-54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7/20/07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Write Python functions to:</a:t>
            </a:r>
          </a:p>
          <a:p>
            <a:pPr lvl="1"/>
            <a:r>
              <a:rPr lang="en-US" smtClean="0"/>
              <a:t>Run a BLAST search for the query sequence and a specific matrix</a:t>
            </a:r>
          </a:p>
          <a:p>
            <a:pPr lvl="1"/>
            <a:r>
              <a:rPr lang="en-US" smtClean="0"/>
              <a:t>Insert results into Database</a:t>
            </a:r>
          </a:p>
          <a:p>
            <a:pPr lvl="2"/>
            <a:r>
              <a:rPr lang="en-US" smtClean="0"/>
              <a:t>Run SQL insert queries to populate the database</a:t>
            </a:r>
          </a:p>
          <a:p>
            <a:pPr lvl="2"/>
            <a:r>
              <a:rPr lang="en-US" smtClean="0"/>
              <a:t>Create a CSV file with all results from BLAST searches and import to DB</a:t>
            </a:r>
          </a:p>
          <a:p>
            <a:pPr lvl="1"/>
            <a:r>
              <a:rPr lang="en-US" smtClean="0"/>
              <a:t>Run all functions together running one Blast for each one of a set of matrices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229600" cy="381000"/>
          </a:xfrm>
        </p:spPr>
        <p:txBody>
          <a:bodyPr/>
          <a:lstStyle/>
          <a:p>
            <a:r>
              <a:rPr lang="en-US" sz="2000" dirty="0" smtClean="0"/>
              <a:t>Run a BLAST search for the query sequence and a specific matrix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0"/>
            <a:ext cx="7667422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NCBIWWW</a:t>
            </a:r>
          </a:p>
          <a:p>
            <a:r>
              <a:rPr lang="en-US" sz="1400" dirty="0" smtClean="0"/>
              <a:t>from </a:t>
            </a:r>
            <a:r>
              <a:rPr lang="en-US" sz="1400" dirty="0" err="1" smtClean="0"/>
              <a:t>Bio.Blast</a:t>
            </a:r>
            <a:r>
              <a:rPr lang="en-US" sz="1400" dirty="0" smtClean="0"/>
              <a:t> import NCBIXML</a:t>
            </a:r>
          </a:p>
          <a:p>
            <a:r>
              <a:rPr lang="en-US" sz="1400" dirty="0" smtClean="0"/>
              <a:t>from Bio import </a:t>
            </a:r>
            <a:r>
              <a:rPr lang="en-US" sz="1400" dirty="0" err="1" smtClean="0"/>
              <a:t>Fasta</a:t>
            </a:r>
            <a:endParaRPr lang="en-US" sz="1400" dirty="0" smtClean="0"/>
          </a:p>
          <a:p>
            <a:r>
              <a:rPr lang="en-US" sz="1400" dirty="0" smtClean="0"/>
              <a:t>from sys import *</a:t>
            </a:r>
          </a:p>
          <a:p>
            <a:r>
              <a:rPr lang="en-US" sz="1400" dirty="0" smtClean="0"/>
              <a:t>import sqlite3</a:t>
            </a:r>
          </a:p>
          <a:p>
            <a:endParaRPr lang="en-US" sz="1400" dirty="0" smtClean="0"/>
          </a:p>
          <a:p>
            <a:r>
              <a:rPr lang="en-US" sz="1400" dirty="0" smtClean="0"/>
              <a:t>def </a:t>
            </a:r>
            <a:r>
              <a:rPr lang="en-US" sz="1400" dirty="0" err="1" smtClean="0"/>
              <a:t>searchAndStoreBlastSearch(query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filename):</a:t>
            </a:r>
          </a:p>
          <a:p>
            <a:r>
              <a:rPr lang="en-US" sz="1400" dirty="0" smtClean="0"/>
              <a:t>    # Creates handle to store the results sent by NCBI website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results_handle</a:t>
            </a:r>
            <a:r>
              <a:rPr lang="en-US" sz="1400" dirty="0" smtClean="0"/>
              <a:t> = </a:t>
            </a:r>
            <a:r>
              <a:rPr lang="en-US" sz="1400" dirty="0" err="1" smtClean="0"/>
              <a:t>NCBIWWW.qblast("blastp</a:t>
            </a:r>
            <a:r>
              <a:rPr lang="en-US" sz="1400" dirty="0" smtClean="0"/>
              <a:t>", "</a:t>
            </a:r>
            <a:r>
              <a:rPr lang="en-US" sz="1400" dirty="0" err="1" smtClean="0"/>
              <a:t>swissprot</a:t>
            </a:r>
            <a:r>
              <a:rPr lang="en-US" sz="1400" dirty="0" smtClean="0"/>
              <a:t>", query, expect=10,</a:t>
            </a:r>
          </a:p>
          <a:p>
            <a:r>
              <a:rPr lang="en-US" sz="1400" dirty="0" smtClean="0"/>
              <a:t>                   descriptions=2000, alignments=2000, </a:t>
            </a:r>
            <a:r>
              <a:rPr lang="en-US" sz="1400" dirty="0" err="1" smtClean="0"/>
              <a:t>hitlist_size</a:t>
            </a:r>
            <a:r>
              <a:rPr lang="en-US" sz="1400" dirty="0" smtClean="0"/>
              <a:t>=2000,</a:t>
            </a:r>
          </a:p>
          <a:p>
            <a:r>
              <a:rPr lang="en-US" sz="1400" dirty="0" smtClean="0"/>
              <a:t>                   </a:t>
            </a:r>
            <a:r>
              <a:rPr lang="en-US" sz="1400" dirty="0" err="1" smtClean="0"/>
              <a:t>matrix_name</a:t>
            </a:r>
            <a:r>
              <a:rPr lang="en-US" sz="1400" dirty="0" smtClean="0"/>
              <a:t>=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# Reads results into memory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blast_results</a:t>
            </a:r>
            <a:r>
              <a:rPr lang="en-US" sz="1400" dirty="0" smtClean="0"/>
              <a:t> = </a:t>
            </a:r>
            <a:r>
              <a:rPr lang="en-US" sz="1400" dirty="0" err="1" smtClean="0"/>
              <a:t>results_handle.read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# Creates and opens a file in </a:t>
            </a:r>
            <a:r>
              <a:rPr lang="en-US" sz="1400" dirty="0" err="1" smtClean="0"/>
              <a:t>filesystem</a:t>
            </a:r>
            <a:r>
              <a:rPr lang="en-US" sz="1400" dirty="0" smtClean="0"/>
              <a:t> for writing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</a:t>
            </a:r>
            <a:r>
              <a:rPr lang="en-US" sz="1400" dirty="0" smtClean="0"/>
              <a:t> = 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, '</a:t>
            </a:r>
            <a:r>
              <a:rPr lang="en-US" sz="1400" dirty="0" err="1" smtClean="0"/>
              <a:t>w</a:t>
            </a:r>
            <a:r>
              <a:rPr lang="en-US" sz="1400" dirty="0" smtClean="0"/>
              <a:t>')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Store results from memory into the </a:t>
            </a:r>
            <a:r>
              <a:rPr lang="en-US" sz="1400" dirty="0" err="1" smtClean="0"/>
              <a:t>filesystem</a:t>
            </a:r>
            <a:endParaRPr lang="en-US" sz="1400" dirty="0" smtClean="0"/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save_file.write(blast_results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#Close the file handler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save_file.close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457200" y="1524000"/>
            <a:ext cx="8242479" cy="4800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Insert results into Database: Run multiple SQL insert queries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3273" y="2183223"/>
            <a:ext cx="82185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xmlToDatabase(filename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</a:t>
            </a:r>
            <a:r>
              <a:rPr lang="en-US" sz="1400" dirty="0" smtClean="0"/>
              <a:t>=</a:t>
            </a:r>
            <a:r>
              <a:rPr lang="en-US" sz="1400" dirty="0" err="1" smtClean="0"/>
              <a:t>open(filename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record=</a:t>
            </a:r>
            <a:r>
              <a:rPr lang="en-US" sz="1400" dirty="0" err="1" smtClean="0"/>
              <a:t>NCBIXML.parse(blast_fileptr).next</a:t>
            </a:r>
            <a:r>
              <a:rPr lang="en-US" sz="1400" dirty="0" smtClean="0"/>
              <a:t>()</a:t>
            </a:r>
          </a:p>
          <a:p>
            <a:endParaRPr lang="en-US" sz="1400" dirty="0" smtClean="0"/>
          </a:p>
          <a:p>
            <a:r>
              <a:rPr lang="en-US" sz="1400" dirty="0" smtClean="0"/>
              <a:t>    for alignment in </a:t>
            </a:r>
            <a:r>
              <a:rPr lang="en-US" sz="1400" dirty="0" err="1" smtClean="0"/>
              <a:t>record.alignments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hsp</a:t>
            </a:r>
            <a:r>
              <a:rPr lang="en-US" sz="1400" dirty="0" smtClean="0"/>
              <a:t>=alignment.hsps[0]</a:t>
            </a:r>
          </a:p>
          <a:p>
            <a:r>
              <a:rPr lang="en-US" sz="1400" dirty="0" smtClean="0"/>
              <a:t>        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matrix_id,dbCursor,dbConn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blast_fileptr.close</a:t>
            </a:r>
            <a:r>
              <a:rPr lang="en-US" sz="1400" dirty="0" smtClean="0"/>
              <a:t>()</a:t>
            </a:r>
            <a:endParaRPr lang="es-ES_tradnl" sz="1400" dirty="0"/>
          </a:p>
        </p:txBody>
      </p:sp>
      <p:sp>
        <p:nvSpPr>
          <p:cNvPr id="7" name="Rectangle 6"/>
          <p:cNvSpPr/>
          <p:nvPr/>
        </p:nvSpPr>
        <p:spPr>
          <a:xfrm>
            <a:off x="287527" y="2210832"/>
            <a:ext cx="8637831" cy="1903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Step 3: Python Programming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12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dirty="0" smtClean="0"/>
              <a:t>Insert results into Database: Run multiple SQL </a:t>
            </a:r>
            <a:r>
              <a:rPr lang="en-US" sz="2000" i="1" dirty="0" smtClean="0"/>
              <a:t>insert </a:t>
            </a:r>
            <a:r>
              <a:rPr lang="en-US" sz="2000" dirty="0" smtClean="0"/>
              <a:t>queries </a:t>
            </a:r>
            <a:endParaRPr lang="en-US" sz="2400" dirty="0" smtClean="0"/>
          </a:p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1" y="2133600"/>
            <a:ext cx="8153400" cy="2209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31292" y="2345824"/>
            <a:ext cx="833832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def </a:t>
            </a:r>
            <a:r>
              <a:rPr lang="en-US" sz="1400" dirty="0" err="1" smtClean="0"/>
              <a:t>storeIntoDatabase(hsp</a:t>
            </a:r>
            <a:r>
              <a:rPr lang="en-US" sz="1400" dirty="0" smtClean="0"/>
              <a:t>, alignment,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dbCursor</a:t>
            </a:r>
            <a:r>
              <a:rPr lang="en-US" sz="1400" dirty="0" smtClean="0"/>
              <a:t>, </a:t>
            </a:r>
            <a:r>
              <a:rPr lang="en-US" sz="1400" dirty="0" err="1" smtClean="0"/>
              <a:t>dbConn</a:t>
            </a:r>
            <a:r>
              <a:rPr lang="en-US" sz="1400" dirty="0" smtClean="0"/>
              <a:t>):</a:t>
            </a:r>
          </a:p>
          <a:p>
            <a:r>
              <a:rPr lang="en-US" sz="1400" dirty="0" smtClean="0"/>
              <a:t>    # Insert a row of data into the table (securely)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t</a:t>
            </a:r>
            <a:r>
              <a:rPr lang="en-US" sz="1400" dirty="0" smtClean="0"/>
              <a:t> = (</a:t>
            </a:r>
            <a:r>
              <a:rPr lang="en-US" sz="1400" dirty="0" err="1" smtClean="0"/>
              <a:t>hsp.expect</a:t>
            </a:r>
            <a:r>
              <a:rPr lang="en-US" sz="1400" dirty="0" smtClean="0"/>
              <a:t>, </a:t>
            </a:r>
            <a:r>
              <a:rPr lang="en-US" sz="1400" dirty="0" err="1" smtClean="0"/>
              <a:t>hsp.score</a:t>
            </a:r>
            <a:r>
              <a:rPr lang="en-US" sz="1400" dirty="0" smtClean="0"/>
              <a:t>, </a:t>
            </a:r>
            <a:r>
              <a:rPr lang="en-US" sz="1400" dirty="0" err="1" smtClean="0"/>
              <a:t>matrix_id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alignment.accession</a:t>
            </a:r>
            <a:r>
              <a:rPr lang="en-US" sz="1400" dirty="0" smtClean="0"/>
              <a:t>, </a:t>
            </a:r>
            <a:r>
              <a:rPr lang="en-US" sz="1400" dirty="0" err="1" smtClean="0"/>
              <a:t>alignment.title</a:t>
            </a:r>
            <a:r>
              <a:rPr lang="en-US" sz="1400" dirty="0" smtClean="0"/>
              <a:t>,)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dbCursor.execute("insert</a:t>
            </a:r>
            <a:r>
              <a:rPr lang="en-US" sz="1400" dirty="0" smtClean="0"/>
              <a:t> into sequences values (?,?,?,?,?)",</a:t>
            </a:r>
            <a:r>
              <a:rPr lang="en-US" sz="1400" dirty="0" err="1" smtClean="0"/>
              <a:t>t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    # Save (commit) the changes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dbConn.commit</a:t>
            </a:r>
            <a:r>
              <a:rPr lang="en-US" sz="1400" dirty="0" smtClean="0"/>
              <a:t>()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199"/>
            <a:ext cx="8229600" cy="609601"/>
          </a:xfrm>
        </p:spPr>
        <p:txBody>
          <a:bodyPr/>
          <a:lstStyle/>
          <a:p>
            <a:pPr marL="273050" lvl="2" indent="-273050">
              <a:spcBef>
                <a:spcPts val="600"/>
              </a:spcBef>
              <a:buClr>
                <a:schemeClr val="accent1"/>
              </a:buClr>
            </a:pPr>
            <a:r>
              <a:rPr lang="en-US" sz="1600" smtClean="0"/>
              <a:t>Insert results into Database: Create a CSV file with all results from BLAST searches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1677432"/>
            <a:ext cx="8094473" cy="440924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angle 8"/>
          <p:cNvSpPr/>
          <p:nvPr/>
        </p:nvSpPr>
        <p:spPr>
          <a:xfrm>
            <a:off x="657524" y="1739690"/>
            <a:ext cx="797035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def </a:t>
            </a:r>
            <a:r>
              <a:rPr lang="en-US" sz="1600" dirty="0" err="1" smtClean="0"/>
              <a:t>xmlToCSV(xmlFilename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csvFilename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):</a:t>
            </a:r>
          </a:p>
          <a:p>
            <a:r>
              <a:rPr lang="en-US" sz="1600" dirty="0" smtClean="0"/>
              <a:t>    # Create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</a:t>
            </a:r>
            <a:r>
              <a:rPr lang="en-US" sz="1600" dirty="0" smtClean="0"/>
              <a:t>=</a:t>
            </a:r>
            <a:r>
              <a:rPr lang="en-US" sz="1600" dirty="0" err="1" smtClean="0"/>
              <a:t>open(xmlFilename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# Parse xml file into </a:t>
            </a:r>
            <a:r>
              <a:rPr lang="en-US" sz="1600" dirty="0" err="1" smtClean="0"/>
              <a:t>biopython</a:t>
            </a:r>
            <a:r>
              <a:rPr lang="en-US" sz="1600" dirty="0" smtClean="0"/>
              <a:t> object</a:t>
            </a:r>
          </a:p>
          <a:p>
            <a:r>
              <a:rPr lang="en-US" sz="1600" dirty="0" smtClean="0"/>
              <a:t>    record=</a:t>
            </a:r>
            <a:r>
              <a:rPr lang="en-US" sz="1600" dirty="0" err="1" smtClean="0"/>
              <a:t>NCBIXML.parse(blast_fileptr).next</a:t>
            </a:r>
            <a:r>
              <a:rPr lang="en-US" sz="1600" dirty="0" smtClean="0"/>
              <a:t>()</a:t>
            </a:r>
          </a:p>
          <a:p>
            <a:r>
              <a:rPr lang="en-US" sz="1600" dirty="0" smtClean="0"/>
              <a:t>    # Create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 writer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csvFileWriter</a:t>
            </a:r>
            <a:r>
              <a:rPr lang="en-US" sz="1600" dirty="0" smtClean="0"/>
              <a:t> = </a:t>
            </a:r>
            <a:r>
              <a:rPr lang="en-US" sz="1600" dirty="0" err="1" smtClean="0"/>
              <a:t>csv.writer(open(csvFilename,'wb</a:t>
            </a:r>
            <a:r>
              <a:rPr lang="en-US" sz="1600" dirty="0" smtClean="0"/>
              <a:t>'))</a:t>
            </a:r>
          </a:p>
          <a:p>
            <a:r>
              <a:rPr lang="en-US" sz="1600" dirty="0" smtClean="0"/>
              <a:t>    # Iterate over record alignments</a:t>
            </a:r>
          </a:p>
          <a:p>
            <a:r>
              <a:rPr lang="en-US" sz="1600" dirty="0" smtClean="0"/>
              <a:t>    for alignment in </a:t>
            </a:r>
            <a:r>
              <a:rPr lang="en-US" sz="1600" dirty="0" err="1" smtClean="0"/>
              <a:t>record.alignments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         # Extract high score </a:t>
            </a:r>
            <a:r>
              <a:rPr lang="en-US" sz="1600" dirty="0" err="1" smtClean="0"/>
              <a:t>pairwise</a:t>
            </a:r>
            <a:r>
              <a:rPr lang="en-US" sz="1600" dirty="0" smtClean="0"/>
              <a:t> alignment object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hsp</a:t>
            </a:r>
            <a:r>
              <a:rPr lang="en-US" sz="1600" dirty="0" smtClean="0"/>
              <a:t>=alignment.hsps[0]</a:t>
            </a:r>
          </a:p>
          <a:p>
            <a:r>
              <a:rPr lang="en-US" sz="1600" dirty="0" smtClean="0"/>
              <a:t>         # Create record vector</a:t>
            </a:r>
          </a:p>
          <a:p>
            <a:r>
              <a:rPr lang="en-US" sz="1600" dirty="0" smtClean="0"/>
              <a:t>         record = [</a:t>
            </a:r>
            <a:r>
              <a:rPr lang="en-US" sz="1600" dirty="0" err="1" smtClean="0"/>
              <a:t>hsp.expect</a:t>
            </a:r>
            <a:r>
              <a:rPr lang="en-US" sz="1600" dirty="0" smtClean="0"/>
              <a:t>, </a:t>
            </a:r>
            <a:r>
              <a:rPr lang="en-US" sz="1600" dirty="0" err="1" smtClean="0"/>
              <a:t>hsp.score</a:t>
            </a:r>
            <a:r>
              <a:rPr lang="en-US" sz="1600" dirty="0" smtClean="0"/>
              <a:t>, </a:t>
            </a:r>
            <a:r>
              <a:rPr lang="en-US" sz="1600" dirty="0" err="1" smtClean="0"/>
              <a:t>matrix_id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alignment.accession</a:t>
            </a:r>
            <a:r>
              <a:rPr lang="en-US" sz="1600" dirty="0" smtClean="0"/>
              <a:t>, </a:t>
            </a:r>
            <a:r>
              <a:rPr lang="en-US" sz="1600" dirty="0" err="1" smtClean="0"/>
              <a:t>alignment.title</a:t>
            </a:r>
            <a:r>
              <a:rPr lang="en-US" sz="1600" dirty="0" smtClean="0"/>
              <a:t>,]</a:t>
            </a:r>
          </a:p>
          <a:p>
            <a:r>
              <a:rPr lang="en-US" sz="1600" dirty="0" smtClean="0"/>
              <a:t>         # Store record vector into </a:t>
            </a:r>
            <a:r>
              <a:rPr lang="en-US" sz="1600" dirty="0" err="1" smtClean="0"/>
              <a:t>csv</a:t>
            </a:r>
            <a:r>
              <a:rPr lang="en-US" sz="1600" dirty="0" smtClean="0"/>
              <a:t> file</a:t>
            </a:r>
          </a:p>
          <a:p>
            <a:r>
              <a:rPr lang="en-US" sz="1600" dirty="0" smtClean="0"/>
              <a:t>         </a:t>
            </a:r>
            <a:r>
              <a:rPr lang="en-US" sz="1600" dirty="0" err="1" smtClean="0"/>
              <a:t>csvFileWriter.writerow</a:t>
            </a:r>
            <a:r>
              <a:rPr lang="en-US" sz="1600" dirty="0" smtClean="0"/>
              <a:t>( record )</a:t>
            </a:r>
          </a:p>
          <a:p>
            <a:r>
              <a:rPr lang="en-US" sz="1600" dirty="0" smtClean="0"/>
              <a:t>    # Close file handler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blast_fileptr.close</a:t>
            </a:r>
            <a:r>
              <a:rPr lang="en-US" sz="1600" dirty="0" smtClean="0"/>
              <a:t>()</a:t>
            </a:r>
            <a:endParaRPr lang="es-ES_tradn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Independence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4445" y="1326508"/>
            <a:ext cx="1841680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Application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7684" y="2316039"/>
            <a:ext cx="19962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Data Model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928" y="4543393"/>
            <a:ext cx="838629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Shield apps from changes in “physical” platform specific layers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7802" y="3241180"/>
            <a:ext cx="2771077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OS and File System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41928" y="2404039"/>
            <a:ext cx="1547581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Tables, relations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6251618" y="2547871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607960" y="3329172"/>
            <a:ext cx="1841680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ill Sans MT" pitchFamily="34" charset="0"/>
              </a:rPr>
              <a:t>Files, directories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6017650" y="3473004"/>
            <a:ext cx="60531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0564" y="4077609"/>
            <a:ext cx="1794433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Objective:</a:t>
            </a:r>
          </a:p>
        </p:txBody>
      </p:sp>
      <p:sp>
        <p:nvSpPr>
          <p:cNvPr id="22" name="Cloud 21"/>
          <p:cNvSpPr/>
          <p:nvPr/>
        </p:nvSpPr>
        <p:spPr>
          <a:xfrm>
            <a:off x="1447800" y="1981200"/>
            <a:ext cx="4752304" cy="1223493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381000"/>
          </a:xfrm>
          <a:prstGeom prst="rect">
            <a:avLst/>
          </a:prstGeom>
        </p:spPr>
        <p:txBody>
          <a:bodyPr/>
          <a:lstStyle/>
          <a:p>
            <a:r>
              <a:rPr lang="en-US" sz="1800" dirty="0" smtClean="0"/>
              <a:t>Use all functions to run one Blast for each of a sequence of search matrices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0829" y="1676400"/>
            <a:ext cx="8041059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def </a:t>
            </a:r>
            <a:r>
              <a:rPr lang="en-US" sz="1200" dirty="0" err="1" smtClean="0"/>
              <a:t>doIt</a:t>
            </a:r>
            <a:r>
              <a:rPr lang="en-US" sz="1200" dirty="0" smtClean="0"/>
              <a:t>():</a:t>
            </a:r>
          </a:p>
          <a:p>
            <a:r>
              <a:rPr lang="en-US" sz="1200" dirty="0" smtClean="0"/>
              <a:t>    print "Import </a:t>
            </a:r>
            <a:r>
              <a:rPr lang="en-US" sz="1200" dirty="0" err="1" smtClean="0"/>
              <a:t>fasta</a:t>
            </a:r>
            <a:r>
              <a:rPr lang="en-US" sz="1200" dirty="0" smtClean="0"/>
              <a:t> file"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</a:t>
            </a:r>
            <a:r>
              <a:rPr lang="en-US" sz="1200" dirty="0" smtClean="0"/>
              <a:t> = open('P00624.fasta')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fasta</a:t>
            </a:r>
            <a:r>
              <a:rPr lang="en-US" sz="1200" dirty="0" smtClean="0"/>
              <a:t> = </a:t>
            </a:r>
            <a:r>
              <a:rPr lang="en-US" sz="1200" dirty="0" err="1" smtClean="0"/>
              <a:t>Fasta.Iterator(query_file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query = </a:t>
            </a:r>
            <a:r>
              <a:rPr lang="en-US" sz="1200" dirty="0" err="1" smtClean="0"/>
              <a:t>fasta.next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query_file.close</a:t>
            </a:r>
            <a:r>
              <a:rPr lang="en-US" sz="1200" dirty="0" smtClean="0"/>
              <a:t>()</a:t>
            </a:r>
          </a:p>
          <a:p>
            <a:r>
              <a:rPr lang="en-US" sz="1200" dirty="0" smtClean="0"/>
              <a:t>    print "Creating database interface"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 = sqlite3.connect(dbFileName)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 = </a:t>
            </a:r>
            <a:r>
              <a:rPr lang="en-US" sz="1200" dirty="0" err="1" smtClean="0"/>
              <a:t>dbConnection.cursor</a:t>
            </a:r>
            <a:r>
              <a:rPr lang="en-US" sz="1200" dirty="0" smtClean="0"/>
              <a:t>()</a:t>
            </a:r>
          </a:p>
          <a:p>
            <a:endParaRPr lang="en-US" sz="1200" dirty="0" smtClean="0"/>
          </a:p>
          <a:p>
            <a:r>
              <a:rPr lang="en-US" sz="1200" dirty="0" smtClean="0"/>
              <a:t>    # Create tables</a:t>
            </a:r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dbCursor.execute("DROP</a:t>
            </a:r>
            <a:r>
              <a:rPr lang="en-US" sz="1200" dirty="0" smtClean="0"/>
              <a:t> TABLE IF EXISTS sequences")</a:t>
            </a:r>
          </a:p>
          <a:p>
            <a:endParaRPr lang="en-US" sz="1200" dirty="0" smtClean="0"/>
          </a:p>
          <a:p>
            <a:r>
              <a:rPr lang="en-US" sz="1200" dirty="0" smtClean="0"/>
              <a:t>    </a:t>
            </a:r>
            <a:r>
              <a:rPr lang="en-US" sz="1200" dirty="0" err="1" smtClean="0"/>
              <a:t>dbCursor.execute("CREATE</a:t>
            </a:r>
            <a:r>
              <a:rPr lang="en-US" sz="1200" dirty="0" smtClean="0"/>
              <a:t> TABLE IF NOT EXISTS sequences (expect real, score </a:t>
            </a:r>
            <a:r>
              <a:rPr lang="en-US" sz="1200" dirty="0" err="1" smtClean="0"/>
              <a:t>int</a:t>
            </a:r>
            <a:r>
              <a:rPr lang="en-US" sz="1200" dirty="0" smtClean="0"/>
              <a:t>, matrix text, \</a:t>
            </a:r>
          </a:p>
          <a:p>
            <a:r>
              <a:rPr lang="en-US" sz="1200" dirty="0" smtClean="0"/>
              <a:t>					  accession text, description text)")</a:t>
            </a:r>
          </a:p>
          <a:p>
            <a:r>
              <a:rPr lang="en-US" sz="1200" dirty="0" smtClean="0"/>
              <a:t>    print "Iterate over matrixes"</a:t>
            </a:r>
          </a:p>
          <a:p>
            <a:r>
              <a:rPr lang="en-US" sz="1200" dirty="0" smtClean="0"/>
              <a:t>    for </a:t>
            </a:r>
            <a:r>
              <a:rPr lang="en-US" sz="1200" dirty="0" err="1" smtClean="0"/>
              <a:t>i</a:t>
            </a:r>
            <a:r>
              <a:rPr lang="en-US" sz="1200" dirty="0" smtClean="0"/>
              <a:t> in range(0,len(MatrixName)):</a:t>
            </a:r>
          </a:p>
          <a:p>
            <a:r>
              <a:rPr lang="en-US" sz="1200" dirty="0" smtClean="0"/>
              <a:t>        print "Sending blast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searchAndStoreBlastSearch(query</a:t>
            </a:r>
            <a:r>
              <a:rPr lang="en-US" sz="1200" dirty="0" smtClean="0"/>
              <a:t>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FileName[i</a:t>
            </a:r>
            <a:r>
              <a:rPr lang="en-US" sz="1200" dirty="0" smtClean="0"/>
              <a:t>])</a:t>
            </a:r>
          </a:p>
          <a:p>
            <a:r>
              <a:rPr lang="en-US" sz="1200" dirty="0" smtClean="0"/>
              <a:t>        print "Processing </a:t>
            </a:r>
            <a:r>
              <a:rPr lang="en-US" sz="1200" dirty="0" err="1" smtClean="0"/>
              <a:t>blase</a:t>
            </a:r>
            <a:r>
              <a:rPr lang="en-US" sz="1200" dirty="0" smtClean="0"/>
              <a:t> search"</a:t>
            </a:r>
          </a:p>
          <a:p>
            <a:r>
              <a:rPr lang="en-US" sz="1200" dirty="0" smtClean="0"/>
              <a:t>        </a:t>
            </a:r>
            <a:r>
              <a:rPr lang="en-US" sz="1200" dirty="0" err="1" smtClean="0"/>
              <a:t>xmlToDatabase(FileName[i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MatrixName[i</a:t>
            </a:r>
            <a:r>
              <a:rPr lang="en-US" sz="1200" dirty="0" smtClean="0"/>
              <a:t>], </a:t>
            </a:r>
            <a:r>
              <a:rPr lang="en-US" sz="1200" dirty="0" err="1" smtClean="0"/>
              <a:t>dbCursor</a:t>
            </a:r>
            <a:r>
              <a:rPr lang="en-US" sz="1200" dirty="0" smtClean="0"/>
              <a:t>, </a:t>
            </a:r>
            <a:r>
              <a:rPr lang="en-US" sz="1200" dirty="0" err="1" smtClean="0"/>
              <a:t>dbConnection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    print "Program done"</a:t>
            </a:r>
            <a:endParaRPr lang="es-ES_tradnl" sz="1200" dirty="0"/>
          </a:p>
        </p:txBody>
      </p:sp>
      <p:sp>
        <p:nvSpPr>
          <p:cNvPr id="7" name="Rectangle 6"/>
          <p:cNvSpPr/>
          <p:nvPr/>
        </p:nvSpPr>
        <p:spPr>
          <a:xfrm>
            <a:off x="467234" y="1676400"/>
            <a:ext cx="8062773" cy="44196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4572000" y="1981200"/>
            <a:ext cx="4267200" cy="738664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Matrixname</a:t>
            </a:r>
            <a:r>
              <a:rPr lang="en-US" sz="1400" dirty="0" smtClean="0"/>
              <a:t>=['PAM70','BLOSUM80']</a:t>
            </a:r>
          </a:p>
          <a:p>
            <a:r>
              <a:rPr lang="en-US" sz="1400" dirty="0" err="1" smtClean="0"/>
              <a:t>FileName</a:t>
            </a:r>
            <a:r>
              <a:rPr lang="en-US" sz="1400" dirty="0" smtClean="0"/>
              <a:t>=['TestPAM70.xml','TestBLOSUM80.xml']</a:t>
            </a:r>
          </a:p>
          <a:p>
            <a:r>
              <a:rPr lang="en-US" sz="1400" dirty="0" err="1" smtClean="0"/>
              <a:t>dbFileName</a:t>
            </a:r>
            <a:r>
              <a:rPr lang="en-US" sz="1400" dirty="0" smtClean="0"/>
              <a:t>='data.db3'</a:t>
            </a:r>
            <a:endParaRPr lang="es-ES_tradn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28"/>
            <a:ext cx="8229600" cy="507972"/>
          </a:xfrm>
        </p:spPr>
        <p:txBody>
          <a:bodyPr/>
          <a:lstStyle/>
          <a:p>
            <a:r>
              <a:rPr lang="en-US" sz="2800" smtClean="0"/>
              <a:t>Case Study Step 3: Python Programming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86342"/>
          </a:xfrm>
        </p:spPr>
        <p:txBody>
          <a:bodyPr/>
          <a:lstStyle/>
          <a:p>
            <a:r>
              <a:rPr lang="en-US" sz="1800" smtClean="0"/>
              <a:t>Run all functions together running one Blast for each one of a set of matrices</a:t>
            </a:r>
          </a:p>
          <a:p>
            <a:r>
              <a:rPr lang="en-US" sz="1800" smtClean="0"/>
              <a:t>Import CSV version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9214" y="2286000"/>
            <a:ext cx="8062773" cy="377061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angle 7"/>
          <p:cNvSpPr/>
          <p:nvPr/>
        </p:nvSpPr>
        <p:spPr>
          <a:xfrm>
            <a:off x="539114" y="2327300"/>
            <a:ext cx="7907029" cy="3729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MatrixName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TableName</a:t>
            </a:r>
            <a:r>
              <a:rPr lang="en-US" dirty="0" smtClean="0"/>
              <a:t>=['PAM70','BLOSUM80']</a:t>
            </a:r>
          </a:p>
          <a:p>
            <a:r>
              <a:rPr lang="en-US" dirty="0" err="1" smtClean="0"/>
              <a:t>FileName</a:t>
            </a:r>
            <a:r>
              <a:rPr lang="en-US" dirty="0" smtClean="0"/>
              <a:t>=['TestPAM70.xml','TestBLOSUM80.xml']</a:t>
            </a:r>
          </a:p>
          <a:p>
            <a:r>
              <a:rPr lang="en-US" dirty="0" err="1" smtClean="0"/>
              <a:t>CsvFileName</a:t>
            </a:r>
            <a:r>
              <a:rPr lang="en-US" dirty="0" smtClean="0"/>
              <a:t>=['TestPAM70.csv','TestBLOSUM80.csv']</a:t>
            </a:r>
          </a:p>
          <a:p>
            <a:endParaRPr lang="en-US" dirty="0" smtClean="0"/>
          </a:p>
          <a:p>
            <a:r>
              <a:rPr lang="en-US" dirty="0" smtClean="0"/>
              <a:t>def </a:t>
            </a:r>
            <a:r>
              <a:rPr lang="en-US" dirty="0" err="1" smtClean="0"/>
              <a:t>doIt</a:t>
            </a:r>
            <a:r>
              <a:rPr lang="en-US" dirty="0" smtClean="0"/>
              <a:t>():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</a:t>
            </a:r>
            <a:r>
              <a:rPr lang="en-US" dirty="0" smtClean="0"/>
              <a:t> = open('P00624.fasta')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fasta</a:t>
            </a:r>
            <a:r>
              <a:rPr lang="en-US" dirty="0" smtClean="0"/>
              <a:t> = </a:t>
            </a:r>
            <a:r>
              <a:rPr lang="en-US" dirty="0" err="1" smtClean="0"/>
              <a:t>Fasta.Iterator(query_file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query = </a:t>
            </a:r>
            <a:r>
              <a:rPr lang="en-US" dirty="0" err="1" smtClean="0"/>
              <a:t>fasta.next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query_file.close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range(0,len(MatrixName)):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searchAndStoreBlastSearch(query</a:t>
            </a:r>
            <a:r>
              <a:rPr lang="en-US" dirty="0" smtClean="0"/>
              <a:t>, </a:t>
            </a:r>
            <a:r>
              <a:rPr lang="en-US" dirty="0" err="1" smtClean="0"/>
              <a:t>MatrixName[i</a:t>
            </a:r>
            <a:r>
              <a:rPr lang="en-US" dirty="0" smtClean="0"/>
              <a:t>], </a:t>
            </a:r>
            <a:r>
              <a:rPr lang="en-US" dirty="0" err="1" smtClean="0"/>
              <a:t>FileName[i</a:t>
            </a:r>
            <a:r>
              <a:rPr lang="en-US" dirty="0" smtClean="0"/>
              <a:t>])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xmlToCSV(FileName[i</a:t>
            </a:r>
            <a:r>
              <a:rPr lang="en-US" dirty="0" smtClean="0"/>
              <a:t>], </a:t>
            </a:r>
            <a:r>
              <a:rPr lang="en-US" dirty="0" err="1" smtClean="0"/>
              <a:t>CsvFileName[i</a:t>
            </a:r>
            <a:r>
              <a:rPr lang="en-US" dirty="0" smtClean="0"/>
              <a:t>], </a:t>
            </a:r>
            <a:r>
              <a:rPr lang="en-US" dirty="0" err="1" smtClean="0"/>
              <a:t>MatrixName[i</a:t>
            </a:r>
            <a:r>
              <a:rPr lang="en-US" dirty="0" smtClean="0"/>
              <a:t>])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Study (Step 3): Import CSV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UNDER CONSTRUCTION</a:t>
            </a:r>
          </a:p>
          <a:p>
            <a:endParaRPr lang="en-US" smtClean="0"/>
          </a:p>
          <a:p>
            <a:endParaRPr lang="en-US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4478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1: Finding top matches</a:t>
            </a:r>
          </a:p>
          <a:p>
            <a:pPr lvl="1"/>
            <a:r>
              <a:rPr lang="en-US" sz="1800" dirty="0" smtClean="0"/>
              <a:t>Display sequences sorted by average score/run and number of runs where they appeared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3352800"/>
            <a:ext cx="351463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rderB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19200"/>
            <a:ext cx="7696200" cy="45094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10200" y="5105400"/>
            <a:ext cx="351463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order by total </a:t>
            </a:r>
            <a:r>
              <a:rPr lang="en-US" dirty="0" err="1" smtClean="0"/>
              <a:t>desc</a:t>
            </a:r>
            <a:endParaRPr lang="es-ES_tradnl" dirty="0"/>
          </a:p>
        </p:txBody>
      </p:sp>
      <p:sp>
        <p:nvSpPr>
          <p:cNvPr id="11" name="Rectangle 10"/>
          <p:cNvSpPr/>
          <p:nvPr/>
        </p:nvSpPr>
        <p:spPr>
          <a:xfrm>
            <a:off x="381000" y="5715000"/>
            <a:ext cx="487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sorted by average score/run and number of runs where they appeared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219200"/>
          </a:xfrm>
        </p:spPr>
        <p:txBody>
          <a:bodyPr/>
          <a:lstStyle/>
          <a:p>
            <a:r>
              <a:rPr lang="en-US" sz="2000" dirty="0" smtClean="0"/>
              <a:t>Analyze data using SQL</a:t>
            </a:r>
          </a:p>
          <a:p>
            <a:r>
              <a:rPr lang="en-US" sz="2000" dirty="0" smtClean="0"/>
              <a:t>Example 2: Finding discriminating matrices</a:t>
            </a:r>
          </a:p>
          <a:p>
            <a:pPr lvl="1"/>
            <a:r>
              <a:rPr lang="en-US" sz="1800" dirty="0" smtClean="0"/>
              <a:t>Display sequences that only showed up in one matrix run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9400" y="3429000"/>
            <a:ext cx="3446096" cy="1200329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av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07294"/>
            <a:ext cx="8083295" cy="4736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(Step 4): Analyze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105400"/>
            <a:ext cx="3446096" cy="1200329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select *, </a:t>
            </a:r>
            <a:r>
              <a:rPr lang="en-US" dirty="0" err="1" smtClean="0"/>
              <a:t>COUNT(matrix</a:t>
            </a:r>
            <a:r>
              <a:rPr lang="en-US" dirty="0" smtClean="0"/>
              <a:t>) as total </a:t>
            </a:r>
          </a:p>
          <a:p>
            <a:r>
              <a:rPr lang="en-US" dirty="0" smtClean="0"/>
              <a:t>    from sequences </a:t>
            </a:r>
          </a:p>
          <a:p>
            <a:r>
              <a:rPr lang="en-US" dirty="0" smtClean="0"/>
              <a:t>    group by accession </a:t>
            </a:r>
          </a:p>
          <a:p>
            <a:r>
              <a:rPr lang="en-US" dirty="0" smtClean="0"/>
              <a:t>    having total = 1</a:t>
            </a:r>
            <a:endParaRPr lang="es-ES_tradnl" dirty="0"/>
          </a:p>
        </p:txBody>
      </p:sp>
      <p:sp>
        <p:nvSpPr>
          <p:cNvPr id="10" name="Rectangle 9"/>
          <p:cNvSpPr/>
          <p:nvPr/>
        </p:nvSpPr>
        <p:spPr>
          <a:xfrm>
            <a:off x="-152400" y="5943600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 smtClean="0"/>
              <a:t>Display sequences that only showed up in one matrix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 Graphic Reports using Excel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95CEE2-7B1B-8B40-92B3-8826572E18D2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143000" y="6172200"/>
            <a:ext cx="7416800" cy="365125"/>
          </a:xfrm>
        </p:spPr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  <a:p>
            <a:pPr lvl="1"/>
            <a:r>
              <a:rPr lang="en-US" sz="2300" dirty="0" smtClean="0">
                <a:latin typeface="Gill Sans MT" pitchFamily="34" charset="0"/>
              </a:rPr>
              <a:t>Example:  How to represent proteins in table format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3790" y="2356830"/>
            <a:ext cx="65328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#1 – Store one residue per column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43944" y="2901678"/>
          <a:ext cx="6449771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23493"/>
                <a:gridCol w="1687132"/>
                <a:gridCol w="734096"/>
                <a:gridCol w="721217"/>
                <a:gridCol w="721217"/>
                <a:gridCol w="371355"/>
                <a:gridCol w="991261"/>
              </a:tblGrid>
              <a:tr h="602185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3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r>
                        <a:rPr lang="en-US" baseline="0" dirty="0" smtClean="0">
                          <a:latin typeface="Gill Sans MT" pitchFamily="34" charset="0"/>
                        </a:rPr>
                        <a:t>517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4888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97143" y="3063024"/>
            <a:ext cx="1367976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Gill Sans MT" pitchFamily="34" charset="0"/>
              </a:rPr>
              <a:t>Wasted space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2001" y="4776288"/>
            <a:ext cx="8947604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Must make number of columns = max length of any possible sequence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77125" y="5353311"/>
            <a:ext cx="3079732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ill Sans MT" pitchFamily="34" charset="0"/>
              </a:rPr>
              <a:t>What is this number?</a:t>
            </a:r>
          </a:p>
        </p:txBody>
      </p:sp>
      <p:sp>
        <p:nvSpPr>
          <p:cNvPr id="12" name="Oval 11"/>
          <p:cNvSpPr/>
          <p:nvPr/>
        </p:nvSpPr>
        <p:spPr>
          <a:xfrm>
            <a:off x="4343399" y="4876800"/>
            <a:ext cx="609601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4"/>
            <a:endCxn id="11" idx="1"/>
          </p:cNvCxnSpPr>
          <p:nvPr/>
        </p:nvCxnSpPr>
        <p:spPr>
          <a:xfrm rot="5400000">
            <a:off x="3505951" y="4428975"/>
            <a:ext cx="313424" cy="1971075"/>
          </a:xfrm>
          <a:prstGeom prst="curvedConnector4">
            <a:avLst>
              <a:gd name="adj1" fmla="val 15237"/>
              <a:gd name="adj2" fmla="val 11159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6536131" y="3454170"/>
            <a:ext cx="836377" cy="294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154" y="1880302"/>
            <a:ext cx="70286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#2 – Store one residue per rows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2606040"/>
          <a:ext cx="6143225" cy="219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6727"/>
                <a:gridCol w="1263444"/>
                <a:gridCol w="953037"/>
                <a:gridCol w="2550017"/>
              </a:tblGrid>
              <a:tr h="2825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AAPos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28255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5046369"/>
            <a:ext cx="8244626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Difficult to recover sequence in string form using DML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Structured Databases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351091-9D83-A947-905B-548F45B43A2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395" y="1429539"/>
            <a:ext cx="8190965" cy="46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Model may not fit data needs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670" y="2209800"/>
            <a:ext cx="7830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Approach #3 – Put </a:t>
            </a:r>
            <a:r>
              <a:rPr lang="en-US" sz="2600" dirty="0" err="1" smtClean="0">
                <a:latin typeface="Gill Sans MT" pitchFamily="34" charset="0"/>
              </a:rPr>
              <a:t>aminoacid</a:t>
            </a:r>
            <a:r>
              <a:rPr lang="en-US" sz="2600" dirty="0" smtClean="0">
                <a:latin typeface="Gill Sans MT" pitchFamily="34" charset="0"/>
              </a:rPr>
              <a:t> sequence in one attribute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95457" y="2780408"/>
          <a:ext cx="7366717" cy="1463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87335"/>
                <a:gridCol w="2689691"/>
                <a:gridCol w="2689691"/>
              </a:tblGrid>
              <a:tr h="172883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Sequence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AAA16331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G-gamma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globin</a:t>
                      </a:r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“MGHFTEEDKA….”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AAA51693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Aldehyde</a:t>
                      </a:r>
                      <a:r>
                        <a:rPr lang="en-US" dirty="0" smtClean="0">
                          <a:latin typeface="Gill Sans MT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Gill Sans MT" pitchFamily="34" charset="0"/>
                        </a:rPr>
                        <a:t>Dehydrogenase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“MLRAAARFPGP….”</a:t>
                      </a:r>
                    </a:p>
                  </a:txBody>
                  <a:tcPr/>
                </a:tc>
              </a:tr>
              <a:tr h="172883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…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4371" y="4853184"/>
            <a:ext cx="8244626" cy="83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Must analyze sequence using program outside SQL</a:t>
            </a:r>
          </a:p>
          <a:p>
            <a:r>
              <a:rPr lang="en-US" sz="2600" dirty="0" smtClean="0">
                <a:latin typeface="Gill Sans MT" pitchFamily="34" charset="0"/>
              </a:rPr>
              <a:t>Loose some benefits of Data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Relational Example</a:t>
            </a:r>
            <a:endParaRPr lang="en-US" dirty="0"/>
          </a:p>
        </p:txBody>
      </p:sp>
      <p:sp>
        <p:nvSpPr>
          <p:cNvPr id="12291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Intuitively model consists of tables</a:t>
            </a:r>
          </a:p>
          <a:p>
            <a:pPr lvl="1"/>
            <a:r>
              <a:rPr lang="en-US" smtClean="0"/>
              <a:t>Rows are objects or “entities”</a:t>
            </a:r>
          </a:p>
          <a:p>
            <a:pPr lvl="1"/>
            <a:r>
              <a:rPr lang="en-US" smtClean="0"/>
              <a:t>Columns are “attributes” of entities</a:t>
            </a:r>
          </a:p>
          <a:p>
            <a:pPr lvl="1"/>
            <a:r>
              <a:rPr lang="en-US" smtClean="0"/>
              <a:t>Attributes cross reference other tables</a:t>
            </a:r>
            <a:endParaRPr lang="en-US" dirty="0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These materials were developed with funding from the US National Institutes of Health grant #2T36 GM008789 to the Pittsburgh Supercomputing Center</a:t>
            </a:r>
            <a:endParaRPr lang="en-US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41B3E-D7D8-F044-9ED8-9D99A1CBF2E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1970" y="3612161"/>
          <a:ext cx="4448064" cy="1752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12016"/>
                <a:gridCol w="928214"/>
                <a:gridCol w="1295818"/>
                <a:gridCol w="1112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AccessionNum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Disc</a:t>
                      </a:r>
                      <a:r>
                        <a:rPr lang="en-US" baseline="0" dirty="0" err="1" smtClean="0">
                          <a:latin typeface="Gill Sans MT" pitchFamily="34" charset="0"/>
                        </a:rPr>
                        <a:t>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Gill Sans MT" pitchFamily="34" charset="0"/>
                        </a:rPr>
                        <a:t>SeqBy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P201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Q303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R32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NULL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12911" y="3657600"/>
          <a:ext cx="3786389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9854"/>
                <a:gridCol w="901521"/>
                <a:gridCol w="1004552"/>
                <a:gridCol w="1120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Num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Name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Last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Country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1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Jane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Doe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England</a:t>
                      </a:r>
                      <a:endParaRPr lang="en-US" dirty="0">
                        <a:latin typeface="Gill Sans MT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Gill Sans MT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Hugh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Nicholas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ill Sans MT" pitchFamily="34" charset="0"/>
                        </a:rPr>
                        <a:t>USA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307632"/>
            <a:ext cx="956352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Proteins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45712" y="3307632"/>
            <a:ext cx="105028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Scientists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8616" y="5458495"/>
            <a:ext cx="4119782" cy="8652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MT" pitchFamily="34" charset="0"/>
              </a:rPr>
              <a:t>Intuitively: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Protein P201 discovered by Jane Doe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Gill Sans MT" pitchFamily="34" charset="0"/>
              </a:rPr>
              <a:t>Hugh discovered R2 and sequenced P201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210929" y="5383371"/>
            <a:ext cx="870898" cy="731971"/>
            <a:chOff x="56381" y="5447766"/>
            <a:chExt cx="870898" cy="73197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Elbow Connector 19"/>
            <p:cNvCxnSpPr>
              <a:stCxn id="14" idx="2"/>
              <a:endCxn id="14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  <p:grpSp>
        <p:nvGrpSpPr>
          <p:cNvPr id="3" name="Group 14"/>
          <p:cNvGrpSpPr/>
          <p:nvPr/>
        </p:nvGrpSpPr>
        <p:grpSpPr>
          <a:xfrm>
            <a:off x="5102754" y="5110769"/>
            <a:ext cx="870898" cy="731971"/>
            <a:chOff x="56381" y="5447766"/>
            <a:chExt cx="870898" cy="731971"/>
          </a:xfrm>
        </p:grpSpPr>
        <p:sp>
          <p:nvSpPr>
            <p:cNvPr id="16" name="Left Brace 15"/>
            <p:cNvSpPr/>
            <p:nvPr/>
          </p:nvSpPr>
          <p:spPr>
            <a:xfrm rot="5400000">
              <a:off x="334065" y="5170082"/>
              <a:ext cx="315530" cy="87089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Elbow Connector 19"/>
            <p:cNvCxnSpPr>
              <a:stCxn id="16" idx="2"/>
              <a:endCxn id="16" idx="0"/>
            </p:cNvCxnSpPr>
            <p:nvPr/>
          </p:nvCxnSpPr>
          <p:spPr>
            <a:xfrm>
              <a:off x="56382" y="5763296"/>
              <a:ext cx="870897" cy="1588"/>
            </a:xfrm>
            <a:prstGeom prst="bentConnector5">
              <a:avLst>
                <a:gd name="adj1" fmla="val -370"/>
                <a:gd name="adj2" fmla="val 28232188"/>
                <a:gd name="adj3" fmla="val 100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54546" y="5743977"/>
              <a:ext cx="708339" cy="435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Gill Sans MT" pitchFamily="34" charset="0"/>
                </a:rPr>
                <a:t>Primary key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SC-MA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PSC_Basic_62409</Template>
  <TotalTime>1802</TotalTime>
  <Words>5004</Words>
  <Application>Microsoft Office PowerPoint</Application>
  <PresentationFormat>On-screen Show (4:3)</PresentationFormat>
  <Paragraphs>1288</Paragraphs>
  <Slides>57</Slides>
  <Notes>5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PSC-MARC</vt:lpstr>
      <vt:lpstr>Bioinformatics Data Management</vt:lpstr>
      <vt:lpstr>Slide 2</vt:lpstr>
      <vt:lpstr>Structured Databases: Outline </vt:lpstr>
      <vt:lpstr>Structured Databases at a Glance</vt:lpstr>
      <vt:lpstr>Data Independence</vt:lpstr>
      <vt:lpstr>Disadvantages of Structured Databases</vt:lpstr>
      <vt:lpstr>Disadvantages of Structured Databases</vt:lpstr>
      <vt:lpstr>Disadvantages of Structured Databases</vt:lpstr>
      <vt:lpstr>A Simple Relational Example</vt:lpstr>
      <vt:lpstr>Structured Databases: Other examples</vt:lpstr>
      <vt:lpstr>Relational Databases: Outline </vt:lpstr>
      <vt:lpstr>Relational Databases: Timeline</vt:lpstr>
      <vt:lpstr>Relational Databases Products</vt:lpstr>
      <vt:lpstr>Example Relational Database Design</vt:lpstr>
      <vt:lpstr>Dealing with Redundancy</vt:lpstr>
      <vt:lpstr>Dealing with Redundancy</vt:lpstr>
      <vt:lpstr>Basic Normal Forms</vt:lpstr>
      <vt:lpstr>Entity Relationship Diagrams</vt:lpstr>
      <vt:lpstr>Entity Relationship Diagrams</vt:lpstr>
      <vt:lpstr>Simple Query Language (SQL)</vt:lpstr>
      <vt:lpstr>SQL Data Definition Language (DDL)</vt:lpstr>
      <vt:lpstr>SQL Data Manipulation Language (DML)</vt:lpstr>
      <vt:lpstr>Relational Algebra - Projection</vt:lpstr>
      <vt:lpstr>Relational Algebra - Selection</vt:lpstr>
      <vt:lpstr>Relational Algebra: Projection and Selection</vt:lpstr>
      <vt:lpstr>Relational Algebra - Natural Join</vt:lpstr>
      <vt:lpstr>Relational Algebra - Inner Join</vt:lpstr>
      <vt:lpstr>Relational Algebra - Left Join</vt:lpstr>
      <vt:lpstr>SQL Select - Projection</vt:lpstr>
      <vt:lpstr>SQL Select - Selection</vt:lpstr>
      <vt:lpstr>SQL Select: Projection and Selection</vt:lpstr>
      <vt:lpstr>SQL Select - Natural Join</vt:lpstr>
      <vt:lpstr>SQL Select - Inner Join</vt:lpstr>
      <vt:lpstr>SQL Select - Left Join</vt:lpstr>
      <vt:lpstr>SQL UPDATE Statement</vt:lpstr>
      <vt:lpstr>SQL DELETE Statement</vt:lpstr>
      <vt:lpstr>SQL Select with SORT BY</vt:lpstr>
      <vt:lpstr>SQL Data Manipulation</vt:lpstr>
      <vt:lpstr>Filling-Up the database - Insert</vt:lpstr>
      <vt:lpstr>Filling-Up the database</vt:lpstr>
      <vt:lpstr>Case Study: Analyzing Results of Multiple  BLAST Runs with alternative search matrices</vt:lpstr>
      <vt:lpstr>Case Study (Step 1): Install Tools</vt:lpstr>
      <vt:lpstr>Case Study (Step 1): Install Tools</vt:lpstr>
      <vt:lpstr>Case Study (Step 2):Design Database Schema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Step 3: Python Programming</vt:lpstr>
      <vt:lpstr>Case Study (Step 3): Import CSV File</vt:lpstr>
      <vt:lpstr>Case Study (Step 4): Analyze Data</vt:lpstr>
      <vt:lpstr>Case Study (Step 4): Analyze Data</vt:lpstr>
      <vt:lpstr>Case Study (Step 4): Analyze Data</vt:lpstr>
      <vt:lpstr>Case Study (Step 4): Analyze Data</vt:lpstr>
      <vt:lpstr>Case Study: Step 4</vt:lpstr>
    </vt:vector>
  </TitlesOfParts>
  <Company>PSC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programming  for biologists</dc:title>
  <dc:creator>emh</dc:creator>
  <cp:lastModifiedBy>Bienvenido Velez</cp:lastModifiedBy>
  <cp:revision>199</cp:revision>
  <cp:lastPrinted>2009-07-23T11:47:30Z</cp:lastPrinted>
  <dcterms:created xsi:type="dcterms:W3CDTF">2009-07-23T11:46:30Z</dcterms:created>
  <dcterms:modified xsi:type="dcterms:W3CDTF">2009-07-23T16:20:13Z</dcterms:modified>
</cp:coreProperties>
</file>