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51.xml" ContentType="application/vnd.openxmlformats-officedocument.presentationml.slide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715" r:id="rId1"/>
  </p:sldMasterIdLst>
  <p:notesMasterIdLst>
    <p:notesMasterId r:id="rId53"/>
  </p:notesMasterIdLst>
  <p:handoutMasterIdLst>
    <p:handoutMasterId r:id="rId54"/>
  </p:handoutMasterIdLst>
  <p:sldIdLst>
    <p:sldId id="308" r:id="rId2"/>
    <p:sldId id="309" r:id="rId3"/>
    <p:sldId id="310" r:id="rId4"/>
    <p:sldId id="405" r:id="rId5"/>
    <p:sldId id="311" r:id="rId6"/>
    <p:sldId id="406" r:id="rId7"/>
    <p:sldId id="410" r:id="rId8"/>
    <p:sldId id="407" r:id="rId9"/>
    <p:sldId id="408" r:id="rId10"/>
    <p:sldId id="409" r:id="rId11"/>
    <p:sldId id="339" r:id="rId12"/>
    <p:sldId id="411" r:id="rId13"/>
    <p:sldId id="283" r:id="rId14"/>
    <p:sldId id="412" r:id="rId15"/>
    <p:sldId id="413" r:id="rId16"/>
    <p:sldId id="414" r:id="rId17"/>
    <p:sldId id="418" r:id="rId18"/>
    <p:sldId id="415" r:id="rId19"/>
    <p:sldId id="416" r:id="rId20"/>
    <p:sldId id="419" r:id="rId21"/>
    <p:sldId id="420" r:id="rId22"/>
    <p:sldId id="421" r:id="rId23"/>
    <p:sldId id="422" r:id="rId24"/>
    <p:sldId id="423" r:id="rId25"/>
    <p:sldId id="424" r:id="rId26"/>
    <p:sldId id="425" r:id="rId27"/>
    <p:sldId id="426" r:id="rId28"/>
    <p:sldId id="427" r:id="rId29"/>
    <p:sldId id="428" r:id="rId30"/>
    <p:sldId id="429" r:id="rId31"/>
    <p:sldId id="431" r:id="rId32"/>
    <p:sldId id="432" r:id="rId33"/>
    <p:sldId id="433" r:id="rId34"/>
    <p:sldId id="434" r:id="rId35"/>
    <p:sldId id="435" r:id="rId36"/>
    <p:sldId id="436" r:id="rId37"/>
    <p:sldId id="437" r:id="rId38"/>
    <p:sldId id="438" r:id="rId39"/>
    <p:sldId id="440" r:id="rId40"/>
    <p:sldId id="441" r:id="rId41"/>
    <p:sldId id="442" r:id="rId42"/>
    <p:sldId id="443" r:id="rId43"/>
    <p:sldId id="444" r:id="rId44"/>
    <p:sldId id="445" r:id="rId45"/>
    <p:sldId id="446" r:id="rId46"/>
    <p:sldId id="447" r:id="rId47"/>
    <p:sldId id="448" r:id="rId48"/>
    <p:sldId id="449" r:id="rId49"/>
    <p:sldId id="450" r:id="rId50"/>
    <p:sldId id="451" r:id="rId51"/>
    <p:sldId id="452" r:id="rId52"/>
  </p:sldIdLst>
  <p:sldSz cx="9144000" cy="6858000" type="overhead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-65" charset="2"/>
      <a:defRPr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318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-65" charset="2"/>
      <a:defRPr kern="1200">
        <a:solidFill>
          <a:schemeClr val="tx1"/>
        </a:solidFill>
        <a:latin typeface="Arial" pitchFamily="-65" charset="0"/>
        <a:ea typeface="+mn-ea"/>
        <a:cs typeface="+mn-cs"/>
      </a:defRPr>
    </a:lvl2pPr>
    <a:lvl3pPr marL="6477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-65" charset="2"/>
      <a:defRPr kern="1200">
        <a:solidFill>
          <a:schemeClr val="tx1"/>
        </a:solidFill>
        <a:latin typeface="Arial" pitchFamily="-65" charset="0"/>
        <a:ea typeface="+mn-ea"/>
        <a:cs typeface="+mn-cs"/>
      </a:defRPr>
    </a:lvl3pPr>
    <a:lvl4pPr marL="8636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-65" charset="2"/>
      <a:defRPr kern="1200">
        <a:solidFill>
          <a:schemeClr val="tx1"/>
        </a:solidFill>
        <a:latin typeface="Arial" pitchFamily="-65" charset="0"/>
        <a:ea typeface="+mn-ea"/>
        <a:cs typeface="+mn-cs"/>
      </a:defRPr>
    </a:lvl4pPr>
    <a:lvl5pPr marL="10795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-65" charset="2"/>
      <a:defRPr kern="1200">
        <a:solidFill>
          <a:schemeClr val="tx1"/>
        </a:solidFill>
        <a:latin typeface="Arial" pitchFamily="-65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  <p:showPr showNarration="1">
    <p:present/>
    <p:sldAll/>
    <p:penClr>
      <a:schemeClr val="tx1"/>
    </p:penClr>
  </p:showPr>
  <p:clrMru>
    <a:srgbClr val="CC0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259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488" y="-104"/>
      </p:cViewPr>
      <p:guideLst>
        <p:guide orient="horz" pos="1939"/>
        <p:guide pos="2585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534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theme" Target="theme/theme1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viewProps" Target="viewProps.xml"/><Relationship Id="rId59" Type="http://schemas.openxmlformats.org/officeDocument/2006/relationships/tableStyles" Target="tableStyles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printerSettings" Target="printerSettings/printerSettings1.bin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presProps" Target="presProps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54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notesMaster" Target="notesMasters/notesMaster1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9F452-CE5F-1F4F-87E2-CCC5DF882FA0}" type="datetimeFigureOut">
              <a:rPr lang="en-US" smtClean="0"/>
              <a:pPr/>
              <a:t>7/21/09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F1293-84D3-574E-BF16-2D8E36F258AB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18" charset="0"/>
        <a:ea typeface="ＭＳ Ｐゴシック" pitchFamily="-65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18" charset="0"/>
        <a:ea typeface="ＭＳ Ｐゴシック" pitchFamily="-65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18" charset="0"/>
        <a:ea typeface="ＭＳ Ｐゴシック" pitchFamily="-65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18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65" charset="2"/>
              <a:buNone/>
            </a:pPr>
            <a:endParaRPr lang="en-US" sz="1800">
              <a:solidFill>
                <a:schemeClr val="tx1"/>
              </a:solidFill>
              <a:latin typeface="Arial" pitchFamily="-65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65" charset="2"/>
              <a:buNone/>
            </a:pPr>
            <a:endParaRPr lang="en-US" sz="1800">
              <a:solidFill>
                <a:schemeClr val="tx1"/>
              </a:solidFill>
              <a:latin typeface="Arial" pitchFamily="-6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r>
              <a:rPr lang="en-US" dirty="0" err="1" smtClean="0"/>
              <a:t>Ncbi</a:t>
            </a:r>
            <a:r>
              <a:rPr lang="en-US" dirty="0" smtClean="0"/>
              <a:t> snapshot del xml de </a:t>
            </a:r>
            <a:r>
              <a:rPr lang="en-US" dirty="0" err="1" smtClean="0"/>
              <a:t>aldehide</a:t>
            </a:r>
            <a:r>
              <a:rPr lang="en-US" dirty="0" smtClean="0"/>
              <a:t> </a:t>
            </a:r>
            <a:r>
              <a:rPr lang="en-US" dirty="0" err="1" smtClean="0"/>
              <a:t>dehydrogenase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Arial" pitchFamily="-65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ookman Old Style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Gill Sans MT" pitchFamily="34" charset="0"/>
              </a:defRPr>
            </a:lvl1pPr>
            <a:lvl2pPr>
              <a:defRPr>
                <a:latin typeface="Gill Sans MT" pitchFamily="34" charset="0"/>
              </a:defRPr>
            </a:lvl2pPr>
            <a:lvl3pPr>
              <a:defRPr>
                <a:latin typeface="Gill Sans MT" pitchFamily="34" charset="0"/>
              </a:defRPr>
            </a:lvl3pPr>
            <a:lvl4pPr>
              <a:defRPr>
                <a:latin typeface="Gill Sans MT" pitchFamily="34" charset="0"/>
              </a:defRPr>
            </a:lvl4pPr>
            <a:lvl5pPr>
              <a:defRPr>
                <a:latin typeface="Gill Sans M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35100" y="6330950"/>
            <a:ext cx="72517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65" charset="0"/>
                <a:ea typeface="Times New Roman" pitchFamily="-65" charset="0"/>
                <a:cs typeface="Times New Roman" pitchFamily="-65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6895CEE2-7B1B-8B40-92B3-8826572E18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Arial" pitchFamily="-65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Arial" pitchFamily="-65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409700" y="6330950"/>
            <a:ext cx="72517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65" charset="0"/>
                <a:ea typeface="Times New Roman" pitchFamily="-65" charset="0"/>
                <a:cs typeface="Times New Roman" pitchFamily="-65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4E351091-9D83-A947-905B-548F45B43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>
              <a:buFont typeface="Wingdings" pitchFamily="-109" charset="2"/>
              <a:buNone/>
              <a:defRPr/>
            </a:pPr>
            <a:endParaRPr lang="en-US">
              <a:solidFill>
                <a:srgbClr val="FFFFFF"/>
              </a:solidFill>
              <a:latin typeface="Gill Sans MT" pitchFamily="-109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0" y="560388"/>
            <a:ext cx="8151813" cy="860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Bookman Old Style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-65" charset="2"/>
        <a:buChar char=""/>
        <a:defRPr sz="26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-65" charset="2"/>
        <a:buChar char=""/>
        <a:defRPr sz="2300" kern="1200">
          <a:solidFill>
            <a:schemeClr val="tx2"/>
          </a:solidFill>
          <a:latin typeface="Gill Sans MT" pitchFamily="34" charset="0"/>
          <a:ea typeface="ＭＳ Ｐゴシック" pitchFamily="-65" charset="-128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-65" charset="2"/>
        <a:buChar char=""/>
        <a:defRPr sz="2000" kern="1200">
          <a:solidFill>
            <a:schemeClr val="tx1"/>
          </a:solidFill>
          <a:latin typeface="Gill Sans MT" pitchFamily="34" charset="0"/>
          <a:ea typeface="ＭＳ Ｐゴシック" pitchFamily="-65" charset="-128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-65" charset="2"/>
        <a:buChar char=""/>
        <a:defRPr kern="1200">
          <a:solidFill>
            <a:schemeClr val="tx1"/>
          </a:solidFill>
          <a:latin typeface="Gill Sans MT" pitchFamily="34" charset="0"/>
          <a:ea typeface="ＭＳ Ｐゴシック" pitchFamily="-65" charset="-128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-65" charset="2"/>
        <a:buChar char=""/>
        <a:defRPr sz="1600" kern="1200">
          <a:solidFill>
            <a:schemeClr val="tx1"/>
          </a:solidFill>
          <a:latin typeface="Gill Sans MT" pitchFamily="34" charset="0"/>
          <a:ea typeface="ＭＳ Ｐゴシック" pitchFamily="-65" charset="-128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Bookman Old Style" pitchFamily="-65" charset="0"/>
              </a:rPr>
              <a:t>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700">
                <a:latin typeface="Gill Sans MT" pitchFamily="-65" charset="-18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700">
                <a:latin typeface="Gill Sans MT" pitchFamily="-65" charset="-18"/>
              </a:rPr>
              <a:t>Dr. Hugh B. Nicholas, Dr. Troy Wymore, Mr. Alexander Ropelewski and Dr. David Deerfield II, National Resource for Biomedical Supercomputing, Pittsburgh Supercomputing Center, Carnegie Mellon University.</a:t>
            </a:r>
          </a:p>
          <a:p>
            <a:pPr eaLnBrk="1" hangingPunct="1">
              <a:lnSpc>
                <a:spcPct val="80000"/>
              </a:lnSpc>
            </a:pPr>
            <a:r>
              <a:rPr lang="en-US" sz="1700">
                <a:latin typeface="Gill Sans MT" pitchFamily="-65" charset="-18"/>
              </a:rPr>
              <a:t>Dr. Ricardo Gonzalez-Mendez, University of Puerto Rico Medical Sciences Campus.</a:t>
            </a:r>
          </a:p>
          <a:p>
            <a:pPr eaLnBrk="1" hangingPunct="1">
              <a:lnSpc>
                <a:spcPct val="80000"/>
              </a:lnSpc>
            </a:pPr>
            <a:r>
              <a:rPr lang="en-US" sz="1700">
                <a:latin typeface="Gill Sans MT" pitchFamily="-65" charset="-18"/>
              </a:rPr>
              <a:t>Dr. Alade Tokuta, North Carolina Central University.</a:t>
            </a:r>
          </a:p>
          <a:p>
            <a:pPr eaLnBrk="1" hangingPunct="1">
              <a:lnSpc>
                <a:spcPct val="80000"/>
              </a:lnSpc>
            </a:pPr>
            <a:r>
              <a:rPr lang="en-US" sz="1700">
                <a:latin typeface="Gill Sans MT" pitchFamily="-65" charset="-18"/>
              </a:rPr>
              <a:t>Dr. Jaime Seguel and Dr. Bienvenido Velez, University of Puerto Rico at Mayaguez.</a:t>
            </a:r>
          </a:p>
          <a:p>
            <a:pPr eaLnBrk="1" hangingPunct="1">
              <a:lnSpc>
                <a:spcPct val="80000"/>
              </a:lnSpc>
            </a:pPr>
            <a:r>
              <a:rPr lang="en-US" sz="1700">
                <a:latin typeface="Gill Sans MT" pitchFamily="-65" charset="-18"/>
              </a:rPr>
              <a:t>Dr. Satish Bhalla, Johnson C. Smith University.</a:t>
            </a: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700">
                <a:latin typeface="Gill Sans MT" pitchFamily="-65" charset="-18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7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800">
              <a:latin typeface="Gill Sans MT" pitchFamily="-65" charset="-18"/>
            </a:endParaRPr>
          </a:p>
          <a:p>
            <a:pPr eaLnBrk="1" hangingPunct="1">
              <a:lnSpc>
                <a:spcPct val="80000"/>
              </a:lnSpc>
            </a:pPr>
            <a:endParaRPr lang="en-US" sz="1800">
              <a:latin typeface="Gill Sans MT" pitchFamily="-65" charset="-18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-65" charset="2"/>
              <a:buNone/>
            </a:pPr>
            <a:fld id="{0B4F1D87-AF58-5649-9C20-81733F50537C}" type="slidenum">
              <a:rPr lang="en-US">
                <a:latin typeface="Arial" pitchFamily="-65" charset="0"/>
              </a:rPr>
              <a:pPr>
                <a:buFont typeface="Wingdings" pitchFamily="-65" charset="2"/>
                <a:buNone/>
              </a:pPr>
              <a:t>1</a:t>
            </a:fld>
            <a:endParaRPr lang="en-US">
              <a:latin typeface="Arial" pitchFamily="-65" charset="0"/>
            </a:endParaRP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-65" charset="2"/>
              <a:buNone/>
            </a:pPr>
            <a:r>
              <a:rPr lang="en-US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9" y="152400"/>
            <a:ext cx="8505381" cy="990600"/>
          </a:xfrm>
        </p:spPr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38259" y="5580840"/>
            <a:ext cx="8229600" cy="420715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6670" y="2369704"/>
            <a:ext cx="783035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#3 - Put string with sequence in attribute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95457" y="2940311"/>
          <a:ext cx="3348508" cy="169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3334"/>
                <a:gridCol w="1222587"/>
                <a:gridCol w="1222587"/>
              </a:tblGrid>
              <a:tr h="6021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Sequence</a:t>
                      </a: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Prot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“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cfq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”</a:t>
                      </a: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Prot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“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taa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”</a:t>
                      </a: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4371" y="4853184"/>
            <a:ext cx="8244626" cy="836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Must analyze sequence using program outside SQL</a:t>
            </a:r>
          </a:p>
          <a:p>
            <a:r>
              <a:rPr lang="en-US" sz="2600" dirty="0" smtClean="0">
                <a:latin typeface="Gill Sans MT" pitchFamily="34" charset="0"/>
              </a:rPr>
              <a:t>Loose benefits of Data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-65" charset="0"/>
              </a:rPr>
              <a:t>A Simple Relational Example</a:t>
            </a:r>
            <a:endParaRPr lang="en-US" dirty="0">
              <a:latin typeface="Bookman Old Style" pitchFamily="-65" charset="0"/>
            </a:endParaRPr>
          </a:p>
        </p:txBody>
      </p:sp>
      <p:sp>
        <p:nvSpPr>
          <p:cNvPr id="12291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dirty="0" smtClean="0">
                <a:latin typeface="Gill Sans MT" pitchFamily="-65" charset="-18"/>
              </a:rPr>
              <a:t>Intuitively model consists of tables</a:t>
            </a:r>
          </a:p>
          <a:p>
            <a:pPr lvl="1"/>
            <a:r>
              <a:rPr lang="en-US" dirty="0" smtClean="0">
                <a:latin typeface="Gill Sans MT" pitchFamily="-65" charset="-18"/>
              </a:rPr>
              <a:t>Rows are objects or "entities“</a:t>
            </a:r>
          </a:p>
          <a:p>
            <a:pPr lvl="1"/>
            <a:r>
              <a:rPr lang="en-US" dirty="0" smtClean="0">
                <a:latin typeface="Gill Sans MT" pitchFamily="-65" charset="-18"/>
              </a:rPr>
              <a:t>Columns are "attributes“</a:t>
            </a:r>
          </a:p>
          <a:p>
            <a:pPr lvl="1"/>
            <a:r>
              <a:rPr lang="en-US" dirty="0" smtClean="0">
                <a:latin typeface="Gill Sans MT" pitchFamily="-65" charset="-18"/>
              </a:rPr>
              <a:t>Attributes cross reference other tables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F41B3E-D7D8-F044-9ED8-9D99A1CBF2EC}" type="slidenum">
              <a:rPr lang="en-US"/>
              <a:pPr/>
              <a:t>11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1970" y="3612161"/>
          <a:ext cx="4752305" cy="1752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241"/>
                <a:gridCol w="1112016"/>
                <a:gridCol w="1112016"/>
                <a:gridCol w="1112016"/>
                <a:gridCol w="1112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Accession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Discoverer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Sequencer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Q303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28822" y="3610016"/>
          <a:ext cx="358032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9231"/>
                <a:gridCol w="1093698"/>
                <a:gridCol w="1093698"/>
                <a:gridCol w="10936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Last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Country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Jane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Doe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Nicholas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3639" y="3168202"/>
            <a:ext cx="95635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Proteins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94856" y="3191815"/>
            <a:ext cx="1050288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Scientists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07712" y="5458495"/>
            <a:ext cx="4119782" cy="865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Statements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Protein P201 discovered by Jane Doe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Hugh discovered R2 and sequenced P201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6381" y="5447766"/>
            <a:ext cx="870898" cy="731971"/>
            <a:chOff x="56381" y="5447766"/>
            <a:chExt cx="870898" cy="731971"/>
          </a:xfrm>
        </p:grpSpPr>
        <p:sp>
          <p:nvSpPr>
            <p:cNvPr id="14" name="Left Brace 13"/>
            <p:cNvSpPr/>
            <p:nvPr/>
          </p:nvSpPr>
          <p:spPr>
            <a:xfrm rot="5400000">
              <a:off x="334065" y="5170082"/>
              <a:ext cx="315530" cy="87089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Elbow Connector 19"/>
            <p:cNvCxnSpPr>
              <a:stCxn id="14" idx="2"/>
              <a:endCxn id="14" idx="0"/>
            </p:cNvCxnSpPr>
            <p:nvPr/>
          </p:nvCxnSpPr>
          <p:spPr>
            <a:xfrm>
              <a:off x="56382" y="5763296"/>
              <a:ext cx="870897" cy="1588"/>
            </a:xfrm>
            <a:prstGeom prst="bentConnector5">
              <a:avLst>
                <a:gd name="adj1" fmla="val -370"/>
                <a:gd name="adj2" fmla="val 28232188"/>
                <a:gd name="adj3" fmla="val 10037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54546" y="5743977"/>
              <a:ext cx="708339" cy="43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Gill Sans MT" pitchFamily="34" charset="0"/>
                </a:rPr>
                <a:t>Primary key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Databases: 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XML Databases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Query language = XPATH/XQUERY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980" y="1717640"/>
            <a:ext cx="8229600" cy="413712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-65" charset="0"/>
              </a:rPr>
              <a:t>Relational Databases: Outline </a:t>
            </a:r>
            <a:endParaRPr lang="en-US" dirty="0">
              <a:latin typeface="Bookman Old Style" pitchFamily="-65" charset="0"/>
            </a:endParaRPr>
          </a:p>
        </p:txBody>
      </p:sp>
      <p:sp>
        <p:nvSpPr>
          <p:cNvPr id="5123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>
                <a:latin typeface="Gill Sans MT" pitchFamily="-65" charset="-18"/>
              </a:rPr>
              <a:t>Introduction and Examples</a:t>
            </a:r>
          </a:p>
          <a:p>
            <a:pPr eaLnBrk="1" hangingPunct="1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solidFill>
                  <a:srgbClr val="9FB8CD"/>
                </a:solidFill>
                <a:latin typeface="Gill Sans MT" pitchFamily="-65" charset="-18"/>
              </a:rPr>
              <a:t>Relational Database Design by Example</a:t>
            </a:r>
          </a:p>
          <a:p>
            <a:pPr marL="547687" lvl="2" eaLnBrk="1" hangingPunct="1">
              <a:spcBef>
                <a:spcPts val="600"/>
              </a:spcBef>
              <a:buClr>
                <a:schemeClr val="accent1"/>
              </a:buClr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solidFill>
                  <a:srgbClr val="9FB8CD"/>
                </a:solidFill>
                <a:latin typeface="Gill Sans MT" pitchFamily="-65" charset="-18"/>
                <a:ea typeface="+mn-ea"/>
              </a:rPr>
              <a:t>entities and relational diagrams</a:t>
            </a:r>
          </a:p>
          <a:p>
            <a:pPr marL="547687" lvl="2" eaLnBrk="1" hangingPunct="1">
              <a:spcBef>
                <a:spcPts val="600"/>
              </a:spcBef>
              <a:buClr>
                <a:schemeClr val="accent1"/>
              </a:buClr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solidFill>
                  <a:srgbClr val="9FB8CD"/>
                </a:solidFill>
                <a:latin typeface="Gill Sans MT" pitchFamily="-65" charset="-18"/>
                <a:ea typeface="+mn-ea"/>
              </a:rPr>
              <a:t>normal forms</a:t>
            </a:r>
          </a:p>
          <a:p>
            <a:pPr eaLnBrk="1" hangingPunct="1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solidFill>
                  <a:srgbClr val="9FB8CD"/>
                </a:solidFill>
                <a:latin typeface="Gill Sans MT" pitchFamily="-65" charset="-18"/>
              </a:rPr>
              <a:t>SQL (Sequel) Language</a:t>
            </a:r>
          </a:p>
          <a:p>
            <a:pPr eaLnBrk="1" hangingPunct="1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solidFill>
                  <a:srgbClr val="9FB8CD"/>
                </a:solidFill>
                <a:latin typeface="Gill Sans MT" pitchFamily="-65" charset="-18"/>
              </a:rPr>
              <a:t>SQL Data Manipulation</a:t>
            </a:r>
          </a:p>
          <a:p>
            <a:pPr lvl="1" eaLnBrk="1" hangingPunct="1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solidFill>
                  <a:srgbClr val="9FB8CD"/>
                </a:solidFill>
                <a:latin typeface="Gill Sans MT" pitchFamily="-65" charset="-18"/>
              </a:rPr>
              <a:t>Select</a:t>
            </a:r>
          </a:p>
          <a:p>
            <a:pPr lvl="1" eaLnBrk="1" hangingPunct="1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solidFill>
                  <a:srgbClr val="9FB8CD"/>
                </a:solidFill>
                <a:latin typeface="Gill Sans MT" pitchFamily="-65" charset="-18"/>
              </a:rPr>
              <a:t>Joins</a:t>
            </a:r>
          </a:p>
          <a:p>
            <a:pPr lvl="1" eaLnBrk="1" hangingPunct="1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solidFill>
                  <a:srgbClr val="9FB8CD"/>
                </a:solidFill>
                <a:latin typeface="Gill Sans MT" pitchFamily="-65" charset="-18"/>
              </a:rPr>
              <a:t>Updates and deletes</a:t>
            </a:r>
          </a:p>
          <a:p>
            <a:pPr lvl="1" eaLnBrk="1" hangingPunct="1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solidFill>
                  <a:srgbClr val="9FB8CD"/>
                </a:solidFill>
                <a:latin typeface="Gill Sans MT" pitchFamily="-65" charset="-18"/>
              </a:rPr>
              <a:t>Inserts</a:t>
            </a:r>
          </a:p>
          <a:p>
            <a:pPr eaLnBrk="1" hangingPunct="1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dirty="0">
              <a:solidFill>
                <a:srgbClr val="9FB8CD"/>
              </a:solidFill>
              <a:latin typeface="Gill Sans MT" pitchFamily="-65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Database Design </a:t>
            </a:r>
            <a:br>
              <a:rPr lang="en-US" dirty="0" smtClean="0"/>
            </a:br>
            <a:r>
              <a:rPr lang="en-US" dirty="0" smtClean="0"/>
              <a:t>By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962918"/>
            <a:ext cx="8229600" cy="1940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01521" y="1199106"/>
            <a:ext cx="5650136" cy="779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Goal: Store results from sequence searches </a:t>
            </a:r>
          </a:p>
          <a:p>
            <a:r>
              <a:rPr lang="en-US" sz="2400" dirty="0" smtClean="0">
                <a:latin typeface="Gill Sans MT" pitchFamily="34" charset="0"/>
              </a:rPr>
              <a:t>Leverage SQL to analyze large result set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374" y="2098479"/>
            <a:ext cx="6169446" cy="779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Entities to be stored:</a:t>
            </a:r>
          </a:p>
          <a:p>
            <a:r>
              <a:rPr lang="en-US" sz="2400" dirty="0" smtClean="0">
                <a:latin typeface="Gill Sans MT" pitchFamily="34" charset="0"/>
              </a:rPr>
              <a:t>Matching sequences with scores for each search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94703" y="3392442"/>
          <a:ext cx="7337120" cy="20652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3984"/>
                <a:gridCol w="1548284"/>
                <a:gridCol w="1548284"/>
                <a:gridCol w="1548284"/>
                <a:gridCol w="1548284"/>
              </a:tblGrid>
              <a:tr h="602185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SearchNum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Score</a:t>
                      </a: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ALDH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48741" y="2881944"/>
            <a:ext cx="1820050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Approach #1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714" y="5531494"/>
            <a:ext cx="5253811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Problems: Lots of redundant information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-65" charset="0"/>
              </a:rPr>
              <a:t>Dealing with Redundancy</a:t>
            </a:r>
            <a:endParaRPr lang="en-US" dirty="0">
              <a:latin typeface="Bookman Old Style" pitchFamily="-65" charset="0"/>
            </a:endParaRPr>
          </a:p>
        </p:txBody>
      </p:sp>
      <p:sp>
        <p:nvSpPr>
          <p:cNvPr id="12291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6027313"/>
            <a:ext cx="8229600" cy="129012"/>
          </a:xfrm>
        </p:spPr>
        <p:txBody>
          <a:bodyPr/>
          <a:lstStyle/>
          <a:p>
            <a:endParaRPr lang="en-US" dirty="0" smtClean="0">
              <a:latin typeface="Gill Sans MT" pitchFamily="-65" charset="-18"/>
            </a:endParaRP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F41B3E-D7D8-F044-9ED8-9D99A1CBF2EC}" type="slidenum">
              <a:rPr lang="en-US"/>
              <a:pPr/>
              <a:t>15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1970" y="2401535"/>
          <a:ext cx="349389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4631"/>
                <a:gridCol w="1164631"/>
                <a:gridCol w="11646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044461" y="2399390"/>
          <a:ext cx="481818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7722"/>
                <a:gridCol w="1468758"/>
                <a:gridCol w="1091797"/>
                <a:gridCol w="10199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SearchNum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Params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Score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3639" y="1957576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34244" y="1981189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16064" y="4582732"/>
            <a:ext cx="125470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Foreign 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2854" y="1453147"/>
            <a:ext cx="1973617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Normalization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705867" y="3877335"/>
            <a:ext cx="4237945" cy="656823"/>
            <a:chOff x="1840886" y="3941729"/>
            <a:chExt cx="3530399" cy="656823"/>
          </a:xfrm>
        </p:grpSpPr>
        <p:cxnSp>
          <p:nvCxnSpPr>
            <p:cNvPr id="58" name="Straight Connector 57"/>
            <p:cNvCxnSpPr/>
            <p:nvPr/>
          </p:nvCxnSpPr>
          <p:spPr>
            <a:xfrm flipV="1">
              <a:off x="1854558" y="4597758"/>
              <a:ext cx="351593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5054958" y="4282226"/>
              <a:ext cx="63106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5400000" flipH="1" flipV="1">
              <a:off x="1513268" y="4269347"/>
              <a:ext cx="656823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5598061" y="4567705"/>
            <a:ext cx="153779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Still redundant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10800000">
            <a:off x="5383369" y="4185635"/>
            <a:ext cx="566670" cy="283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369529" y="2884868"/>
            <a:ext cx="643944" cy="9530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-65" charset="0"/>
              </a:rPr>
              <a:t>Dealing with Redundancy</a:t>
            </a:r>
            <a:endParaRPr lang="en-US" dirty="0">
              <a:latin typeface="Bookman Old Style" pitchFamily="-65" charset="0"/>
            </a:endParaRPr>
          </a:p>
        </p:txBody>
      </p:sp>
      <p:sp>
        <p:nvSpPr>
          <p:cNvPr id="12291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6027313"/>
            <a:ext cx="8229600" cy="129012"/>
          </a:xfrm>
        </p:spPr>
        <p:txBody>
          <a:bodyPr/>
          <a:lstStyle/>
          <a:p>
            <a:endParaRPr lang="en-US" dirty="0" smtClean="0">
              <a:latin typeface="Gill Sans MT" pitchFamily="-65" charset="-18"/>
            </a:endParaRP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F41B3E-D7D8-F044-9ED8-9D99A1CBF2EC}" type="slidenum">
              <a:rPr lang="en-US"/>
              <a:pPr/>
              <a:t>16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1970" y="2401535"/>
          <a:ext cx="3458721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2907"/>
                <a:gridCol w="1152907"/>
                <a:gridCol w="11529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59120" y="2399390"/>
          <a:ext cx="3547387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6905"/>
                <a:gridCol w="1198022"/>
                <a:gridCol w="11824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RunNum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Params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3639" y="1957576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34244" y="1981189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38501" y="4057299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2854" y="1453147"/>
            <a:ext cx="1973617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Normalization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 flipH="1" flipV="1">
            <a:off x="4204951" y="4153438"/>
            <a:ext cx="1017432" cy="515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740435" y="4360899"/>
          <a:ext cx="352848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0686"/>
                <a:gridCol w="1191636"/>
                <a:gridCol w="11761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RunNum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Score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962141" y="4971246"/>
            <a:ext cx="566670" cy="43788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028950" y="4981977"/>
            <a:ext cx="566670" cy="43788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 rot="10800000">
            <a:off x="800100" y="4097216"/>
            <a:ext cx="1899140" cy="1046287"/>
          </a:xfrm>
          <a:prstGeom prst="bentConnector3">
            <a:avLst>
              <a:gd name="adj1" fmla="val 1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Normal Forms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First Normal Form</a:t>
            </a:r>
          </a:p>
          <a:p>
            <a:pPr lvl="1"/>
            <a:r>
              <a:rPr lang="en-US" dirty="0" smtClean="0"/>
              <a:t>Table must be flat; no </a:t>
            </a:r>
            <a:r>
              <a:rPr lang="en-US" dirty="0" err="1" smtClean="0"/>
              <a:t>muti</a:t>
            </a:r>
            <a:r>
              <a:rPr lang="en-US" dirty="0" smtClean="0"/>
              <a:t>-valued attributes</a:t>
            </a:r>
          </a:p>
          <a:p>
            <a:r>
              <a:rPr lang="en-US" dirty="0" smtClean="0"/>
              <a:t>Second Normal Form</a:t>
            </a:r>
          </a:p>
          <a:p>
            <a:pPr lvl="1"/>
            <a:r>
              <a:rPr lang="en-US" dirty="0" smtClean="0"/>
              <a:t>All non-key attributes determined by whole primary key</a:t>
            </a:r>
          </a:p>
          <a:p>
            <a:r>
              <a:rPr lang="en-US" dirty="0" smtClean="0"/>
              <a:t>Third Normal Form</a:t>
            </a:r>
          </a:p>
          <a:p>
            <a:pPr lvl="1"/>
            <a:r>
              <a:rPr lang="en-US" dirty="0" smtClean="0"/>
              <a:t>All non-key attributes can ONLY depend on whole primary key</a:t>
            </a:r>
          </a:p>
          <a:p>
            <a:r>
              <a:rPr lang="en-US" dirty="0" smtClean="0"/>
              <a:t>Others…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Relationship Diagram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62132" y="1661359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sequences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9985" y="4610464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Runs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30315" y="5589428"/>
            <a:ext cx="3180871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N-to-N relations model as table</a:t>
            </a:r>
          </a:p>
        </p:txBody>
      </p:sp>
      <p:cxnSp>
        <p:nvCxnSpPr>
          <p:cNvPr id="26" name="Straight Arrow Connector 25"/>
          <p:cNvCxnSpPr>
            <a:stCxn id="8" idx="2"/>
            <a:endCxn id="30" idx="0"/>
          </p:cNvCxnSpPr>
          <p:nvPr/>
        </p:nvCxnSpPr>
        <p:spPr>
          <a:xfrm rot="5400000">
            <a:off x="1470291" y="2588272"/>
            <a:ext cx="944135" cy="1758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0" idx="0"/>
          </p:cNvCxnSpPr>
          <p:nvPr/>
        </p:nvCxnSpPr>
        <p:spPr>
          <a:xfrm rot="16200000" flipH="1">
            <a:off x="1477560" y="4139019"/>
            <a:ext cx="938182" cy="4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96224" y="2240923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sp>
        <p:nvSpPr>
          <p:cNvPr id="30" name="Flowchart: Decision 29"/>
          <p:cNvSpPr/>
          <p:nvPr/>
        </p:nvSpPr>
        <p:spPr>
          <a:xfrm>
            <a:off x="1618031" y="3069134"/>
            <a:ext cx="631064" cy="63106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028007" y="3826851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322749" y="1880315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303016" y="3376090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307722" y="4880949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307208" y="1583850"/>
          <a:ext cx="3458721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2907"/>
                <a:gridCol w="1152907"/>
                <a:gridCol w="11529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40085" y="1219022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192167" y="4676597"/>
          <a:ext cx="354738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6905"/>
                <a:gridCol w="1198022"/>
                <a:gridCol w="11824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RunNum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Params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267291" y="4311148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70586" y="2764825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228658" y="3121177"/>
          <a:ext cx="352848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0686"/>
                <a:gridCol w="1191636"/>
                <a:gridCol w="11761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RunNum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Score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Relationship Diagram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3787" y="1661359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Organism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2847" y="3977418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Sequence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7561" y="5105851"/>
            <a:ext cx="238116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1-to-many relationships</a:t>
            </a:r>
          </a:p>
        </p:txBody>
      </p:sp>
      <p:cxnSp>
        <p:nvCxnSpPr>
          <p:cNvPr id="26" name="Straight Arrow Connector 25"/>
          <p:cNvCxnSpPr>
            <a:stCxn id="8" idx="2"/>
            <a:endCxn id="30" idx="0"/>
          </p:cNvCxnSpPr>
          <p:nvPr/>
        </p:nvCxnSpPr>
        <p:spPr>
          <a:xfrm rot="5400000">
            <a:off x="942188" y="2416822"/>
            <a:ext cx="592443" cy="879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916331" y="3649003"/>
            <a:ext cx="656828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87879" y="2240923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1</a:t>
            </a:r>
          </a:p>
        </p:txBody>
      </p:sp>
      <p:sp>
        <p:nvSpPr>
          <p:cNvPr id="30" name="Flowchart: Decision 29"/>
          <p:cNvSpPr/>
          <p:nvPr/>
        </p:nvSpPr>
        <p:spPr>
          <a:xfrm>
            <a:off x="918478" y="2717442"/>
            <a:ext cx="631064" cy="63106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328454" y="3475159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266671" y="1880315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255730" y="3024398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242851" y="4247903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4229582" y="1421127"/>
          <a:ext cx="3507649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262"/>
                <a:gridCol w="932916"/>
                <a:gridCol w="17424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Description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4226195" y="3854725"/>
          <a:ext cx="3336048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12016"/>
                <a:gridCol w="1112016"/>
                <a:gridCol w="1112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orgNum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432265" y="2869840"/>
            <a:ext cx="101181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No Table</a:t>
            </a:r>
          </a:p>
        </p:txBody>
      </p:sp>
      <p:sp>
        <p:nvSpPr>
          <p:cNvPr id="20" name="Oval 19"/>
          <p:cNvSpPr/>
          <p:nvPr/>
        </p:nvSpPr>
        <p:spPr>
          <a:xfrm>
            <a:off x="5514106" y="4286518"/>
            <a:ext cx="566670" cy="6589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Elbow Connector 22"/>
          <p:cNvCxnSpPr>
            <a:stCxn id="20" idx="6"/>
          </p:cNvCxnSpPr>
          <p:nvPr/>
        </p:nvCxnSpPr>
        <p:spPr>
          <a:xfrm flipH="1" flipV="1">
            <a:off x="4730632" y="2537138"/>
            <a:ext cx="1350144" cy="2078865"/>
          </a:xfrm>
          <a:prstGeom prst="bentConnector4">
            <a:avLst>
              <a:gd name="adj1" fmla="val -126629"/>
              <a:gd name="adj2" fmla="val 8766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25815" y="3437792"/>
            <a:ext cx="1069524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23238" y="1093176"/>
            <a:ext cx="109517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Bookman Old Style" pitchFamily="-65" charset="0"/>
              </a:rPr>
              <a:t>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sz="2000">
                <a:latin typeface="Gill Sans MT" pitchFamily="-65" charset="-18"/>
              </a:rPr>
              <a:t>This material is targeted towards students with a general background in Biology. It was developed to introduce biology students to the computational mathematical and biological issues surrounding bioinformatics. This specific lesson deals with the following fundamental topics:</a:t>
            </a:r>
          </a:p>
          <a:p>
            <a:pPr lvl="1" eaLnBrk="1" hangingPunct="1"/>
            <a:r>
              <a:rPr lang="en-US" sz="2000">
                <a:latin typeface="Gill Sans MT" pitchFamily="-65" charset="-18"/>
                <a:ea typeface="ＭＳ Ｐゴシック" pitchFamily="-65" charset="-128"/>
              </a:rPr>
              <a:t>Computing for biologists</a:t>
            </a:r>
          </a:p>
          <a:p>
            <a:pPr lvl="1" eaLnBrk="1" hangingPunct="1"/>
            <a:r>
              <a:rPr lang="en-US" sz="2000">
                <a:latin typeface="Gill Sans MT" pitchFamily="-65" charset="-18"/>
                <a:ea typeface="ＭＳ Ｐゴシック" pitchFamily="-65" charset="-128"/>
              </a:rPr>
              <a:t>Computer Science track</a:t>
            </a:r>
          </a:p>
          <a:p>
            <a:pPr lvl="1" eaLnBrk="1" hangingPunct="1"/>
            <a:endParaRPr lang="en-US" sz="2000">
              <a:latin typeface="Gill Sans MT" pitchFamily="-65" charset="-18"/>
              <a:ea typeface="ＭＳ Ｐゴシック" pitchFamily="-65" charset="-128"/>
            </a:endParaRPr>
          </a:p>
          <a:p>
            <a:pPr lvl="1" eaLnBrk="1" hangingPunct="1"/>
            <a:r>
              <a:rPr lang="en-US" sz="2000">
                <a:latin typeface="Gill Sans MT" pitchFamily="-65" charset="-18"/>
                <a:ea typeface="ＭＳ Ｐゴシック" pitchFamily="-65" charset="-128"/>
              </a:rPr>
              <a:t>This material has been developed by:</a:t>
            </a:r>
          </a:p>
          <a:p>
            <a:pPr lvl="1" eaLnBrk="1" hangingPunct="1">
              <a:buFont typeface="Wingdings 3" pitchFamily="-65" charset="2"/>
              <a:buNone/>
            </a:pPr>
            <a:r>
              <a:rPr lang="en-US" sz="2000">
                <a:latin typeface="Gill Sans MT" pitchFamily="-65" charset="-18"/>
                <a:ea typeface="ＭＳ Ｐゴシック" pitchFamily="-65" charset="-128"/>
              </a:rPr>
              <a:t>	Dr. Hugh B. Nicholas, Jr.</a:t>
            </a:r>
          </a:p>
          <a:p>
            <a:pPr lvl="1" eaLnBrk="1" hangingPunct="1">
              <a:buFont typeface="Wingdings 3" pitchFamily="-65" charset="2"/>
              <a:buNone/>
            </a:pPr>
            <a:r>
              <a:rPr lang="en-US" sz="2000">
                <a:latin typeface="Gill Sans MT" pitchFamily="-65" charset="-18"/>
                <a:ea typeface="ＭＳ Ｐゴシック" pitchFamily="-65" charset="-128"/>
              </a:rPr>
              <a:t>	National Center for Biomedical Supercomputing</a:t>
            </a:r>
          </a:p>
          <a:p>
            <a:pPr lvl="1" eaLnBrk="1" hangingPunct="1">
              <a:buFont typeface="Wingdings 3" pitchFamily="-65" charset="2"/>
              <a:buNone/>
            </a:pPr>
            <a:r>
              <a:rPr lang="en-US" sz="2000">
                <a:latin typeface="Gill Sans MT" pitchFamily="-65" charset="-18"/>
                <a:ea typeface="ＭＳ Ｐゴシック" pitchFamily="-65" charset="-128"/>
              </a:rPr>
              <a:t>	Pittsburgh Supercomputing Center</a:t>
            </a:r>
          </a:p>
          <a:p>
            <a:pPr lvl="1" eaLnBrk="1" hangingPunct="1">
              <a:buFont typeface="Wingdings 3" pitchFamily="-65" charset="2"/>
              <a:buNone/>
            </a:pPr>
            <a:r>
              <a:rPr lang="en-US" sz="2000">
                <a:latin typeface="Gill Sans MT" pitchFamily="-65" charset="-18"/>
                <a:ea typeface="ＭＳ Ｐゴシック" pitchFamily="-65" charset="-128"/>
              </a:rPr>
              <a:t>	Carnegie Mellon University</a:t>
            </a:r>
          </a:p>
          <a:p>
            <a:pPr eaLnBrk="1" hangingPunct="1"/>
            <a:endParaRPr lang="en-US">
              <a:latin typeface="Gill Sans MT" pitchFamily="-65" charset="-18"/>
            </a:endParaRPr>
          </a:p>
          <a:p>
            <a:pPr eaLnBrk="1" hangingPunct="1"/>
            <a:endParaRPr lang="en-US">
              <a:latin typeface="Gill Sans MT" pitchFamily="-65" charset="-18"/>
            </a:endParaRPr>
          </a:p>
          <a:p>
            <a:pPr eaLnBrk="1" hangingPunct="1"/>
            <a:endParaRPr lang="en-US">
              <a:latin typeface="Gill Sans MT" pitchFamily="-65" charset="-18"/>
            </a:endParaRPr>
          </a:p>
          <a:p>
            <a:pPr eaLnBrk="1" hangingPunct="1"/>
            <a:endParaRPr lang="en-US">
              <a:latin typeface="Gill Sans MT" pitchFamily="-65" charset="-18"/>
            </a:endParaRPr>
          </a:p>
          <a:p>
            <a:pPr eaLnBrk="1" hangingPunct="1"/>
            <a:endParaRPr lang="en-US">
              <a:latin typeface="Gill Sans MT" pitchFamily="-65" charset="-18"/>
            </a:endParaRPr>
          </a:p>
          <a:p>
            <a:pPr eaLnBrk="1" hangingPunct="1"/>
            <a:endParaRPr lang="en-US">
              <a:latin typeface="Gill Sans MT" pitchFamily="-65" charset="-18"/>
            </a:endParaRPr>
          </a:p>
          <a:p>
            <a:pPr eaLnBrk="1" hangingPunct="1"/>
            <a:endParaRPr lang="en-US">
              <a:latin typeface="Gill Sans MT" pitchFamily="-65" charset="-18"/>
            </a:endParaRPr>
          </a:p>
          <a:p>
            <a:pPr eaLnBrk="1" hangingPunct="1"/>
            <a:endParaRPr lang="en-US">
              <a:latin typeface="Gill Sans MT" pitchFamily="-65" charset="-18"/>
            </a:endParaRPr>
          </a:p>
          <a:p>
            <a:pPr eaLnBrk="1" hangingPunct="1"/>
            <a:endParaRPr lang="en-US">
              <a:latin typeface="Gill Sans MT" pitchFamily="-65" charset="-18"/>
            </a:endParaRPr>
          </a:p>
          <a:p>
            <a:pPr eaLnBrk="1" hangingPunct="1"/>
            <a:endParaRPr lang="en-US">
              <a:latin typeface="Gill Sans MT" pitchFamily="-65" charset="-18"/>
            </a:endParaRPr>
          </a:p>
          <a:p>
            <a:pPr eaLnBrk="1" hangingPunct="1"/>
            <a:endParaRPr lang="en-US">
              <a:latin typeface="Gill Sans MT" pitchFamily="-65" charset="-18"/>
            </a:endParaRPr>
          </a:p>
          <a:p>
            <a:pPr eaLnBrk="1" hangingPunct="1"/>
            <a:endParaRPr lang="en-US">
              <a:latin typeface="Gill Sans MT" pitchFamily="-65" charset="-18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-65" charset="2"/>
              <a:buNone/>
            </a:pPr>
            <a:fld id="{F3918DA2-E175-0445-A83D-2BB6E1CE9861}" type="slidenum">
              <a:rPr lang="en-US">
                <a:latin typeface="Arial" pitchFamily="-65" charset="0"/>
              </a:rPr>
              <a:pPr>
                <a:buFont typeface="Wingdings" pitchFamily="-65" charset="2"/>
                <a:buNone/>
              </a:pPr>
              <a:t>2</a:t>
            </a:fld>
            <a:endParaRPr lang="en-US">
              <a:latin typeface="Arial" pitchFamily="-65" charset="0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-65" charset="2"/>
              <a:buNone/>
            </a:pPr>
            <a:r>
              <a:rPr lang="en-US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Query Language (SQL)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Data definition/schema creation</a:t>
            </a:r>
          </a:p>
          <a:p>
            <a:pPr lvl="1"/>
            <a:r>
              <a:rPr lang="en-US" dirty="0" smtClean="0"/>
              <a:t>Data manipulation</a:t>
            </a:r>
          </a:p>
          <a:p>
            <a:pPr lvl="2"/>
            <a:r>
              <a:rPr lang="en-US" dirty="0" smtClean="0"/>
              <a:t>Insertion</a:t>
            </a:r>
          </a:p>
          <a:p>
            <a:pPr lvl="2"/>
            <a:r>
              <a:rPr lang="en-US" dirty="0" smtClean="0"/>
              <a:t>Manipulation</a:t>
            </a:r>
          </a:p>
          <a:p>
            <a:pPr lvl="2"/>
            <a:r>
              <a:rPr lang="en-US" dirty="0" smtClean="0"/>
              <a:t>Updates</a:t>
            </a:r>
          </a:p>
          <a:p>
            <a:pPr lvl="2"/>
            <a:r>
              <a:rPr lang="en-US" dirty="0" smtClean="0"/>
              <a:t>Removals</a:t>
            </a:r>
          </a:p>
          <a:p>
            <a:pPr lvl="1"/>
            <a:r>
              <a:rPr lang="en-US" dirty="0" smtClean="0"/>
              <a:t> A standard (ISO) since 1987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CREATE statement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2278445"/>
          <a:ext cx="2280138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0069"/>
                <a:gridCol w="1140069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99330" y="2276301"/>
          <a:ext cx="2410663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9472"/>
                <a:gridCol w="1221191"/>
              </a:tblGrid>
              <a:tr h="25300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RunNum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Params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53006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5300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5300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29631" y="1913614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55014" y="1946019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17532" y="3916622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556238" y="4220222"/>
          <a:ext cx="3520029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7906"/>
                <a:gridCol w="1188783"/>
                <a:gridCol w="11733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RunNum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Score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444754" y="2373922"/>
            <a:ext cx="2259629" cy="693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Sequences(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SeqNum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Name </a:t>
            </a:r>
            <a:r>
              <a:rPr lang="en-US" sz="1400" dirty="0" err="1" smtClean="0">
                <a:latin typeface="Gill Sans MT" pitchFamily="34" charset="0"/>
              </a:rPr>
              <a:t>varchar</a:t>
            </a:r>
            <a:r>
              <a:rPr lang="en-US" sz="1400" dirty="0" smtClean="0">
                <a:latin typeface="Gill Sans MT" pitchFamily="34" charset="0"/>
              </a:rPr>
              <a:t>(255) 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47692" y="3590192"/>
            <a:ext cx="2353407" cy="693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Runs(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RunNum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Params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varchar</a:t>
            </a:r>
            <a:r>
              <a:rPr lang="en-US" sz="1400" dirty="0" smtClean="0">
                <a:latin typeface="Gill Sans MT" pitchFamily="34" charset="0"/>
              </a:rPr>
              <a:t>(255) 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47340" y="4577862"/>
            <a:ext cx="2060329" cy="893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Matches(</a:t>
            </a:r>
          </a:p>
          <a:p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SeqNum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 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RunNum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 	Score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Foundation is relational algebra</a:t>
            </a:r>
          </a:p>
          <a:p>
            <a:r>
              <a:rPr lang="en-US" dirty="0" smtClean="0"/>
              <a:t>An algebra on relations</a:t>
            </a:r>
          </a:p>
          <a:p>
            <a:r>
              <a:rPr lang="en-US" dirty="0" smtClean="0"/>
              <a:t>There basic operations of relational algebra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79752" y="2985172"/>
          <a:ext cx="4778064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9247"/>
                <a:gridCol w="33288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Operation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Description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Projection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subset of attributes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 subset of entities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Merge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two tables into one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98490" y="5499279"/>
            <a:ext cx="3696781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All three operations yield a new table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79230" y="1759699"/>
          <a:ext cx="5547948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6987"/>
                <a:gridCol w="1386987"/>
                <a:gridCol w="1386987"/>
                <a:gridCol w="1386987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BasesNum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Org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417884" y="4239130"/>
          <a:ext cx="2280138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0069"/>
                <a:gridCol w="1140069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Org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953254" y="4518557"/>
            <a:ext cx="2752165" cy="865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Intuitively:</a:t>
            </a:r>
          </a:p>
          <a:p>
            <a:r>
              <a:rPr lang="en-US" dirty="0" smtClean="0">
                <a:latin typeface="Gill Sans MT" pitchFamily="34" charset="0"/>
              </a:rPr>
              <a:t>Final organism that each sequence belongs to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04156" y="3473135"/>
            <a:ext cx="2882520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</a:t>
            </a:r>
            <a:r>
              <a:rPr lang="en-US" sz="1200" dirty="0" err="1" smtClean="0"/>
              <a:t>SeqNum</a:t>
            </a:r>
            <a:r>
              <a:rPr lang="en-US" sz="1200" dirty="0" smtClean="0"/>
              <a:t>, Org 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Gill Sans MT" pitchFamily="34" charset="0"/>
              </a:rPr>
              <a:t>Sequences</a:t>
            </a:r>
            <a:r>
              <a:rPr lang="en-US" sz="2400" dirty="0" smtClean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40777" y="1371601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Selects a subset of entities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8184" y="2118198"/>
          <a:ext cx="4778064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92688"/>
                <a:gridCol w="1592688"/>
                <a:gridCol w="15926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Organism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C.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Elegans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C.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Elegans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6037" y="4859254"/>
          <a:ext cx="4778064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92688"/>
                <a:gridCol w="1592688"/>
                <a:gridCol w="15926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Organism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Cel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Cel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899374" y="5986545"/>
            <a:ext cx="365991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No reason to keep organism is result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6823" y="1712885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4677" y="4415304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2682" y="3923761"/>
            <a:ext cx="2885405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Org= C. </a:t>
            </a:r>
            <a:r>
              <a:rPr lang="en-US" sz="1200" dirty="0" err="1" smtClean="0">
                <a:latin typeface="Gill Sans MT" pitchFamily="34" charset="0"/>
              </a:rPr>
              <a:t>Elegans</a:t>
            </a:r>
            <a:r>
              <a:rPr lang="en-US" sz="2400" dirty="0" smtClean="0">
                <a:latin typeface="Gill Sans MT" pitchFamily="34" charset="0"/>
              </a:rPr>
              <a:t>(Sequences)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Projection and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Selects a subset of entities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90191" y="3220512"/>
            <a:ext cx="1982553" cy="630271"/>
          </a:xfrm>
          <a:prstGeom prst="bentConnector3">
            <a:avLst>
              <a:gd name="adj1" fmla="val -2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99374" y="5986545"/>
            <a:ext cx="365991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No reason to keep organism is result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259149" y="4778855"/>
            <a:ext cx="2999983" cy="552999"/>
          </a:xfrm>
          <a:prstGeom prst="bentConnector3">
            <a:avLst>
              <a:gd name="adj1" fmla="val 2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0612" y="3910881"/>
            <a:ext cx="2463816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Org= C. </a:t>
            </a:r>
            <a:r>
              <a:rPr lang="en-US" sz="1200" dirty="0" err="1" smtClean="0">
                <a:latin typeface="Gill Sans MT" pitchFamily="34" charset="0"/>
              </a:rPr>
              <a:t>Elegans</a:t>
            </a:r>
            <a:r>
              <a:rPr lang="en-US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64776" y="5430722"/>
            <a:ext cx="2561920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err="1" smtClean="0"/>
              <a:t>SeqNum</a:t>
            </a:r>
            <a:r>
              <a:rPr lang="en-US" sz="1200" dirty="0" smtClean="0"/>
              <a:t>, Name</a:t>
            </a:r>
            <a:r>
              <a:rPr lang="en-US" dirty="0" smtClean="0"/>
              <a:t>(</a:t>
            </a:r>
            <a:r>
              <a:rPr lang="en-US" dirty="0" smtClean="0">
                <a:latin typeface="Gill Sans MT" pitchFamily="34" charset="0"/>
              </a:rPr>
              <a:t>Sequences</a:t>
            </a:r>
            <a:r>
              <a:rPr lang="en-US" dirty="0" smtClean="0"/>
              <a:t>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21969" y="1744710"/>
          <a:ext cx="3825027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5009"/>
                <a:gridCol w="1275009"/>
                <a:gridCol w="1275009"/>
              </a:tblGrid>
              <a:tr h="175569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Organism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75569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C.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Elegans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75569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C.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Elegans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75569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908493" y="3618963"/>
          <a:ext cx="4778064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92688"/>
                <a:gridCol w="1592688"/>
                <a:gridCol w="1592688"/>
              </a:tblGrid>
              <a:tr h="140222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Organism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C.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Elegans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C.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Elegans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436093" y="4921711"/>
          <a:ext cx="2280138" cy="11197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0069"/>
                <a:gridCol w="1140069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4741425" y="1719460"/>
            <a:ext cx="3926057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err="1" smtClean="0"/>
              <a:t>SeqNum</a:t>
            </a:r>
            <a:r>
              <a:rPr lang="en-US" sz="1200" dirty="0" smtClean="0"/>
              <a:t>, Name</a:t>
            </a:r>
            <a:r>
              <a:rPr lang="en-US" dirty="0" smtClean="0"/>
              <a:t>(</a:t>
            </a:r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Org= C. </a:t>
            </a:r>
            <a:r>
              <a:rPr lang="en-US" sz="1200" dirty="0" err="1" smtClean="0">
                <a:latin typeface="Gill Sans MT" pitchFamily="34" charset="0"/>
              </a:rPr>
              <a:t>Elegans</a:t>
            </a:r>
            <a:r>
              <a:rPr lang="en-US" dirty="0" smtClean="0">
                <a:latin typeface="Gill Sans MT" pitchFamily="34" charset="0"/>
              </a:rPr>
              <a:t>(Sequences)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Natural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92426" y="1809106"/>
          <a:ext cx="2859111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3037"/>
                <a:gridCol w="953037"/>
                <a:gridCol w="9530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Org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886495" y="5664573"/>
            <a:ext cx="465024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Requires attributes for join to have same name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3160" y="1388769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724397" y="1781200"/>
          <a:ext cx="1906074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3037"/>
                <a:gridCol w="9530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Org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735131" y="1360863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2509229" y="3957733"/>
          <a:ext cx="34279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6982"/>
                <a:gridCol w="856982"/>
                <a:gridCol w="856982"/>
                <a:gridCol w="8569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Org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2256273" y="3488473"/>
            <a:ext cx="2448784" cy="306156"/>
            <a:chOff x="1277469" y="3617259"/>
            <a:chExt cx="2448784" cy="306156"/>
          </a:xfrm>
        </p:grpSpPr>
        <p:sp>
          <p:nvSpPr>
            <p:cNvPr id="29" name="Flowchart: Collate 28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Inner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8184" y="1770465"/>
          <a:ext cx="3550404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3468"/>
                <a:gridCol w="1183468"/>
                <a:gridCol w="11834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OrgNum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886495" y="5677456"/>
            <a:ext cx="4262064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Rows without matching attributes excluded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504761" y="1742559"/>
          <a:ext cx="266252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19521"/>
                <a:gridCol w="1143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OrgNumber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556110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981190" y="4178376"/>
          <a:ext cx="34279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6982"/>
                <a:gridCol w="856982"/>
                <a:gridCol w="856982"/>
                <a:gridCol w="8569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Org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10105" y="5971518"/>
            <a:ext cx="289149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Can name attribute explicitly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277469" y="3539985"/>
            <a:ext cx="3609194" cy="490942"/>
            <a:chOff x="1277469" y="3617259"/>
            <a:chExt cx="3609194" cy="490942"/>
          </a:xfrm>
        </p:grpSpPr>
        <p:sp>
          <p:nvSpPr>
            <p:cNvPr id="21" name="TextBox 20"/>
            <p:cNvSpPr txBox="1"/>
            <p:nvPr/>
          </p:nvSpPr>
          <p:spPr>
            <a:xfrm>
              <a:off x="2326347" y="3872752"/>
              <a:ext cx="2560316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sequences.orgNum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organisms.orgNumber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3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Left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8184" y="1847739"/>
          <a:ext cx="3550404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3468"/>
                <a:gridCol w="1183468"/>
                <a:gridCol w="11834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OrgNum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09972" y="5677456"/>
            <a:ext cx="853291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Gill Sans MT" pitchFamily="34" charset="0"/>
              </a:rPr>
              <a:t>Tuples</a:t>
            </a:r>
            <a:r>
              <a:rPr lang="en-US" dirty="0" smtClean="0">
                <a:latin typeface="Gill Sans MT" pitchFamily="34" charset="0"/>
              </a:rPr>
              <a:t> (rows) on left table without matches have NULL values on attributes of right table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8918" y="1427402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504761" y="1819833"/>
          <a:ext cx="266252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19521"/>
                <a:gridCol w="1143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OrgNumber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515607" y="1399496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981190" y="4010949"/>
          <a:ext cx="34279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6982"/>
                <a:gridCol w="856982"/>
                <a:gridCol w="856982"/>
                <a:gridCol w="8569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Org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1110042" y="3307721"/>
            <a:ext cx="2616211" cy="538420"/>
            <a:chOff x="1110042" y="3410753"/>
            <a:chExt cx="2616211" cy="538420"/>
          </a:xfrm>
        </p:grpSpPr>
        <p:grpSp>
          <p:nvGrpSpPr>
            <p:cNvPr id="20" name="Group 19"/>
            <p:cNvGrpSpPr/>
            <p:nvPr/>
          </p:nvGrpSpPr>
          <p:grpSpPr>
            <a:xfrm>
              <a:off x="1110042" y="3643017"/>
              <a:ext cx="2616211" cy="306156"/>
              <a:chOff x="1110042" y="3643017"/>
              <a:chExt cx="2616211" cy="306156"/>
            </a:xfrm>
          </p:grpSpPr>
          <p:sp>
            <p:nvSpPr>
              <p:cNvPr id="26" name="Flowchart: Collate 25"/>
              <p:cNvSpPr/>
              <p:nvPr/>
            </p:nvSpPr>
            <p:spPr>
              <a:xfrm rot="5400000">
                <a:off x="2417113" y="3640790"/>
                <a:ext cx="194982" cy="268941"/>
              </a:xfrm>
              <a:prstGeom prst="flowChartCollat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110042" y="3643017"/>
                <a:ext cx="1080745" cy="292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Sequences</a:t>
                </a:r>
                <a:endParaRPr lang="en-US" dirty="0" smtClean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675965" y="3656464"/>
                <a:ext cx="1050288" cy="292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Organisms</a:t>
                </a: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137892" y="3593205"/>
              <a:ext cx="270457" cy="34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_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35745" y="3410753"/>
              <a:ext cx="270457" cy="34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_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Statement -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14434"/>
            <a:ext cx="8229600" cy="347767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64449" y="3171753"/>
            <a:ext cx="4977388" cy="12086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SELECT [</a:t>
            </a:r>
            <a:r>
              <a:rPr lang="en-US" sz="2600" dirty="0" err="1" smtClean="0">
                <a:latin typeface="Gill Sans MT" pitchFamily="34" charset="0"/>
              </a:rPr>
              <a:t>SeqNum</a:t>
            </a:r>
            <a:r>
              <a:rPr lang="en-US" sz="2600" dirty="0" smtClean="0">
                <a:latin typeface="Gill Sans MT" pitchFamily="34" charset="0"/>
              </a:rPr>
              <a:t>,  Org] </a:t>
            </a:r>
          </a:p>
          <a:p>
            <a:r>
              <a:rPr lang="en-US" sz="2600" dirty="0" smtClean="0">
                <a:latin typeface="Gill Sans MT" pitchFamily="34" charset="0"/>
              </a:rPr>
              <a:t>	FROM &lt;Sequences&gt;</a:t>
            </a:r>
          </a:p>
          <a:p>
            <a:r>
              <a:rPr lang="en-US" sz="2600" dirty="0" smtClean="0">
                <a:latin typeface="Gill Sans MT" pitchFamily="34" charset="0"/>
              </a:rPr>
              <a:t>	WHERE &lt;</a:t>
            </a:r>
            <a:r>
              <a:rPr lang="en-US" sz="2600" dirty="0" err="1" smtClean="0">
                <a:latin typeface="Gill Sans MT" pitchFamily="34" charset="0"/>
              </a:rPr>
              <a:t>boolean_expression</a:t>
            </a:r>
            <a:r>
              <a:rPr lang="en-US" sz="2600" dirty="0" smtClean="0">
                <a:latin typeface="Gill Sans MT" pitchFamily="34" charset="0"/>
              </a:rPr>
              <a:t>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8548" y="1785012"/>
            <a:ext cx="3026791" cy="464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600" dirty="0" smtClean="0"/>
              <a:t>π</a:t>
            </a:r>
            <a:r>
              <a:rPr lang="en-US" sz="1200" dirty="0" err="1" smtClean="0">
                <a:latin typeface="Gill Sans MT" pitchFamily="34" charset="0"/>
              </a:rPr>
              <a:t>SeqNum</a:t>
            </a:r>
            <a:r>
              <a:rPr lang="en-US" sz="1200" dirty="0" smtClean="0">
                <a:latin typeface="Gill Sans MT" pitchFamily="34" charset="0"/>
              </a:rPr>
              <a:t>, Org </a:t>
            </a:r>
            <a:r>
              <a:rPr lang="en-US" sz="2600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2692" y="1357120"/>
            <a:ext cx="2642070" cy="464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Relational algebra: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5441" y="2702343"/>
            <a:ext cx="774571" cy="464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SQL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657225"/>
            <a:ext cx="8229600" cy="574675"/>
          </a:xfrm>
        </p:spPr>
        <p:txBody>
          <a:bodyPr>
            <a:spAutoFit/>
          </a:bodyPr>
          <a:lstStyle/>
          <a:p>
            <a:pPr algn="ctr" eaLnBrk="1" hangingPunct="1">
              <a:lnSpc>
                <a:spcPct val="9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US" dirty="0" smtClean="0">
                <a:latin typeface="Bookman Old Style" pitchFamily="-65" charset="0"/>
              </a:rPr>
              <a:t>Bioinformatics Data Management</a:t>
            </a:r>
            <a:endParaRPr lang="en-GB" dirty="0" smtClean="0">
              <a:latin typeface="Gill Sans MT" pitchFamily="-65" charset="-1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0088" y="4071938"/>
            <a:ext cx="8229600" cy="885825"/>
          </a:xfrm>
          <a:noFill/>
        </p:spPr>
        <p:txBody>
          <a:bodyPr lIns="0" tIns="0" rIns="0" bIns="0" anchor="ctr">
            <a:spAutoFit/>
          </a:bodyPr>
          <a:lstStyle/>
          <a:p>
            <a:pPr marL="195263" lvl="1" indent="0" eaLnBrk="1" hangingPunct="1">
              <a:lnSpc>
                <a:spcPct val="98000"/>
              </a:lnSpc>
              <a:buSzPct val="45000"/>
              <a:buFont typeface="Wingdings" pitchFamily="-65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2900">
                <a:solidFill>
                  <a:srgbClr val="000000"/>
                </a:solidFill>
                <a:latin typeface="Gill Sans MT" pitchFamily="-65" charset="-18"/>
                <a:ea typeface="ＭＳ Ｐゴシック" pitchFamily="-65" charset="-128"/>
              </a:rPr>
              <a:t>Bienvenido Vélez</a:t>
            </a:r>
          </a:p>
          <a:p>
            <a:pPr marL="195263" lvl="1" indent="0" eaLnBrk="1" hangingPunct="1">
              <a:buSzPct val="45000"/>
              <a:buFont typeface="Wingdings" pitchFamily="-65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2500">
                <a:solidFill>
                  <a:srgbClr val="00AE00"/>
                </a:solidFill>
                <a:latin typeface="Gill Sans MT" pitchFamily="-65" charset="-18"/>
                <a:ea typeface="ＭＳ Ｐゴシック" pitchFamily="-65" charset="-128"/>
              </a:rPr>
              <a:t>UPR Mayaguez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858838" y="1616075"/>
            <a:ext cx="2899027" cy="10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dirty="0"/>
              <a:t>Lecture</a:t>
            </a:r>
            <a:r>
              <a:rPr lang="en-US" sz="2200" dirty="0" smtClean="0"/>
              <a:t> 3</a:t>
            </a:r>
          </a:p>
          <a:p>
            <a:pPr defTabSz="414338"/>
            <a:endParaRPr lang="en-US" sz="2200" dirty="0" smtClean="0"/>
          </a:p>
          <a:p>
            <a:pPr defTabSz="414338"/>
            <a:r>
              <a:rPr lang="en-US" sz="2200" dirty="0" smtClean="0"/>
              <a:t>Structured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Statement -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14434"/>
            <a:ext cx="8229600" cy="347767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14985" y="3189337"/>
            <a:ext cx="4227632" cy="1237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SELECT *</a:t>
            </a:r>
          </a:p>
          <a:p>
            <a:r>
              <a:rPr lang="en-US" sz="2600" dirty="0" smtClean="0">
                <a:latin typeface="Gill Sans MT" pitchFamily="34" charset="0"/>
              </a:rPr>
              <a:t>	FROM Sequences</a:t>
            </a:r>
          </a:p>
          <a:p>
            <a:r>
              <a:rPr lang="en-US" sz="2600" dirty="0" smtClean="0">
                <a:latin typeface="Gill Sans MT" pitchFamily="34" charset="0"/>
              </a:rPr>
              <a:t>	WHERE </a:t>
            </a:r>
            <a:r>
              <a:rPr lang="en-US" sz="2800" dirty="0" smtClean="0">
                <a:latin typeface="Gill Sans MT" pitchFamily="34" charset="0"/>
              </a:rPr>
              <a:t>Org= C. </a:t>
            </a:r>
            <a:r>
              <a:rPr lang="en-US" sz="2800" dirty="0" err="1" smtClean="0">
                <a:latin typeface="Gill Sans MT" pitchFamily="34" charset="0"/>
              </a:rPr>
              <a:t>Elegans</a:t>
            </a:r>
            <a:endParaRPr lang="en-US" sz="2600" dirty="0" smtClean="0">
              <a:latin typeface="Gill Sans M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0812" y="1357120"/>
            <a:ext cx="2642070" cy="464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Relational algebra: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9936" y="1892738"/>
            <a:ext cx="3024867" cy="464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600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Org= C. </a:t>
            </a:r>
            <a:r>
              <a:rPr lang="en-US" sz="1200" dirty="0" err="1" smtClean="0">
                <a:latin typeface="Gill Sans MT" pitchFamily="34" charset="0"/>
              </a:rPr>
              <a:t>Elegans</a:t>
            </a:r>
            <a:r>
              <a:rPr lang="en-US" sz="2600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3535" y="5219161"/>
            <a:ext cx="2286203" cy="464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“*” means “all”</a:t>
            </a:r>
            <a:endParaRPr lang="en-US" sz="2600" dirty="0" smtClean="0">
              <a:latin typeface="Gill Sans M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2687" y="2702343"/>
            <a:ext cx="774571" cy="464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SQL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Statement – Projection and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14434"/>
            <a:ext cx="8229600" cy="347767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6192" y="3250883"/>
            <a:ext cx="5203669" cy="1580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SELECT [* | &lt;ctrl-list&gt;] </a:t>
            </a:r>
          </a:p>
          <a:p>
            <a:r>
              <a:rPr lang="en-US" sz="2600" dirty="0" smtClean="0">
                <a:latin typeface="Gill Sans MT" pitchFamily="34" charset="0"/>
              </a:rPr>
              <a:t>	FROM Sequence as &lt;</a:t>
            </a:r>
            <a:r>
              <a:rPr lang="en-US" sz="2600" dirty="0" err="1" smtClean="0">
                <a:latin typeface="Gill Sans MT" pitchFamily="34" charset="0"/>
              </a:rPr>
              <a:t>synonim</a:t>
            </a:r>
            <a:r>
              <a:rPr lang="en-US" sz="2600" dirty="0" smtClean="0">
                <a:latin typeface="Gill Sans MT" pitchFamily="34" charset="0"/>
              </a:rPr>
              <a:t>&gt;</a:t>
            </a:r>
          </a:p>
          <a:p>
            <a:r>
              <a:rPr lang="en-US" sz="2600" dirty="0" smtClean="0">
                <a:latin typeface="Gill Sans MT" pitchFamily="34" charset="0"/>
              </a:rPr>
              <a:t>	{JOIN Organisms on &lt;attribute&gt;}</a:t>
            </a:r>
          </a:p>
          <a:p>
            <a:r>
              <a:rPr lang="en-US" sz="2600" dirty="0" smtClean="0">
                <a:latin typeface="Gill Sans MT" pitchFamily="34" charset="0"/>
              </a:rPr>
              <a:t>	WHERE &lt;</a:t>
            </a:r>
            <a:r>
              <a:rPr lang="en-US" sz="2600" dirty="0" err="1" smtClean="0">
                <a:latin typeface="Gill Sans MT" pitchFamily="34" charset="0"/>
              </a:rPr>
              <a:t>boolean_expression</a:t>
            </a:r>
            <a:r>
              <a:rPr lang="en-US" sz="2600" dirty="0" smtClean="0">
                <a:latin typeface="Gill Sans MT" pitchFamily="34" charset="0"/>
              </a:rPr>
              <a:t>&gt;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75042" y="1918952"/>
            <a:ext cx="2325205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Terminar</a:t>
            </a:r>
            <a:r>
              <a:rPr lang="en-US" sz="2400" dirty="0" smtClean="0">
                <a:solidFill>
                  <a:srgbClr val="FF0000"/>
                </a:solidFill>
              </a:rPr>
              <a:t> el query de SQL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812" y="1357120"/>
            <a:ext cx="2642070" cy="464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Relational algebra: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0925" y="1965644"/>
            <a:ext cx="5563160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600" dirty="0" smtClean="0"/>
              <a:t>π</a:t>
            </a:r>
            <a:r>
              <a:rPr lang="en-US" sz="1200" dirty="0" err="1" smtClean="0"/>
              <a:t>SeqNum</a:t>
            </a:r>
            <a:r>
              <a:rPr lang="en-US" sz="1200" dirty="0" smtClean="0"/>
              <a:t>, Name</a:t>
            </a:r>
            <a:r>
              <a:rPr lang="en-US" sz="2600" dirty="0" smtClean="0"/>
              <a:t>(</a:t>
            </a:r>
            <a:r>
              <a:rPr lang="el-GR" sz="2600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Org= C. </a:t>
            </a:r>
            <a:r>
              <a:rPr lang="en-US" sz="1200" dirty="0" err="1" smtClean="0">
                <a:latin typeface="Gill Sans MT" pitchFamily="34" charset="0"/>
              </a:rPr>
              <a:t>Elegans</a:t>
            </a:r>
            <a:r>
              <a:rPr lang="en-US" sz="2600" dirty="0" smtClean="0">
                <a:latin typeface="Gill Sans MT" pitchFamily="34" charset="0"/>
              </a:rPr>
              <a:t>(Sequences)</a:t>
            </a:r>
            <a:r>
              <a:rPr lang="en-US" sz="2600" dirty="0" smtClean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2687" y="2702343"/>
            <a:ext cx="774571" cy="464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SQL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Faltan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unos</a:t>
            </a:r>
            <a:r>
              <a:rPr lang="en-US" dirty="0" smtClean="0">
                <a:solidFill>
                  <a:srgbClr val="FF0000"/>
                </a:solidFill>
              </a:rPr>
              <a:t> slides </a:t>
            </a:r>
            <a:r>
              <a:rPr lang="en-US" dirty="0" err="1" smtClean="0">
                <a:solidFill>
                  <a:srgbClr val="FF0000"/>
                </a:solidFill>
              </a:rPr>
              <a:t>iguales</a:t>
            </a:r>
            <a:r>
              <a:rPr lang="en-US" dirty="0" smtClean="0">
                <a:solidFill>
                  <a:srgbClr val="FF0000"/>
                </a:solidFill>
              </a:rPr>
              <a:t> al slide anterior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UPDATE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Usar</a:t>
            </a:r>
            <a:r>
              <a:rPr lang="en-US" dirty="0" smtClean="0">
                <a:solidFill>
                  <a:srgbClr val="FF0000"/>
                </a:solidFill>
              </a:rPr>
              <a:t> el schema original y </a:t>
            </a:r>
            <a:r>
              <a:rPr lang="en-US" dirty="0" err="1" smtClean="0">
                <a:solidFill>
                  <a:srgbClr val="FF0000"/>
                </a:solidFill>
              </a:rPr>
              <a:t>hacer</a:t>
            </a:r>
            <a:r>
              <a:rPr lang="en-US" dirty="0" smtClean="0">
                <a:solidFill>
                  <a:srgbClr val="FF0000"/>
                </a:solidFill>
              </a:rPr>
              <a:t> un query </a:t>
            </a:r>
            <a:r>
              <a:rPr lang="en-US" dirty="0" err="1" smtClean="0">
                <a:solidFill>
                  <a:srgbClr val="FF0000"/>
                </a:solidFill>
              </a:rPr>
              <a:t>sencillo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poner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tablas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originales</a:t>
            </a:r>
            <a:r>
              <a:rPr lang="en-US" dirty="0" smtClean="0">
                <a:solidFill>
                  <a:srgbClr val="FF0000"/>
                </a:solidFill>
              </a:rPr>
              <a:t> y la </a:t>
            </a:r>
            <a:r>
              <a:rPr lang="en-US" dirty="0" err="1" smtClean="0">
                <a:solidFill>
                  <a:srgbClr val="FF0000"/>
                </a:solidFill>
              </a:rPr>
              <a:t>tabla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resultante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DELETE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Usar</a:t>
            </a:r>
            <a:r>
              <a:rPr lang="en-US" dirty="0" smtClean="0">
                <a:solidFill>
                  <a:srgbClr val="FF0000"/>
                </a:solidFill>
              </a:rPr>
              <a:t> el schema original y </a:t>
            </a:r>
            <a:r>
              <a:rPr lang="en-US" dirty="0" err="1" smtClean="0">
                <a:solidFill>
                  <a:srgbClr val="FF0000"/>
                </a:solidFill>
              </a:rPr>
              <a:t>hacer</a:t>
            </a:r>
            <a:r>
              <a:rPr lang="en-US" dirty="0" smtClean="0">
                <a:solidFill>
                  <a:srgbClr val="FF0000"/>
                </a:solidFill>
              </a:rPr>
              <a:t> un query </a:t>
            </a:r>
            <a:r>
              <a:rPr lang="en-US" dirty="0" err="1" smtClean="0">
                <a:solidFill>
                  <a:srgbClr val="FF0000"/>
                </a:solidFill>
              </a:rPr>
              <a:t>sencillo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poner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tablas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originales</a:t>
            </a:r>
            <a:r>
              <a:rPr lang="en-US" dirty="0" smtClean="0">
                <a:solidFill>
                  <a:srgbClr val="FF0000"/>
                </a:solidFill>
              </a:rPr>
              <a:t> y la </a:t>
            </a:r>
            <a:r>
              <a:rPr lang="en-US" dirty="0" err="1" smtClean="0">
                <a:solidFill>
                  <a:srgbClr val="FF0000"/>
                </a:solidFill>
              </a:rPr>
              <a:t>tabla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resultante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Manipulation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Sorting Results – order by clause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Usar</a:t>
            </a:r>
            <a:r>
              <a:rPr lang="en-US" dirty="0" smtClean="0">
                <a:solidFill>
                  <a:srgbClr val="FF0000"/>
                </a:solidFill>
              </a:rPr>
              <a:t> el schema original y </a:t>
            </a:r>
            <a:r>
              <a:rPr lang="en-US" dirty="0" err="1" smtClean="0">
                <a:solidFill>
                  <a:srgbClr val="FF0000"/>
                </a:solidFill>
              </a:rPr>
              <a:t>hacer</a:t>
            </a:r>
            <a:r>
              <a:rPr lang="en-US" dirty="0" smtClean="0">
                <a:solidFill>
                  <a:srgbClr val="FF0000"/>
                </a:solidFill>
              </a:rPr>
              <a:t> un query </a:t>
            </a:r>
            <a:r>
              <a:rPr lang="en-US" dirty="0" err="1" smtClean="0">
                <a:solidFill>
                  <a:srgbClr val="FF0000"/>
                </a:solidFill>
              </a:rPr>
              <a:t>sencillo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poner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tablas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originales</a:t>
            </a:r>
            <a:r>
              <a:rPr lang="en-US" dirty="0" smtClean="0">
                <a:solidFill>
                  <a:srgbClr val="FF0000"/>
                </a:solidFill>
              </a:rPr>
              <a:t> y la </a:t>
            </a:r>
            <a:r>
              <a:rPr lang="en-US" dirty="0" err="1" smtClean="0">
                <a:solidFill>
                  <a:srgbClr val="FF0000"/>
                </a:solidFill>
              </a:rPr>
              <a:t>tabla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resultante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Manipulation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Grouping Results and Aggregates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Usar</a:t>
            </a:r>
            <a:r>
              <a:rPr lang="en-US" dirty="0" smtClean="0">
                <a:solidFill>
                  <a:srgbClr val="FF0000"/>
                </a:solidFill>
              </a:rPr>
              <a:t> el schema original y </a:t>
            </a:r>
            <a:r>
              <a:rPr lang="en-US" dirty="0" err="1" smtClean="0">
                <a:solidFill>
                  <a:srgbClr val="FF0000"/>
                </a:solidFill>
              </a:rPr>
              <a:t>hacer</a:t>
            </a:r>
            <a:r>
              <a:rPr lang="en-US" dirty="0" smtClean="0">
                <a:solidFill>
                  <a:srgbClr val="FF0000"/>
                </a:solidFill>
              </a:rPr>
              <a:t> un query </a:t>
            </a:r>
            <a:r>
              <a:rPr lang="en-US" dirty="0" err="1" smtClean="0">
                <a:solidFill>
                  <a:srgbClr val="FF0000"/>
                </a:solidFill>
              </a:rPr>
              <a:t>sencillo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poner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tablas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originales</a:t>
            </a:r>
            <a:r>
              <a:rPr lang="en-US" dirty="0" smtClean="0">
                <a:solidFill>
                  <a:srgbClr val="FF0000"/>
                </a:solidFill>
              </a:rPr>
              <a:t> y la </a:t>
            </a:r>
            <a:r>
              <a:rPr lang="en-US" dirty="0" err="1" smtClean="0">
                <a:solidFill>
                  <a:srgbClr val="FF0000"/>
                </a:solidFill>
              </a:rPr>
              <a:t>tabla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resultante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Filling-Up the database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Approach #1:  INSERT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AQUI VA UN EJEMPLO</a:t>
            </a:r>
          </a:p>
          <a:p>
            <a:endParaRPr lang="en-US" dirty="0" smtClean="0"/>
          </a:p>
          <a:p>
            <a:r>
              <a:rPr lang="en-US" dirty="0" smtClean="0"/>
              <a:t>Good when you know the attributes of all entities c-priori.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Filling-Up the database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Approach #2:  Input from file (CSV)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AQUI VA UN EJEMPLO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Tricky to set data types handled correctly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Analyzing Results of Multiple Blast Runs with alternative search </a:t>
            </a:r>
            <a:r>
              <a:rPr lang="en-US" dirty="0" smtClean="0">
                <a:solidFill>
                  <a:srgbClr val="FF0000"/>
                </a:solidFill>
              </a:rPr>
              <a:t>matrixes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Steps at a Glance</a:t>
            </a:r>
          </a:p>
          <a:p>
            <a:pPr lvl="1"/>
            <a:r>
              <a:rPr lang="en-US" dirty="0" smtClean="0"/>
              <a:t>Install and configure tools</a:t>
            </a:r>
          </a:p>
          <a:p>
            <a:pPr lvl="2"/>
            <a:r>
              <a:rPr lang="en-US" dirty="0" smtClean="0"/>
              <a:t>Python environment</a:t>
            </a:r>
          </a:p>
          <a:p>
            <a:pPr lvl="2"/>
            <a:r>
              <a:rPr lang="en-US" dirty="0" smtClean="0"/>
              <a:t>Database system (</a:t>
            </a:r>
            <a:r>
              <a:rPr lang="en-US" dirty="0" err="1" smtClean="0"/>
              <a:t>MySQL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Alex’s suggestion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Create database to store results</a:t>
            </a:r>
          </a:p>
          <a:p>
            <a:pPr lvl="2"/>
            <a:r>
              <a:rPr lang="en-US" dirty="0" smtClean="0"/>
              <a:t>Design schema</a:t>
            </a:r>
          </a:p>
          <a:p>
            <a:pPr lvl="2"/>
            <a:r>
              <a:rPr lang="en-US" dirty="0" smtClean="0"/>
              <a:t>Write SQL structure</a:t>
            </a:r>
          </a:p>
          <a:p>
            <a:pPr lvl="1"/>
            <a:r>
              <a:rPr lang="en-US" dirty="0" smtClean="0"/>
              <a:t>Write </a:t>
            </a:r>
            <a:r>
              <a:rPr lang="en-US" dirty="0" err="1" smtClean="0"/>
              <a:t>Phyton</a:t>
            </a:r>
            <a:r>
              <a:rPr lang="en-US" dirty="0" smtClean="0"/>
              <a:t> program to</a:t>
            </a:r>
          </a:p>
          <a:p>
            <a:pPr lvl="2"/>
            <a:r>
              <a:rPr lang="en-US" dirty="0" smtClean="0"/>
              <a:t>Read sequence from file</a:t>
            </a:r>
          </a:p>
          <a:p>
            <a:pPr lvl="2"/>
            <a:r>
              <a:rPr lang="en-US" dirty="0" smtClean="0"/>
              <a:t>Run a series of blast searches with set of different </a:t>
            </a:r>
            <a:r>
              <a:rPr lang="en-US" dirty="0" smtClean="0">
                <a:solidFill>
                  <a:srgbClr val="FF0000"/>
                </a:solidFill>
              </a:rPr>
              <a:t>matrixes</a:t>
            </a:r>
          </a:p>
          <a:p>
            <a:pPr lvl="2"/>
            <a:r>
              <a:rPr lang="en-US" dirty="0" smtClean="0"/>
              <a:t>Create a CSV file with all results</a:t>
            </a:r>
          </a:p>
          <a:p>
            <a:pPr lvl="1"/>
            <a:r>
              <a:rPr lang="en-US" dirty="0" smtClean="0"/>
              <a:t>Input CSV into database</a:t>
            </a:r>
          </a:p>
          <a:p>
            <a:pPr lvl="1"/>
            <a:r>
              <a:rPr lang="en-US" dirty="0" smtClean="0"/>
              <a:t>Analyze data using SQL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-65" charset="0"/>
              </a:rPr>
              <a:t>Structured Databases: Outline </a:t>
            </a:r>
            <a:endParaRPr lang="en-US" dirty="0">
              <a:latin typeface="Bookman Old Style" pitchFamily="-65" charset="0"/>
            </a:endParaRPr>
          </a:p>
        </p:txBody>
      </p:sp>
      <p:sp>
        <p:nvSpPr>
          <p:cNvPr id="5123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latin typeface="Gill Sans MT" pitchFamily="-65" charset="-18"/>
              </a:rPr>
              <a:t>Structured Databases at a Glance - Characteristics</a:t>
            </a:r>
          </a:p>
          <a:p>
            <a:pPr eaLnBrk="1" hangingPunct="1">
              <a:lnSpc>
                <a:spcPct val="9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latin typeface="Gill Sans MT" pitchFamily="-65" charset="-18"/>
              </a:rPr>
              <a:t>Advantages of Structured Databases</a:t>
            </a:r>
          </a:p>
          <a:p>
            <a:pPr eaLnBrk="1" hangingPunct="1">
              <a:lnSpc>
                <a:spcPct val="9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latin typeface="Gill Sans MT" pitchFamily="-65" charset="-18"/>
              </a:rPr>
              <a:t>Data Independence</a:t>
            </a:r>
          </a:p>
          <a:p>
            <a:pPr eaLnBrk="1" hangingPunct="1">
              <a:lnSpc>
                <a:spcPct val="9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latin typeface="Gill Sans MT" pitchFamily="-65" charset="-18"/>
              </a:rPr>
              <a:t>Disadvantages of Structured Databases</a:t>
            </a:r>
          </a:p>
          <a:p>
            <a:pPr eaLnBrk="1" hangingPunct="1">
              <a:lnSpc>
                <a:spcPct val="9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latin typeface="Gill Sans MT" pitchFamily="-65" charset="-18"/>
              </a:rPr>
              <a:t>Examples of Structured Databases</a:t>
            </a:r>
          </a:p>
          <a:p>
            <a:pPr lvl="1" eaLnBrk="1" hangingPunct="1">
              <a:lnSpc>
                <a:spcPct val="9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latin typeface="Gill Sans MT" pitchFamily="-65" charset="-18"/>
              </a:rPr>
              <a:t>Hierarchical Databases</a:t>
            </a:r>
          </a:p>
          <a:p>
            <a:pPr lvl="1" eaLnBrk="1" hangingPunct="1">
              <a:lnSpc>
                <a:spcPct val="9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latin typeface="Gill Sans MT" pitchFamily="-65" charset="-18"/>
              </a:rPr>
              <a:t>Networked Databases</a:t>
            </a:r>
          </a:p>
          <a:p>
            <a:pPr lvl="1" eaLnBrk="1" hangingPunct="1">
              <a:lnSpc>
                <a:spcPct val="9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latin typeface="Gill Sans MT" pitchFamily="-65" charset="-18"/>
              </a:rPr>
              <a:t>Relational Databases</a:t>
            </a:r>
          </a:p>
          <a:p>
            <a:pPr lvl="1" eaLnBrk="1" hangingPunct="1">
              <a:lnSpc>
                <a:spcPct val="9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 smtClean="0">
                <a:latin typeface="Gill Sans MT" pitchFamily="-65" charset="-18"/>
              </a:rPr>
              <a:t>XML Databases</a:t>
            </a:r>
            <a:endParaRPr lang="en-GB" dirty="0">
              <a:solidFill>
                <a:srgbClr val="9FB8CD"/>
              </a:solidFill>
              <a:latin typeface="Gill Sans MT" pitchFamily="-65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1(a)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Install Python environment (Windows version)</a:t>
            </a:r>
          </a:p>
          <a:p>
            <a:pPr lvl="1"/>
            <a:r>
              <a:rPr lang="en-US" dirty="0" smtClean="0"/>
              <a:t>Download installer from </a:t>
            </a:r>
          </a:p>
          <a:p>
            <a:pPr lvl="1"/>
            <a:r>
              <a:rPr lang="en-US" dirty="0" smtClean="0"/>
              <a:t>Run installer</a:t>
            </a:r>
          </a:p>
          <a:p>
            <a:pPr lvl="1"/>
            <a:r>
              <a:rPr lang="en-US" dirty="0" smtClean="0"/>
              <a:t>Verify installation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1(a)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Install Python environment (</a:t>
            </a:r>
            <a:r>
              <a:rPr lang="en-US" dirty="0" err="1" smtClean="0"/>
              <a:t>MacOS</a:t>
            </a:r>
            <a:r>
              <a:rPr lang="en-US" dirty="0" smtClean="0"/>
              <a:t> version)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Under construction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1(b)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Install Database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Under construction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2(a)-2(b)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Design Database Schema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Run create </a:t>
            </a:r>
            <a:r>
              <a:rPr lang="en-US" dirty="0" smtClean="0">
                <a:solidFill>
                  <a:srgbClr val="FF0000"/>
                </a:solidFill>
              </a:rPr>
              <a:t>structures</a:t>
            </a:r>
            <a:r>
              <a:rPr lang="en-US" dirty="0" smtClean="0"/>
              <a:t> on your database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92138" y="2172933"/>
          <a:ext cx="271217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4057"/>
                <a:gridCol w="904057"/>
                <a:gridCol w="904057"/>
              </a:tblGrid>
              <a:tr h="32960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29603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29603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29603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59120" y="2170788"/>
          <a:ext cx="2943115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68132"/>
                <a:gridCol w="993947"/>
                <a:gridCol w="981036"/>
              </a:tblGrid>
              <a:tr h="33013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Params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013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013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013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3639" y="1728974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34244" y="1752587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29709" y="3813508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4644591" y="3788147"/>
            <a:ext cx="545011" cy="274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766812" y="4276970"/>
          <a:ext cx="2574114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6750"/>
                <a:gridCol w="869328"/>
                <a:gridCol w="858036"/>
              </a:tblGrid>
              <a:tr h="265989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q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Score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65989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6598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6598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2920577" y="4659516"/>
            <a:ext cx="566670" cy="43788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87386" y="4670247"/>
            <a:ext cx="566670" cy="43788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Elbow Connector 14"/>
          <p:cNvCxnSpPr/>
          <p:nvPr/>
        </p:nvCxnSpPr>
        <p:spPr>
          <a:xfrm rot="10800000">
            <a:off x="785613" y="3636229"/>
            <a:ext cx="2047741" cy="1146220"/>
          </a:xfrm>
          <a:prstGeom prst="bentConnector3">
            <a:avLst>
              <a:gd name="adj1" fmla="val 10031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2(c)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 smtClean="0">
                <a:solidFill>
                  <a:srgbClr val="FF0000"/>
                </a:solidFill>
              </a:rPr>
              <a:t>create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structure</a:t>
            </a:r>
            <a:r>
              <a:rPr lang="en-US" dirty="0" smtClean="0"/>
              <a:t> on your Database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SNAPSHOT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Step 3(a)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functions to:</a:t>
            </a:r>
          </a:p>
          <a:p>
            <a:r>
              <a:rPr lang="en-US" dirty="0" smtClean="0"/>
              <a:t>Read a FASTA sequence</a:t>
            </a:r>
          </a:p>
          <a:p>
            <a:r>
              <a:rPr lang="en-US" dirty="0" smtClean="0"/>
              <a:t>Conduct a Blast with a given matrix and sequence and result set limit</a:t>
            </a:r>
          </a:p>
          <a:p>
            <a:r>
              <a:rPr lang="en-US" dirty="0" smtClean="0"/>
              <a:t>Extract essential information for run from a Blast search</a:t>
            </a:r>
          </a:p>
          <a:p>
            <a:r>
              <a:rPr lang="en-US" dirty="0" smtClean="0"/>
              <a:t>Generate CSV strings for each match sequences</a:t>
            </a:r>
          </a:p>
          <a:p>
            <a:r>
              <a:rPr lang="en-US" dirty="0" smtClean="0"/>
              <a:t>Append CSV strings to result file</a:t>
            </a:r>
          </a:p>
          <a:p>
            <a:r>
              <a:rPr lang="en-US" dirty="0" smtClean="0"/>
              <a:t>Correct all functions together running one Blast for each input set of metrics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Slides 45-50 python functions </a:t>
            </a:r>
            <a:r>
              <a:rPr lang="en-US" smtClean="0"/>
              <a:t>to accomplish </a:t>
            </a:r>
            <a:r>
              <a:rPr lang="en-US" dirty="0" smtClean="0"/>
              <a:t>all tasks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Import CSV into Database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SNAPSHOT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07469" y="2136531"/>
            <a:ext cx="205697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Este </a:t>
            </a:r>
            <a:r>
              <a:rPr lang="en-US" dirty="0" err="1" smtClean="0"/>
              <a:t>es</a:t>
            </a:r>
            <a:r>
              <a:rPr lang="en-US" dirty="0" smtClean="0"/>
              <a:t> el slide 51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Analyze data using SQL</a:t>
            </a:r>
          </a:p>
          <a:p>
            <a:r>
              <a:rPr lang="en-US" dirty="0" smtClean="0"/>
              <a:t>Example 1: Finding top matches</a:t>
            </a:r>
          </a:p>
          <a:p>
            <a:pPr lvl="1"/>
            <a:r>
              <a:rPr lang="en-US" dirty="0" smtClean="0"/>
              <a:t>Display sequences sorted by average score/run and number of runs where they appeared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SNAPSHOT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Analyze data using SQL</a:t>
            </a:r>
          </a:p>
          <a:p>
            <a:r>
              <a:rPr lang="en-US" dirty="0" smtClean="0"/>
              <a:t>Example 2: Finding must </a:t>
            </a:r>
            <a:r>
              <a:rPr lang="en-US" dirty="0" smtClean="0">
                <a:solidFill>
                  <a:srgbClr val="FF0000"/>
                </a:solidFill>
              </a:rPr>
              <a:t>*something*</a:t>
            </a:r>
            <a:r>
              <a:rPr lang="en-US" dirty="0" smtClean="0"/>
              <a:t> matrices</a:t>
            </a:r>
          </a:p>
          <a:p>
            <a:pPr lvl="1"/>
            <a:r>
              <a:rPr lang="en-US" dirty="0" smtClean="0"/>
              <a:t>Display sequences in increasing number of runs, decreasing average score and matrix used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SNAPSHOT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9" y="152400"/>
            <a:ext cx="8505381" cy="990600"/>
          </a:xfrm>
        </p:spPr>
        <p:txBody>
          <a:bodyPr/>
          <a:lstStyle/>
          <a:p>
            <a:r>
              <a:rPr lang="en-US" dirty="0" smtClean="0"/>
              <a:t>Structured Databases at a Glance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498236"/>
            <a:ext cx="8229600" cy="3667113"/>
          </a:xfrm>
        </p:spPr>
        <p:txBody>
          <a:bodyPr/>
          <a:lstStyle/>
          <a:p>
            <a:r>
              <a:rPr lang="en-US" dirty="0" smtClean="0"/>
              <a:t>All information organized in same way (Data Model)</a:t>
            </a:r>
          </a:p>
          <a:p>
            <a:r>
              <a:rPr lang="en-US" dirty="0" smtClean="0"/>
              <a:t>Language available to</a:t>
            </a:r>
          </a:p>
          <a:p>
            <a:pPr lvl="1"/>
            <a:r>
              <a:rPr lang="en-US" dirty="0" smtClean="0"/>
              <a:t>describe (create) the database</a:t>
            </a:r>
          </a:p>
          <a:p>
            <a:pPr lvl="1"/>
            <a:r>
              <a:rPr lang="en-US" dirty="0" smtClean="0"/>
              <a:t>insert data</a:t>
            </a:r>
          </a:p>
          <a:p>
            <a:pPr lvl="1"/>
            <a:r>
              <a:rPr lang="en-US" dirty="0" smtClean="0"/>
              <a:t>manipulate data</a:t>
            </a:r>
          </a:p>
          <a:p>
            <a:pPr lvl="1"/>
            <a:r>
              <a:rPr lang="en-US" dirty="0" smtClean="0"/>
              <a:t>update</a:t>
            </a:r>
          </a:p>
          <a:p>
            <a:r>
              <a:rPr lang="en-US" dirty="0" smtClean="0"/>
              <a:t>Language establish an abstract data model</a:t>
            </a:r>
          </a:p>
          <a:p>
            <a:r>
              <a:rPr lang="en-US" dirty="0" smtClean="0"/>
              <a:t>Programs using language can work across systems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6(a)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Export results back to CSV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6(b)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Generate Graphic Reports using </a:t>
            </a:r>
            <a:r>
              <a:rPr lang="en-US" dirty="0" smtClean="0">
                <a:solidFill>
                  <a:srgbClr val="FF0000"/>
                </a:solidFill>
              </a:rPr>
              <a:t>*something*</a:t>
            </a:r>
            <a:r>
              <a:rPr lang="en-US" dirty="0" smtClean="0"/>
              <a:t> application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9" y="152400"/>
            <a:ext cx="8505381" cy="990600"/>
          </a:xfrm>
        </p:spPr>
        <p:txBody>
          <a:bodyPr/>
          <a:lstStyle/>
          <a:p>
            <a:r>
              <a:rPr lang="en-US" dirty="0" smtClean="0"/>
              <a:t>Advantages of Structured Databases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498236"/>
            <a:ext cx="8229600" cy="3667113"/>
          </a:xfrm>
        </p:spPr>
        <p:txBody>
          <a:bodyPr/>
          <a:lstStyle/>
          <a:p>
            <a:r>
              <a:rPr lang="en-US" dirty="0" smtClean="0"/>
              <a:t>Data independence facilitates</a:t>
            </a:r>
          </a:p>
          <a:p>
            <a:pPr lvl="1"/>
            <a:r>
              <a:rPr lang="en-US" dirty="0" smtClean="0"/>
              <a:t>portability across platforms</a:t>
            </a:r>
          </a:p>
          <a:p>
            <a:pPr lvl="1"/>
            <a:r>
              <a:rPr lang="en-US" dirty="0" smtClean="0"/>
              <a:t>communication and sharing data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9" y="152400"/>
            <a:ext cx="8505381" cy="990600"/>
          </a:xfrm>
        </p:spPr>
        <p:txBody>
          <a:bodyPr/>
          <a:lstStyle/>
          <a:p>
            <a:r>
              <a:rPr lang="en-US" dirty="0" smtClean="0"/>
              <a:t>Data Independence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38259" y="5580840"/>
            <a:ext cx="8229600" cy="420715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64445" y="1429539"/>
            <a:ext cx="1841680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51567" y="2137882"/>
            <a:ext cx="1996226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Data Model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4371" y="4853184"/>
            <a:ext cx="8244626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Shield apps from changes in “physical” layers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712901" y="1957589"/>
            <a:ext cx="5357611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00934" y="2959992"/>
            <a:ext cx="2011224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Data Storage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88056" y="3668335"/>
            <a:ext cx="2410468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System Platform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749390" y="3488042"/>
            <a:ext cx="5357611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119900" y="2225882"/>
            <a:ext cx="1841680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0"/>
              </a:rPr>
              <a:t>Tables, relatives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6529590" y="2369714"/>
            <a:ext cx="60531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130632" y="3769201"/>
            <a:ext cx="1841680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0"/>
              </a:rPr>
              <a:t>Files, directories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6540322" y="3913033"/>
            <a:ext cx="60531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9" y="152400"/>
            <a:ext cx="8505381" cy="990600"/>
          </a:xfrm>
        </p:spPr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38259" y="5580840"/>
            <a:ext cx="8229600" cy="420715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1122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  <a:p>
            <a:pPr lvl="1"/>
            <a:r>
              <a:rPr lang="en-US" sz="2300" dirty="0" smtClean="0">
                <a:latin typeface="Gill Sans MT" pitchFamily="34" charset="0"/>
              </a:rPr>
              <a:t>Example:</a:t>
            </a:r>
          </a:p>
          <a:p>
            <a:pPr lvl="1"/>
            <a:r>
              <a:rPr lang="en-US" sz="2300" dirty="0" smtClean="0">
                <a:latin typeface="Gill Sans MT" pitchFamily="34" charset="0"/>
              </a:rPr>
              <a:t>How to represent a sequence of amino acid bases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6670" y="2807590"/>
            <a:ext cx="5653826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#1 - Put one base per column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95459" y="3378197"/>
          <a:ext cx="4906851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1304"/>
                <a:gridCol w="842645"/>
                <a:gridCol w="695460"/>
                <a:gridCol w="695459"/>
                <a:gridCol w="837127"/>
                <a:gridCol w="437881"/>
                <a:gridCol w="746975"/>
              </a:tblGrid>
              <a:tr h="6021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Base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Base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2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Base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3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Base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max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Prot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1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Prot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-1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4372" y="4981974"/>
            <a:ext cx="3286260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Waste of space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72200" y="3089156"/>
            <a:ext cx="2813537" cy="1580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Must make number of columns = max length of any possible sequence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0445" y="5005585"/>
            <a:ext cx="3079732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What is this number?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9" y="152400"/>
            <a:ext cx="8505381" cy="990600"/>
          </a:xfrm>
        </p:spPr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38259" y="5580840"/>
            <a:ext cx="8229600" cy="420715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6670" y="2369704"/>
            <a:ext cx="5450531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#2 - Put bases in rows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95457" y="2940311"/>
          <a:ext cx="3709117" cy="20652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7391"/>
                <a:gridCol w="888380"/>
                <a:gridCol w="850006"/>
                <a:gridCol w="1133340"/>
              </a:tblGrid>
              <a:tr h="6021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 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#Base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Base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Prot 1</a:t>
                      </a: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+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Prot 1</a:t>
                      </a: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q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Prot 1</a:t>
                      </a: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4371" y="5046369"/>
            <a:ext cx="8244626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Difficult to recover sequence in string form using DML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4_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14_Origi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7846</TotalTime>
  <Words>3011</Words>
  <Application>Microsoft Office PowerPoint</Application>
  <PresentationFormat>Overhead</PresentationFormat>
  <Paragraphs>679</Paragraphs>
  <Slides>51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14_Origin</vt:lpstr>
      <vt:lpstr> </vt:lpstr>
      <vt:lpstr> </vt:lpstr>
      <vt:lpstr>Bioinformatics Data Management</vt:lpstr>
      <vt:lpstr>Structured Databases: Outline </vt:lpstr>
      <vt:lpstr>Structured Databases at a Glance</vt:lpstr>
      <vt:lpstr>Advantages of Structured Databases</vt:lpstr>
      <vt:lpstr>Data Independence</vt:lpstr>
      <vt:lpstr>Disadvantages of Structured Databases</vt:lpstr>
      <vt:lpstr>Disadvantages of Structured Databases</vt:lpstr>
      <vt:lpstr>Disadvantages of Structured Databases</vt:lpstr>
      <vt:lpstr>A Simple Relational Example</vt:lpstr>
      <vt:lpstr>Structured Databases: Other examples</vt:lpstr>
      <vt:lpstr>Relational Databases: Outline </vt:lpstr>
      <vt:lpstr>Relational Database Design  By Example</vt:lpstr>
      <vt:lpstr>Dealing with Redundancy</vt:lpstr>
      <vt:lpstr>Dealing with Redundancy</vt:lpstr>
      <vt:lpstr>Basic Normal Forms</vt:lpstr>
      <vt:lpstr>Entity Relationship Diagram</vt:lpstr>
      <vt:lpstr>Entity Relationship Diagram</vt:lpstr>
      <vt:lpstr>Simple Query Language (SQL)</vt:lpstr>
      <vt:lpstr>SQL Data Definition</vt:lpstr>
      <vt:lpstr>SQL Data Manipulation</vt:lpstr>
      <vt:lpstr>Relational Algebra - Projection</vt:lpstr>
      <vt:lpstr>Relational Algebra - Selection</vt:lpstr>
      <vt:lpstr>Relational Algebra - Projection and Selection</vt:lpstr>
      <vt:lpstr>Relational Algebra - Natural Join</vt:lpstr>
      <vt:lpstr>Relational Algebra - Inner Join</vt:lpstr>
      <vt:lpstr>Relational Algebra - Left Join</vt:lpstr>
      <vt:lpstr>SQL SELECT Statement - Projection</vt:lpstr>
      <vt:lpstr>SQL SELECT Statement - Selection</vt:lpstr>
      <vt:lpstr>SQL SELECT Statement – Projection and Selection</vt:lpstr>
      <vt:lpstr>Slide 32</vt:lpstr>
      <vt:lpstr>SQL UPDATE Statement</vt:lpstr>
      <vt:lpstr>SQL DELETE Statement</vt:lpstr>
      <vt:lpstr>SQL Data Manipulation</vt:lpstr>
      <vt:lpstr>SQL Data Manipulation</vt:lpstr>
      <vt:lpstr>Filling-Up the database</vt:lpstr>
      <vt:lpstr>Filling-Up the database</vt:lpstr>
      <vt:lpstr>Case Study: Analyzing Results of Multiple Blast Runs with alternative search matrixes</vt:lpstr>
      <vt:lpstr>Case Study: Step 1(a)</vt:lpstr>
      <vt:lpstr>Case Study: Step 1(a)</vt:lpstr>
      <vt:lpstr>Case Study: Step 1(b)</vt:lpstr>
      <vt:lpstr>Case Study: Step 2(a)-2(b)</vt:lpstr>
      <vt:lpstr>Case Study: Step 2(c)</vt:lpstr>
      <vt:lpstr>Case Study Step 3(a)</vt:lpstr>
      <vt:lpstr>Slide 46</vt:lpstr>
      <vt:lpstr>Case Study: Step 4</vt:lpstr>
      <vt:lpstr>Case Study: Step 5</vt:lpstr>
      <vt:lpstr>Case Study: Step 5</vt:lpstr>
      <vt:lpstr>Case Study: Step 6(a)</vt:lpstr>
      <vt:lpstr>Case Study: Step 6(b)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Computing  for  Bioinformatics</dc:title>
  <cp:lastModifiedBy>Bienvenido Velez</cp:lastModifiedBy>
  <cp:revision>884</cp:revision>
  <cp:lastPrinted>2009-06-13T16:55:35Z</cp:lastPrinted>
  <dcterms:created xsi:type="dcterms:W3CDTF">2009-07-21T17:26:41Z</dcterms:created>
  <dcterms:modified xsi:type="dcterms:W3CDTF">2009-07-21T17:31:09Z</dcterms:modified>
</cp:coreProperties>
</file>