
<file path=[Content_Types].xml><?xml version="1.0" encoding="utf-8"?>
<Types xmlns="http://schemas.openxmlformats.org/package/2006/content-types">
  <Override PartName="/ppt/slideLayouts/slideLayout8.xml" ContentType="application/vnd.openxmlformats-officedocument.presentationml.slideLayout+xml"/>
  <Override PartName="/ppt/slides/slide22.xml" ContentType="application/vnd.openxmlformats-officedocument.presentationml.slide+xml"/>
  <Override PartName="/ppt/slides/slide28.xml" ContentType="application/vnd.openxmlformats-officedocument.presentationml.slide+xml"/>
  <Override PartName="/docProps/app.xml" ContentType="application/vnd.openxmlformats-officedocument.extended-properties+xml"/>
  <Override PartName="/ppt/slides/slide30.xml" ContentType="application/vnd.openxmlformats-officedocument.presentationml.slide+xml"/>
  <Override PartName="/ppt/slideLayouts/slideLayout23.xml" ContentType="application/vnd.openxmlformats-officedocument.presentationml.slideLayout+xml"/>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Layouts/slideLayout21.xml" ContentType="application/vnd.openxmlformats-officedocument.presentationml.slideLayout+xml"/>
  <Override PartName="/ppt/theme/theme3.xml" ContentType="application/vnd.openxmlformats-officedocument.them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17.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s/slide43.xml" ContentType="application/vnd.openxmlformats-officedocument.presentationml.slide+xml"/>
  <Override PartName="/ppt/slideLayouts/slideLayout6.xml" ContentType="application/vnd.openxmlformats-officedocument.presentationml.slideLayout+xml"/>
  <Override PartName="/ppt/slides/slide37.xml" ContentType="application/vnd.openxmlformats-officedocument.presentationml.slide+xml"/>
  <Override PartName="/ppt/slideLayouts/slideLayout14.xml" ContentType="application/vnd.openxmlformats-officedocument.presentationml.slideLayout+xml"/>
  <Override PartName="/ppt/slides/slide10.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Default Extension="png" ContentType="image/png"/>
  <Override PartName="/ppt/slides/slide27.xml" ContentType="application/vnd.openxmlformats-officedocument.presentationml.slide+xml"/>
  <Override PartName="/ppt/slideLayouts/slideLayout26.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ppt/slides/slide31.xml" ContentType="application/vnd.openxmlformats-officedocument.presentationml.slide+xml"/>
  <Default Extension="bin" ContentType="application/vnd.openxmlformats-officedocument.presentationml.printerSettings"/>
  <Override PartName="/ppt/slideMasters/slideMaster2.xml" ContentType="application/vnd.openxmlformats-officedocument.presentationml.slideMaster+xml"/>
  <Override PartName="/ppt/slideLayouts/slideLayout19.xml" ContentType="application/vnd.openxmlformats-officedocument.presentationml.slideLayout+xml"/>
  <Override PartName="/ppt/slideLayouts/slideLayout27.xml" ContentType="application/vnd.openxmlformats-officedocument.presentationml.slideLayout+xml"/>
  <Override PartName="/ppt/slides/slide12.xml" ContentType="application/vnd.openxmlformats-officedocument.presentationml.slide+xml"/>
  <Override PartName="/ppt/slides/slide19.xml" ContentType="application/vnd.openxmlformats-officedocument.presentationml.slide+xml"/>
  <Override PartName="/ppt/slides/slide41.xml" ContentType="application/vnd.openxmlformats-officedocument.presentationml.slide+xml"/>
  <Override PartName="/ppt/notesSlides/notesSlide2.xml" ContentType="application/vnd.openxmlformats-officedocument.presentationml.notesSlide+xml"/>
  <Override PartName="/ppt/theme/theme2.xml" ContentType="application/vnd.openxmlformats-officedocument.theme+xml"/>
  <Override PartName="/ppt/theme/theme4.xml" ContentType="application/vnd.openxmlformats-officedocument.theme+xml"/>
  <Override PartName="/ppt/slides/slide2.xml" ContentType="application/vnd.openxmlformats-officedocument.presentationml.slide+xml"/>
  <Override PartName="/ppt/slides/slide35.xml" ContentType="application/vnd.openxmlformats-officedocument.presentationml.slide+xml"/>
  <Override PartName="/ppt/slides/slide42.xml" ContentType="application/vnd.openxmlformats-officedocument.presentationml.slide+xml"/>
  <Override PartName="/ppt/slides/slide45.xml" ContentType="application/vnd.openxmlformats-officedocument.presentationml.slide+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25.xml" ContentType="application/vnd.openxmlformats-officedocument.presentationml.slideLayout+xml"/>
  <Override PartName="/ppt/notesSlides/notesSlide3.xml" ContentType="application/vnd.openxmlformats-officedocument.presentationml.notesSlide+xml"/>
  <Default Extension="xml" ContentType="application/xml"/>
  <Override PartName="/ppt/slides/slide26.xml" ContentType="application/vnd.openxmlformats-officedocument.presentationml.slide+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slides/slide25.xml" ContentType="application/vnd.openxmlformats-officedocument.presentationml.slide+xml"/>
  <Override PartName="/ppt/slides/slide14.xml" ContentType="application/vnd.openxmlformats-officedocument.presentationml.slide+xml"/>
  <Override PartName="/ppt/slides/slide40.xml" ContentType="application/vnd.openxmlformats-officedocument.presentationml.slide+xml"/>
  <Override PartName="/ppt/slideLayouts/slideLayout18.xml" ContentType="application/vnd.openxmlformats-officedocument.presentationml.slideLayout+xml"/>
  <Override PartName="/ppt/slides/slide34.xml" ContentType="application/vnd.openxmlformats-officedocument.presentationml.slide+xml"/>
  <Override PartName="/ppt/slides/slide44.xml" ContentType="application/vnd.openxmlformats-officedocument.presentationml.slide+xml"/>
  <Override PartName="/ppt/notesSlides/notesSlide5.xml" ContentType="application/vnd.openxmlformats-officedocument.presentationml.notesSlide+xml"/>
  <Override PartName="/ppt/slideLayouts/slideLayout20.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presentation.xml" ContentType="application/vnd.openxmlformats-officedocument.presentationml.presentation.main+xml"/>
  <Override PartName="/ppt/slides/slide5.xml" ContentType="application/vnd.openxmlformats-officedocument.presentationml.slide+xml"/>
  <Override PartName="/ppt/slideLayouts/slideLayout7.xml" ContentType="application/vnd.openxmlformats-officedocument.presentationml.slideLayout+xml"/>
  <Default Extension="jpeg" ContentType="image/jpe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ppt/slideLayouts/slideLayout13.xml" ContentType="application/vnd.openxmlformats-officedocument.presentationml.slideLayout+xml"/>
  <Override PartName="/ppt/slides/slide8.xml" ContentType="application/vnd.openxmlformats-officedocument.presentationml.slide+xml"/>
  <Override PartName="/ppt/slides/slide15.xml" ContentType="application/vnd.openxmlformats-officedocument.presentationml.slide+xml"/>
  <Default Extension="rels" ContentType="application/vnd.openxmlformats-package.relationships+xml"/>
  <Override PartName="/ppt/slideLayouts/slideLayout15.xml" ContentType="application/vnd.openxmlformats-officedocument.presentationml.slideLayout+xml"/>
  <Override PartName="/ppt/slides/slide9.xml" ContentType="application/vnd.openxmlformats-officedocument.presentationml.slide+xml"/>
  <Override PartName="/ppt/slides/slide24.xml" ContentType="application/vnd.openxmlformats-officedocument.presentationml.slide+xml"/>
  <Override PartName="/ppt/slides/slide39.xml" ContentType="application/vnd.openxmlformats-officedocument.presentationml.slide+xml"/>
  <Override PartName="/ppt/slides/slide32.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38.xml" ContentType="application/vnd.openxmlformats-officedocument.presentationml.slide+xml"/>
  <Override PartName="/ppt/slideLayouts/slideLayout12.xml" ContentType="application/vnd.openxmlformats-officedocument.presentationml.slideLayout+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2" r:id="rId1"/>
    <p:sldMasterId id="2147483666" r:id="rId2"/>
  </p:sldMasterIdLst>
  <p:notesMasterIdLst>
    <p:notesMasterId r:id="rId48"/>
  </p:notesMasterIdLst>
  <p:handoutMasterIdLst>
    <p:handoutMasterId r:id="rId49"/>
  </p:handoutMasterIdLst>
  <p:sldIdLst>
    <p:sldId id="261" r:id="rId3"/>
    <p:sldId id="258" r:id="rId4"/>
    <p:sldId id="260" r:id="rId5"/>
    <p:sldId id="302" r:id="rId6"/>
    <p:sldId id="303" r:id="rId7"/>
    <p:sldId id="304" r:id="rId8"/>
    <p:sldId id="305" r:id="rId9"/>
    <p:sldId id="306" r:id="rId10"/>
    <p:sldId id="310" r:id="rId11"/>
    <p:sldId id="311" r:id="rId12"/>
    <p:sldId id="312" r:id="rId13"/>
    <p:sldId id="313" r:id="rId14"/>
    <p:sldId id="294" r:id="rId15"/>
    <p:sldId id="298"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 id="281" r:id="rId35"/>
    <p:sldId id="282" r:id="rId36"/>
    <p:sldId id="283" r:id="rId37"/>
    <p:sldId id="301" r:id="rId38"/>
    <p:sldId id="300" r:id="rId39"/>
    <p:sldId id="284" r:id="rId40"/>
    <p:sldId id="285" r:id="rId41"/>
    <p:sldId id="286" r:id="rId42"/>
    <p:sldId id="287" r:id="rId43"/>
    <p:sldId id="288" r:id="rId44"/>
    <p:sldId id="289" r:id="rId45"/>
    <p:sldId id="290" r:id="rId46"/>
    <p:sldId id="291" r:id="rId4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clrMru>
    <a:srgbClr val="0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422" autoAdjust="0"/>
    <p:restoredTop sz="94660"/>
  </p:normalViewPr>
  <p:slideViewPr>
    <p:cSldViewPr>
      <p:cViewPr>
        <p:scale>
          <a:sx n="60" d="100"/>
          <a:sy n="60" d="100"/>
        </p:scale>
        <p:origin x="-2288" y="-12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60" y="-96"/>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39" Type="http://schemas.openxmlformats.org/officeDocument/2006/relationships/slide" Target="slides/slide37.xml"/><Relationship Id="rId7" Type="http://schemas.openxmlformats.org/officeDocument/2006/relationships/slide" Target="slides/slide5.xml"/><Relationship Id="rId43" Type="http://schemas.openxmlformats.org/officeDocument/2006/relationships/slide" Target="slides/slide41.xml"/><Relationship Id="rId25" Type="http://schemas.openxmlformats.org/officeDocument/2006/relationships/slide" Target="slides/slide23.xml"/><Relationship Id="rId10" Type="http://schemas.openxmlformats.org/officeDocument/2006/relationships/slide" Target="slides/slide8.xml"/><Relationship Id="rId50" Type="http://schemas.openxmlformats.org/officeDocument/2006/relationships/printerSettings" Target="printerSettings/printerSettings1.bin"/><Relationship Id="rId17" Type="http://schemas.openxmlformats.org/officeDocument/2006/relationships/slide" Target="slides/slide15.xml"/><Relationship Id="rId9" Type="http://schemas.openxmlformats.org/officeDocument/2006/relationships/slide" Target="slides/slide7.xml"/><Relationship Id="rId18" Type="http://schemas.openxmlformats.org/officeDocument/2006/relationships/slide" Target="slides/slide16.xml"/><Relationship Id="rId27" Type="http://schemas.openxmlformats.org/officeDocument/2006/relationships/slide" Target="slides/slide25.xml"/><Relationship Id="rId14" Type="http://schemas.openxmlformats.org/officeDocument/2006/relationships/slide" Target="slides/slide12.xml"/><Relationship Id="rId4" Type="http://schemas.openxmlformats.org/officeDocument/2006/relationships/slide" Target="slides/slide2.xml"/><Relationship Id="rId28" Type="http://schemas.openxmlformats.org/officeDocument/2006/relationships/slide" Target="slides/slide26.xml"/><Relationship Id="rId45" Type="http://schemas.openxmlformats.org/officeDocument/2006/relationships/slide" Target="slides/slide43.xml"/><Relationship Id="rId42" Type="http://schemas.openxmlformats.org/officeDocument/2006/relationships/slide" Target="slides/slide40.xml"/><Relationship Id="rId6" Type="http://schemas.openxmlformats.org/officeDocument/2006/relationships/slide" Target="slides/slide4.xml"/><Relationship Id="rId49" Type="http://schemas.openxmlformats.org/officeDocument/2006/relationships/handoutMaster" Target="handoutMasters/handoutMaster1.xml"/><Relationship Id="rId44" Type="http://schemas.openxmlformats.org/officeDocument/2006/relationships/slide" Target="slides/slide42.xml"/><Relationship Id="rId19" Type="http://schemas.openxmlformats.org/officeDocument/2006/relationships/slide" Target="slides/slide17.xml"/><Relationship Id="rId38" Type="http://schemas.openxmlformats.org/officeDocument/2006/relationships/slide" Target="slides/slide36.xml"/><Relationship Id="rId20" Type="http://schemas.openxmlformats.org/officeDocument/2006/relationships/slide" Target="slides/slide18.xml"/><Relationship Id="rId2" Type="http://schemas.openxmlformats.org/officeDocument/2006/relationships/slideMaster" Target="slideMasters/slideMaster2.xml"/><Relationship Id="rId46" Type="http://schemas.openxmlformats.org/officeDocument/2006/relationships/slide" Target="slides/slide44.xml"/><Relationship Id="rId35" Type="http://schemas.openxmlformats.org/officeDocument/2006/relationships/slide" Target="slides/slide33.xml"/><Relationship Id="rId51" Type="http://schemas.openxmlformats.org/officeDocument/2006/relationships/presProps" Target="presProps.xml"/><Relationship Id="rId31" Type="http://schemas.openxmlformats.org/officeDocument/2006/relationships/slide" Target="slides/slide29.xml"/><Relationship Id="rId34" Type="http://schemas.openxmlformats.org/officeDocument/2006/relationships/slide" Target="slides/slide32.xml"/><Relationship Id="rId40" Type="http://schemas.openxmlformats.org/officeDocument/2006/relationships/slide" Target="slides/slide38.xml"/><Relationship Id="rId36" Type="http://schemas.openxmlformats.org/officeDocument/2006/relationships/slide" Target="slides/slide34.xml"/><Relationship Id="rId1" Type="http://schemas.openxmlformats.org/officeDocument/2006/relationships/slideMaster" Target="slideMasters/slideMaster1.xml"/><Relationship Id="rId24" Type="http://schemas.openxmlformats.org/officeDocument/2006/relationships/slide" Target="slides/slide22.xml"/><Relationship Id="rId47" Type="http://schemas.openxmlformats.org/officeDocument/2006/relationships/slide" Target="slides/slide45.xml"/><Relationship Id="rId48" Type="http://schemas.openxmlformats.org/officeDocument/2006/relationships/notesMaster" Target="notesMasters/notesMaster1.xml"/><Relationship Id="rId8" Type="http://schemas.openxmlformats.org/officeDocument/2006/relationships/slide" Target="slides/slide6.xml"/><Relationship Id="rId13" Type="http://schemas.openxmlformats.org/officeDocument/2006/relationships/slide" Target="slides/slide11.xml"/><Relationship Id="rId32" Type="http://schemas.openxmlformats.org/officeDocument/2006/relationships/slide" Target="slides/slide30.xml"/><Relationship Id="rId37" Type="http://schemas.openxmlformats.org/officeDocument/2006/relationships/slide" Target="slides/slide35.xml"/><Relationship Id="rId52" Type="http://schemas.openxmlformats.org/officeDocument/2006/relationships/viewProps" Target="viewProps.xml"/><Relationship Id="rId54" Type="http://schemas.openxmlformats.org/officeDocument/2006/relationships/tableStyles" Target="tableStyles.xml"/><Relationship Id="rId12" Type="http://schemas.openxmlformats.org/officeDocument/2006/relationships/slide" Target="slides/slide10.xml"/><Relationship Id="rId3" Type="http://schemas.openxmlformats.org/officeDocument/2006/relationships/slide" Target="slides/slide1.xml"/><Relationship Id="rId23" Type="http://schemas.openxmlformats.org/officeDocument/2006/relationships/slide" Target="slides/slide21.xml"/><Relationship Id="rId53" Type="http://schemas.openxmlformats.org/officeDocument/2006/relationships/theme" Target="theme/theme1.xml"/><Relationship Id="rId26" Type="http://schemas.openxmlformats.org/officeDocument/2006/relationships/slide" Target="slides/slide24.xml"/><Relationship Id="rId30" Type="http://schemas.openxmlformats.org/officeDocument/2006/relationships/slide" Target="slides/slide28.xml"/><Relationship Id="rId11" Type="http://schemas.openxmlformats.org/officeDocument/2006/relationships/slide" Target="slides/slide9.xml"/><Relationship Id="rId29" Type="http://schemas.openxmlformats.org/officeDocument/2006/relationships/slide" Target="slides/slide27.xml"/><Relationship Id="rId16" Type="http://schemas.openxmlformats.org/officeDocument/2006/relationships/slide" Target="slides/slide14.xml"/><Relationship Id="rId33" Type="http://schemas.openxmlformats.org/officeDocument/2006/relationships/slide" Target="slides/slide31.xml"/><Relationship Id="rId41" Type="http://schemas.openxmlformats.org/officeDocument/2006/relationships/slide" Target="slides/slide39.xml"/><Relationship Id="rId5" Type="http://schemas.openxmlformats.org/officeDocument/2006/relationships/slide" Target="slides/slide3.xml"/><Relationship Id="rId15" Type="http://schemas.openxmlformats.org/officeDocument/2006/relationships/slide" Target="slides/slide13.xml"/><Relationship Id="rId22" Type="http://schemas.openxmlformats.org/officeDocument/2006/relationships/slide" Target="slides/slide20.xml"/><Relationship Id="rId21" Type="http://schemas.openxmlformats.org/officeDocument/2006/relationships/slide" Target="slides/slide1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56B655F-CA65-4F74-8B05-DD20D0F60B79}" type="datetimeFigureOut">
              <a:rPr lang="en-US" smtClean="0"/>
              <a:pPr/>
              <a:t>8/23/09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635F1D9-903D-416B-962F-9612B3B708D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4DC5BF-5781-496A-818C-9279541795C7}" type="datetimeFigureOut">
              <a:rPr lang="en-US" smtClean="0"/>
              <a:pPr/>
              <a:t>8/23/09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37C943-F99E-4F33-A14A-D32F92BCFF9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37890" name="Text Box 1"/>
          <p:cNvSpPr txBox="1">
            <a:spLocks noChangeArrowheads="1"/>
          </p:cNvSpPr>
          <p:nvPr/>
        </p:nvSpPr>
        <p:spPr bwMode="auto">
          <a:xfrm>
            <a:off x="1184151" y="949301"/>
            <a:ext cx="4450229" cy="3420124"/>
          </a:xfrm>
          <a:prstGeom prst="rect">
            <a:avLst/>
          </a:prstGeom>
          <a:solidFill>
            <a:srgbClr val="FFFFFF"/>
          </a:solidFill>
          <a:ln w="9525">
            <a:solidFill>
              <a:srgbClr val="000000"/>
            </a:solidFill>
            <a:miter lim="800000"/>
            <a:headEnd/>
            <a:tailEnd/>
          </a:ln>
        </p:spPr>
        <p:txBody>
          <a:bodyPr wrap="none" lIns="83622" tIns="41811" rIns="83622" bIns="41811" anchor="ctr">
            <a:prstTxWarp prst="textNoShape">
              <a:avLst/>
            </a:prstTxWarp>
          </a:bodyPr>
          <a:lstStyle/>
          <a:p>
            <a:endParaRPr lang="en-US"/>
          </a:p>
        </p:txBody>
      </p:sp>
      <p:sp>
        <p:nvSpPr>
          <p:cNvPr id="37891" name="Rectangle 2"/>
          <p:cNvSpPr>
            <a:spLocks noChangeArrowheads="1"/>
          </p:cNvSpPr>
          <p:nvPr>
            <p:ph type="body"/>
          </p:nvPr>
        </p:nvSpPr>
        <p:spPr>
          <a:xfrm>
            <a:off x="1055283" y="4701021"/>
            <a:ext cx="4712260" cy="3795737"/>
          </a:xfrm>
          <a:noFill/>
          <a:ln/>
        </p:spPr>
        <p:txBody>
          <a:bodyPr wrap="none" anchor="ctr"/>
          <a:lstStyle/>
          <a:p>
            <a:endParaRPr lang="en-US">
              <a:latin typeface="Times New Roman" pitchFamily="-112"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38914" name="Text Box 1"/>
          <p:cNvSpPr txBox="1">
            <a:spLocks noChangeArrowheads="1"/>
          </p:cNvSpPr>
          <p:nvPr/>
        </p:nvSpPr>
        <p:spPr bwMode="auto">
          <a:xfrm>
            <a:off x="1184151" y="949301"/>
            <a:ext cx="4450229" cy="3420124"/>
          </a:xfrm>
          <a:prstGeom prst="rect">
            <a:avLst/>
          </a:prstGeom>
          <a:solidFill>
            <a:srgbClr val="FFFFFF"/>
          </a:solidFill>
          <a:ln w="9525">
            <a:solidFill>
              <a:srgbClr val="000000"/>
            </a:solidFill>
            <a:miter lim="800000"/>
            <a:headEnd/>
            <a:tailEnd/>
          </a:ln>
        </p:spPr>
        <p:txBody>
          <a:bodyPr wrap="none" lIns="83622" tIns="41811" rIns="83622" bIns="41811" anchor="ctr">
            <a:prstTxWarp prst="textNoShape">
              <a:avLst/>
            </a:prstTxWarp>
          </a:bodyPr>
          <a:lstStyle/>
          <a:p>
            <a:endParaRPr lang="en-US"/>
          </a:p>
        </p:txBody>
      </p:sp>
      <p:sp>
        <p:nvSpPr>
          <p:cNvPr id="38915" name="Rectangle 2"/>
          <p:cNvSpPr>
            <a:spLocks noChangeArrowheads="1"/>
          </p:cNvSpPr>
          <p:nvPr>
            <p:ph type="body"/>
          </p:nvPr>
        </p:nvSpPr>
        <p:spPr>
          <a:xfrm>
            <a:off x="1055283" y="4701021"/>
            <a:ext cx="4712260" cy="3795737"/>
          </a:xfrm>
          <a:noFill/>
          <a:ln/>
        </p:spPr>
        <p:txBody>
          <a:bodyPr wrap="none" anchor="ctr"/>
          <a:lstStyle/>
          <a:p>
            <a:endParaRPr lang="en-US">
              <a:latin typeface="Times New Roman" pitchFamily="-112"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39938" name="Text Box 1"/>
          <p:cNvSpPr txBox="1">
            <a:spLocks noChangeArrowheads="1"/>
          </p:cNvSpPr>
          <p:nvPr/>
        </p:nvSpPr>
        <p:spPr bwMode="auto">
          <a:xfrm>
            <a:off x="1184151" y="949301"/>
            <a:ext cx="4450229" cy="3420124"/>
          </a:xfrm>
          <a:prstGeom prst="rect">
            <a:avLst/>
          </a:prstGeom>
          <a:solidFill>
            <a:srgbClr val="FFFFFF"/>
          </a:solidFill>
          <a:ln w="9525">
            <a:solidFill>
              <a:srgbClr val="000000"/>
            </a:solidFill>
            <a:miter lim="800000"/>
            <a:headEnd/>
            <a:tailEnd/>
          </a:ln>
        </p:spPr>
        <p:txBody>
          <a:bodyPr wrap="none" lIns="83622" tIns="41811" rIns="83622" bIns="41811" anchor="ctr">
            <a:prstTxWarp prst="textNoShape">
              <a:avLst/>
            </a:prstTxWarp>
          </a:bodyPr>
          <a:lstStyle/>
          <a:p>
            <a:endParaRPr lang="en-US"/>
          </a:p>
        </p:txBody>
      </p:sp>
      <p:sp>
        <p:nvSpPr>
          <p:cNvPr id="39939" name="Rectangle 2"/>
          <p:cNvSpPr>
            <a:spLocks noChangeArrowheads="1"/>
          </p:cNvSpPr>
          <p:nvPr>
            <p:ph type="body"/>
          </p:nvPr>
        </p:nvSpPr>
        <p:spPr>
          <a:xfrm>
            <a:off x="1055283" y="4701021"/>
            <a:ext cx="4712260" cy="3795737"/>
          </a:xfrm>
          <a:noFill/>
          <a:ln/>
        </p:spPr>
        <p:txBody>
          <a:bodyPr wrap="none" anchor="ctr"/>
          <a:lstStyle/>
          <a:p>
            <a:endParaRPr lang="en-US">
              <a:latin typeface="Times New Roman" pitchFamily="-112"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1986" name="Text Box 1"/>
          <p:cNvSpPr txBox="1">
            <a:spLocks noChangeArrowheads="1"/>
          </p:cNvSpPr>
          <p:nvPr/>
        </p:nvSpPr>
        <p:spPr bwMode="auto">
          <a:xfrm>
            <a:off x="1184151" y="949301"/>
            <a:ext cx="4450229" cy="3420124"/>
          </a:xfrm>
          <a:prstGeom prst="rect">
            <a:avLst/>
          </a:prstGeom>
          <a:solidFill>
            <a:srgbClr val="FFFFFF"/>
          </a:solidFill>
          <a:ln w="9525">
            <a:solidFill>
              <a:srgbClr val="000000"/>
            </a:solidFill>
            <a:miter lim="800000"/>
            <a:headEnd/>
            <a:tailEnd/>
          </a:ln>
        </p:spPr>
        <p:txBody>
          <a:bodyPr wrap="none" lIns="83622" tIns="41811" rIns="83622" bIns="41811" anchor="ctr">
            <a:prstTxWarp prst="textNoShape">
              <a:avLst/>
            </a:prstTxWarp>
          </a:bodyPr>
          <a:lstStyle/>
          <a:p>
            <a:endParaRPr lang="en-US"/>
          </a:p>
        </p:txBody>
      </p:sp>
      <p:sp>
        <p:nvSpPr>
          <p:cNvPr id="41987" name="Rectangle 2"/>
          <p:cNvSpPr>
            <a:spLocks noChangeArrowheads="1"/>
          </p:cNvSpPr>
          <p:nvPr>
            <p:ph type="body"/>
          </p:nvPr>
        </p:nvSpPr>
        <p:spPr>
          <a:xfrm>
            <a:off x="1055283" y="4701021"/>
            <a:ext cx="4712260" cy="3795737"/>
          </a:xfrm>
          <a:noFill/>
          <a:ln/>
        </p:spPr>
        <p:txBody>
          <a:bodyPr wrap="none" anchor="ctr"/>
          <a:lstStyle/>
          <a:p>
            <a:endParaRPr lang="en-US">
              <a:latin typeface="Times New Roman" pitchFamily="-112"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6082" name="Text Box 1"/>
          <p:cNvSpPr txBox="1">
            <a:spLocks noChangeArrowheads="1"/>
          </p:cNvSpPr>
          <p:nvPr/>
        </p:nvSpPr>
        <p:spPr bwMode="auto">
          <a:xfrm>
            <a:off x="1184151" y="949301"/>
            <a:ext cx="4450229" cy="3420124"/>
          </a:xfrm>
          <a:prstGeom prst="rect">
            <a:avLst/>
          </a:prstGeom>
          <a:solidFill>
            <a:srgbClr val="FFFFFF"/>
          </a:solidFill>
          <a:ln w="9525">
            <a:solidFill>
              <a:srgbClr val="000000"/>
            </a:solidFill>
            <a:miter lim="800000"/>
            <a:headEnd/>
            <a:tailEnd/>
          </a:ln>
        </p:spPr>
        <p:txBody>
          <a:bodyPr wrap="none" lIns="83622" tIns="41811" rIns="83622" bIns="41811" anchor="ctr">
            <a:prstTxWarp prst="textNoShape">
              <a:avLst/>
            </a:prstTxWarp>
          </a:bodyPr>
          <a:lstStyle/>
          <a:p>
            <a:endParaRPr lang="en-US"/>
          </a:p>
        </p:txBody>
      </p:sp>
      <p:sp>
        <p:nvSpPr>
          <p:cNvPr id="46083" name="Rectangle 2"/>
          <p:cNvSpPr>
            <a:spLocks noChangeArrowheads="1"/>
          </p:cNvSpPr>
          <p:nvPr>
            <p:ph type="body"/>
          </p:nvPr>
        </p:nvSpPr>
        <p:spPr>
          <a:xfrm>
            <a:off x="1055283" y="4701021"/>
            <a:ext cx="4712260" cy="3795737"/>
          </a:xfrm>
          <a:noFill/>
          <a:ln/>
        </p:spPr>
        <p:txBody>
          <a:bodyPr wrap="none" anchor="ctr"/>
          <a:lstStyle/>
          <a:p>
            <a:endParaRPr lang="en-US">
              <a:latin typeface="Times New Roman" pitchFamily="-112"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7106" name="Text Box 1"/>
          <p:cNvSpPr txBox="1">
            <a:spLocks noChangeArrowheads="1"/>
          </p:cNvSpPr>
          <p:nvPr/>
        </p:nvSpPr>
        <p:spPr bwMode="auto">
          <a:xfrm>
            <a:off x="1184151" y="949301"/>
            <a:ext cx="4450229" cy="3420124"/>
          </a:xfrm>
          <a:prstGeom prst="rect">
            <a:avLst/>
          </a:prstGeom>
          <a:solidFill>
            <a:srgbClr val="FFFFFF"/>
          </a:solidFill>
          <a:ln w="9525">
            <a:solidFill>
              <a:srgbClr val="000000"/>
            </a:solidFill>
            <a:miter lim="800000"/>
            <a:headEnd/>
            <a:tailEnd/>
          </a:ln>
        </p:spPr>
        <p:txBody>
          <a:bodyPr wrap="none" lIns="83622" tIns="41811" rIns="83622" bIns="41811" anchor="ctr">
            <a:prstTxWarp prst="textNoShape">
              <a:avLst/>
            </a:prstTxWarp>
          </a:bodyPr>
          <a:lstStyle/>
          <a:p>
            <a:endParaRPr lang="en-US"/>
          </a:p>
        </p:txBody>
      </p:sp>
      <p:sp>
        <p:nvSpPr>
          <p:cNvPr id="47107" name="Rectangle 2"/>
          <p:cNvSpPr>
            <a:spLocks noChangeArrowheads="1"/>
          </p:cNvSpPr>
          <p:nvPr>
            <p:ph type="body"/>
          </p:nvPr>
        </p:nvSpPr>
        <p:spPr>
          <a:xfrm>
            <a:off x="1055283" y="4701021"/>
            <a:ext cx="4712260" cy="3795737"/>
          </a:xfrm>
          <a:noFill/>
          <a:ln/>
        </p:spPr>
        <p:txBody>
          <a:bodyPr wrap="none" anchor="ctr"/>
          <a:lstStyle/>
          <a:p>
            <a:endParaRPr lang="en-US">
              <a:latin typeface="Times New Roman" pitchFamily="-112"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8130" name="Text Box 1"/>
          <p:cNvSpPr txBox="1">
            <a:spLocks noChangeArrowheads="1"/>
          </p:cNvSpPr>
          <p:nvPr/>
        </p:nvSpPr>
        <p:spPr bwMode="auto">
          <a:xfrm>
            <a:off x="1184151" y="949301"/>
            <a:ext cx="4450229" cy="3420124"/>
          </a:xfrm>
          <a:prstGeom prst="rect">
            <a:avLst/>
          </a:prstGeom>
          <a:solidFill>
            <a:srgbClr val="FFFFFF"/>
          </a:solidFill>
          <a:ln w="9525">
            <a:solidFill>
              <a:srgbClr val="000000"/>
            </a:solidFill>
            <a:miter lim="800000"/>
            <a:headEnd/>
            <a:tailEnd/>
          </a:ln>
        </p:spPr>
        <p:txBody>
          <a:bodyPr wrap="none" lIns="83622" tIns="41811" rIns="83622" bIns="41811" anchor="ctr">
            <a:prstTxWarp prst="textNoShape">
              <a:avLst/>
            </a:prstTxWarp>
          </a:bodyPr>
          <a:lstStyle/>
          <a:p>
            <a:endParaRPr lang="en-US"/>
          </a:p>
        </p:txBody>
      </p:sp>
      <p:sp>
        <p:nvSpPr>
          <p:cNvPr id="48131" name="Rectangle 2"/>
          <p:cNvSpPr>
            <a:spLocks noChangeArrowheads="1"/>
          </p:cNvSpPr>
          <p:nvPr>
            <p:ph type="body"/>
          </p:nvPr>
        </p:nvSpPr>
        <p:spPr>
          <a:xfrm>
            <a:off x="1055283" y="4701021"/>
            <a:ext cx="4712260" cy="3795737"/>
          </a:xfrm>
          <a:noFill/>
          <a:ln/>
        </p:spPr>
        <p:txBody>
          <a:bodyPr wrap="none" anchor="ctr"/>
          <a:lstStyle/>
          <a:p>
            <a:endParaRPr lang="en-US">
              <a:latin typeface="Times New Roman" pitchFamily="-112"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51202" name="Text Box 1"/>
          <p:cNvSpPr txBox="1">
            <a:spLocks noChangeArrowheads="1"/>
          </p:cNvSpPr>
          <p:nvPr/>
        </p:nvSpPr>
        <p:spPr bwMode="auto">
          <a:xfrm>
            <a:off x="1184151" y="949301"/>
            <a:ext cx="4450229" cy="3420124"/>
          </a:xfrm>
          <a:prstGeom prst="rect">
            <a:avLst/>
          </a:prstGeom>
          <a:solidFill>
            <a:srgbClr val="FFFFFF"/>
          </a:solidFill>
          <a:ln w="9525">
            <a:solidFill>
              <a:srgbClr val="000000"/>
            </a:solidFill>
            <a:miter lim="800000"/>
            <a:headEnd/>
            <a:tailEnd/>
          </a:ln>
        </p:spPr>
        <p:txBody>
          <a:bodyPr wrap="none" lIns="83622" tIns="41811" rIns="83622" bIns="41811" anchor="ctr">
            <a:prstTxWarp prst="textNoShape">
              <a:avLst/>
            </a:prstTxWarp>
          </a:bodyPr>
          <a:lstStyle/>
          <a:p>
            <a:endParaRPr lang="en-US"/>
          </a:p>
        </p:txBody>
      </p:sp>
      <p:sp>
        <p:nvSpPr>
          <p:cNvPr id="51203" name="Rectangle 2"/>
          <p:cNvSpPr>
            <a:spLocks noChangeArrowheads="1"/>
          </p:cNvSpPr>
          <p:nvPr>
            <p:ph type="body"/>
          </p:nvPr>
        </p:nvSpPr>
        <p:spPr>
          <a:xfrm>
            <a:off x="1055283" y="4701021"/>
            <a:ext cx="4712260" cy="3795737"/>
          </a:xfrm>
          <a:noFill/>
          <a:ln/>
        </p:spPr>
        <p:txBody>
          <a:bodyPr wrap="none" anchor="ctr"/>
          <a:lstStyle/>
          <a:p>
            <a:endParaRPr lang="en-US">
              <a:latin typeface="Times New Roman" pitchFamily="-112"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jpeg"/><Relationship Id="rId4" Type="http://schemas.openxmlformats.org/officeDocument/2006/relationships/image" Target="../media/image4.jpeg"/><Relationship Id="rId5" Type="http://schemas.openxmlformats.org/officeDocument/2006/relationships/image" Target="../media/image5.jpeg"/><Relationship Id="rId7" Type="http://schemas.openxmlformats.org/officeDocument/2006/relationships/image" Target="../media/image7.jpeg"/><Relationship Id="rId1" Type="http://schemas.openxmlformats.org/officeDocument/2006/relationships/slideMaster" Target="../slideMasters/slideMaster1.xml"/><Relationship Id="rId2" Type="http://schemas.openxmlformats.org/officeDocument/2006/relationships/hyperlink" Target="http://marc.psc.edu/" TargetMode="External"/><Relationship Id="rId9" Type="http://schemas.openxmlformats.org/officeDocument/2006/relationships/image" Target="../media/image2.jpeg"/><Relationship Id="rId3" Type="http://schemas.openxmlformats.org/officeDocument/2006/relationships/image" Target="../media/image3.jpeg"/><Relationship Id="rId6" Type="http://schemas.openxmlformats.org/officeDocument/2006/relationships/image" Target="../media/image6.jpe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8" Type="http://schemas.openxmlformats.org/officeDocument/2006/relationships/image" Target="../media/image1.jpeg"/><Relationship Id="rId4" Type="http://schemas.openxmlformats.org/officeDocument/2006/relationships/image" Target="../media/image4.jpeg"/><Relationship Id="rId5" Type="http://schemas.openxmlformats.org/officeDocument/2006/relationships/image" Target="../media/image5.jpeg"/><Relationship Id="rId7" Type="http://schemas.openxmlformats.org/officeDocument/2006/relationships/image" Target="../media/image7.jpeg"/><Relationship Id="rId1" Type="http://schemas.openxmlformats.org/officeDocument/2006/relationships/slideMaster" Target="../slideMasters/slideMaster2.xml"/><Relationship Id="rId2" Type="http://schemas.openxmlformats.org/officeDocument/2006/relationships/hyperlink" Target="http://marc.psc.edu/" TargetMode="External"/><Relationship Id="rId9" Type="http://schemas.openxmlformats.org/officeDocument/2006/relationships/image" Target="../media/image2.jpeg"/><Relationship Id="rId3" Type="http://schemas.openxmlformats.org/officeDocument/2006/relationships/image" Target="../media/image3.jpeg"/><Relationship Id="rId6" Type="http://schemas.openxmlformats.org/officeDocument/2006/relationships/image" Target="../media/image6.jpe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1.jpeg"/><Relationship Id="rId4" Type="http://schemas.openxmlformats.org/officeDocument/2006/relationships/image" Target="../media/image4.jpeg"/><Relationship Id="rId5" Type="http://schemas.openxmlformats.org/officeDocument/2006/relationships/image" Target="../media/image5.jpeg"/><Relationship Id="rId7" Type="http://schemas.openxmlformats.org/officeDocument/2006/relationships/image" Target="../media/image7.jpeg"/><Relationship Id="rId1" Type="http://schemas.openxmlformats.org/officeDocument/2006/relationships/slideMaster" Target="../slideMasters/slideMaster2.xml"/><Relationship Id="rId2" Type="http://schemas.openxmlformats.org/officeDocument/2006/relationships/hyperlink" Target="http://marc.psc.edu/" TargetMode="External"/><Relationship Id="rId9" Type="http://schemas.openxmlformats.org/officeDocument/2006/relationships/image" Target="../media/image2.jpeg"/><Relationship Id="rId3" Type="http://schemas.openxmlformats.org/officeDocument/2006/relationships/image" Target="../media/image3.jpeg"/><Relationship Id="rId6" Type="http://schemas.openxmlformats.org/officeDocument/2006/relationships/image" Target="../media/image6.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828800"/>
            <a:ext cx="6400800" cy="3810000"/>
          </a:xfrm>
        </p:spPr>
        <p:txBody>
          <a:bodyPr>
            <a:normAutofit/>
          </a:bodyPr>
          <a:lstStyle>
            <a:lvl1pPr marL="0" indent="0" algn="ctr">
              <a:buNone/>
              <a:defRPr sz="280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Slide Number Placeholder 8"/>
          <p:cNvSpPr>
            <a:spLocks noGrp="1"/>
          </p:cNvSpPr>
          <p:nvPr>
            <p:ph type="sldNum" sz="quarter" idx="11"/>
          </p:nvPr>
        </p:nvSpPr>
        <p:spPr>
          <a:xfrm>
            <a:off x="6553200" y="6356350"/>
            <a:ext cx="2133600" cy="365125"/>
          </a:xfrm>
          <a:prstGeom prst="rect">
            <a:avLst/>
          </a:prstGeom>
        </p:spPr>
        <p:txBody>
          <a:bodyPr/>
          <a:lstStyle/>
          <a:p>
            <a:fld id="{13EC2685-7EB5-4289-A761-ABC6C6D9CC5D}" type="slidenum">
              <a:rPr lang="en-US" smtClean="0"/>
              <a:pPr/>
              <a:t>‹#›</a:t>
            </a:fld>
            <a:endParaRPr lang="en-US"/>
          </a:p>
        </p:txBody>
      </p:sp>
      <p:pic>
        <p:nvPicPr>
          <p:cNvPr id="13" name="Picture 12" descr="PSC Logo.JPG"/>
          <p:cNvPicPr>
            <a:picLocks noChangeAspect="1"/>
          </p:cNvPicPr>
          <p:nvPr userDrawn="1"/>
        </p:nvPicPr>
        <p:blipFill>
          <a:blip r:embed="rId2" cstate="print"/>
          <a:stretch>
            <a:fillRect/>
          </a:stretch>
        </p:blipFill>
        <p:spPr>
          <a:xfrm>
            <a:off x="0" y="0"/>
            <a:ext cx="2114550" cy="771525"/>
          </a:xfrm>
          <a:prstGeom prst="rect">
            <a:avLst/>
          </a:prstGeom>
        </p:spPr>
      </p:pic>
      <p:sp>
        <p:nvSpPr>
          <p:cNvPr id="5" name="Title 2"/>
          <p:cNvSpPr>
            <a:spLocks noGrp="1"/>
          </p:cNvSpPr>
          <p:nvPr userDrawn="1">
            <p:ph type="title" idx="4294967295"/>
          </p:nvPr>
        </p:nvSpPr>
        <p:spPr>
          <a:xfrm>
            <a:off x="457200" y="838200"/>
            <a:ext cx="8229600" cy="884238"/>
          </a:xfrm>
          <a:prstGeom prst="rect">
            <a:avLst/>
          </a:prstGeom>
        </p:spPr>
        <p:txBody>
          <a:bodyPr/>
          <a:lstStyle/>
          <a:p>
            <a:r>
              <a:rPr lang="en-US" smtClean="0">
                <a:solidFill>
                  <a:schemeClr val="accent1">
                    <a:lumMod val="50000"/>
                  </a:schemeClr>
                </a:solidFill>
              </a:rPr>
              <a:t>Click to edit Master title style</a:t>
            </a:r>
            <a:endParaRPr lang="en-US" dirty="0">
              <a:solidFill>
                <a:schemeClr val="accent1">
                  <a:lumMod val="50000"/>
                </a:scheme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7_title1">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828800"/>
            <a:ext cx="8382000" cy="3810000"/>
          </a:xfrm>
        </p:spPr>
        <p:txBody>
          <a:bodyPr>
            <a:normAutofit/>
          </a:bodyPr>
          <a:lstStyle>
            <a:lvl1pPr marL="0" indent="0" algn="l">
              <a:buFont typeface="Wingdings" pitchFamily="2" charset="2"/>
              <a:buChar char="§"/>
              <a:defRPr sz="2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Slide Number Placeholder 8"/>
          <p:cNvSpPr>
            <a:spLocks noGrp="1"/>
          </p:cNvSpPr>
          <p:nvPr>
            <p:ph type="sldNum" sz="quarter" idx="11"/>
          </p:nvPr>
        </p:nvSpPr>
        <p:spPr>
          <a:xfrm>
            <a:off x="6553200" y="6356350"/>
            <a:ext cx="2133600" cy="365125"/>
          </a:xfrm>
          <a:prstGeom prst="rect">
            <a:avLst/>
          </a:prstGeom>
        </p:spPr>
        <p:txBody>
          <a:bodyPr/>
          <a:lstStyle/>
          <a:p>
            <a:fld id="{C8AB6ED3-D4D6-47F2-ADB6-25529AE5269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8_title1">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828800"/>
            <a:ext cx="8382000" cy="3810000"/>
          </a:xfrm>
        </p:spPr>
        <p:txBody>
          <a:bodyPr>
            <a:normAutofit/>
          </a:bodyPr>
          <a:lstStyle>
            <a:lvl1pPr marL="0" indent="0" algn="l">
              <a:buFont typeface="Wingdings" pitchFamily="2" charset="2"/>
              <a:buChar char="§"/>
              <a:defRPr sz="2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Slide Number Placeholder 8"/>
          <p:cNvSpPr>
            <a:spLocks noGrp="1"/>
          </p:cNvSpPr>
          <p:nvPr>
            <p:ph type="sldNum" sz="quarter" idx="11"/>
          </p:nvPr>
        </p:nvSpPr>
        <p:spPr>
          <a:xfrm>
            <a:off x="6553200" y="6356350"/>
            <a:ext cx="2133600" cy="365125"/>
          </a:xfrm>
          <a:prstGeom prst="rect">
            <a:avLst/>
          </a:prstGeom>
        </p:spPr>
        <p:txBody>
          <a:bodyPr/>
          <a:lstStyle/>
          <a:p>
            <a:fld id="{C8AB6ED3-D4D6-47F2-ADB6-25529AE5269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9_title1">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828800"/>
            <a:ext cx="8382000" cy="3810000"/>
          </a:xfrm>
        </p:spPr>
        <p:txBody>
          <a:bodyPr>
            <a:normAutofit/>
          </a:bodyPr>
          <a:lstStyle>
            <a:lvl1pPr marL="0" indent="0" algn="l">
              <a:buFont typeface="Wingdings" pitchFamily="2" charset="2"/>
              <a:buChar char="§"/>
              <a:defRPr sz="2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Slide Number Placeholder 8"/>
          <p:cNvSpPr>
            <a:spLocks noGrp="1"/>
          </p:cNvSpPr>
          <p:nvPr>
            <p:ph type="sldNum" sz="quarter" idx="11"/>
          </p:nvPr>
        </p:nvSpPr>
        <p:spPr>
          <a:xfrm>
            <a:off x="6553200" y="6356350"/>
            <a:ext cx="2133600" cy="365125"/>
          </a:xfrm>
          <a:prstGeom prst="rect">
            <a:avLst/>
          </a:prstGeom>
        </p:spPr>
        <p:txBody>
          <a:bodyPr/>
          <a:lstStyle/>
          <a:p>
            <a:fld id="{C8AB6ED3-D4D6-47F2-ADB6-25529AE52698}"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10_title1">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828800"/>
            <a:ext cx="8382000" cy="3810000"/>
          </a:xfrm>
        </p:spPr>
        <p:txBody>
          <a:bodyPr>
            <a:normAutofit/>
          </a:bodyPr>
          <a:lstStyle>
            <a:lvl1pPr marL="0" indent="0" algn="l">
              <a:buFont typeface="Wingdings" pitchFamily="2" charset="2"/>
              <a:buChar char="§"/>
              <a:defRPr sz="2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Slide Number Placeholder 8"/>
          <p:cNvSpPr>
            <a:spLocks noGrp="1"/>
          </p:cNvSpPr>
          <p:nvPr>
            <p:ph type="sldNum" sz="quarter" idx="11"/>
          </p:nvPr>
        </p:nvSpPr>
        <p:spPr>
          <a:xfrm>
            <a:off x="6553200" y="6356350"/>
            <a:ext cx="2133600" cy="365125"/>
          </a:xfrm>
          <a:prstGeom prst="rect">
            <a:avLst/>
          </a:prstGeom>
        </p:spPr>
        <p:txBody>
          <a:bodyPr/>
          <a:lstStyle/>
          <a:p>
            <a:fld id="{C8AB6ED3-D4D6-47F2-ADB6-25529AE5269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12_title1">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828800"/>
            <a:ext cx="8382000" cy="3810000"/>
          </a:xfrm>
        </p:spPr>
        <p:txBody>
          <a:bodyPr>
            <a:normAutofit/>
          </a:bodyPr>
          <a:lstStyle>
            <a:lvl1pPr marL="0" indent="0" algn="l">
              <a:buFont typeface="Wingdings" pitchFamily="2" charset="2"/>
              <a:buChar char="§"/>
              <a:defRPr sz="2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Slide Number Placeholder 8"/>
          <p:cNvSpPr>
            <a:spLocks noGrp="1"/>
          </p:cNvSpPr>
          <p:nvPr>
            <p:ph type="sldNum" sz="quarter" idx="11"/>
          </p:nvPr>
        </p:nvSpPr>
        <p:spPr>
          <a:xfrm>
            <a:off x="6553200" y="6356350"/>
            <a:ext cx="2133600" cy="365125"/>
          </a:xfrm>
          <a:prstGeom prst="rect">
            <a:avLst/>
          </a:prstGeom>
        </p:spPr>
        <p:txBody>
          <a:bodyPr/>
          <a:lstStyle/>
          <a:p>
            <a:fld id="{C8AB6ED3-D4D6-47F2-ADB6-25529AE5269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14_title1">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828800"/>
            <a:ext cx="8382000" cy="3810000"/>
          </a:xfrm>
        </p:spPr>
        <p:txBody>
          <a:bodyPr>
            <a:normAutofit/>
          </a:bodyPr>
          <a:lstStyle>
            <a:lvl1pPr marL="0" indent="0" algn="l">
              <a:buFont typeface="Wingdings" pitchFamily="2" charset="2"/>
              <a:buChar char="§"/>
              <a:defRPr sz="2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Slide Number Placeholder 8"/>
          <p:cNvSpPr>
            <a:spLocks noGrp="1"/>
          </p:cNvSpPr>
          <p:nvPr>
            <p:ph type="sldNum" sz="quarter" idx="11"/>
          </p:nvPr>
        </p:nvSpPr>
        <p:spPr>
          <a:xfrm>
            <a:off x="6553200" y="6356350"/>
            <a:ext cx="2133600" cy="365125"/>
          </a:xfrm>
          <a:prstGeom prst="rect">
            <a:avLst/>
          </a:prstGeom>
        </p:spPr>
        <p:txBody>
          <a:bodyPr/>
          <a:lstStyle/>
          <a:p>
            <a:fld id="{C8AB6ED3-D4D6-47F2-ADB6-25529AE5269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16_title1">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828800"/>
            <a:ext cx="8382000" cy="3810000"/>
          </a:xfrm>
        </p:spPr>
        <p:txBody>
          <a:bodyPr>
            <a:normAutofit/>
          </a:bodyPr>
          <a:lstStyle>
            <a:lvl1pPr marL="0" indent="0" algn="l">
              <a:buFont typeface="Wingdings" pitchFamily="2" charset="2"/>
              <a:buChar char="§"/>
              <a:defRPr sz="2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Slide Number Placeholder 8"/>
          <p:cNvSpPr>
            <a:spLocks noGrp="1"/>
          </p:cNvSpPr>
          <p:nvPr>
            <p:ph type="sldNum" sz="quarter" idx="11"/>
          </p:nvPr>
        </p:nvSpPr>
        <p:spPr>
          <a:xfrm>
            <a:off x="6553200" y="6356350"/>
            <a:ext cx="2133600" cy="365125"/>
          </a:xfrm>
          <a:prstGeom prst="rect">
            <a:avLst/>
          </a:prstGeom>
        </p:spPr>
        <p:txBody>
          <a:bodyPr/>
          <a:lstStyle/>
          <a:p>
            <a:fld id="{C8AB6ED3-D4D6-47F2-ADB6-25529AE5269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22_title1">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828800"/>
            <a:ext cx="8382000" cy="3810000"/>
          </a:xfrm>
        </p:spPr>
        <p:txBody>
          <a:bodyPr>
            <a:normAutofit/>
          </a:bodyPr>
          <a:lstStyle>
            <a:lvl1pPr marL="0" indent="0" algn="l">
              <a:buFont typeface="Wingdings" pitchFamily="2" charset="2"/>
              <a:buChar char="§"/>
              <a:defRPr sz="2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Slide Number Placeholder 8"/>
          <p:cNvSpPr>
            <a:spLocks noGrp="1"/>
          </p:cNvSpPr>
          <p:nvPr>
            <p:ph type="sldNum" sz="quarter" idx="11"/>
          </p:nvPr>
        </p:nvSpPr>
        <p:spPr>
          <a:xfrm>
            <a:off x="6553200" y="6356350"/>
            <a:ext cx="2133600" cy="365125"/>
          </a:xfrm>
          <a:prstGeom prst="rect">
            <a:avLst/>
          </a:prstGeom>
        </p:spPr>
        <p:txBody>
          <a:bodyPr/>
          <a:lstStyle/>
          <a:p>
            <a:fld id="{C8AB6ED3-D4D6-47F2-ADB6-25529AE5269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24_title1">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828800"/>
            <a:ext cx="8382000" cy="3810000"/>
          </a:xfrm>
        </p:spPr>
        <p:txBody>
          <a:bodyPr>
            <a:normAutofit/>
          </a:bodyPr>
          <a:lstStyle>
            <a:lvl1pPr marL="0" indent="0" algn="l">
              <a:buFont typeface="Wingdings" pitchFamily="2" charset="2"/>
              <a:buChar char="§"/>
              <a:defRPr sz="2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Slide Number Placeholder 8"/>
          <p:cNvSpPr>
            <a:spLocks noGrp="1"/>
          </p:cNvSpPr>
          <p:nvPr>
            <p:ph type="sldNum" sz="quarter" idx="11"/>
          </p:nvPr>
        </p:nvSpPr>
        <p:spPr>
          <a:xfrm>
            <a:off x="6553200" y="6356350"/>
            <a:ext cx="2133600" cy="365125"/>
          </a:xfrm>
          <a:prstGeom prst="rect">
            <a:avLst/>
          </a:prstGeom>
        </p:spPr>
        <p:txBody>
          <a:bodyPr/>
          <a:lstStyle/>
          <a:p>
            <a:fld id="{C8AB6ED3-D4D6-47F2-ADB6-25529AE5269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29_title1">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828800"/>
            <a:ext cx="8382000" cy="3810000"/>
          </a:xfrm>
        </p:spPr>
        <p:txBody>
          <a:bodyPr>
            <a:normAutofit/>
          </a:bodyPr>
          <a:lstStyle>
            <a:lvl1pPr marL="0" indent="0" algn="l">
              <a:buFont typeface="Wingdings" pitchFamily="2" charset="2"/>
              <a:buChar char="§"/>
              <a:defRPr sz="2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Slide Number Placeholder 8"/>
          <p:cNvSpPr>
            <a:spLocks noGrp="1"/>
          </p:cNvSpPr>
          <p:nvPr>
            <p:ph type="sldNum" sz="quarter" idx="11"/>
          </p:nvPr>
        </p:nvSpPr>
        <p:spPr>
          <a:xfrm>
            <a:off x="6553200" y="6356350"/>
            <a:ext cx="2133600" cy="365125"/>
          </a:xfrm>
          <a:prstGeom prst="rect">
            <a:avLst/>
          </a:prstGeom>
        </p:spPr>
        <p:txBody>
          <a:bodyPr/>
          <a:lstStyle/>
          <a:p>
            <a:fld id="{C8AB6ED3-D4D6-47F2-ADB6-25529AE5269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userDrawn="1">
  <p:cSld name="Title Only">
    <p:spTree>
      <p:nvGrpSpPr>
        <p:cNvPr id="1" name=""/>
        <p:cNvGrpSpPr/>
        <p:nvPr/>
      </p:nvGrpSpPr>
      <p:grpSpPr>
        <a:xfrm>
          <a:off x="0" y="0"/>
          <a:ext cx="0" cy="0"/>
          <a:chOff x="0" y="0"/>
          <a:chExt cx="0" cy="0"/>
        </a:xfrm>
      </p:grpSpPr>
      <p:sp>
        <p:nvSpPr>
          <p:cNvPr id="7" name="TextBox 6"/>
          <p:cNvSpPr txBox="1"/>
          <p:nvPr userDrawn="1"/>
        </p:nvSpPr>
        <p:spPr>
          <a:xfrm>
            <a:off x="685800" y="1524000"/>
            <a:ext cx="8077200" cy="5016758"/>
          </a:xfrm>
          <a:prstGeom prst="rect">
            <a:avLst/>
          </a:prstGeom>
          <a:noFill/>
        </p:spPr>
        <p:txBody>
          <a:bodyPr wrap="square" rtlCol="0">
            <a:spAutoFit/>
          </a:bodyPr>
          <a:lstStyle/>
          <a:p>
            <a:pPr>
              <a:buFont typeface="Arial" pitchFamily="34" charset="0"/>
              <a:buChar char="•"/>
            </a:pPr>
            <a:r>
              <a:rPr lang="en-US" sz="1600" dirty="0" smtClean="0">
                <a:latin typeface="Arial" pitchFamily="34" charset="0"/>
                <a:cs typeface="Arial" pitchFamily="34" charset="0"/>
              </a:rPr>
              <a:t>The following material is the result of a curriculum development effort to provide a set of courses to support bioinformatics efforts involving students from the biological sciences, computer science, and mathematics departments. They have been developed as a part of the NIH funded project “Assisting Bioinformatics Efforts at Minority Schools” (2T36 GM008789). The people involved with the curriculum development effort include:</a:t>
            </a:r>
          </a:p>
          <a:p>
            <a:pPr>
              <a:buFont typeface="Arial" pitchFamily="34" charset="0"/>
              <a:buChar char="•"/>
            </a:pPr>
            <a:endParaRPr lang="en-US" sz="1600" dirty="0" smtClean="0">
              <a:latin typeface="Arial" pitchFamily="34" charset="0"/>
              <a:cs typeface="Arial" pitchFamily="34" charset="0"/>
            </a:endParaRPr>
          </a:p>
          <a:p>
            <a:pPr>
              <a:buFont typeface="Arial" pitchFamily="34" charset="0"/>
              <a:buChar char="•"/>
            </a:pPr>
            <a:r>
              <a:rPr lang="en-US" sz="1600" dirty="0" smtClean="0">
                <a:latin typeface="Arial" pitchFamily="34" charset="0"/>
                <a:cs typeface="Arial" pitchFamily="34" charset="0"/>
              </a:rPr>
              <a:t>Dr. Hugh B. Nicholas, Dr. Troy Wymore, Mr. Alexander </a:t>
            </a:r>
            <a:r>
              <a:rPr lang="en-US" sz="1600" dirty="0" err="1" smtClean="0">
                <a:latin typeface="Arial" pitchFamily="34" charset="0"/>
                <a:cs typeface="Arial" pitchFamily="34" charset="0"/>
              </a:rPr>
              <a:t>Ropelewski</a:t>
            </a:r>
            <a:r>
              <a:rPr lang="en-US" sz="1600" dirty="0" smtClean="0">
                <a:latin typeface="Arial" pitchFamily="34" charset="0"/>
                <a:cs typeface="Arial" pitchFamily="34" charset="0"/>
              </a:rPr>
              <a:t> and Dr. David Deerfield II, National Resource for Biomedical Supercomputing, Pittsburgh Supercomputing Center, Carnegie Mellon University.</a:t>
            </a:r>
          </a:p>
          <a:p>
            <a:pPr>
              <a:buFont typeface="Arial" pitchFamily="34" charset="0"/>
              <a:buChar char="•"/>
            </a:pPr>
            <a:r>
              <a:rPr lang="en-US" sz="1600" dirty="0" smtClean="0">
                <a:latin typeface="Arial" pitchFamily="34" charset="0"/>
                <a:cs typeface="Arial" pitchFamily="34" charset="0"/>
              </a:rPr>
              <a:t>Dr. Ricardo </a:t>
            </a:r>
            <a:r>
              <a:rPr lang="en-US" sz="1600" kern="1200" dirty="0" err="1" smtClean="0">
                <a:solidFill>
                  <a:schemeClr val="tx1"/>
                </a:solidFill>
                <a:latin typeface="Arial" pitchFamily="34" charset="0"/>
                <a:ea typeface="+mn-ea"/>
                <a:cs typeface="Arial" pitchFamily="34" charset="0"/>
              </a:rPr>
              <a:t>González</a:t>
            </a:r>
            <a:r>
              <a:rPr lang="en-US" sz="1600" kern="1200" dirty="0" smtClean="0">
                <a:solidFill>
                  <a:schemeClr val="tx1"/>
                </a:solidFill>
                <a:latin typeface="Arial" pitchFamily="34" charset="0"/>
                <a:ea typeface="+mn-ea"/>
                <a:cs typeface="Arial" pitchFamily="34" charset="0"/>
              </a:rPr>
              <a:t> </a:t>
            </a:r>
            <a:r>
              <a:rPr lang="en-US" sz="1600" kern="1200" dirty="0" err="1" smtClean="0">
                <a:solidFill>
                  <a:schemeClr val="tx1"/>
                </a:solidFill>
                <a:latin typeface="Arial" pitchFamily="34" charset="0"/>
                <a:ea typeface="+mn-ea"/>
                <a:cs typeface="Arial" pitchFamily="34" charset="0"/>
              </a:rPr>
              <a:t>Méndez</a:t>
            </a:r>
            <a:r>
              <a:rPr lang="en-US" sz="1600" dirty="0" smtClean="0">
                <a:latin typeface="Arial" pitchFamily="34" charset="0"/>
                <a:cs typeface="Arial" pitchFamily="34" charset="0"/>
              </a:rPr>
              <a:t>, University of Puerto Rico Medical Sciences Campus.</a:t>
            </a:r>
          </a:p>
          <a:p>
            <a:pPr>
              <a:buFont typeface="Arial" pitchFamily="34" charset="0"/>
              <a:buChar char="•"/>
            </a:pPr>
            <a:r>
              <a:rPr lang="en-US" sz="1600" dirty="0" smtClean="0">
                <a:latin typeface="Arial" pitchFamily="34" charset="0"/>
                <a:cs typeface="Arial" pitchFamily="34" charset="0"/>
              </a:rPr>
              <a:t>Dr. </a:t>
            </a:r>
            <a:r>
              <a:rPr lang="en-US" sz="1600" dirty="0" err="1" smtClean="0">
                <a:latin typeface="Arial" pitchFamily="34" charset="0"/>
                <a:cs typeface="Arial" pitchFamily="34" charset="0"/>
              </a:rPr>
              <a:t>Alade</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Tokuta</a:t>
            </a:r>
            <a:r>
              <a:rPr lang="en-US" sz="1600" dirty="0" smtClean="0">
                <a:latin typeface="Arial" pitchFamily="34" charset="0"/>
                <a:cs typeface="Arial" pitchFamily="34" charset="0"/>
              </a:rPr>
              <a:t>, North Carolina Central University.</a:t>
            </a:r>
          </a:p>
          <a:p>
            <a:pPr>
              <a:buFont typeface="Arial" pitchFamily="34" charset="0"/>
              <a:buChar char="•"/>
            </a:pPr>
            <a:r>
              <a:rPr lang="en-US" sz="1600" dirty="0" smtClean="0">
                <a:latin typeface="Arial" pitchFamily="34" charset="0"/>
                <a:cs typeface="Arial" pitchFamily="34" charset="0"/>
              </a:rPr>
              <a:t>Dr. Jaime </a:t>
            </a:r>
            <a:r>
              <a:rPr lang="en-US" sz="1600" dirty="0" err="1" smtClean="0">
                <a:latin typeface="Arial" pitchFamily="34" charset="0"/>
                <a:cs typeface="Arial" pitchFamily="34" charset="0"/>
              </a:rPr>
              <a:t>Seguel</a:t>
            </a:r>
            <a:r>
              <a:rPr lang="en-US" sz="1600" dirty="0" smtClean="0">
                <a:latin typeface="Arial" pitchFamily="34" charset="0"/>
                <a:cs typeface="Arial" pitchFamily="34" charset="0"/>
              </a:rPr>
              <a:t> and Dr. </a:t>
            </a:r>
            <a:r>
              <a:rPr lang="en-US" sz="1600" dirty="0" err="1" smtClean="0">
                <a:latin typeface="Arial" pitchFamily="34" charset="0"/>
                <a:cs typeface="Arial" pitchFamily="34" charset="0"/>
              </a:rPr>
              <a:t>Bienvenido</a:t>
            </a:r>
            <a:r>
              <a:rPr lang="en-US" sz="1600" dirty="0" smtClean="0">
                <a:latin typeface="Arial" pitchFamily="34" charset="0"/>
                <a:cs typeface="Arial" pitchFamily="34" charset="0"/>
              </a:rPr>
              <a:t> </a:t>
            </a:r>
            <a:r>
              <a:rPr lang="en-US" sz="1600" kern="1200" dirty="0" err="1" smtClean="0">
                <a:solidFill>
                  <a:schemeClr val="tx1"/>
                </a:solidFill>
                <a:latin typeface="Arial" pitchFamily="34" charset="0"/>
                <a:ea typeface="+mn-ea"/>
                <a:cs typeface="Arial" pitchFamily="34" charset="0"/>
              </a:rPr>
              <a:t>Vélez</a:t>
            </a:r>
            <a:r>
              <a:rPr lang="en-US" sz="1600" dirty="0" smtClean="0">
                <a:latin typeface="Arial" pitchFamily="34" charset="0"/>
                <a:cs typeface="Arial" pitchFamily="34" charset="0"/>
              </a:rPr>
              <a:t>, University of Puerto Rico at </a:t>
            </a:r>
            <a:r>
              <a:rPr lang="en-US" sz="1600" dirty="0" err="1" smtClean="0">
                <a:latin typeface="Arial" pitchFamily="34" charset="0"/>
                <a:cs typeface="Arial" pitchFamily="34" charset="0"/>
              </a:rPr>
              <a:t>Mayag</a:t>
            </a:r>
            <a:r>
              <a:rPr lang="en-US" sz="1600" kern="1200" dirty="0" err="1" smtClean="0">
                <a:solidFill>
                  <a:schemeClr val="tx1"/>
                </a:solidFill>
                <a:latin typeface="Arial" pitchFamily="34" charset="0"/>
                <a:ea typeface="+mn-ea"/>
                <a:cs typeface="Arial" pitchFamily="34" charset="0"/>
              </a:rPr>
              <a:t>ü</a:t>
            </a:r>
            <a:r>
              <a:rPr lang="en-US" sz="1600" dirty="0" err="1" smtClean="0">
                <a:latin typeface="Arial" pitchFamily="34" charset="0"/>
                <a:cs typeface="Arial" pitchFamily="34" charset="0"/>
              </a:rPr>
              <a:t>ez</a:t>
            </a:r>
            <a:r>
              <a:rPr lang="en-US" sz="1600" dirty="0" smtClean="0">
                <a:latin typeface="Arial" pitchFamily="34" charset="0"/>
                <a:cs typeface="Arial" pitchFamily="34" charset="0"/>
              </a:rPr>
              <a:t>.</a:t>
            </a:r>
          </a:p>
          <a:p>
            <a:pPr>
              <a:buFont typeface="Arial" pitchFamily="34" charset="0"/>
              <a:buChar char="•"/>
            </a:pPr>
            <a:r>
              <a:rPr lang="en-US" sz="1600" dirty="0" smtClean="0">
                <a:latin typeface="Arial" pitchFamily="34" charset="0"/>
                <a:cs typeface="Arial" pitchFamily="34" charset="0"/>
              </a:rPr>
              <a:t>Dr. </a:t>
            </a:r>
            <a:r>
              <a:rPr lang="en-US" sz="1600" dirty="0" err="1" smtClean="0">
                <a:latin typeface="Arial" pitchFamily="34" charset="0"/>
                <a:cs typeface="Arial" pitchFamily="34" charset="0"/>
              </a:rPr>
              <a:t>Satish</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Bhalla</a:t>
            </a:r>
            <a:r>
              <a:rPr lang="en-US" sz="1600" dirty="0" smtClean="0">
                <a:latin typeface="Arial" pitchFamily="34" charset="0"/>
                <a:cs typeface="Arial" pitchFamily="34" charset="0"/>
              </a:rPr>
              <a:t>, Johnson C. Smith University.</a:t>
            </a:r>
          </a:p>
          <a:p>
            <a:pPr>
              <a:buFont typeface="Arial" pitchFamily="34" charset="0"/>
              <a:buNone/>
            </a:pPr>
            <a:endParaRPr lang="en-US" sz="1600" dirty="0" smtClean="0">
              <a:latin typeface="Arial" pitchFamily="34" charset="0"/>
              <a:cs typeface="Arial" pitchFamily="34" charset="0"/>
            </a:endParaRPr>
          </a:p>
          <a:p>
            <a:pPr>
              <a:buFont typeface="Arial" pitchFamily="34" charset="0"/>
              <a:buChar char="•"/>
            </a:pPr>
            <a:r>
              <a:rPr lang="en-US" sz="1600" dirty="0" smtClean="0">
                <a:latin typeface="Arial" pitchFamily="34" charset="0"/>
                <a:cs typeface="Arial" pitchFamily="34" charset="0"/>
              </a:rPr>
              <a:t>Unless otherwise specified, all the information contained within is Copyrighted © by Carnegie Mellon University. Permission is granted for use, modify, and reproduce these materials for teaching purposes. </a:t>
            </a:r>
          </a:p>
          <a:p>
            <a:pPr>
              <a:buFont typeface="Arial" pitchFamily="34" charset="0"/>
              <a:buChar char="•"/>
            </a:pPr>
            <a:r>
              <a:rPr lang="en-US" sz="1600" dirty="0" smtClean="0">
                <a:latin typeface="Arial" pitchFamily="34" charset="0"/>
                <a:cs typeface="Arial" pitchFamily="34" charset="0"/>
              </a:rPr>
              <a:t>Most recent versions of these presentations</a:t>
            </a:r>
            <a:r>
              <a:rPr lang="en-US" sz="1600" baseline="0" dirty="0" smtClean="0">
                <a:latin typeface="Arial" pitchFamily="34" charset="0"/>
                <a:cs typeface="Arial" pitchFamily="34" charset="0"/>
              </a:rPr>
              <a:t> can be found at </a:t>
            </a:r>
            <a:r>
              <a:rPr lang="en-US" sz="1600" baseline="0" dirty="0" smtClean="0">
                <a:latin typeface="Arial" pitchFamily="34" charset="0"/>
                <a:cs typeface="Arial" pitchFamily="34" charset="0"/>
                <a:hlinkClick r:id="rId2"/>
              </a:rPr>
              <a:t>http://marc.psc.edu/</a:t>
            </a:r>
            <a:r>
              <a:rPr lang="en-US" sz="1600" baseline="0" dirty="0" smtClean="0">
                <a:latin typeface="Arial" pitchFamily="34" charset="0"/>
                <a:cs typeface="Arial" pitchFamily="34" charset="0"/>
              </a:rPr>
              <a:t> </a:t>
            </a:r>
            <a:endParaRPr lang="en-US" sz="1600" dirty="0" smtClean="0">
              <a:latin typeface="Arial" pitchFamily="34" charset="0"/>
              <a:cs typeface="Arial" pitchFamily="34" charset="0"/>
            </a:endParaRPr>
          </a:p>
          <a:p>
            <a:endParaRPr lang="en-US" sz="1600" dirty="0">
              <a:latin typeface="Arial" pitchFamily="34" charset="0"/>
              <a:cs typeface="Arial" pitchFamily="34" charset="0"/>
            </a:endParaRPr>
          </a:p>
        </p:txBody>
      </p:sp>
      <p:pic>
        <p:nvPicPr>
          <p:cNvPr id="4" name="Picture 3" descr="JCSUniv.JPG"/>
          <p:cNvPicPr>
            <a:picLocks noChangeAspect="1"/>
          </p:cNvPicPr>
          <p:nvPr userDrawn="1"/>
        </p:nvPicPr>
        <p:blipFill>
          <a:blip r:embed="rId3" cstate="print"/>
          <a:srcRect r="4578"/>
          <a:stretch>
            <a:fillRect/>
          </a:stretch>
        </p:blipFill>
        <p:spPr>
          <a:xfrm>
            <a:off x="3200400" y="67020"/>
            <a:ext cx="762000" cy="771180"/>
          </a:xfrm>
          <a:prstGeom prst="rect">
            <a:avLst/>
          </a:prstGeom>
        </p:spPr>
      </p:pic>
      <p:pic>
        <p:nvPicPr>
          <p:cNvPr id="5" name="Picture 4" descr="logo_upr.JPG"/>
          <p:cNvPicPr>
            <a:picLocks noChangeAspect="1"/>
          </p:cNvPicPr>
          <p:nvPr userDrawn="1"/>
        </p:nvPicPr>
        <p:blipFill>
          <a:blip r:embed="rId4" cstate="print"/>
          <a:stretch>
            <a:fillRect/>
          </a:stretch>
        </p:blipFill>
        <p:spPr>
          <a:xfrm>
            <a:off x="4114800" y="101600"/>
            <a:ext cx="990600" cy="660400"/>
          </a:xfrm>
          <a:prstGeom prst="rect">
            <a:avLst/>
          </a:prstGeom>
        </p:spPr>
      </p:pic>
      <p:pic>
        <p:nvPicPr>
          <p:cNvPr id="6" name="Picture 5" descr="logo_upr2.JPG"/>
          <p:cNvPicPr>
            <a:picLocks noChangeAspect="1"/>
          </p:cNvPicPr>
          <p:nvPr userDrawn="1"/>
        </p:nvPicPr>
        <p:blipFill>
          <a:blip r:embed="rId5" cstate="print"/>
          <a:stretch>
            <a:fillRect/>
          </a:stretch>
        </p:blipFill>
        <p:spPr>
          <a:xfrm>
            <a:off x="5257800" y="76200"/>
            <a:ext cx="762000" cy="723515"/>
          </a:xfrm>
          <a:prstGeom prst="rect">
            <a:avLst/>
          </a:prstGeom>
        </p:spPr>
      </p:pic>
      <p:pic>
        <p:nvPicPr>
          <p:cNvPr id="8" name="Picture 7" descr="logo_uprmed.JPG"/>
          <p:cNvPicPr>
            <a:picLocks noChangeAspect="1"/>
          </p:cNvPicPr>
          <p:nvPr userDrawn="1"/>
        </p:nvPicPr>
        <p:blipFill>
          <a:blip r:embed="rId6" cstate="print"/>
          <a:stretch>
            <a:fillRect/>
          </a:stretch>
        </p:blipFill>
        <p:spPr>
          <a:xfrm>
            <a:off x="6400800" y="72940"/>
            <a:ext cx="733864" cy="765260"/>
          </a:xfrm>
          <a:prstGeom prst="rect">
            <a:avLst/>
          </a:prstGeom>
        </p:spPr>
      </p:pic>
      <p:pic>
        <p:nvPicPr>
          <p:cNvPr id="9" name="Picture 8" descr="NCCUniv.JPG"/>
          <p:cNvPicPr>
            <a:picLocks noChangeAspect="1"/>
          </p:cNvPicPr>
          <p:nvPr userDrawn="1"/>
        </p:nvPicPr>
        <p:blipFill>
          <a:blip r:embed="rId7" cstate="print"/>
          <a:stretch>
            <a:fillRect/>
          </a:stretch>
        </p:blipFill>
        <p:spPr>
          <a:xfrm>
            <a:off x="2257694" y="98032"/>
            <a:ext cx="714106" cy="740168"/>
          </a:xfrm>
          <a:prstGeom prst="rect">
            <a:avLst/>
          </a:prstGeom>
        </p:spPr>
      </p:pic>
      <p:pic>
        <p:nvPicPr>
          <p:cNvPr id="10" name="Picture 9" descr="PSC Logo.JPG"/>
          <p:cNvPicPr>
            <a:picLocks noChangeAspect="1"/>
          </p:cNvPicPr>
          <p:nvPr userDrawn="1"/>
        </p:nvPicPr>
        <p:blipFill>
          <a:blip r:embed="rId8" cstate="print"/>
          <a:stretch>
            <a:fillRect/>
          </a:stretch>
        </p:blipFill>
        <p:spPr>
          <a:xfrm>
            <a:off x="0" y="0"/>
            <a:ext cx="2114550" cy="771525"/>
          </a:xfrm>
          <a:prstGeom prst="rect">
            <a:avLst/>
          </a:prstGeom>
        </p:spPr>
      </p:pic>
      <p:pic>
        <p:nvPicPr>
          <p:cNvPr id="11" name="Picture 10" descr="NRBSC Logo.JPG"/>
          <p:cNvPicPr>
            <a:picLocks noChangeAspect="1"/>
          </p:cNvPicPr>
          <p:nvPr userDrawn="1"/>
        </p:nvPicPr>
        <p:blipFill>
          <a:blip r:embed="rId9" cstate="print"/>
          <a:stretch>
            <a:fillRect/>
          </a:stretch>
        </p:blipFill>
        <p:spPr>
          <a:xfrm>
            <a:off x="7772400" y="0"/>
            <a:ext cx="1143000" cy="880110"/>
          </a:xfrm>
          <a:prstGeom prst="rect">
            <a:avLst/>
          </a:prstGeom>
        </p:spPr>
      </p:pic>
      <p:sp>
        <p:nvSpPr>
          <p:cNvPr id="13" name="Title 2"/>
          <p:cNvSpPr>
            <a:spLocks noGrp="1"/>
          </p:cNvSpPr>
          <p:nvPr userDrawn="1">
            <p:ph type="title" idx="4294967295"/>
          </p:nvPr>
        </p:nvSpPr>
        <p:spPr>
          <a:xfrm>
            <a:off x="457200" y="838200"/>
            <a:ext cx="8229600" cy="884238"/>
          </a:xfrm>
          <a:prstGeom prst="rect">
            <a:avLst/>
          </a:prstGeom>
        </p:spPr>
        <p:txBody>
          <a:bodyPr/>
          <a:lstStyle/>
          <a:p>
            <a:r>
              <a:rPr lang="en-US" smtClean="0">
                <a:solidFill>
                  <a:schemeClr val="accent1">
                    <a:lumMod val="50000"/>
                  </a:schemeClr>
                </a:solidFill>
              </a:rPr>
              <a:t>Click to edit Master title style</a:t>
            </a:r>
            <a:endParaRPr lang="en-US" dirty="0">
              <a:solidFill>
                <a:schemeClr val="accent1">
                  <a:lumMod val="50000"/>
                </a:scheme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30_title1">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828800"/>
            <a:ext cx="8382000" cy="3810000"/>
          </a:xfrm>
        </p:spPr>
        <p:txBody>
          <a:bodyPr>
            <a:normAutofit/>
          </a:bodyPr>
          <a:lstStyle>
            <a:lvl1pPr marL="0" indent="0" algn="l">
              <a:buFont typeface="Wingdings" pitchFamily="2" charset="2"/>
              <a:buChar char="§"/>
              <a:defRPr sz="2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Slide Number Placeholder 8"/>
          <p:cNvSpPr>
            <a:spLocks noGrp="1"/>
          </p:cNvSpPr>
          <p:nvPr>
            <p:ph type="sldNum" sz="quarter" idx="11"/>
          </p:nvPr>
        </p:nvSpPr>
        <p:spPr>
          <a:xfrm>
            <a:off x="6553200" y="6356350"/>
            <a:ext cx="2133600" cy="365125"/>
          </a:xfrm>
          <a:prstGeom prst="rect">
            <a:avLst/>
          </a:prstGeom>
        </p:spPr>
        <p:txBody>
          <a:bodyPr/>
          <a:lstStyle/>
          <a:p>
            <a:fld id="{C8AB6ED3-D4D6-47F2-ADB6-25529AE5269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32_title1">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828800"/>
            <a:ext cx="8382000" cy="3810000"/>
          </a:xfrm>
        </p:spPr>
        <p:txBody>
          <a:bodyPr>
            <a:normAutofit/>
          </a:bodyPr>
          <a:lstStyle>
            <a:lvl1pPr marL="0" indent="0" algn="l">
              <a:buFont typeface="Wingdings" pitchFamily="2" charset="2"/>
              <a:buChar char="§"/>
              <a:defRPr sz="2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Slide Number Placeholder 8"/>
          <p:cNvSpPr>
            <a:spLocks noGrp="1"/>
          </p:cNvSpPr>
          <p:nvPr>
            <p:ph type="sldNum" sz="quarter" idx="11"/>
          </p:nvPr>
        </p:nvSpPr>
        <p:spPr>
          <a:xfrm>
            <a:off x="6553200" y="6356350"/>
            <a:ext cx="2133600" cy="365125"/>
          </a:xfrm>
          <a:prstGeom prst="rect">
            <a:avLst/>
          </a:prstGeom>
        </p:spPr>
        <p:txBody>
          <a:bodyPr/>
          <a:lstStyle/>
          <a:p>
            <a:fld id="{C8AB6ED3-D4D6-47F2-ADB6-25529AE5269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33_title1">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828800"/>
            <a:ext cx="8382000" cy="3810000"/>
          </a:xfrm>
        </p:spPr>
        <p:txBody>
          <a:bodyPr>
            <a:normAutofit/>
          </a:bodyPr>
          <a:lstStyle>
            <a:lvl1pPr marL="0" indent="0" algn="l">
              <a:buFont typeface="Wingdings" pitchFamily="2" charset="2"/>
              <a:buChar char="§"/>
              <a:defRPr sz="2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Slide Number Placeholder 8"/>
          <p:cNvSpPr>
            <a:spLocks noGrp="1"/>
          </p:cNvSpPr>
          <p:nvPr>
            <p:ph type="sldNum" sz="quarter" idx="11"/>
          </p:nvPr>
        </p:nvSpPr>
        <p:spPr>
          <a:xfrm>
            <a:off x="6553200" y="6356350"/>
            <a:ext cx="2133600" cy="365125"/>
          </a:xfrm>
          <a:prstGeom prst="rect">
            <a:avLst/>
          </a:prstGeom>
        </p:spPr>
        <p:txBody>
          <a:bodyPr/>
          <a:lstStyle/>
          <a:p>
            <a:fld id="{C8AB6ED3-D4D6-47F2-ADB6-25529AE5269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31_title1">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828800"/>
            <a:ext cx="8382000" cy="3810000"/>
          </a:xfrm>
        </p:spPr>
        <p:txBody>
          <a:bodyPr>
            <a:normAutofit/>
          </a:bodyPr>
          <a:lstStyle>
            <a:lvl1pPr marL="0" indent="0" algn="l">
              <a:buFont typeface="Wingdings" pitchFamily="2" charset="2"/>
              <a:buChar char="§"/>
              <a:defRPr sz="2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Slide Number Placeholder 8"/>
          <p:cNvSpPr>
            <a:spLocks noGrp="1"/>
          </p:cNvSpPr>
          <p:nvPr>
            <p:ph type="sldNum" sz="quarter" idx="11"/>
          </p:nvPr>
        </p:nvSpPr>
        <p:spPr>
          <a:xfrm>
            <a:off x="6553200" y="6356350"/>
            <a:ext cx="2133600" cy="365125"/>
          </a:xfrm>
          <a:prstGeom prst="rect">
            <a:avLst/>
          </a:prstGeom>
        </p:spPr>
        <p:txBody>
          <a:bodyPr/>
          <a:lstStyle/>
          <a:p>
            <a:fld id="{C8AB6ED3-D4D6-47F2-ADB6-25529AE52698}"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userDrawn="1">
  <p:cSld name="2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828800"/>
            <a:ext cx="6400800" cy="3810000"/>
          </a:xfrm>
        </p:spPr>
        <p:txBody>
          <a:bodyPr>
            <a:normAutofit/>
          </a:bodyPr>
          <a:lstStyle>
            <a:lvl1pPr marL="0" indent="0" algn="ctr">
              <a:buNone/>
              <a:defRPr sz="280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Slide Number Placeholder 8"/>
          <p:cNvSpPr>
            <a:spLocks noGrp="1"/>
          </p:cNvSpPr>
          <p:nvPr>
            <p:ph type="sldNum" sz="quarter" idx="11"/>
          </p:nvPr>
        </p:nvSpPr>
        <p:spPr>
          <a:xfrm>
            <a:off x="6553200" y="6356350"/>
            <a:ext cx="2133600" cy="365125"/>
          </a:xfrm>
          <a:prstGeom prst="rect">
            <a:avLst/>
          </a:prstGeom>
        </p:spPr>
        <p:txBody>
          <a:bodyPr/>
          <a:lstStyle/>
          <a:p>
            <a:fld id="{13EC2685-7EB5-4289-A761-ABC6C6D9CC5D}" type="slidenum">
              <a:rPr lang="en-US" smtClean="0"/>
              <a:pPr/>
              <a:t>‹#›</a:t>
            </a:fld>
            <a:endParaRPr lang="en-US"/>
          </a:p>
        </p:txBody>
      </p:sp>
      <p:pic>
        <p:nvPicPr>
          <p:cNvPr id="13" name="Picture 12" descr="PSC Logo.JPG"/>
          <p:cNvPicPr>
            <a:picLocks noChangeAspect="1"/>
          </p:cNvPicPr>
          <p:nvPr userDrawn="1"/>
        </p:nvPicPr>
        <p:blipFill>
          <a:blip r:embed="rId2" cstate="print"/>
          <a:stretch>
            <a:fillRect/>
          </a:stretch>
        </p:blipFill>
        <p:spPr>
          <a:xfrm>
            <a:off x="0" y="0"/>
            <a:ext cx="2114550" cy="771525"/>
          </a:xfrm>
          <a:prstGeom prst="rect">
            <a:avLst/>
          </a:prstGeom>
        </p:spPr>
      </p:pic>
      <p:sp>
        <p:nvSpPr>
          <p:cNvPr id="5" name="Title 2"/>
          <p:cNvSpPr>
            <a:spLocks noGrp="1"/>
          </p:cNvSpPr>
          <p:nvPr userDrawn="1">
            <p:ph type="title" idx="4294967295"/>
          </p:nvPr>
        </p:nvSpPr>
        <p:spPr>
          <a:xfrm>
            <a:off x="457200" y="838200"/>
            <a:ext cx="8229600" cy="884238"/>
          </a:xfrm>
          <a:prstGeom prst="rect">
            <a:avLst/>
          </a:prstGeom>
        </p:spPr>
        <p:txBody>
          <a:bodyPr/>
          <a:lstStyle/>
          <a:p>
            <a:endParaRPr lang="en-US" dirty="0">
              <a:solidFill>
                <a:schemeClr val="accent1">
                  <a:lumMod val="50000"/>
                </a:scheme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userDrawn="1">
  <p:cSld name="Title Only">
    <p:spTree>
      <p:nvGrpSpPr>
        <p:cNvPr id="1" name=""/>
        <p:cNvGrpSpPr/>
        <p:nvPr/>
      </p:nvGrpSpPr>
      <p:grpSpPr>
        <a:xfrm>
          <a:off x="0" y="0"/>
          <a:ext cx="0" cy="0"/>
          <a:chOff x="0" y="0"/>
          <a:chExt cx="0" cy="0"/>
        </a:xfrm>
      </p:grpSpPr>
      <p:sp>
        <p:nvSpPr>
          <p:cNvPr id="7" name="TextBox 6"/>
          <p:cNvSpPr txBox="1"/>
          <p:nvPr userDrawn="1"/>
        </p:nvSpPr>
        <p:spPr>
          <a:xfrm>
            <a:off x="685800" y="1524000"/>
            <a:ext cx="8077200" cy="5016758"/>
          </a:xfrm>
          <a:prstGeom prst="rect">
            <a:avLst/>
          </a:prstGeom>
          <a:noFill/>
        </p:spPr>
        <p:txBody>
          <a:bodyPr wrap="square" rtlCol="0">
            <a:spAutoFit/>
          </a:bodyPr>
          <a:lstStyle/>
          <a:p>
            <a:pPr marL="111125" indent="-111125">
              <a:buFont typeface="Arial" pitchFamily="34" charset="0"/>
              <a:buChar char="•"/>
            </a:pPr>
            <a:r>
              <a:rPr lang="en-US" sz="1600" dirty="0" smtClean="0">
                <a:latin typeface="Arial" pitchFamily="34" charset="0"/>
                <a:cs typeface="Arial" pitchFamily="34" charset="0"/>
              </a:rPr>
              <a:t>The following material is the result of a curriculum development effort to provide a set of courses to support bioinformatics efforts involving students from the biological sciences, computer science, and mathematics departments. They have been developed as a part of the NIH funded project “Assisting Bioinformatics Efforts at Minority Schools” (2T36 GM008789). The people involved with the curriculum development effort include:</a:t>
            </a:r>
          </a:p>
          <a:p>
            <a:pPr marL="111125" indent="-111125">
              <a:buFont typeface="Arial" pitchFamily="34" charset="0"/>
              <a:buChar char="•"/>
            </a:pPr>
            <a:endParaRPr lang="en-US" sz="1600" dirty="0" smtClean="0">
              <a:latin typeface="Arial" pitchFamily="34" charset="0"/>
              <a:cs typeface="Arial" pitchFamily="34" charset="0"/>
            </a:endParaRPr>
          </a:p>
          <a:p>
            <a:pPr marL="111125" indent="-111125">
              <a:buFont typeface="Arial" pitchFamily="34" charset="0"/>
              <a:buChar char="•"/>
            </a:pPr>
            <a:r>
              <a:rPr lang="en-US" sz="1600" dirty="0" smtClean="0">
                <a:latin typeface="Arial" pitchFamily="34" charset="0"/>
                <a:cs typeface="Arial" pitchFamily="34" charset="0"/>
              </a:rPr>
              <a:t>Dr. Hugh B. Nicholas, Dr. Troy Wymore, Mr. Alexander </a:t>
            </a:r>
            <a:r>
              <a:rPr lang="en-US" sz="1600" dirty="0" err="1" smtClean="0">
                <a:latin typeface="Arial" pitchFamily="34" charset="0"/>
                <a:cs typeface="Arial" pitchFamily="34" charset="0"/>
              </a:rPr>
              <a:t>Ropelewski</a:t>
            </a:r>
            <a:r>
              <a:rPr lang="en-US" sz="1600" dirty="0" smtClean="0">
                <a:latin typeface="Arial" pitchFamily="34" charset="0"/>
                <a:cs typeface="Arial" pitchFamily="34" charset="0"/>
              </a:rPr>
              <a:t> and Dr. David Deerfield II, National Resource for Biomedical Supercomputing, Pittsburgh Supercomputing Center, Carnegie Mellon University.</a:t>
            </a:r>
          </a:p>
          <a:p>
            <a:pPr marL="111125" indent="-111125">
              <a:buFont typeface="Arial" pitchFamily="34" charset="0"/>
              <a:buChar char="•"/>
            </a:pPr>
            <a:r>
              <a:rPr lang="en-US" sz="1600" dirty="0" smtClean="0">
                <a:latin typeface="Arial" pitchFamily="34" charset="0"/>
                <a:cs typeface="Arial" pitchFamily="34" charset="0"/>
              </a:rPr>
              <a:t>Dr. Ricardo </a:t>
            </a:r>
            <a:r>
              <a:rPr lang="en-US" sz="1600" kern="1200" dirty="0" err="1" smtClean="0">
                <a:solidFill>
                  <a:schemeClr val="tx1"/>
                </a:solidFill>
                <a:latin typeface="Arial" pitchFamily="34" charset="0"/>
                <a:ea typeface="+mn-ea"/>
                <a:cs typeface="Arial" pitchFamily="34" charset="0"/>
              </a:rPr>
              <a:t>González</a:t>
            </a:r>
            <a:r>
              <a:rPr lang="en-US" sz="1600" kern="1200" dirty="0" smtClean="0">
                <a:solidFill>
                  <a:schemeClr val="tx1"/>
                </a:solidFill>
                <a:latin typeface="Arial" pitchFamily="34" charset="0"/>
                <a:ea typeface="+mn-ea"/>
                <a:cs typeface="Arial" pitchFamily="34" charset="0"/>
              </a:rPr>
              <a:t> </a:t>
            </a:r>
            <a:r>
              <a:rPr lang="en-US" sz="1600" kern="1200" dirty="0" err="1" smtClean="0">
                <a:solidFill>
                  <a:schemeClr val="tx1"/>
                </a:solidFill>
                <a:latin typeface="Arial" pitchFamily="34" charset="0"/>
                <a:ea typeface="+mn-ea"/>
                <a:cs typeface="Arial" pitchFamily="34" charset="0"/>
              </a:rPr>
              <a:t>Méndez</a:t>
            </a:r>
            <a:r>
              <a:rPr lang="en-US" sz="1600" dirty="0" smtClean="0">
                <a:latin typeface="Arial" pitchFamily="34" charset="0"/>
                <a:cs typeface="Arial" pitchFamily="34" charset="0"/>
              </a:rPr>
              <a:t>, University of Puerto Rico Medical Sciences Campus.</a:t>
            </a:r>
          </a:p>
          <a:p>
            <a:pPr marL="111125" indent="-111125">
              <a:buFont typeface="Arial" pitchFamily="34" charset="0"/>
              <a:buChar char="•"/>
            </a:pPr>
            <a:r>
              <a:rPr lang="en-US" sz="1600" dirty="0" smtClean="0">
                <a:latin typeface="Arial" pitchFamily="34" charset="0"/>
                <a:cs typeface="Arial" pitchFamily="34" charset="0"/>
              </a:rPr>
              <a:t>Dr. </a:t>
            </a:r>
            <a:r>
              <a:rPr lang="en-US" sz="1600" dirty="0" err="1" smtClean="0">
                <a:latin typeface="Arial" pitchFamily="34" charset="0"/>
                <a:cs typeface="Arial" pitchFamily="34" charset="0"/>
              </a:rPr>
              <a:t>Alade</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Tokuta</a:t>
            </a:r>
            <a:r>
              <a:rPr lang="en-US" sz="1600" dirty="0" smtClean="0">
                <a:latin typeface="Arial" pitchFamily="34" charset="0"/>
                <a:cs typeface="Arial" pitchFamily="34" charset="0"/>
              </a:rPr>
              <a:t>, North Carolina Central University.</a:t>
            </a:r>
          </a:p>
          <a:p>
            <a:pPr marL="111125" indent="-111125">
              <a:buFont typeface="Arial" pitchFamily="34" charset="0"/>
              <a:buChar char="•"/>
            </a:pPr>
            <a:r>
              <a:rPr lang="en-US" sz="1600" dirty="0" smtClean="0">
                <a:latin typeface="Arial" pitchFamily="34" charset="0"/>
                <a:cs typeface="Arial" pitchFamily="34" charset="0"/>
              </a:rPr>
              <a:t>Dr. Jaime </a:t>
            </a:r>
            <a:r>
              <a:rPr lang="en-US" sz="1600" dirty="0" err="1" smtClean="0">
                <a:latin typeface="Arial" pitchFamily="34" charset="0"/>
                <a:cs typeface="Arial" pitchFamily="34" charset="0"/>
              </a:rPr>
              <a:t>Seguel</a:t>
            </a:r>
            <a:r>
              <a:rPr lang="en-US" sz="1600" dirty="0" smtClean="0">
                <a:latin typeface="Arial" pitchFamily="34" charset="0"/>
                <a:cs typeface="Arial" pitchFamily="34" charset="0"/>
              </a:rPr>
              <a:t> and Dr. </a:t>
            </a:r>
            <a:r>
              <a:rPr lang="en-US" sz="1600" dirty="0" err="1" smtClean="0">
                <a:latin typeface="Arial" pitchFamily="34" charset="0"/>
                <a:cs typeface="Arial" pitchFamily="34" charset="0"/>
              </a:rPr>
              <a:t>Bienvenido</a:t>
            </a:r>
            <a:r>
              <a:rPr lang="en-US" sz="1600" dirty="0" smtClean="0">
                <a:latin typeface="Arial" pitchFamily="34" charset="0"/>
                <a:cs typeface="Arial" pitchFamily="34" charset="0"/>
              </a:rPr>
              <a:t> </a:t>
            </a:r>
            <a:r>
              <a:rPr lang="en-US" sz="1600" kern="1200" dirty="0" err="1" smtClean="0">
                <a:solidFill>
                  <a:schemeClr val="tx1"/>
                </a:solidFill>
                <a:latin typeface="Arial" pitchFamily="34" charset="0"/>
                <a:ea typeface="+mn-ea"/>
                <a:cs typeface="Arial" pitchFamily="34" charset="0"/>
              </a:rPr>
              <a:t>Vélez</a:t>
            </a:r>
            <a:r>
              <a:rPr lang="en-US" sz="1600" dirty="0" smtClean="0">
                <a:latin typeface="Arial" pitchFamily="34" charset="0"/>
                <a:cs typeface="Arial" pitchFamily="34" charset="0"/>
              </a:rPr>
              <a:t>, University of Puerto Rico at </a:t>
            </a:r>
            <a:r>
              <a:rPr lang="en-US" sz="1600" dirty="0" err="1" smtClean="0">
                <a:latin typeface="Arial" pitchFamily="34" charset="0"/>
                <a:cs typeface="Arial" pitchFamily="34" charset="0"/>
              </a:rPr>
              <a:t>Mayag</a:t>
            </a:r>
            <a:r>
              <a:rPr lang="en-US" sz="1600" kern="1200" dirty="0" err="1" smtClean="0">
                <a:solidFill>
                  <a:schemeClr val="tx1"/>
                </a:solidFill>
                <a:latin typeface="Arial" pitchFamily="34" charset="0"/>
                <a:ea typeface="+mn-ea"/>
                <a:cs typeface="Arial" pitchFamily="34" charset="0"/>
              </a:rPr>
              <a:t>ü</a:t>
            </a:r>
            <a:r>
              <a:rPr lang="en-US" sz="1600" dirty="0" err="1" smtClean="0">
                <a:latin typeface="Arial" pitchFamily="34" charset="0"/>
                <a:cs typeface="Arial" pitchFamily="34" charset="0"/>
              </a:rPr>
              <a:t>ez</a:t>
            </a:r>
            <a:r>
              <a:rPr lang="en-US" sz="1600" dirty="0" smtClean="0">
                <a:latin typeface="Arial" pitchFamily="34" charset="0"/>
                <a:cs typeface="Arial" pitchFamily="34" charset="0"/>
              </a:rPr>
              <a:t>.</a:t>
            </a:r>
          </a:p>
          <a:p>
            <a:pPr marL="111125" indent="-111125">
              <a:buFont typeface="Arial" pitchFamily="34" charset="0"/>
              <a:buChar char="•"/>
            </a:pPr>
            <a:r>
              <a:rPr lang="en-US" sz="1600" dirty="0" smtClean="0">
                <a:latin typeface="Arial" pitchFamily="34" charset="0"/>
                <a:cs typeface="Arial" pitchFamily="34" charset="0"/>
              </a:rPr>
              <a:t>Dr. </a:t>
            </a:r>
            <a:r>
              <a:rPr lang="en-US" sz="1600" dirty="0" err="1" smtClean="0">
                <a:latin typeface="Arial" pitchFamily="34" charset="0"/>
                <a:cs typeface="Arial" pitchFamily="34" charset="0"/>
              </a:rPr>
              <a:t>Satish</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Bhalla</a:t>
            </a:r>
            <a:r>
              <a:rPr lang="en-US" sz="1600" dirty="0" smtClean="0">
                <a:latin typeface="Arial" pitchFamily="34" charset="0"/>
                <a:cs typeface="Arial" pitchFamily="34" charset="0"/>
              </a:rPr>
              <a:t>, Johnson C. Smith University.</a:t>
            </a:r>
          </a:p>
          <a:p>
            <a:pPr marL="111125" indent="-111125">
              <a:buFont typeface="Arial" pitchFamily="34" charset="0"/>
              <a:buNone/>
            </a:pPr>
            <a:endParaRPr lang="en-US" sz="1600" dirty="0" smtClean="0">
              <a:latin typeface="Arial" pitchFamily="34" charset="0"/>
              <a:cs typeface="Arial" pitchFamily="34" charset="0"/>
            </a:endParaRPr>
          </a:p>
          <a:p>
            <a:pPr marL="111125" indent="-111125">
              <a:buFont typeface="Arial" pitchFamily="34" charset="0"/>
              <a:buChar char="•"/>
            </a:pPr>
            <a:r>
              <a:rPr lang="en-US" sz="1600" dirty="0" smtClean="0">
                <a:latin typeface="Arial" pitchFamily="34" charset="0"/>
                <a:cs typeface="Arial" pitchFamily="34" charset="0"/>
              </a:rPr>
              <a:t>Unless otherwise specified, all the information contained within is Copyrighted © by Carnegie Mellon University. Permission is granted for use, modify, and reproduce these materials for teaching purposes. </a:t>
            </a:r>
          </a:p>
          <a:p>
            <a:pPr marL="111125" indent="-111125">
              <a:buFont typeface="Arial" pitchFamily="34" charset="0"/>
              <a:buChar char="•"/>
            </a:pPr>
            <a:r>
              <a:rPr lang="en-US" sz="1600" dirty="0" smtClean="0">
                <a:latin typeface="Arial" pitchFamily="34" charset="0"/>
                <a:cs typeface="Arial" pitchFamily="34" charset="0"/>
              </a:rPr>
              <a:t>Most recent versions of these presentations</a:t>
            </a:r>
            <a:r>
              <a:rPr lang="en-US" sz="1600" baseline="0" dirty="0" smtClean="0">
                <a:latin typeface="Arial" pitchFamily="34" charset="0"/>
                <a:cs typeface="Arial" pitchFamily="34" charset="0"/>
              </a:rPr>
              <a:t> can be found at </a:t>
            </a:r>
            <a:r>
              <a:rPr lang="en-US" sz="1600" baseline="0" dirty="0" smtClean="0">
                <a:latin typeface="Arial" pitchFamily="34" charset="0"/>
                <a:cs typeface="Arial" pitchFamily="34" charset="0"/>
                <a:hlinkClick r:id="rId2"/>
              </a:rPr>
              <a:t>http://marc.psc.edu/</a:t>
            </a:r>
            <a:r>
              <a:rPr lang="en-US" sz="1600" baseline="0" dirty="0" smtClean="0">
                <a:latin typeface="Arial" pitchFamily="34" charset="0"/>
                <a:cs typeface="Arial" pitchFamily="34" charset="0"/>
              </a:rPr>
              <a:t> </a:t>
            </a:r>
            <a:endParaRPr lang="en-US" sz="1600" dirty="0" smtClean="0">
              <a:latin typeface="Arial" pitchFamily="34" charset="0"/>
              <a:cs typeface="Arial" pitchFamily="34" charset="0"/>
            </a:endParaRPr>
          </a:p>
          <a:p>
            <a:pPr marL="111125" indent="-111125"/>
            <a:endParaRPr lang="en-US" sz="1600" dirty="0">
              <a:latin typeface="Arial" pitchFamily="34" charset="0"/>
              <a:cs typeface="Arial" pitchFamily="34" charset="0"/>
            </a:endParaRPr>
          </a:p>
        </p:txBody>
      </p:sp>
      <p:pic>
        <p:nvPicPr>
          <p:cNvPr id="4" name="Picture 3" descr="JCSUniv.JPG"/>
          <p:cNvPicPr>
            <a:picLocks noChangeAspect="1"/>
          </p:cNvPicPr>
          <p:nvPr userDrawn="1"/>
        </p:nvPicPr>
        <p:blipFill>
          <a:blip r:embed="rId3" cstate="print"/>
          <a:srcRect r="4578"/>
          <a:stretch>
            <a:fillRect/>
          </a:stretch>
        </p:blipFill>
        <p:spPr>
          <a:xfrm>
            <a:off x="3200400" y="67020"/>
            <a:ext cx="762000" cy="771180"/>
          </a:xfrm>
          <a:prstGeom prst="rect">
            <a:avLst/>
          </a:prstGeom>
        </p:spPr>
      </p:pic>
      <p:pic>
        <p:nvPicPr>
          <p:cNvPr id="5" name="Picture 4" descr="logo_upr.JPG"/>
          <p:cNvPicPr>
            <a:picLocks noChangeAspect="1"/>
          </p:cNvPicPr>
          <p:nvPr userDrawn="1"/>
        </p:nvPicPr>
        <p:blipFill>
          <a:blip r:embed="rId4" cstate="print"/>
          <a:stretch>
            <a:fillRect/>
          </a:stretch>
        </p:blipFill>
        <p:spPr>
          <a:xfrm>
            <a:off x="4114800" y="101600"/>
            <a:ext cx="990600" cy="660400"/>
          </a:xfrm>
          <a:prstGeom prst="rect">
            <a:avLst/>
          </a:prstGeom>
        </p:spPr>
      </p:pic>
      <p:pic>
        <p:nvPicPr>
          <p:cNvPr id="6" name="Picture 5" descr="logo_upr2.JPG"/>
          <p:cNvPicPr>
            <a:picLocks noChangeAspect="1"/>
          </p:cNvPicPr>
          <p:nvPr userDrawn="1"/>
        </p:nvPicPr>
        <p:blipFill>
          <a:blip r:embed="rId5" cstate="print"/>
          <a:stretch>
            <a:fillRect/>
          </a:stretch>
        </p:blipFill>
        <p:spPr>
          <a:xfrm>
            <a:off x="5257800" y="76200"/>
            <a:ext cx="762000" cy="723515"/>
          </a:xfrm>
          <a:prstGeom prst="rect">
            <a:avLst/>
          </a:prstGeom>
        </p:spPr>
      </p:pic>
      <p:pic>
        <p:nvPicPr>
          <p:cNvPr id="8" name="Picture 7" descr="logo_uprmed.JPG"/>
          <p:cNvPicPr>
            <a:picLocks noChangeAspect="1"/>
          </p:cNvPicPr>
          <p:nvPr userDrawn="1"/>
        </p:nvPicPr>
        <p:blipFill>
          <a:blip r:embed="rId6" cstate="print"/>
          <a:stretch>
            <a:fillRect/>
          </a:stretch>
        </p:blipFill>
        <p:spPr>
          <a:xfrm>
            <a:off x="6400800" y="72940"/>
            <a:ext cx="733864" cy="765260"/>
          </a:xfrm>
          <a:prstGeom prst="rect">
            <a:avLst/>
          </a:prstGeom>
        </p:spPr>
      </p:pic>
      <p:pic>
        <p:nvPicPr>
          <p:cNvPr id="9" name="Picture 8" descr="NCCUniv.JPG"/>
          <p:cNvPicPr>
            <a:picLocks noChangeAspect="1"/>
          </p:cNvPicPr>
          <p:nvPr userDrawn="1"/>
        </p:nvPicPr>
        <p:blipFill>
          <a:blip r:embed="rId7" cstate="print"/>
          <a:stretch>
            <a:fillRect/>
          </a:stretch>
        </p:blipFill>
        <p:spPr>
          <a:xfrm>
            <a:off x="2257694" y="98032"/>
            <a:ext cx="714106" cy="740168"/>
          </a:xfrm>
          <a:prstGeom prst="rect">
            <a:avLst/>
          </a:prstGeom>
        </p:spPr>
      </p:pic>
      <p:pic>
        <p:nvPicPr>
          <p:cNvPr id="10" name="Picture 9" descr="PSC Logo.JPG"/>
          <p:cNvPicPr>
            <a:picLocks noChangeAspect="1"/>
          </p:cNvPicPr>
          <p:nvPr userDrawn="1"/>
        </p:nvPicPr>
        <p:blipFill>
          <a:blip r:embed="rId8" cstate="print"/>
          <a:stretch>
            <a:fillRect/>
          </a:stretch>
        </p:blipFill>
        <p:spPr>
          <a:xfrm>
            <a:off x="0" y="0"/>
            <a:ext cx="2114550" cy="771525"/>
          </a:xfrm>
          <a:prstGeom prst="rect">
            <a:avLst/>
          </a:prstGeom>
        </p:spPr>
      </p:pic>
      <p:pic>
        <p:nvPicPr>
          <p:cNvPr id="11" name="Picture 10" descr="NRBSC Logo.JPG"/>
          <p:cNvPicPr>
            <a:picLocks noChangeAspect="1"/>
          </p:cNvPicPr>
          <p:nvPr userDrawn="1"/>
        </p:nvPicPr>
        <p:blipFill>
          <a:blip r:embed="rId9" cstate="print"/>
          <a:stretch>
            <a:fillRect/>
          </a:stretch>
        </p:blipFill>
        <p:spPr>
          <a:xfrm>
            <a:off x="7772400" y="0"/>
            <a:ext cx="1143000" cy="880110"/>
          </a:xfrm>
          <a:prstGeom prst="rect">
            <a:avLst/>
          </a:prstGeom>
        </p:spPr>
      </p:pic>
      <p:sp>
        <p:nvSpPr>
          <p:cNvPr id="13" name="Title 2"/>
          <p:cNvSpPr>
            <a:spLocks noGrp="1"/>
          </p:cNvSpPr>
          <p:nvPr userDrawn="1">
            <p:ph type="title" idx="4294967295"/>
          </p:nvPr>
        </p:nvSpPr>
        <p:spPr>
          <a:xfrm>
            <a:off x="457200" y="838200"/>
            <a:ext cx="8229600" cy="884238"/>
          </a:xfrm>
          <a:prstGeom prst="rect">
            <a:avLst/>
          </a:prstGeom>
        </p:spPr>
        <p:txBody>
          <a:bodyPr/>
          <a:lstStyle/>
          <a:p>
            <a:endParaRPr lang="en-US" dirty="0">
              <a:solidFill>
                <a:schemeClr val="accent1">
                  <a:lumMod val="50000"/>
                </a:scheme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userDrawn="1">
  <p:cSld name="title1">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81000" y="1828800"/>
            <a:ext cx="8382000" cy="3810000"/>
          </a:xfrm>
        </p:spPr>
        <p:txBody>
          <a:bodyPr>
            <a:normAutofit/>
          </a:bodyPr>
          <a:lstStyle>
            <a:lvl1pPr marL="0" indent="0" algn="l">
              <a:buClr>
                <a:schemeClr val="accent1">
                  <a:lumMod val="50000"/>
                </a:schemeClr>
              </a:buClr>
              <a:buFont typeface="Wingdings" pitchFamily="2" charset="2"/>
              <a:buChar char="§"/>
              <a:defRPr sz="2800" baseline="0">
                <a:solidFill>
                  <a:schemeClr val="tx1"/>
                </a:solidFill>
                <a:latin typeface="Arial" pitchFamily="34" charset="0"/>
                <a:cs typeface="Arial" pitchFamily="34" charset="0"/>
              </a:defRPr>
            </a:lvl1pPr>
            <a:lvl2pPr marL="457200" indent="0" algn="l">
              <a:buClr>
                <a:srgbClr val="C80000"/>
              </a:buClr>
              <a:buFont typeface="Wingdings" pitchFamily="2" charset="2"/>
              <a:buChar char="§"/>
              <a:defRPr>
                <a:solidFill>
                  <a:schemeClr val="tx1"/>
                </a:solidFill>
              </a:defRPr>
            </a:lvl2pPr>
            <a:lvl3pPr marL="914400" indent="0" algn="l">
              <a:buClr>
                <a:schemeClr val="accent1">
                  <a:lumMod val="75000"/>
                </a:schemeClr>
              </a:buClr>
              <a:buFont typeface="Wingdings" pitchFamily="2" charset="2"/>
              <a:buChar char="§"/>
              <a:defRPr>
                <a:solidFill>
                  <a:schemeClr val="tx1"/>
                </a:solidFill>
              </a:defRPr>
            </a:lvl3pPr>
            <a:lvl4pPr marL="1371600" indent="0" algn="l">
              <a:buClr>
                <a:srgbClr val="820000"/>
              </a:buClr>
              <a:buFont typeface="Wingdings" pitchFamily="2" charset="2"/>
              <a:buChar char="§"/>
              <a:defRPr>
                <a:solidFill>
                  <a:schemeClr val="tx1"/>
                </a:solidFill>
              </a:defRPr>
            </a:lvl4pPr>
            <a:lvl5pPr marL="1828800" indent="0" algn="l">
              <a:buFont typeface="Wingdings" pitchFamily="2" charset="2"/>
              <a:buChar char="§"/>
              <a:defRPr>
                <a:solidFill>
                  <a:schemeClr val="tx1"/>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p>
          <a:p>
            <a:pPr lvl="1"/>
            <a:r>
              <a:rPr lang="en-US" dirty="0" smtClean="0"/>
              <a:t>Level 2</a:t>
            </a:r>
          </a:p>
          <a:p>
            <a:pPr lvl="2"/>
            <a:r>
              <a:rPr lang="en-US" dirty="0" smtClean="0"/>
              <a:t>Level 3</a:t>
            </a:r>
          </a:p>
          <a:p>
            <a:pPr lvl="3"/>
            <a:r>
              <a:rPr lang="en-US" dirty="0" smtClean="0"/>
              <a:t>Level 4</a:t>
            </a:r>
          </a:p>
          <a:p>
            <a:pPr lvl="4"/>
            <a:r>
              <a:rPr lang="en-US" dirty="0" smtClean="0"/>
              <a:t>Level 5</a:t>
            </a:r>
            <a:endParaRPr lang="en-US" dirty="0"/>
          </a:p>
        </p:txBody>
      </p:sp>
      <p:sp>
        <p:nvSpPr>
          <p:cNvPr id="9" name="Slide Number Placeholder 8"/>
          <p:cNvSpPr>
            <a:spLocks noGrp="1"/>
          </p:cNvSpPr>
          <p:nvPr>
            <p:ph type="sldNum" sz="quarter" idx="11"/>
          </p:nvPr>
        </p:nvSpPr>
        <p:spPr>
          <a:xfrm>
            <a:off x="6553200" y="6356350"/>
            <a:ext cx="2133600" cy="365125"/>
          </a:xfrm>
          <a:prstGeom prst="rect">
            <a:avLst/>
          </a:prstGeom>
        </p:spPr>
        <p:txBody>
          <a:bodyPr/>
          <a:lstStyle/>
          <a:p>
            <a:fld id="{13EC2685-7EB5-4289-A761-ABC6C6D9CC5D}" type="slidenum">
              <a:rPr lang="en-US" smtClean="0"/>
              <a:pPr/>
              <a:t>‹#›</a:t>
            </a:fld>
            <a:endParaRPr lang="en-US"/>
          </a:p>
        </p:txBody>
      </p:sp>
      <p:sp>
        <p:nvSpPr>
          <p:cNvPr id="4" name="Title 2"/>
          <p:cNvSpPr>
            <a:spLocks noGrp="1"/>
          </p:cNvSpPr>
          <p:nvPr userDrawn="1">
            <p:ph type="title" idx="4294967295"/>
          </p:nvPr>
        </p:nvSpPr>
        <p:spPr>
          <a:xfrm>
            <a:off x="457200" y="838200"/>
            <a:ext cx="8229600" cy="884238"/>
          </a:xfrm>
          <a:prstGeom prst="rect">
            <a:avLst/>
          </a:prstGeom>
        </p:spPr>
        <p:txBody>
          <a:bodyPr/>
          <a:lstStyle/>
          <a:p>
            <a:endParaRPr lang="en-US" dirty="0">
              <a:solidFill>
                <a:schemeClr val="accent1">
                  <a:lumMod val="50000"/>
                </a:scheme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cSld name="Title and Conten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56480" y="6352507"/>
            <a:ext cx="8231040" cy="0"/>
          </a:xfrm>
          <a:prstGeom prst="line">
            <a:avLst/>
          </a:prstGeom>
          <a:noFill/>
          <a:ln w="9525" cap="flat" cmpd="sng" algn="ctr">
            <a:solidFill>
              <a:schemeClr val="accent2"/>
            </a:solidFill>
            <a:prstDash val="dash"/>
            <a:round/>
            <a:headEnd type="none" w="med" len="med"/>
            <a:tailEnd type="none" w="med" len="med"/>
          </a:ln>
          <a:effectLst/>
        </p:spPr>
        <p:txBody>
          <a:bodyPr lIns="91430" tIns="45715" rIns="91430" bIns="45715"/>
          <a:lstStyle/>
          <a:p>
            <a:pPr>
              <a:buFont typeface="Wingdings" pitchFamily="1" charset="2"/>
              <a:buNone/>
              <a:defRPr/>
            </a:pPr>
            <a:endParaRPr lang="en-US">
              <a:latin typeface="Arial" charset="0"/>
            </a:endParaRPr>
          </a:p>
        </p:txBody>
      </p:sp>
      <p:sp>
        <p:nvSpPr>
          <p:cNvPr id="5" name="Straight Connector 4"/>
          <p:cNvSpPr>
            <a:spLocks noChangeShapeType="1"/>
          </p:cNvSpPr>
          <p:nvPr/>
        </p:nvSpPr>
        <p:spPr bwMode="auto">
          <a:xfrm>
            <a:off x="456480" y="1143480"/>
            <a:ext cx="8231040" cy="0"/>
          </a:xfrm>
          <a:prstGeom prst="line">
            <a:avLst/>
          </a:prstGeom>
          <a:noFill/>
          <a:ln w="9525" cap="flat" cmpd="sng" algn="ctr">
            <a:solidFill>
              <a:schemeClr val="accent2"/>
            </a:solidFill>
            <a:prstDash val="dash"/>
            <a:round/>
            <a:headEnd type="none" w="med" len="med"/>
            <a:tailEnd type="none" w="med" len="med"/>
          </a:ln>
          <a:effectLst/>
        </p:spPr>
        <p:txBody>
          <a:bodyPr lIns="91430" tIns="45715" rIns="91430" bIns="45715"/>
          <a:lstStyle/>
          <a:p>
            <a:pPr>
              <a:buFont typeface="Wingdings" pitchFamily="1" charset="2"/>
              <a:buNone/>
              <a:defRPr/>
            </a:pPr>
            <a:endParaRPr lang="en-US">
              <a:latin typeface="Arial" charset="0"/>
            </a:endParaRPr>
          </a:p>
        </p:txBody>
      </p:sp>
      <p:sp>
        <p:nvSpPr>
          <p:cNvPr id="6" name="Isosceles Triangle 5"/>
          <p:cNvSpPr>
            <a:spLocks noChangeAspect="1"/>
          </p:cNvSpPr>
          <p:nvPr/>
        </p:nvSpPr>
        <p:spPr>
          <a:xfrm rot="5400000">
            <a:off x="419030" y="6467726"/>
            <a:ext cx="191541" cy="11952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1430" tIns="45715" rIns="91430" bIns="45715" anchor="ctr"/>
          <a:lstStyle/>
          <a:p>
            <a:pPr algn="ctr" hangingPunct="1">
              <a:buFont typeface="Wingdings" pitchFamily="1" charset="2"/>
              <a:buNone/>
              <a:defRPr/>
            </a:pPr>
            <a:endParaRPr lang="en-US"/>
          </a:p>
        </p:txBody>
      </p:sp>
      <p:sp>
        <p:nvSpPr>
          <p:cNvPr id="2" name="Title 1"/>
          <p:cNvSpPr>
            <a:spLocks noGrp="1"/>
          </p:cNvSpPr>
          <p:nvPr>
            <p:ph type="title"/>
          </p:nvPr>
        </p:nvSpPr>
        <p:spPr>
          <a:xfrm>
            <a:off x="456480" y="152656"/>
            <a:ext cx="8231040" cy="990824"/>
          </a:xfrm>
          <a:prstGeom prst="rect">
            <a:avLst/>
          </a:prstGeom>
        </p:spPr>
        <p:txBody>
          <a:bodyPr lIns="82945" tIns="41473" rIns="82945" bIns="41473"/>
          <a:lstStyle/>
          <a:p>
            <a:r>
              <a:rPr lang="en-US" smtClean="0"/>
              <a:t>Click to edit Master title style</a:t>
            </a:r>
            <a:endParaRPr lang="en-US"/>
          </a:p>
        </p:txBody>
      </p:sp>
      <p:sp>
        <p:nvSpPr>
          <p:cNvPr id="8" name="Content Placeholder 7"/>
          <p:cNvSpPr>
            <a:spLocks noGrp="1"/>
          </p:cNvSpPr>
          <p:nvPr>
            <p:ph sz="quarter" idx="1"/>
          </p:nvPr>
        </p:nvSpPr>
        <p:spPr>
          <a:xfrm>
            <a:off x="457200" y="1219200"/>
            <a:ext cx="8229600"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400801" y="6356828"/>
            <a:ext cx="2289600" cy="365798"/>
          </a:xfrm>
          <a:prstGeom prst="rect">
            <a:avLst/>
          </a:prstGeom>
        </p:spPr>
        <p:txBody>
          <a:bodyPr lIns="82945" tIns="41473" rIns="82945" bIns="41473"/>
          <a:lstStyle>
            <a:lvl1pPr>
              <a:buFont typeface="Wingdings" pitchFamily="1" charset="2"/>
              <a:buNone/>
              <a:defRPr>
                <a:latin typeface="Arial" charset="0"/>
              </a:defRPr>
            </a:lvl1pPr>
          </a:lstStyle>
          <a:p>
            <a:pPr>
              <a:defRPr/>
            </a:pPr>
            <a:r>
              <a:rPr lang="en-US"/>
              <a:t>5/19/2008</a:t>
            </a:r>
            <a:endParaRPr lang="en-US" dirty="0"/>
          </a:p>
        </p:txBody>
      </p:sp>
      <p:sp>
        <p:nvSpPr>
          <p:cNvPr id="9" name="Footer Placeholder 4"/>
          <p:cNvSpPr>
            <a:spLocks noGrp="1"/>
          </p:cNvSpPr>
          <p:nvPr>
            <p:ph type="ftr" sz="quarter" idx="11"/>
          </p:nvPr>
        </p:nvSpPr>
        <p:spPr>
          <a:xfrm>
            <a:off x="1185120" y="6356828"/>
            <a:ext cx="7534080" cy="365798"/>
          </a:xfrm>
          <a:prstGeom prst="rect">
            <a:avLst/>
          </a:prstGeom>
        </p:spPr>
        <p:txBody>
          <a:bodyPr vert="horz" lIns="91430" tIns="45715" rIns="91430" bIns="45715"/>
          <a:lstStyle>
            <a:lvl1pPr algn="r" hangingPunct="1">
              <a:buFont typeface="Wingdings" pitchFamily="1" charset="2"/>
              <a:buNone/>
              <a:defRPr sz="700" b="1">
                <a:solidFill>
                  <a:schemeClr val="tx2"/>
                </a:solidFill>
                <a:latin typeface="Times New Roman" pitchFamily="18" charset="0"/>
                <a:cs typeface="Times New Roman" pitchFamily="18" charset="0"/>
              </a:defRPr>
            </a:lvl1pPr>
          </a:lstStyle>
          <a:p>
            <a:pPr>
              <a:defRPr/>
            </a:pPr>
            <a:r>
              <a:rPr lang="en-US"/>
              <a:t>These materials were developed with funding from the US National Institutes of Health grant #2T36 GM008789 to the Pittsburgh Supercomputing Center</a:t>
            </a:r>
          </a:p>
        </p:txBody>
      </p:sp>
      <p:sp>
        <p:nvSpPr>
          <p:cNvPr id="10" name="Slide Number Placeholder 5"/>
          <p:cNvSpPr>
            <a:spLocks noGrp="1"/>
          </p:cNvSpPr>
          <p:nvPr>
            <p:ph type="sldNum" sz="quarter" idx="12"/>
          </p:nvPr>
        </p:nvSpPr>
        <p:spPr>
          <a:xfrm>
            <a:off x="612000" y="6356828"/>
            <a:ext cx="1981440" cy="365798"/>
          </a:xfrm>
          <a:prstGeom prst="rect">
            <a:avLst/>
          </a:prstGeom>
        </p:spPr>
        <p:txBody>
          <a:bodyPr vert="horz" wrap="square" lIns="91430" tIns="45715" rIns="91430" bIns="45715" numCol="1" anchor="t" anchorCtr="0" compatLnSpc="1">
            <a:prstTxWarp prst="textNoShape">
              <a:avLst/>
            </a:prstTxWarp>
          </a:bodyPr>
          <a:lstStyle>
            <a:lvl1pPr hangingPunct="1">
              <a:defRPr sz="1400">
                <a:solidFill>
                  <a:schemeClr val="tx2"/>
                </a:solidFill>
              </a:defRPr>
            </a:lvl1pPr>
          </a:lstStyle>
          <a:p>
            <a:fld id="{E84CBF7E-01BC-644C-AC92-0BBC805F1C6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userDrawn="1">
  <p:cSld name="title1">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81000" y="1828800"/>
            <a:ext cx="8382000" cy="3810000"/>
          </a:xfrm>
        </p:spPr>
        <p:txBody>
          <a:bodyPr>
            <a:normAutofit/>
          </a:bodyPr>
          <a:lstStyle>
            <a:lvl1pPr marL="0" indent="0" algn="l">
              <a:buClr>
                <a:schemeClr val="accent1">
                  <a:lumMod val="50000"/>
                </a:schemeClr>
              </a:buClr>
              <a:buFont typeface="Wingdings" pitchFamily="2" charset="2"/>
              <a:buChar char="§"/>
              <a:defRPr sz="2800" baseline="0">
                <a:solidFill>
                  <a:schemeClr val="tx1"/>
                </a:solidFill>
                <a:latin typeface="Arial" pitchFamily="34" charset="0"/>
                <a:cs typeface="Arial" pitchFamily="34" charset="0"/>
              </a:defRPr>
            </a:lvl1pPr>
            <a:lvl2pPr marL="457200" indent="0" algn="l">
              <a:buClr>
                <a:srgbClr val="C80000"/>
              </a:buClr>
              <a:buFont typeface="Wingdings" pitchFamily="2" charset="2"/>
              <a:buChar char="§"/>
              <a:defRPr>
                <a:solidFill>
                  <a:schemeClr val="tx1"/>
                </a:solidFill>
              </a:defRPr>
            </a:lvl2pPr>
            <a:lvl3pPr marL="914400" indent="0" algn="l">
              <a:buClr>
                <a:schemeClr val="accent1">
                  <a:lumMod val="75000"/>
                </a:schemeClr>
              </a:buClr>
              <a:buFont typeface="Wingdings" pitchFamily="2" charset="2"/>
              <a:buChar char="§"/>
              <a:defRPr>
                <a:solidFill>
                  <a:schemeClr val="tx1"/>
                </a:solidFill>
              </a:defRPr>
            </a:lvl3pPr>
            <a:lvl4pPr marL="1371600" indent="0" algn="l">
              <a:buClr>
                <a:srgbClr val="820000"/>
              </a:buClr>
              <a:buFont typeface="Wingdings" pitchFamily="2" charset="2"/>
              <a:buChar char="§"/>
              <a:defRPr>
                <a:solidFill>
                  <a:schemeClr val="tx1"/>
                </a:solidFill>
              </a:defRPr>
            </a:lvl4pPr>
            <a:lvl5pPr marL="1828800" indent="0" algn="l">
              <a:buFont typeface="Wingdings" pitchFamily="2" charset="2"/>
              <a:buChar char="§"/>
              <a:defRPr>
                <a:solidFill>
                  <a:schemeClr val="tx1"/>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p>
          <a:p>
            <a:pPr lvl="1"/>
            <a:r>
              <a:rPr lang="en-US" dirty="0" smtClean="0"/>
              <a:t>Level 2</a:t>
            </a:r>
          </a:p>
          <a:p>
            <a:pPr lvl="2"/>
            <a:r>
              <a:rPr lang="en-US" dirty="0" smtClean="0"/>
              <a:t>Level 3</a:t>
            </a:r>
          </a:p>
          <a:p>
            <a:pPr lvl="3"/>
            <a:r>
              <a:rPr lang="en-US" dirty="0" smtClean="0"/>
              <a:t>Level 4</a:t>
            </a:r>
          </a:p>
          <a:p>
            <a:pPr lvl="4"/>
            <a:r>
              <a:rPr lang="en-US" dirty="0" smtClean="0"/>
              <a:t>Level 5</a:t>
            </a:r>
            <a:endParaRPr lang="en-US" dirty="0"/>
          </a:p>
        </p:txBody>
      </p:sp>
      <p:sp>
        <p:nvSpPr>
          <p:cNvPr id="9" name="Slide Number Placeholder 8"/>
          <p:cNvSpPr>
            <a:spLocks noGrp="1"/>
          </p:cNvSpPr>
          <p:nvPr>
            <p:ph type="sldNum" sz="quarter" idx="11"/>
          </p:nvPr>
        </p:nvSpPr>
        <p:spPr>
          <a:xfrm>
            <a:off x="6553200" y="6356350"/>
            <a:ext cx="2133600" cy="365125"/>
          </a:xfrm>
          <a:prstGeom prst="rect">
            <a:avLst/>
          </a:prstGeom>
        </p:spPr>
        <p:txBody>
          <a:bodyPr/>
          <a:lstStyle/>
          <a:p>
            <a:fld id="{13EC2685-7EB5-4289-A761-ABC6C6D9CC5D}" type="slidenum">
              <a:rPr lang="en-US" smtClean="0"/>
              <a:pPr/>
              <a:t>‹#›</a:t>
            </a:fld>
            <a:endParaRPr lang="en-US"/>
          </a:p>
        </p:txBody>
      </p:sp>
      <p:sp>
        <p:nvSpPr>
          <p:cNvPr id="4" name="Title 2"/>
          <p:cNvSpPr>
            <a:spLocks noGrp="1"/>
          </p:cNvSpPr>
          <p:nvPr userDrawn="1">
            <p:ph type="title" idx="4294967295"/>
          </p:nvPr>
        </p:nvSpPr>
        <p:spPr>
          <a:xfrm>
            <a:off x="457200" y="838200"/>
            <a:ext cx="8229600" cy="884238"/>
          </a:xfrm>
          <a:prstGeom prst="rect">
            <a:avLst/>
          </a:prstGeom>
        </p:spPr>
        <p:txBody>
          <a:bodyPr/>
          <a:lstStyle/>
          <a:p>
            <a:r>
              <a:rPr lang="en-US" smtClean="0">
                <a:solidFill>
                  <a:schemeClr val="accent1">
                    <a:lumMod val="50000"/>
                  </a:schemeClr>
                </a:solidFill>
              </a:rPr>
              <a:t>Click to edit Master title style</a:t>
            </a:r>
            <a:endParaRPr lang="en-US" dirty="0">
              <a:solidFill>
                <a:schemeClr val="accent1">
                  <a:lumMod val="50000"/>
                </a:scheme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657600"/>
            <a:ext cx="6400800" cy="1981200"/>
          </a:xfrm>
        </p:spPr>
        <p:txBody>
          <a:bodyPr>
            <a:normAutofit/>
          </a:bodyPr>
          <a:lstStyle>
            <a:lvl1pPr marL="0" indent="0" algn="ctr">
              <a:buNone/>
              <a:defRPr sz="280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13" name="Picture 12" descr="PSC Logo.JPG"/>
          <p:cNvPicPr>
            <a:picLocks noChangeAspect="1"/>
          </p:cNvPicPr>
          <p:nvPr/>
        </p:nvPicPr>
        <p:blipFill>
          <a:blip r:embed="rId2" cstate="print"/>
          <a:stretch>
            <a:fillRect/>
          </a:stretch>
        </p:blipFill>
        <p:spPr>
          <a:xfrm>
            <a:off x="0" y="0"/>
            <a:ext cx="2114550" cy="771525"/>
          </a:xfrm>
          <a:prstGeom prst="rect">
            <a:avLst/>
          </a:prstGeom>
        </p:spPr>
      </p:pic>
      <p:sp>
        <p:nvSpPr>
          <p:cNvPr id="5" name="Title 2"/>
          <p:cNvSpPr>
            <a:spLocks noGrp="1"/>
          </p:cNvSpPr>
          <p:nvPr>
            <p:ph type="title" idx="4294967295"/>
          </p:nvPr>
        </p:nvSpPr>
        <p:spPr>
          <a:xfrm>
            <a:off x="457200" y="990600"/>
            <a:ext cx="8229600" cy="884238"/>
          </a:xfrm>
          <a:prstGeom prst="rect">
            <a:avLst/>
          </a:prstGeom>
        </p:spPr>
        <p:txBody>
          <a:bodyPr/>
          <a:lstStyle/>
          <a:p>
            <a:r>
              <a:rPr lang="en-US" smtClean="0">
                <a:solidFill>
                  <a:schemeClr val="accent1">
                    <a:lumMod val="50000"/>
                  </a:schemeClr>
                </a:solidFill>
              </a:rPr>
              <a:t>Click to edit Master title style</a:t>
            </a:r>
            <a:endParaRPr lang="en-US" dirty="0">
              <a:solidFill>
                <a:schemeClr val="accent1">
                  <a:lumMod val="50000"/>
                </a:schemeClr>
              </a:solidFill>
            </a:endParaRPr>
          </a:p>
        </p:txBody>
      </p:sp>
      <p:pic>
        <p:nvPicPr>
          <p:cNvPr id="6" name="Picture 5" descr="PSC Logo.JPG"/>
          <p:cNvPicPr>
            <a:picLocks noChangeAspect="1"/>
          </p:cNvPicPr>
          <p:nvPr userDrawn="1"/>
        </p:nvPicPr>
        <p:blipFill>
          <a:blip r:embed="rId2" cstate="print"/>
          <a:stretch>
            <a:fillRect/>
          </a:stretch>
        </p:blipFill>
        <p:spPr>
          <a:xfrm>
            <a:off x="0" y="0"/>
            <a:ext cx="2114550" cy="771525"/>
          </a:xfrm>
          <a:prstGeom prst="rect">
            <a:avLst/>
          </a:prstGeom>
        </p:spPr>
      </p:pic>
      <p:sp>
        <p:nvSpPr>
          <p:cNvPr id="7" name="Title 2"/>
          <p:cNvSpPr>
            <a:spLocks noGrp="1"/>
          </p:cNvSpPr>
          <p:nvPr>
            <p:ph type="title" idx="4294967295"/>
          </p:nvPr>
        </p:nvSpPr>
        <p:spPr>
          <a:xfrm>
            <a:off x="457200" y="838200"/>
            <a:ext cx="8229600" cy="884238"/>
          </a:xfrm>
          <a:prstGeom prst="rect">
            <a:avLst/>
          </a:prstGeom>
        </p:spPr>
        <p:txBody>
          <a:bodyPr/>
          <a:lstStyle/>
          <a:p>
            <a:endParaRPr lang="en-US" dirty="0">
              <a:solidFill>
                <a:schemeClr val="accent1">
                  <a:lumMod val="50000"/>
                </a:scheme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Credit Slide">
    <p:spTree>
      <p:nvGrpSpPr>
        <p:cNvPr id="1" name=""/>
        <p:cNvGrpSpPr/>
        <p:nvPr/>
      </p:nvGrpSpPr>
      <p:grpSpPr>
        <a:xfrm>
          <a:off x="0" y="0"/>
          <a:ext cx="0" cy="0"/>
          <a:chOff x="0" y="0"/>
          <a:chExt cx="0" cy="0"/>
        </a:xfrm>
      </p:grpSpPr>
      <p:sp>
        <p:nvSpPr>
          <p:cNvPr id="7" name="TextBox 6"/>
          <p:cNvSpPr txBox="1"/>
          <p:nvPr/>
        </p:nvSpPr>
        <p:spPr>
          <a:xfrm>
            <a:off x="685800" y="1524000"/>
            <a:ext cx="8077200" cy="5262979"/>
          </a:xfrm>
          <a:prstGeom prst="rect">
            <a:avLst/>
          </a:prstGeom>
          <a:noFill/>
        </p:spPr>
        <p:txBody>
          <a:bodyPr wrap="square" rtlCol="0">
            <a:spAutoFit/>
          </a:bodyPr>
          <a:lstStyle/>
          <a:p>
            <a:pPr>
              <a:buFontTx/>
              <a:buNone/>
            </a:pPr>
            <a:r>
              <a:rPr lang="en-US" sz="1600" dirty="0" smtClean="0">
                <a:latin typeface="Arial" pitchFamily="34" charset="0"/>
                <a:cs typeface="Arial" pitchFamily="34" charset="0"/>
              </a:rPr>
              <a:t>The following material is the result of a curriculum development effort to provide a set of courses to support bioinformatics efforts involving students from the biological sciences, computer science, and mathematics departments. They have been developed as a part of the NIH funded project “Assisting Bioinformatics Efforts at Minority Schools” (2T36 GM008789). The people involved with the curriculum development effort include:</a:t>
            </a:r>
          </a:p>
          <a:p>
            <a:pPr>
              <a:buFont typeface="Arial" pitchFamily="34" charset="0"/>
              <a:buChar char="•"/>
            </a:pPr>
            <a:endParaRPr lang="en-US" sz="1600" dirty="0" smtClean="0">
              <a:latin typeface="Arial" pitchFamily="34" charset="0"/>
              <a:cs typeface="Arial" pitchFamily="34" charset="0"/>
            </a:endParaRPr>
          </a:p>
          <a:p>
            <a:pPr lvl="0">
              <a:buFont typeface="Arial" pitchFamily="34" charset="0"/>
              <a:buChar char="•"/>
              <a:tabLst>
                <a:tab pos="274320" algn="l"/>
              </a:tabLst>
            </a:pPr>
            <a:r>
              <a:rPr lang="en-US" sz="1600" dirty="0" smtClean="0">
                <a:latin typeface="Arial" pitchFamily="34" charset="0"/>
                <a:cs typeface="Arial" pitchFamily="34" charset="0"/>
              </a:rPr>
              <a:t>Dr. Hugh B. Nicholas, Dr. Troy Wymore, Mr. Alexander </a:t>
            </a:r>
            <a:r>
              <a:rPr lang="en-US" sz="1600" dirty="0" err="1" smtClean="0">
                <a:latin typeface="Arial" pitchFamily="34" charset="0"/>
                <a:cs typeface="Arial" pitchFamily="34" charset="0"/>
              </a:rPr>
              <a:t>Ropelewski</a:t>
            </a:r>
            <a:r>
              <a:rPr lang="en-US" sz="1600" dirty="0" smtClean="0">
                <a:latin typeface="Arial" pitchFamily="34" charset="0"/>
                <a:cs typeface="Arial" pitchFamily="34" charset="0"/>
              </a:rPr>
              <a:t> and Dr. David 	Deerfield II, National Resource for Biomedical Supercomputing, Pittsburgh 	Supercomputing Center, Carnegie Mellon University.</a:t>
            </a:r>
          </a:p>
          <a:p>
            <a:pPr lvl="0">
              <a:buFont typeface="Arial" pitchFamily="34" charset="0"/>
              <a:buChar char="•"/>
              <a:tabLst>
                <a:tab pos="274320" algn="l"/>
              </a:tabLst>
            </a:pPr>
            <a:r>
              <a:rPr lang="en-US" sz="1600" dirty="0" smtClean="0">
                <a:latin typeface="Arial" pitchFamily="34" charset="0"/>
                <a:cs typeface="Arial" pitchFamily="34" charset="0"/>
              </a:rPr>
              <a:t>Dr. Ricardo </a:t>
            </a:r>
            <a:r>
              <a:rPr lang="en-US" sz="1600" kern="1200" dirty="0" err="1" smtClean="0">
                <a:solidFill>
                  <a:schemeClr val="tx1"/>
                </a:solidFill>
                <a:latin typeface="Arial" pitchFamily="34" charset="0"/>
                <a:ea typeface="+mn-ea"/>
                <a:cs typeface="Arial" pitchFamily="34" charset="0"/>
              </a:rPr>
              <a:t>González</a:t>
            </a:r>
            <a:r>
              <a:rPr lang="en-US" sz="1600" kern="1200" dirty="0" smtClean="0">
                <a:solidFill>
                  <a:schemeClr val="tx1"/>
                </a:solidFill>
                <a:latin typeface="Arial" pitchFamily="34" charset="0"/>
                <a:ea typeface="+mn-ea"/>
                <a:cs typeface="Arial" pitchFamily="34" charset="0"/>
              </a:rPr>
              <a:t> </a:t>
            </a:r>
            <a:r>
              <a:rPr lang="en-US" sz="1600" kern="1200" dirty="0" err="1" smtClean="0">
                <a:solidFill>
                  <a:schemeClr val="tx1"/>
                </a:solidFill>
                <a:latin typeface="Arial" pitchFamily="34" charset="0"/>
                <a:ea typeface="+mn-ea"/>
                <a:cs typeface="Arial" pitchFamily="34" charset="0"/>
              </a:rPr>
              <a:t>Méndez</a:t>
            </a:r>
            <a:r>
              <a:rPr lang="en-US" sz="1600" dirty="0" smtClean="0">
                <a:latin typeface="Arial" pitchFamily="34" charset="0"/>
                <a:cs typeface="Arial" pitchFamily="34" charset="0"/>
              </a:rPr>
              <a:t>, University of Puerto Rico Medical Sciences Campus.</a:t>
            </a:r>
          </a:p>
          <a:p>
            <a:pPr lvl="0">
              <a:buFont typeface="Arial" pitchFamily="34" charset="0"/>
              <a:buChar char="•"/>
              <a:tabLst>
                <a:tab pos="274320" algn="l"/>
              </a:tabLst>
            </a:pPr>
            <a:r>
              <a:rPr lang="en-US" sz="1600" dirty="0" smtClean="0">
                <a:latin typeface="Arial" pitchFamily="34" charset="0"/>
                <a:cs typeface="Arial" pitchFamily="34" charset="0"/>
              </a:rPr>
              <a:t>Dr. </a:t>
            </a:r>
            <a:r>
              <a:rPr lang="en-US" sz="1600" dirty="0" err="1" smtClean="0">
                <a:latin typeface="Arial" pitchFamily="34" charset="0"/>
                <a:cs typeface="Arial" pitchFamily="34" charset="0"/>
              </a:rPr>
              <a:t>Alade</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Tokuta</a:t>
            </a:r>
            <a:r>
              <a:rPr lang="en-US" sz="1600" dirty="0" smtClean="0">
                <a:latin typeface="Arial" pitchFamily="34" charset="0"/>
                <a:cs typeface="Arial" pitchFamily="34" charset="0"/>
              </a:rPr>
              <a:t>, North Carolina Central University.</a:t>
            </a:r>
          </a:p>
          <a:p>
            <a:pPr lvl="0">
              <a:buFont typeface="Arial" pitchFamily="34" charset="0"/>
              <a:buChar char="•"/>
              <a:tabLst>
                <a:tab pos="274320" algn="l"/>
              </a:tabLst>
            </a:pPr>
            <a:r>
              <a:rPr lang="en-US" sz="1600" dirty="0" smtClean="0">
                <a:latin typeface="Arial" pitchFamily="34" charset="0"/>
                <a:cs typeface="Arial" pitchFamily="34" charset="0"/>
              </a:rPr>
              <a:t>Dr. Jaime </a:t>
            </a:r>
            <a:r>
              <a:rPr lang="en-US" sz="1600" dirty="0" err="1" smtClean="0">
                <a:latin typeface="Arial" pitchFamily="34" charset="0"/>
                <a:cs typeface="Arial" pitchFamily="34" charset="0"/>
              </a:rPr>
              <a:t>Seguel</a:t>
            </a:r>
            <a:r>
              <a:rPr lang="en-US" sz="1600" dirty="0" smtClean="0">
                <a:latin typeface="Arial" pitchFamily="34" charset="0"/>
                <a:cs typeface="Arial" pitchFamily="34" charset="0"/>
              </a:rPr>
              <a:t> and Dr. </a:t>
            </a:r>
            <a:r>
              <a:rPr lang="en-US" sz="1600" dirty="0" err="1" smtClean="0">
                <a:latin typeface="Arial" pitchFamily="34" charset="0"/>
                <a:cs typeface="Arial" pitchFamily="34" charset="0"/>
              </a:rPr>
              <a:t>Bienvenido</a:t>
            </a:r>
            <a:r>
              <a:rPr lang="en-US" sz="1600" dirty="0" smtClean="0">
                <a:latin typeface="Arial" pitchFamily="34" charset="0"/>
                <a:cs typeface="Arial" pitchFamily="34" charset="0"/>
              </a:rPr>
              <a:t> </a:t>
            </a:r>
            <a:r>
              <a:rPr lang="en-US" sz="1600" kern="1200" dirty="0" err="1" smtClean="0">
                <a:solidFill>
                  <a:schemeClr val="tx1"/>
                </a:solidFill>
                <a:latin typeface="Arial" pitchFamily="34" charset="0"/>
                <a:ea typeface="+mn-ea"/>
                <a:cs typeface="Arial" pitchFamily="34" charset="0"/>
              </a:rPr>
              <a:t>Vélez</a:t>
            </a:r>
            <a:r>
              <a:rPr lang="en-US" sz="1600" dirty="0" smtClean="0">
                <a:latin typeface="Arial" pitchFamily="34" charset="0"/>
                <a:cs typeface="Arial" pitchFamily="34" charset="0"/>
              </a:rPr>
              <a:t>, University of Puerto Rico at </a:t>
            </a:r>
            <a:r>
              <a:rPr lang="en-US" sz="1600" dirty="0" err="1" smtClean="0">
                <a:latin typeface="Arial" pitchFamily="34" charset="0"/>
                <a:cs typeface="Arial" pitchFamily="34" charset="0"/>
              </a:rPr>
              <a:t>Mayag</a:t>
            </a:r>
            <a:r>
              <a:rPr lang="en-US" sz="1600" kern="1200" dirty="0" err="1" smtClean="0">
                <a:solidFill>
                  <a:schemeClr val="tx1"/>
                </a:solidFill>
                <a:latin typeface="Arial" pitchFamily="34" charset="0"/>
                <a:ea typeface="+mn-ea"/>
                <a:cs typeface="Arial" pitchFamily="34" charset="0"/>
              </a:rPr>
              <a:t>ü</a:t>
            </a:r>
            <a:r>
              <a:rPr lang="en-US" sz="1600" dirty="0" err="1" smtClean="0">
                <a:latin typeface="Arial" pitchFamily="34" charset="0"/>
                <a:cs typeface="Arial" pitchFamily="34" charset="0"/>
              </a:rPr>
              <a:t>ez</a:t>
            </a:r>
            <a:r>
              <a:rPr lang="en-US" sz="1600" dirty="0" smtClean="0">
                <a:latin typeface="Arial" pitchFamily="34" charset="0"/>
                <a:cs typeface="Arial" pitchFamily="34" charset="0"/>
              </a:rPr>
              <a:t>.</a:t>
            </a:r>
          </a:p>
          <a:p>
            <a:pPr lvl="0">
              <a:buFont typeface="Arial" pitchFamily="34" charset="0"/>
              <a:buChar char="•"/>
              <a:tabLst>
                <a:tab pos="274320" algn="l"/>
              </a:tabLst>
            </a:pPr>
            <a:r>
              <a:rPr lang="en-US" sz="1600" dirty="0" smtClean="0">
                <a:latin typeface="Arial" pitchFamily="34" charset="0"/>
                <a:cs typeface="Arial" pitchFamily="34" charset="0"/>
              </a:rPr>
              <a:t>Dr. </a:t>
            </a:r>
            <a:r>
              <a:rPr lang="en-US" sz="1600" dirty="0" err="1" smtClean="0">
                <a:latin typeface="Arial" pitchFamily="34" charset="0"/>
                <a:cs typeface="Arial" pitchFamily="34" charset="0"/>
              </a:rPr>
              <a:t>Satish</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Bhalla</a:t>
            </a:r>
            <a:r>
              <a:rPr lang="en-US" sz="1600" dirty="0" smtClean="0">
                <a:latin typeface="Arial" pitchFamily="34" charset="0"/>
                <a:cs typeface="Arial" pitchFamily="34" charset="0"/>
              </a:rPr>
              <a:t>, Johnson C. Smith University.</a:t>
            </a:r>
          </a:p>
          <a:p>
            <a:pPr>
              <a:buFont typeface="Arial" pitchFamily="34" charset="0"/>
              <a:buNone/>
            </a:pPr>
            <a:endParaRPr lang="en-US" sz="1600" dirty="0" smtClean="0">
              <a:latin typeface="Arial" pitchFamily="34" charset="0"/>
              <a:cs typeface="Arial" pitchFamily="34" charset="0"/>
            </a:endParaRPr>
          </a:p>
          <a:p>
            <a:pPr>
              <a:buFontTx/>
              <a:buNone/>
            </a:pPr>
            <a:r>
              <a:rPr lang="en-US" sz="1600" b="0" dirty="0" smtClean="0">
                <a:latin typeface="Arial" pitchFamily="34" charset="0"/>
                <a:cs typeface="Arial" pitchFamily="34" charset="0"/>
              </a:rPr>
              <a:t>Unless otherwise specified, all the information contained within is Copyrighted © by Carnegie Mellon University. Permission is granted for use, modify, and reproduce these materials for teaching purposes. </a:t>
            </a:r>
          </a:p>
          <a:p>
            <a:pPr>
              <a:buFontTx/>
              <a:buNone/>
            </a:pPr>
            <a:endParaRPr lang="en-US" sz="1600" b="0" dirty="0" smtClean="0">
              <a:latin typeface="Arial" pitchFamily="34" charset="0"/>
              <a:cs typeface="Arial" pitchFamily="34" charset="0"/>
            </a:endParaRPr>
          </a:p>
          <a:p>
            <a:pPr>
              <a:buFontTx/>
              <a:buNone/>
            </a:pPr>
            <a:r>
              <a:rPr lang="en-US" sz="1600" b="0" dirty="0" smtClean="0">
                <a:latin typeface="Arial" pitchFamily="34" charset="0"/>
                <a:cs typeface="Arial" pitchFamily="34" charset="0"/>
              </a:rPr>
              <a:t>The</a:t>
            </a:r>
            <a:r>
              <a:rPr lang="en-US" sz="1600" b="0" baseline="0" dirty="0" smtClean="0">
                <a:latin typeface="Arial" pitchFamily="34" charset="0"/>
                <a:cs typeface="Arial" pitchFamily="34" charset="0"/>
              </a:rPr>
              <a:t> most recent updated </a:t>
            </a:r>
            <a:r>
              <a:rPr lang="en-US" sz="1600" b="0" dirty="0" smtClean="0">
                <a:latin typeface="Arial" pitchFamily="34" charset="0"/>
                <a:cs typeface="Arial" pitchFamily="34" charset="0"/>
              </a:rPr>
              <a:t>copy of</a:t>
            </a:r>
            <a:r>
              <a:rPr lang="en-US" sz="1600" b="0" baseline="0" dirty="0" smtClean="0">
                <a:latin typeface="Arial" pitchFamily="34" charset="0"/>
                <a:cs typeface="Arial" pitchFamily="34" charset="0"/>
              </a:rPr>
              <a:t> </a:t>
            </a:r>
            <a:r>
              <a:rPr lang="en-US" sz="1600" b="0" dirty="0" smtClean="0">
                <a:latin typeface="Arial" pitchFamily="34" charset="0"/>
                <a:cs typeface="Arial" pitchFamily="34" charset="0"/>
              </a:rPr>
              <a:t>this</a:t>
            </a:r>
            <a:r>
              <a:rPr lang="en-US" sz="1600" b="0" baseline="0" dirty="0" smtClean="0">
                <a:latin typeface="Arial" pitchFamily="34" charset="0"/>
                <a:cs typeface="Arial" pitchFamily="34" charset="0"/>
              </a:rPr>
              <a:t> presentation along with supplemental teaching materials can be found online at: </a:t>
            </a:r>
            <a:r>
              <a:rPr lang="en-US" sz="1600" b="0" baseline="0" dirty="0" smtClean="0">
                <a:latin typeface="Arial" pitchFamily="34" charset="0"/>
                <a:cs typeface="Arial" pitchFamily="34" charset="0"/>
                <a:hlinkClick r:id="rId2"/>
              </a:rPr>
              <a:t>http://marc.psc.edu/</a:t>
            </a:r>
            <a:r>
              <a:rPr lang="en-US" sz="1600" b="0" baseline="0" dirty="0" smtClean="0">
                <a:latin typeface="Arial" pitchFamily="34" charset="0"/>
                <a:cs typeface="Arial" pitchFamily="34" charset="0"/>
              </a:rPr>
              <a:t> </a:t>
            </a:r>
            <a:endParaRPr lang="en-US" sz="1600" b="0" dirty="0" smtClean="0">
              <a:latin typeface="Arial" pitchFamily="34" charset="0"/>
              <a:cs typeface="Arial" pitchFamily="34" charset="0"/>
            </a:endParaRPr>
          </a:p>
          <a:p>
            <a:endParaRPr lang="en-US" sz="1600" dirty="0">
              <a:latin typeface="Arial" pitchFamily="34" charset="0"/>
              <a:cs typeface="Arial" pitchFamily="34" charset="0"/>
            </a:endParaRPr>
          </a:p>
        </p:txBody>
      </p:sp>
      <p:pic>
        <p:nvPicPr>
          <p:cNvPr id="4" name="Picture 3" descr="JCSUniv.JPG"/>
          <p:cNvPicPr>
            <a:picLocks noChangeAspect="1"/>
          </p:cNvPicPr>
          <p:nvPr/>
        </p:nvPicPr>
        <p:blipFill>
          <a:blip r:embed="rId3" cstate="print"/>
          <a:srcRect r="4578"/>
          <a:stretch>
            <a:fillRect/>
          </a:stretch>
        </p:blipFill>
        <p:spPr>
          <a:xfrm>
            <a:off x="3200400" y="67020"/>
            <a:ext cx="762000" cy="771180"/>
          </a:xfrm>
          <a:prstGeom prst="rect">
            <a:avLst/>
          </a:prstGeom>
        </p:spPr>
      </p:pic>
      <p:pic>
        <p:nvPicPr>
          <p:cNvPr id="5" name="Picture 4" descr="logo_upr.JPG"/>
          <p:cNvPicPr>
            <a:picLocks noChangeAspect="1"/>
          </p:cNvPicPr>
          <p:nvPr/>
        </p:nvPicPr>
        <p:blipFill>
          <a:blip r:embed="rId4" cstate="print"/>
          <a:stretch>
            <a:fillRect/>
          </a:stretch>
        </p:blipFill>
        <p:spPr>
          <a:xfrm>
            <a:off x="4114800" y="101600"/>
            <a:ext cx="990600" cy="660400"/>
          </a:xfrm>
          <a:prstGeom prst="rect">
            <a:avLst/>
          </a:prstGeom>
        </p:spPr>
      </p:pic>
      <p:pic>
        <p:nvPicPr>
          <p:cNvPr id="6" name="Picture 5" descr="logo_upr2.JPG"/>
          <p:cNvPicPr>
            <a:picLocks noChangeAspect="1"/>
          </p:cNvPicPr>
          <p:nvPr/>
        </p:nvPicPr>
        <p:blipFill>
          <a:blip r:embed="rId5" cstate="print"/>
          <a:stretch>
            <a:fillRect/>
          </a:stretch>
        </p:blipFill>
        <p:spPr>
          <a:xfrm>
            <a:off x="5257800" y="76200"/>
            <a:ext cx="762000" cy="723515"/>
          </a:xfrm>
          <a:prstGeom prst="rect">
            <a:avLst/>
          </a:prstGeom>
        </p:spPr>
      </p:pic>
      <p:pic>
        <p:nvPicPr>
          <p:cNvPr id="8" name="Picture 7" descr="logo_uprmed.JPG"/>
          <p:cNvPicPr>
            <a:picLocks noChangeAspect="1"/>
          </p:cNvPicPr>
          <p:nvPr/>
        </p:nvPicPr>
        <p:blipFill>
          <a:blip r:embed="rId6" cstate="print"/>
          <a:stretch>
            <a:fillRect/>
          </a:stretch>
        </p:blipFill>
        <p:spPr>
          <a:xfrm>
            <a:off x="6400800" y="72940"/>
            <a:ext cx="733864" cy="765260"/>
          </a:xfrm>
          <a:prstGeom prst="rect">
            <a:avLst/>
          </a:prstGeom>
        </p:spPr>
      </p:pic>
      <p:pic>
        <p:nvPicPr>
          <p:cNvPr id="9" name="Picture 8" descr="NCCUniv.JPG"/>
          <p:cNvPicPr>
            <a:picLocks noChangeAspect="1"/>
          </p:cNvPicPr>
          <p:nvPr/>
        </p:nvPicPr>
        <p:blipFill>
          <a:blip r:embed="rId7" cstate="print"/>
          <a:stretch>
            <a:fillRect/>
          </a:stretch>
        </p:blipFill>
        <p:spPr>
          <a:xfrm>
            <a:off x="2257694" y="98032"/>
            <a:ext cx="714106" cy="740168"/>
          </a:xfrm>
          <a:prstGeom prst="rect">
            <a:avLst/>
          </a:prstGeom>
        </p:spPr>
      </p:pic>
      <p:pic>
        <p:nvPicPr>
          <p:cNvPr id="10" name="Picture 9" descr="PSC Logo.JPG"/>
          <p:cNvPicPr>
            <a:picLocks noChangeAspect="1"/>
          </p:cNvPicPr>
          <p:nvPr/>
        </p:nvPicPr>
        <p:blipFill>
          <a:blip r:embed="rId8" cstate="print"/>
          <a:stretch>
            <a:fillRect/>
          </a:stretch>
        </p:blipFill>
        <p:spPr>
          <a:xfrm>
            <a:off x="0" y="0"/>
            <a:ext cx="2114550" cy="771525"/>
          </a:xfrm>
          <a:prstGeom prst="rect">
            <a:avLst/>
          </a:prstGeom>
        </p:spPr>
      </p:pic>
      <p:pic>
        <p:nvPicPr>
          <p:cNvPr id="11" name="Picture 10" descr="NRBSC Logo.JPG"/>
          <p:cNvPicPr>
            <a:picLocks noChangeAspect="1"/>
          </p:cNvPicPr>
          <p:nvPr/>
        </p:nvPicPr>
        <p:blipFill>
          <a:blip r:embed="rId9" cstate="print"/>
          <a:stretch>
            <a:fillRect/>
          </a:stretch>
        </p:blipFill>
        <p:spPr>
          <a:xfrm>
            <a:off x="7772400" y="0"/>
            <a:ext cx="1143000" cy="88011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Normal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81000" y="2057400"/>
            <a:ext cx="8382000" cy="3810000"/>
          </a:xfrm>
        </p:spPr>
        <p:txBody>
          <a:bodyPr>
            <a:normAutofit/>
          </a:bodyPr>
          <a:lstStyle>
            <a:lvl1pPr marL="0" indent="0" algn="l">
              <a:buClr>
                <a:schemeClr val="tx2"/>
              </a:buClr>
              <a:buFont typeface="Wingdings" pitchFamily="2" charset="2"/>
              <a:buChar char="§"/>
              <a:defRPr sz="2800" baseline="0">
                <a:solidFill>
                  <a:schemeClr val="tx1"/>
                </a:solidFill>
                <a:latin typeface="Arial" pitchFamily="34" charset="0"/>
                <a:cs typeface="Arial" pitchFamily="34" charset="0"/>
              </a:defRPr>
            </a:lvl1pPr>
            <a:lvl2pPr marL="457200" indent="0" algn="l">
              <a:buClr>
                <a:srgbClr val="C00000"/>
              </a:buClr>
              <a:buFont typeface="Wingdings" pitchFamily="2" charset="2"/>
              <a:buChar char="§"/>
              <a:defRPr>
                <a:solidFill>
                  <a:schemeClr val="tx1"/>
                </a:solidFill>
              </a:defRPr>
            </a:lvl2pPr>
            <a:lvl3pPr marL="914400" indent="0" algn="l">
              <a:buClr>
                <a:schemeClr val="accent1"/>
              </a:buClr>
              <a:buFont typeface="Wingdings" pitchFamily="2" charset="2"/>
              <a:buChar char="§"/>
              <a:defRPr>
                <a:solidFill>
                  <a:schemeClr val="tx1"/>
                </a:solidFill>
              </a:defRPr>
            </a:lvl3pPr>
            <a:lvl4pPr marL="1371600" indent="0" algn="l">
              <a:buClr>
                <a:schemeClr val="accent2"/>
              </a:buClr>
              <a:buFont typeface="Wingdings" pitchFamily="2" charset="2"/>
              <a:buChar char="§"/>
              <a:defRPr>
                <a:solidFill>
                  <a:schemeClr val="tx1"/>
                </a:solidFill>
              </a:defRPr>
            </a:lvl4pPr>
            <a:lvl5pPr marL="1828800" indent="0" algn="l">
              <a:buFont typeface="Wingdings" pitchFamily="2" charset="2"/>
              <a:buChar char="§"/>
              <a:defRPr>
                <a:solidFill>
                  <a:schemeClr val="tx1"/>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p>
          <a:p>
            <a:pPr lvl="1"/>
            <a:r>
              <a:rPr lang="en-US" dirty="0" smtClean="0"/>
              <a:t>Level 2</a:t>
            </a:r>
          </a:p>
          <a:p>
            <a:pPr lvl="2"/>
            <a:r>
              <a:rPr lang="en-US" dirty="0" smtClean="0"/>
              <a:t>Level 3</a:t>
            </a:r>
          </a:p>
          <a:p>
            <a:pPr lvl="3"/>
            <a:r>
              <a:rPr lang="en-US" dirty="0" smtClean="0"/>
              <a:t>Level 4</a:t>
            </a:r>
          </a:p>
          <a:p>
            <a:pPr lvl="4"/>
            <a:r>
              <a:rPr lang="en-US" dirty="0" smtClean="0"/>
              <a:t>Level 5</a:t>
            </a:r>
            <a:endParaRPr lang="en-US" dirty="0"/>
          </a:p>
        </p:txBody>
      </p:sp>
      <p:sp>
        <p:nvSpPr>
          <p:cNvPr id="9" name="Slide Number Placeholder 8"/>
          <p:cNvSpPr>
            <a:spLocks noGrp="1"/>
          </p:cNvSpPr>
          <p:nvPr>
            <p:ph type="sldNum" sz="quarter" idx="11"/>
          </p:nvPr>
        </p:nvSpPr>
        <p:spPr>
          <a:xfrm>
            <a:off x="6553200" y="6356350"/>
            <a:ext cx="2133600" cy="365125"/>
          </a:xfrm>
          <a:prstGeom prst="rect">
            <a:avLst/>
          </a:prstGeom>
        </p:spPr>
        <p:txBody>
          <a:bodyPr/>
          <a:lstStyle/>
          <a:p>
            <a:fld id="{C8AB6ED3-D4D6-47F2-ADB6-25529AE52698}" type="slidenum">
              <a:rPr lang="en-US" smtClean="0"/>
              <a:pPr/>
              <a:t>‹#›</a:t>
            </a:fld>
            <a:endParaRPr lang="en-US"/>
          </a:p>
        </p:txBody>
      </p:sp>
      <p:sp>
        <p:nvSpPr>
          <p:cNvPr id="4" name="Title 2"/>
          <p:cNvSpPr>
            <a:spLocks noGrp="1"/>
          </p:cNvSpPr>
          <p:nvPr>
            <p:ph type="title" idx="4294967295"/>
          </p:nvPr>
        </p:nvSpPr>
        <p:spPr>
          <a:xfrm>
            <a:off x="457200" y="990600"/>
            <a:ext cx="8229600" cy="884238"/>
          </a:xfrm>
          <a:prstGeom prst="rect">
            <a:avLst/>
          </a:prstGeom>
        </p:spPr>
        <p:txBody>
          <a:bodyPr/>
          <a:lstStyle>
            <a:lvl1pPr>
              <a:defRPr sz="3600"/>
            </a:lvl1pPr>
          </a:lstStyle>
          <a:p>
            <a:r>
              <a:rPr lang="en-US" smtClean="0">
                <a:solidFill>
                  <a:schemeClr val="accent1">
                    <a:lumMod val="50000"/>
                  </a:schemeClr>
                </a:solidFill>
              </a:rPr>
              <a:t>Click to edit Master title style</a:t>
            </a:r>
            <a:endParaRPr lang="en-US" dirty="0">
              <a:solidFill>
                <a:schemeClr val="accent1">
                  <a:lumMod val="50000"/>
                </a:scheme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1_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371600" y="1828800"/>
            <a:ext cx="6400800" cy="3810000"/>
          </a:xfrm>
        </p:spPr>
        <p:txBody>
          <a:bodyPr>
            <a:normAutofit/>
          </a:bodyPr>
          <a:lstStyle>
            <a:lvl1pPr marL="0" indent="0" algn="l">
              <a:buFont typeface="Wingdings" pitchFamily="2" charset="2"/>
              <a:buChar char="§"/>
              <a:defRPr sz="2800">
                <a:solidFill>
                  <a:schemeClr val="tx1">
                    <a:tint val="75000"/>
                  </a:schemeClr>
                </a:solidFill>
                <a:latin typeface="Arial" pitchFamily="34" charset="0"/>
                <a:cs typeface="Arial" pitchFamily="34" charset="0"/>
              </a:defRPr>
            </a:lvl1pPr>
            <a:lvl2pPr marL="457200" indent="0" algn="l">
              <a:buFont typeface="Wingdings" pitchFamily="2" charset="2"/>
              <a:buChar char="§"/>
              <a:defRPr>
                <a:solidFill>
                  <a:schemeClr val="tx1">
                    <a:tint val="75000"/>
                  </a:schemeClr>
                </a:solidFill>
              </a:defRPr>
            </a:lvl2pPr>
            <a:lvl3pPr marL="914400" indent="0" algn="l">
              <a:buFont typeface="Wingdings" pitchFamily="2" charset="2"/>
              <a:buChar char="§"/>
              <a:defRPr>
                <a:solidFill>
                  <a:schemeClr val="tx1">
                    <a:tint val="75000"/>
                  </a:schemeClr>
                </a:solidFill>
              </a:defRPr>
            </a:lvl3pPr>
            <a:lvl4pPr marL="1371600" indent="0" algn="l">
              <a:buFont typeface="Wingdings" pitchFamily="2" charset="2"/>
              <a:buChar char="§"/>
              <a:defRPr>
                <a:solidFill>
                  <a:schemeClr val="tx1">
                    <a:tint val="75000"/>
                  </a:schemeClr>
                </a:solidFill>
              </a:defRPr>
            </a:lvl4pPr>
            <a:lvl5pPr marL="1828800" indent="0" algn="l">
              <a:buFont typeface="Wingdings" pitchFamily="2" charset="2"/>
              <a:buChar char="§"/>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p>
          <a:p>
            <a:pPr lvl="1"/>
            <a:r>
              <a:rPr lang="en-US" dirty="0" smtClean="0"/>
              <a:t>Level 2</a:t>
            </a:r>
          </a:p>
          <a:p>
            <a:pPr lvl="2"/>
            <a:r>
              <a:rPr lang="en-US" dirty="0" smtClean="0"/>
              <a:t>Level 3</a:t>
            </a:r>
          </a:p>
          <a:p>
            <a:pPr lvl="3"/>
            <a:r>
              <a:rPr lang="en-US" dirty="0" smtClean="0"/>
              <a:t>Level 4</a:t>
            </a:r>
          </a:p>
          <a:p>
            <a:pPr lvl="4"/>
            <a:r>
              <a:rPr lang="en-US" dirty="0" smtClean="0"/>
              <a:t>Level 5</a:t>
            </a:r>
          </a:p>
        </p:txBody>
      </p:sp>
      <p:sp>
        <p:nvSpPr>
          <p:cNvPr id="9" name="Slide Number Placeholder 8"/>
          <p:cNvSpPr>
            <a:spLocks noGrp="1"/>
          </p:cNvSpPr>
          <p:nvPr>
            <p:ph type="sldNum" sz="quarter" idx="11"/>
          </p:nvPr>
        </p:nvSpPr>
        <p:spPr>
          <a:xfrm>
            <a:off x="6553200" y="6356350"/>
            <a:ext cx="2133600" cy="365125"/>
          </a:xfrm>
          <a:prstGeom prst="rect">
            <a:avLst/>
          </a:prstGeom>
        </p:spPr>
        <p:txBody>
          <a:bodyPr/>
          <a:lstStyle/>
          <a:p>
            <a:fld id="{C8AB6ED3-D4D6-47F2-ADB6-25529AE52698}" type="slidenum">
              <a:rPr lang="en-US" smtClean="0"/>
              <a:pPr/>
              <a:t>‹#›</a:t>
            </a:fld>
            <a:endParaRPr lang="en-US"/>
          </a:p>
        </p:txBody>
      </p:sp>
      <p:pic>
        <p:nvPicPr>
          <p:cNvPr id="13" name="Picture 12" descr="PSC Logo.JPG"/>
          <p:cNvPicPr>
            <a:picLocks noChangeAspect="1"/>
          </p:cNvPicPr>
          <p:nvPr/>
        </p:nvPicPr>
        <p:blipFill>
          <a:blip r:embed="rId2" cstate="print"/>
          <a:stretch>
            <a:fillRect/>
          </a:stretch>
        </p:blipFill>
        <p:spPr>
          <a:xfrm>
            <a:off x="0" y="0"/>
            <a:ext cx="2114550" cy="771525"/>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4_title1">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828800"/>
            <a:ext cx="8382000" cy="3810000"/>
          </a:xfrm>
        </p:spPr>
        <p:txBody>
          <a:bodyPr>
            <a:normAutofit/>
          </a:bodyPr>
          <a:lstStyle>
            <a:lvl1pPr marL="0" indent="0" algn="l">
              <a:buFont typeface="Wingdings" pitchFamily="2" charset="2"/>
              <a:buChar char="§"/>
              <a:defRPr sz="2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Slide Number Placeholder 8"/>
          <p:cNvSpPr>
            <a:spLocks noGrp="1"/>
          </p:cNvSpPr>
          <p:nvPr>
            <p:ph type="sldNum" sz="quarter" idx="11"/>
          </p:nvPr>
        </p:nvSpPr>
        <p:spPr>
          <a:xfrm>
            <a:off x="6553200" y="6356350"/>
            <a:ext cx="2133600" cy="365125"/>
          </a:xfrm>
          <a:prstGeom prst="rect">
            <a:avLst/>
          </a:prstGeom>
        </p:spPr>
        <p:txBody>
          <a:bodyPr/>
          <a:lstStyle/>
          <a:p>
            <a:fld id="{C8AB6ED3-D4D6-47F2-ADB6-25529AE5269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6_title1">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828800"/>
            <a:ext cx="8382000" cy="3810000"/>
          </a:xfrm>
        </p:spPr>
        <p:txBody>
          <a:bodyPr>
            <a:normAutofit/>
          </a:bodyPr>
          <a:lstStyle>
            <a:lvl1pPr marL="0" indent="0" algn="l">
              <a:buFont typeface="Wingdings" pitchFamily="2" charset="2"/>
              <a:buChar char="§"/>
              <a:defRPr sz="2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Slide Number Placeholder 8"/>
          <p:cNvSpPr>
            <a:spLocks noGrp="1"/>
          </p:cNvSpPr>
          <p:nvPr>
            <p:ph type="sldNum" sz="quarter" idx="11"/>
          </p:nvPr>
        </p:nvSpPr>
        <p:spPr>
          <a:xfrm>
            <a:off x="6553200" y="6356350"/>
            <a:ext cx="2133600" cy="365125"/>
          </a:xfrm>
          <a:prstGeom prst="rect">
            <a:avLst/>
          </a:prstGeom>
        </p:spPr>
        <p:txBody>
          <a:bodyPr/>
          <a:lstStyle/>
          <a:p>
            <a:fld id="{C8AB6ED3-D4D6-47F2-ADB6-25529AE5269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image" Target="../media/image2.jpeg"/><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5"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7" Type="http://schemas.openxmlformats.org/officeDocument/2006/relationships/slideLayout" Target="../slideLayouts/slideLayout10.xml"/><Relationship Id="rId1" Type="http://schemas.openxmlformats.org/officeDocument/2006/relationships/slideLayout" Target="../slideLayouts/slideLayout4.xml"/><Relationship Id="rId24" Type="http://schemas.openxmlformats.org/officeDocument/2006/relationships/slideLayout" Target="../slideLayouts/slideLayout27.xml"/><Relationship Id="rId25" Type="http://schemas.openxmlformats.org/officeDocument/2006/relationships/theme" Target="../theme/theme2.xml"/><Relationship Id="rId8" Type="http://schemas.openxmlformats.org/officeDocument/2006/relationships/slideLayout" Target="../slideLayouts/slideLayout11.xml"/><Relationship Id="rId13" Type="http://schemas.openxmlformats.org/officeDocument/2006/relationships/slideLayout" Target="../slideLayouts/slideLayout16.xml"/><Relationship Id="rId10" Type="http://schemas.openxmlformats.org/officeDocument/2006/relationships/slideLayout" Target="../slideLayouts/slideLayout13.xml"/><Relationship Id="rId12" Type="http://schemas.openxmlformats.org/officeDocument/2006/relationships/slideLayout" Target="../slideLayouts/slideLayout15.xml"/><Relationship Id="rId17" Type="http://schemas.openxmlformats.org/officeDocument/2006/relationships/slideLayout" Target="../slideLayouts/slideLayout20.xml"/><Relationship Id="rId9" Type="http://schemas.openxmlformats.org/officeDocument/2006/relationships/slideLayout" Target="../slideLayouts/slideLayout12.xml"/><Relationship Id="rId18" Type="http://schemas.openxmlformats.org/officeDocument/2006/relationships/slideLayout" Target="../slideLayouts/slideLayout21.xml"/><Relationship Id="rId3" Type="http://schemas.openxmlformats.org/officeDocument/2006/relationships/slideLayout" Target="../slideLayouts/slideLayout6.xml"/><Relationship Id="rId27" Type="http://schemas.openxmlformats.org/officeDocument/2006/relationships/image" Target="../media/image2.jpeg"/><Relationship Id="rId14" Type="http://schemas.openxmlformats.org/officeDocument/2006/relationships/slideLayout" Target="../slideLayouts/slideLayout17.xml"/><Relationship Id="rId23" Type="http://schemas.openxmlformats.org/officeDocument/2006/relationships/slideLayout" Target="../slideLayouts/slideLayout26.xml"/><Relationship Id="rId4" Type="http://schemas.openxmlformats.org/officeDocument/2006/relationships/slideLayout" Target="../slideLayouts/slideLayout7.xml"/><Relationship Id="rId26" Type="http://schemas.openxmlformats.org/officeDocument/2006/relationships/image" Target="../media/image1.jpeg"/><Relationship Id="rId11" Type="http://schemas.openxmlformats.org/officeDocument/2006/relationships/slideLayout" Target="../slideLayouts/slideLayout14.xml"/><Relationship Id="rId6" Type="http://schemas.openxmlformats.org/officeDocument/2006/relationships/slideLayout" Target="../slideLayouts/slideLayout9.xml"/><Relationship Id="rId16" Type="http://schemas.openxmlformats.org/officeDocument/2006/relationships/slideLayout" Target="../slideLayouts/slideLayout19.xml"/><Relationship Id="rId5" Type="http://schemas.openxmlformats.org/officeDocument/2006/relationships/slideLayout" Target="../slideLayouts/slideLayout8.xml"/><Relationship Id="rId15" Type="http://schemas.openxmlformats.org/officeDocument/2006/relationships/slideLayout" Target="../slideLayouts/slideLayout18.xml"/><Relationship Id="rId19" Type="http://schemas.openxmlformats.org/officeDocument/2006/relationships/slideLayout" Target="../slideLayouts/slideLayout22.xml"/><Relationship Id="rId20" Type="http://schemas.openxmlformats.org/officeDocument/2006/relationships/slideLayout" Target="../slideLayouts/slideLayout23.xml"/><Relationship Id="rId22" Type="http://schemas.openxmlformats.org/officeDocument/2006/relationships/slideLayout" Target="../slideLayouts/slideLayout25.xml"/><Relationship Id="rId21" Type="http://schemas.openxmlformats.org/officeDocument/2006/relationships/slideLayout" Target="../slideLayouts/slideLayout24.xml"/><Relationship Id="rId2"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95400" y="1600200"/>
            <a:ext cx="7391400" cy="4525963"/>
          </a:xfrm>
          <a:prstGeom prst="rect">
            <a:avLst/>
          </a:prstGeom>
        </p:spPr>
        <p:txBody>
          <a:bodyPr vert="horz" lIns="91440" tIns="45720" rIns="91440" bIns="45720" rtlCol="0">
            <a:normAutofit/>
          </a:bodyPr>
          <a:lstStyle/>
          <a:p>
            <a:pPr lvl="0"/>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AB6ED3-D4D6-47F2-ADB6-25529AE52698}" type="slidenum">
              <a:rPr lang="en-US" smtClean="0"/>
              <a:pPr/>
              <a:t>‹#›</a:t>
            </a:fld>
            <a:endParaRPr lang="en-US"/>
          </a:p>
        </p:txBody>
      </p:sp>
      <p:pic>
        <p:nvPicPr>
          <p:cNvPr id="13" name="Picture 12" descr="PSC Logo.JPG"/>
          <p:cNvPicPr>
            <a:picLocks noChangeAspect="1"/>
          </p:cNvPicPr>
          <p:nvPr/>
        </p:nvPicPr>
        <p:blipFill>
          <a:blip r:embed="rId5" cstate="print"/>
          <a:stretch>
            <a:fillRect/>
          </a:stretch>
        </p:blipFill>
        <p:spPr>
          <a:xfrm>
            <a:off x="0" y="0"/>
            <a:ext cx="2114550" cy="771525"/>
          </a:xfrm>
          <a:prstGeom prst="rect">
            <a:avLst/>
          </a:prstGeom>
        </p:spPr>
      </p:pic>
      <p:pic>
        <p:nvPicPr>
          <p:cNvPr id="14" name="Picture 13" descr="NRBSC Logo.JPG"/>
          <p:cNvPicPr>
            <a:picLocks noChangeAspect="1"/>
          </p:cNvPicPr>
          <p:nvPr/>
        </p:nvPicPr>
        <p:blipFill>
          <a:blip r:embed="rId6" cstate="print"/>
          <a:stretch>
            <a:fillRect/>
          </a:stretch>
        </p:blipFill>
        <p:spPr>
          <a:xfrm>
            <a:off x="7772400" y="0"/>
            <a:ext cx="1143000" cy="880110"/>
          </a:xfrm>
          <a:prstGeom prst="rect">
            <a:avLst/>
          </a:prstGeom>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Lst>
  <p:hf hdr="0" ftr="0" dt="0"/>
  <p:txStyles>
    <p:titleStyle>
      <a:lvl1pPr algn="ctr" defTabSz="914400" rtl="0" eaLnBrk="1" latinLnBrk="0" hangingPunct="1">
        <a:spcBef>
          <a:spcPct val="0"/>
        </a:spcBef>
        <a:buNone/>
        <a:defRPr sz="3200" kern="1200">
          <a:solidFill>
            <a:schemeClr val="accent1">
              <a:lumMod val="75000"/>
            </a:schemeClr>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95400" y="1600200"/>
            <a:ext cx="7391400" cy="4525963"/>
          </a:xfrm>
          <a:prstGeom prst="rect">
            <a:avLst/>
          </a:prstGeom>
        </p:spPr>
        <p:txBody>
          <a:bodyPr vert="horz" lIns="91440" tIns="45720" rIns="91440" bIns="45720" rtlCol="0">
            <a:normAutofit/>
          </a:bodyPr>
          <a:lstStyle/>
          <a:p>
            <a:pPr lvl="0"/>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AB6ED3-D4D6-47F2-ADB6-25529AE52698}" type="slidenum">
              <a:rPr lang="en-US" smtClean="0"/>
              <a:pPr/>
              <a:t>‹#›</a:t>
            </a:fld>
            <a:endParaRPr lang="en-US"/>
          </a:p>
        </p:txBody>
      </p:sp>
      <p:pic>
        <p:nvPicPr>
          <p:cNvPr id="13" name="Picture 12" descr="PSC Logo.JPG"/>
          <p:cNvPicPr>
            <a:picLocks noChangeAspect="1"/>
          </p:cNvPicPr>
          <p:nvPr/>
        </p:nvPicPr>
        <p:blipFill>
          <a:blip r:embed="rId26" cstate="print"/>
          <a:stretch>
            <a:fillRect/>
          </a:stretch>
        </p:blipFill>
        <p:spPr>
          <a:xfrm>
            <a:off x="0" y="0"/>
            <a:ext cx="2114550" cy="771525"/>
          </a:xfrm>
          <a:prstGeom prst="rect">
            <a:avLst/>
          </a:prstGeom>
        </p:spPr>
      </p:pic>
      <p:pic>
        <p:nvPicPr>
          <p:cNvPr id="14" name="Picture 13" descr="NRBSC Logo.JPG"/>
          <p:cNvPicPr>
            <a:picLocks noChangeAspect="1"/>
          </p:cNvPicPr>
          <p:nvPr/>
        </p:nvPicPr>
        <p:blipFill>
          <a:blip r:embed="rId27" cstate="print"/>
          <a:stretch>
            <a:fillRect/>
          </a:stretch>
        </p:blipFill>
        <p:spPr>
          <a:xfrm>
            <a:off x="7772400" y="0"/>
            <a:ext cx="1143000" cy="880110"/>
          </a:xfrm>
          <a:prstGeom prst="rect">
            <a:avLst/>
          </a:prstGeom>
        </p:spPr>
      </p:pic>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 id="2147483683" r:id="rId17"/>
    <p:sldLayoutId id="2147483684" r:id="rId18"/>
    <p:sldLayoutId id="2147483685" r:id="rId19"/>
    <p:sldLayoutId id="2147483686" r:id="rId20"/>
    <p:sldLayoutId id="2147483687" r:id="rId21"/>
    <p:sldLayoutId id="2147483688" r:id="rId22"/>
    <p:sldLayoutId id="2147483689" r:id="rId23"/>
    <p:sldLayoutId id="2147483690" r:id="rId24"/>
  </p:sldLayoutIdLst>
  <p:hf hdr="0" ftr="0" dt="0"/>
  <p:txStyles>
    <p:titleStyle>
      <a:lvl1pPr algn="ctr" defTabSz="914400" rtl="0" eaLnBrk="1" latinLnBrk="0" hangingPunct="1">
        <a:spcBef>
          <a:spcPct val="0"/>
        </a:spcBef>
        <a:buNone/>
        <a:defRPr sz="3200" kern="1200">
          <a:solidFill>
            <a:schemeClr val="accent1">
              <a:lumMod val="75000"/>
            </a:schemeClr>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2" Type="http://schemas.openxmlformats.org/officeDocument/2006/relationships/hyperlink" Target="http://www.python.org/" TargetMode="External"/><Relationship Id="rId3" Type="http://schemas.openxmlformats.org/officeDocument/2006/relationships/hyperlink" Target="http://www.python.org/ftp/python/2.5/python-2.5.msi" TargetMode="External"/><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85800" y="2209800"/>
            <a:ext cx="7543800" cy="3810000"/>
          </a:xfrm>
        </p:spPr>
        <p:txBody>
          <a:bodyPr>
            <a:normAutofit fontScale="70000" lnSpcReduction="20000"/>
          </a:bodyPr>
          <a:lstStyle/>
          <a:p>
            <a:pPr marL="215900" lvl="1">
              <a:lnSpc>
                <a:spcPct val="98000"/>
              </a:lnSpc>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dirty="0" smtClean="0">
                <a:solidFill>
                  <a:srgbClr val="000000"/>
                </a:solidFill>
                <a:latin typeface="+mj-lt"/>
              </a:rPr>
              <a:t>MARC: Developing Bioinformatics Programs</a:t>
            </a:r>
          </a:p>
          <a:p>
            <a:pPr marL="215900" lvl="1">
              <a:lnSpc>
                <a:spcPct val="98000"/>
              </a:lnSpc>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dirty="0" smtClean="0">
                <a:solidFill>
                  <a:srgbClr val="000000"/>
                </a:solidFill>
                <a:latin typeface="+mj-lt"/>
              </a:rPr>
              <a:t>July 2009</a:t>
            </a:r>
          </a:p>
          <a:p>
            <a:pPr marL="215900" lvl="1" algn="l">
              <a:lnSpc>
                <a:spcPct val="98000"/>
              </a:lnSpc>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GB" sz="3200" b="1" dirty="0" smtClean="0">
              <a:solidFill>
                <a:srgbClr val="000000"/>
              </a:solidFill>
              <a:latin typeface="+mj-lt"/>
            </a:endParaRPr>
          </a:p>
          <a:p>
            <a:pPr marL="215900" lvl="1" algn="l">
              <a:lnSpc>
                <a:spcPct val="98000"/>
              </a:lnSpc>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GB" sz="3200" b="1" dirty="0" smtClean="0">
              <a:solidFill>
                <a:srgbClr val="000000"/>
              </a:solidFill>
              <a:latin typeface="+mj-lt"/>
            </a:endParaRPr>
          </a:p>
          <a:p>
            <a:pPr marL="215900" lvl="1">
              <a:lnSpc>
                <a:spcPct val="98000"/>
              </a:lnSpc>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b="1" dirty="0" smtClean="0">
                <a:solidFill>
                  <a:srgbClr val="000000"/>
                </a:solidFill>
                <a:latin typeface="+mj-lt"/>
              </a:rPr>
              <a:t>Alex </a:t>
            </a:r>
            <a:r>
              <a:rPr lang="en-GB" sz="3200" b="1" dirty="0" err="1" smtClean="0">
                <a:solidFill>
                  <a:srgbClr val="000000"/>
                </a:solidFill>
                <a:latin typeface="+mj-lt"/>
              </a:rPr>
              <a:t>Ropelewski</a:t>
            </a:r>
            <a:endParaRPr lang="en-GB" sz="3200" b="1" dirty="0" smtClean="0">
              <a:solidFill>
                <a:srgbClr val="000000"/>
              </a:solidFill>
              <a:latin typeface="+mj-lt"/>
            </a:endParaRPr>
          </a:p>
          <a:p>
            <a:pPr marL="215900" lvl="1">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dirty="0" smtClean="0">
                <a:solidFill>
                  <a:schemeClr val="accent1">
                    <a:lumMod val="75000"/>
                  </a:schemeClr>
                </a:solidFill>
                <a:latin typeface="+mj-lt"/>
              </a:rPr>
              <a:t>PSC-NRBSC</a:t>
            </a:r>
          </a:p>
          <a:p>
            <a:pPr marL="215900" lvl="1">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GB" dirty="0" smtClean="0">
              <a:solidFill>
                <a:srgbClr val="00AE00"/>
              </a:solidFill>
              <a:latin typeface="+mj-lt"/>
            </a:endParaRPr>
          </a:p>
          <a:p>
            <a:pPr marL="215900" lvl="1">
              <a:lnSpc>
                <a:spcPct val="98000"/>
              </a:lnSpc>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b="1" dirty="0" err="1" smtClean="0">
                <a:solidFill>
                  <a:srgbClr val="000000"/>
                </a:solidFill>
                <a:latin typeface="+mj-lt"/>
              </a:rPr>
              <a:t>Bienvenido</a:t>
            </a:r>
            <a:r>
              <a:rPr lang="en-GB" sz="3200" b="1" dirty="0" smtClean="0">
                <a:solidFill>
                  <a:srgbClr val="000000"/>
                </a:solidFill>
                <a:latin typeface="+mj-lt"/>
              </a:rPr>
              <a:t> </a:t>
            </a:r>
            <a:r>
              <a:rPr lang="en-GB" sz="3200" b="1" dirty="0" err="1" smtClean="0">
                <a:solidFill>
                  <a:srgbClr val="000000"/>
                </a:solidFill>
                <a:latin typeface="+mj-lt"/>
              </a:rPr>
              <a:t>Vélez</a:t>
            </a:r>
            <a:endParaRPr lang="en-GB" sz="3200" b="1" dirty="0" smtClean="0">
              <a:solidFill>
                <a:srgbClr val="000000"/>
              </a:solidFill>
              <a:latin typeface="+mj-lt"/>
            </a:endParaRPr>
          </a:p>
          <a:p>
            <a:pPr marL="215900" lvl="1">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dirty="0" smtClean="0">
                <a:solidFill>
                  <a:schemeClr val="accent1">
                    <a:lumMod val="75000"/>
                  </a:schemeClr>
                </a:solidFill>
                <a:latin typeface="+mj-lt"/>
              </a:rPr>
              <a:t>UPR Mayaguez</a:t>
            </a:r>
          </a:p>
          <a:p>
            <a:endParaRPr lang="en-US" dirty="0" smtClean="0">
              <a:solidFill>
                <a:schemeClr val="tx1"/>
              </a:solidFill>
              <a:latin typeface="+mj-lt"/>
            </a:endParaRPr>
          </a:p>
          <a:p>
            <a:endParaRPr lang="en-US" dirty="0" smtClean="0">
              <a:latin typeface="+mj-lt"/>
            </a:endParaRPr>
          </a:p>
          <a:p>
            <a:r>
              <a:rPr lang="en-US" sz="1600" dirty="0" smtClean="0">
                <a:latin typeface="+mj-lt"/>
              </a:rPr>
              <a:t>Reference: How to Think Like a Computer Scientist: Learning with Python</a:t>
            </a:r>
          </a:p>
        </p:txBody>
      </p:sp>
      <p:sp>
        <p:nvSpPr>
          <p:cNvPr id="3" name="Title 2"/>
          <p:cNvSpPr>
            <a:spLocks noGrp="1"/>
          </p:cNvSpPr>
          <p:nvPr>
            <p:ph type="title" idx="4294967295"/>
          </p:nvPr>
        </p:nvSpPr>
        <p:spPr>
          <a:xfrm>
            <a:off x="457200" y="838200"/>
            <a:ext cx="8229600" cy="1143000"/>
          </a:xfrm>
          <a:prstGeom prst="rect">
            <a:avLst/>
          </a:prstGeom>
        </p:spPr>
        <p:txBody>
          <a:bodyPr/>
          <a:lstStyle/>
          <a:p>
            <a:r>
              <a:rPr lang="en-US" dirty="0" smtClean="0">
                <a:latin typeface="+mj-lt"/>
              </a:rPr>
              <a:t>Essential Computing for Bioinformatics</a:t>
            </a:r>
            <a:br>
              <a:rPr lang="en-US" dirty="0" smtClean="0">
                <a:latin typeface="+mj-lt"/>
              </a:rPr>
            </a:br>
            <a:r>
              <a:rPr lang="en-US" dirty="0" smtClean="0">
                <a:latin typeface="+mj-lt"/>
              </a:rPr>
              <a:t>First Steps in Computing: </a:t>
            </a:r>
            <a:r>
              <a:rPr lang="en-US" smtClean="0">
                <a:latin typeface="+mj-lt"/>
              </a:rPr>
              <a:t>Course Overview</a:t>
            </a:r>
            <a:endParaRPr lang="en-US" dirty="0">
              <a:latin typeface="+mj-lt"/>
            </a:endParaRPr>
          </a:p>
        </p:txBody>
      </p:sp>
      <p:sp>
        <p:nvSpPr>
          <p:cNvPr id="4" name="Slide Number Placeholder 3"/>
          <p:cNvSpPr>
            <a:spLocks noGrp="1"/>
          </p:cNvSpPr>
          <p:nvPr>
            <p:ph type="sldNum" sz="quarter" idx="11"/>
          </p:nvPr>
        </p:nvSpPr>
        <p:spPr/>
        <p:txBody>
          <a:bodyPr/>
          <a:lstStyle/>
          <a:p>
            <a:fld id="{13EC2685-7EB5-4289-A761-ABC6C6D9CC5D}"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a:xfrm>
            <a:off x="493921" y="188661"/>
            <a:ext cx="8153280" cy="959141"/>
          </a:xfrm>
        </p:spPr>
        <p:txBody>
          <a:bodyPr>
            <a:spAutoFit/>
          </a:bodyPr>
          <a:lstStyle/>
          <a:p>
            <a:pPr>
              <a:lnSpc>
                <a:spcPct val="98000"/>
              </a:lnSpc>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GB" sz="2900" dirty="0">
                <a:solidFill>
                  <a:schemeClr val="tx1"/>
                </a:solidFill>
                <a:latin typeface="Gill Sans MT" pitchFamily="-112" charset="-18"/>
              </a:rPr>
              <a:t>Mathematical Computing</a:t>
            </a:r>
            <a:br>
              <a:rPr lang="en-GB" sz="2900" dirty="0">
                <a:solidFill>
                  <a:schemeClr val="tx1"/>
                </a:solidFill>
                <a:latin typeface="Gill Sans MT" pitchFamily="-112" charset="-18"/>
              </a:rPr>
            </a:br>
            <a:r>
              <a:rPr lang="en-GB" sz="2900" dirty="0" err="1">
                <a:solidFill>
                  <a:schemeClr val="tx1"/>
                </a:solidFill>
                <a:latin typeface="Gill Sans MT" pitchFamily="-112" charset="-18"/>
              </a:rPr>
              <a:t>Goal:General</a:t>
            </a:r>
            <a:r>
              <a:rPr lang="en-GB" sz="2900" dirty="0">
                <a:solidFill>
                  <a:schemeClr val="tx1"/>
                </a:solidFill>
                <a:latin typeface="Gill Sans MT" pitchFamily="-112" charset="-18"/>
              </a:rPr>
              <a:t> Awareness</a:t>
            </a:r>
          </a:p>
        </p:txBody>
      </p:sp>
      <p:sp>
        <p:nvSpPr>
          <p:cNvPr id="27651" name="Rectangle 2"/>
          <p:cNvSpPr>
            <a:spLocks noGrp="1" noChangeArrowheads="1"/>
          </p:cNvSpPr>
          <p:nvPr>
            <p:ph sz="quarter" idx="1"/>
          </p:nvPr>
        </p:nvSpPr>
        <p:spPr>
          <a:xfrm>
            <a:off x="635040" y="1524000"/>
            <a:ext cx="7809120" cy="4466454"/>
          </a:xfrm>
        </p:spPr>
        <p:txBody>
          <a:bodyPr>
            <a:spAutoFit/>
          </a:bodyPr>
          <a:lstStyle/>
          <a:p>
            <a:pPr>
              <a:lnSpc>
                <a:spcPct val="98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What is Computing?</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Mathematical Models of Computing</a:t>
            </a:r>
          </a:p>
          <a:p>
            <a:pPr lvl="1">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Finite Automata</a:t>
            </a:r>
          </a:p>
          <a:p>
            <a:pPr lvl="1">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Turing Machines</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The Limits of Computation</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Church/Turing Thesis</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What is an Algorithm?</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Big O Notation</a:t>
            </a:r>
          </a:p>
        </p:txBody>
      </p:sp>
      <p:sp>
        <p:nvSpPr>
          <p:cNvPr id="27652" name="Slide Number Placeholder 3"/>
          <p:cNvSpPr>
            <a:spLocks noGrp="1"/>
          </p:cNvSpPr>
          <p:nvPr>
            <p:ph type="sldNum" sz="quarter" idx="12"/>
          </p:nvPr>
        </p:nvSpPr>
        <p:spPr bwMode="auto">
          <a:noFill/>
          <a:ln>
            <a:miter lim="800000"/>
            <a:headEnd/>
            <a:tailEnd/>
          </a:ln>
        </p:spPr>
        <p:txBody>
          <a:bodyPr/>
          <a:lstStyle/>
          <a:p>
            <a:fld id="{D4047623-EC51-3745-8143-FE3B488064B6}" type="slidenum">
              <a:rPr lang="en-US"/>
              <a:pPr/>
              <a:t>10</a:t>
            </a:fld>
            <a:endParaRPr lang="en-US"/>
          </a:p>
        </p:txBody>
      </p:sp>
      <p:sp>
        <p:nvSpPr>
          <p:cNvPr id="27653" name="Footer Placeholder 4"/>
          <p:cNvSpPr>
            <a:spLocks noGrp="1"/>
          </p:cNvSpPr>
          <p:nvPr>
            <p:ph type="ftr" sz="quarter" idx="11"/>
          </p:nvPr>
        </p:nvSpPr>
        <p:spPr bwMode="auto">
          <a:noFill/>
          <a:ln>
            <a:miter lim="800000"/>
            <a:headEnd/>
            <a:tailEnd/>
          </a:ln>
        </p:spPr>
        <p:txBody>
          <a:bodyPr wrap="square" numCol="1" anchor="t" anchorCtr="0" compatLnSpc="1">
            <a:prstTxWarp prst="textNoShape">
              <a:avLst/>
            </a:prstTxWarp>
          </a:bodyPr>
          <a:lstStyle/>
          <a:p>
            <a:pPr>
              <a:buFont typeface="Wingdings" pitchFamily="-112" charset="2"/>
              <a:buNone/>
            </a:pPr>
            <a:r>
              <a:rPr lang="en-US">
                <a:latin typeface="Times New Roman" pitchFamily="-112" charset="0"/>
                <a:ea typeface="Times New Roman" pitchFamily="-112" charset="0"/>
                <a:cs typeface="Times New Roman" pitchFamily="-112" charset="0"/>
              </a:rPr>
              <a:t>These materials were developed with funding from the US National Institutes of Health grant #2T36 GM008789 to the Pittsburgh Supercomputing Center</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83840" y="620406"/>
            <a:ext cx="8153280" cy="522594"/>
          </a:xfrm>
        </p:spPr>
        <p:txBody>
          <a:bodyPr>
            <a:spAutoFit/>
          </a:bodyPr>
          <a:lstStyle/>
          <a:p>
            <a:pPr>
              <a:lnSpc>
                <a:spcPct val="98000"/>
              </a:lnSpc>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GB" sz="2900" dirty="0">
                <a:solidFill>
                  <a:schemeClr val="tx1"/>
                </a:solidFill>
                <a:latin typeface="Gill Sans MT" pitchFamily="-112" charset="-18"/>
              </a:rPr>
              <a:t>High-Level Programming (Python</a:t>
            </a:r>
            <a:r>
              <a:rPr lang="en-GB" sz="2900" dirty="0" smtClean="0">
                <a:solidFill>
                  <a:schemeClr val="tx1"/>
                </a:solidFill>
                <a:latin typeface="Gill Sans MT" pitchFamily="-112" charset="-18"/>
              </a:rPr>
              <a:t>)</a:t>
            </a:r>
            <a:endParaRPr lang="en-GB" sz="2900" dirty="0">
              <a:solidFill>
                <a:schemeClr val="tx1"/>
              </a:solidFill>
              <a:latin typeface="Gill Sans MT" pitchFamily="-112" charset="-18"/>
            </a:endParaRPr>
          </a:p>
        </p:txBody>
      </p:sp>
      <p:sp>
        <p:nvSpPr>
          <p:cNvPr id="28675" name="Rectangle 2"/>
          <p:cNvSpPr>
            <a:spLocks noGrp="1" noChangeArrowheads="1"/>
          </p:cNvSpPr>
          <p:nvPr>
            <p:ph sz="quarter" idx="1"/>
          </p:nvPr>
        </p:nvSpPr>
        <p:spPr>
          <a:xfrm>
            <a:off x="636481" y="1736395"/>
            <a:ext cx="7809120" cy="4512005"/>
          </a:xfrm>
        </p:spPr>
        <p:txBody>
          <a:bodyPr wrap="square">
            <a:spAutoFit/>
          </a:bodyPr>
          <a:lstStyle/>
          <a:p>
            <a:pPr>
              <a:lnSpc>
                <a:spcPct val="98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Downloading and Installing the Interpreter</a:t>
            </a:r>
            <a:endParaRPr lang="en-GB" dirty="0" smtClean="0">
              <a:latin typeface="Gill Sans MT" pitchFamily="-112" charset="-18"/>
            </a:endParaRP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smtClean="0">
                <a:latin typeface="Gill Sans MT" pitchFamily="-112" charset="-18"/>
              </a:rPr>
              <a:t>Values</a:t>
            </a:r>
            <a:r>
              <a:rPr lang="en-GB" dirty="0">
                <a:latin typeface="Gill Sans MT" pitchFamily="-112" charset="-18"/>
              </a:rPr>
              <a:t>, Expressions and Naming</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Designing your own Functional Building Blocks</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Controlling the Flow of your Program</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String Manipulation (Sequence Processing)</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Container Data Structures</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File </a:t>
            </a:r>
            <a:r>
              <a:rPr lang="en-GB" dirty="0" smtClean="0">
                <a:latin typeface="Gill Sans MT" pitchFamily="-112" charset="-18"/>
              </a:rPr>
              <a:t>Manipulation</a:t>
            </a:r>
            <a:endParaRPr lang="en-GB" dirty="0">
              <a:latin typeface="Gill Sans MT" pitchFamily="-112" charset="-18"/>
            </a:endParaRPr>
          </a:p>
        </p:txBody>
      </p:sp>
      <p:sp>
        <p:nvSpPr>
          <p:cNvPr id="28676" name="Slide Number Placeholder 3"/>
          <p:cNvSpPr>
            <a:spLocks noGrp="1"/>
          </p:cNvSpPr>
          <p:nvPr>
            <p:ph type="sldNum" sz="quarter" idx="12"/>
          </p:nvPr>
        </p:nvSpPr>
        <p:spPr bwMode="auto">
          <a:noFill/>
          <a:ln>
            <a:miter lim="800000"/>
            <a:headEnd/>
            <a:tailEnd/>
          </a:ln>
        </p:spPr>
        <p:txBody>
          <a:bodyPr/>
          <a:lstStyle/>
          <a:p>
            <a:fld id="{C6288814-264C-684C-8866-D1954B25FD17}" type="slidenum">
              <a:rPr lang="en-US"/>
              <a:pPr/>
              <a:t>11</a:t>
            </a:fld>
            <a:endParaRPr lang="en-US"/>
          </a:p>
        </p:txBody>
      </p:sp>
      <p:sp>
        <p:nvSpPr>
          <p:cNvPr id="28677" name="Footer Placeholder 4"/>
          <p:cNvSpPr>
            <a:spLocks noGrp="1"/>
          </p:cNvSpPr>
          <p:nvPr>
            <p:ph type="ftr" sz="quarter" idx="11"/>
          </p:nvPr>
        </p:nvSpPr>
        <p:spPr bwMode="auto">
          <a:noFill/>
          <a:ln>
            <a:miter lim="800000"/>
            <a:headEnd/>
            <a:tailEnd/>
          </a:ln>
        </p:spPr>
        <p:txBody>
          <a:bodyPr wrap="square" numCol="1" anchor="t" anchorCtr="0" compatLnSpc="1">
            <a:prstTxWarp prst="textNoShape">
              <a:avLst/>
            </a:prstTxWarp>
          </a:bodyPr>
          <a:lstStyle/>
          <a:p>
            <a:pPr>
              <a:buFont typeface="Wingdings" pitchFamily="-112" charset="2"/>
              <a:buNone/>
            </a:pPr>
            <a:r>
              <a:rPr lang="en-US" dirty="0">
                <a:latin typeface="Times New Roman" pitchFamily="-112" charset="0"/>
                <a:ea typeface="Times New Roman" pitchFamily="-112" charset="0"/>
                <a:cs typeface="Times New Roman" pitchFamily="-112" charset="0"/>
              </a:rPr>
              <a:t>These materials were developed with funding from the US National Institutes of Health grant #2T36 GM008789 to the Pittsburgh Supercomputing Center</a:t>
            </a:r>
          </a:p>
        </p:txBody>
      </p:sp>
      <p:sp>
        <p:nvSpPr>
          <p:cNvPr id="7" name="Rectangle 6"/>
          <p:cNvSpPr/>
          <p:nvPr/>
        </p:nvSpPr>
        <p:spPr>
          <a:xfrm>
            <a:off x="457200" y="1219200"/>
            <a:ext cx="5589391" cy="584776"/>
          </a:xfrm>
          <a:prstGeom prst="rect">
            <a:avLst/>
          </a:prstGeom>
        </p:spPr>
        <p:txBody>
          <a:bodyPr wrap="none">
            <a:spAutoFit/>
          </a:bodyPr>
          <a:lstStyle/>
          <a:p>
            <a:r>
              <a:rPr lang="en-GB" sz="3200" dirty="0" err="1" smtClean="0">
                <a:latin typeface="Gill Sans MT" pitchFamily="-112" charset="-18"/>
              </a:rPr>
              <a:t>Goal:Knowledge</a:t>
            </a:r>
            <a:r>
              <a:rPr lang="en-GB" sz="3200" dirty="0" smtClean="0">
                <a:latin typeface="Gill Sans MT" pitchFamily="-112" charset="-18"/>
              </a:rPr>
              <a:t> and Experience</a:t>
            </a:r>
            <a:endParaRPr lang="es-ES_tradnl" sz="3200" dirty="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Rectangle 1"/>
          <p:cNvSpPr>
            <a:spLocks noGrp="1" noChangeArrowheads="1"/>
          </p:cNvSpPr>
          <p:nvPr>
            <p:ph type="title"/>
          </p:nvPr>
        </p:nvSpPr>
        <p:spPr>
          <a:xfrm>
            <a:off x="228600" y="685800"/>
            <a:ext cx="8610600" cy="446932"/>
          </a:xfrm>
        </p:spPr>
        <p:txBody>
          <a:bodyPr wrap="square">
            <a:spAutoFit/>
          </a:bodyPr>
          <a:lstStyle/>
          <a:p>
            <a:pPr>
              <a:lnSpc>
                <a:spcPct val="98000"/>
              </a:lnSpc>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defRPr/>
            </a:pPr>
            <a:r>
              <a:rPr lang="en-GB" sz="2400" dirty="0">
                <a:latin typeface="+mn-lt"/>
              </a:rPr>
              <a:t>CS Fundamentals will be Interleaved Throughout the Course</a:t>
            </a:r>
          </a:p>
        </p:txBody>
      </p:sp>
      <p:sp>
        <p:nvSpPr>
          <p:cNvPr id="31747" name="Rectangle 2"/>
          <p:cNvSpPr>
            <a:spLocks noGrp="1" noChangeArrowheads="1"/>
          </p:cNvSpPr>
          <p:nvPr>
            <p:ph sz="quarter" idx="1"/>
          </p:nvPr>
        </p:nvSpPr>
        <p:spPr>
          <a:xfrm>
            <a:off x="646560" y="1295400"/>
            <a:ext cx="7809120" cy="4999523"/>
          </a:xfrm>
        </p:spPr>
        <p:txBody>
          <a:bodyPr>
            <a:spAutoFit/>
          </a:bodyPr>
          <a:lstStyle/>
          <a:p>
            <a:pPr>
              <a:lnSpc>
                <a:spcPct val="98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Information Representation and Encoding</a:t>
            </a:r>
          </a:p>
          <a:p>
            <a:pPr>
              <a:lnSpc>
                <a:spcPct val="98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Computer Architecture</a:t>
            </a:r>
          </a:p>
          <a:p>
            <a:pPr>
              <a:lnSpc>
                <a:spcPct val="98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Programming Language Translation Methods</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The Software Development Cycle</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Fundamental Principles of Software Engineering</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Basic Data Structures for Bioinformatics</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Design and Analysis of Bioinformatics Algorithms</a:t>
            </a:r>
          </a:p>
        </p:txBody>
      </p:sp>
      <p:sp>
        <p:nvSpPr>
          <p:cNvPr id="31748" name="Slide Number Placeholder 3"/>
          <p:cNvSpPr>
            <a:spLocks noGrp="1"/>
          </p:cNvSpPr>
          <p:nvPr>
            <p:ph type="sldNum" sz="quarter" idx="12"/>
          </p:nvPr>
        </p:nvSpPr>
        <p:spPr bwMode="auto">
          <a:noFill/>
          <a:ln>
            <a:miter lim="800000"/>
            <a:headEnd/>
            <a:tailEnd/>
          </a:ln>
        </p:spPr>
        <p:txBody>
          <a:bodyPr/>
          <a:lstStyle/>
          <a:p>
            <a:fld id="{6A5A65B2-C765-5E43-AB34-E4FFBFC1A229}" type="slidenum">
              <a:rPr lang="en-US"/>
              <a:pPr/>
              <a:t>12</a:t>
            </a:fld>
            <a:endParaRPr lang="en-US"/>
          </a:p>
        </p:txBody>
      </p:sp>
      <p:sp>
        <p:nvSpPr>
          <p:cNvPr id="31749" name="Footer Placeholder 4"/>
          <p:cNvSpPr>
            <a:spLocks noGrp="1"/>
          </p:cNvSpPr>
          <p:nvPr>
            <p:ph type="ftr" sz="quarter" idx="11"/>
          </p:nvPr>
        </p:nvSpPr>
        <p:spPr bwMode="auto">
          <a:noFill/>
          <a:ln>
            <a:miter lim="800000"/>
            <a:headEnd/>
            <a:tailEnd/>
          </a:ln>
        </p:spPr>
        <p:txBody>
          <a:bodyPr wrap="square" numCol="1" anchor="t" anchorCtr="0" compatLnSpc="1">
            <a:prstTxWarp prst="textNoShape">
              <a:avLst/>
            </a:prstTxWarp>
          </a:bodyPr>
          <a:lstStyle/>
          <a:p>
            <a:pPr>
              <a:buFont typeface="Wingdings" pitchFamily="-112" charset="2"/>
              <a:buNone/>
            </a:pPr>
            <a:r>
              <a:rPr lang="en-US">
                <a:latin typeface="Times New Roman" pitchFamily="-112" charset="0"/>
                <a:ea typeface="Times New Roman" pitchFamily="-112" charset="0"/>
                <a:cs typeface="Times New Roman" pitchFamily="-112" charset="0"/>
              </a:rPr>
              <a:t>These materials were developed with funding from the US National Institutes of Health grant #2T36 GM008789 to the Pittsburgh Supercomputing Center</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lnSpcReduction="20000"/>
          </a:bodyPr>
          <a:lstStyle/>
          <a:p>
            <a:pPr algn="ctr">
              <a:buClrTx/>
              <a:buNone/>
              <a:defRPr/>
            </a:pPr>
            <a:endParaRPr lang="en-US" sz="2000" dirty="0" smtClean="0">
              <a:cs typeface="Times New Roman" pitchFamily="18" charset="0"/>
            </a:endParaRPr>
          </a:p>
          <a:p>
            <a:pPr algn="ctr">
              <a:buClrTx/>
              <a:buNone/>
              <a:defRPr/>
            </a:pPr>
            <a:r>
              <a:rPr lang="en-US" dirty="0" smtClean="0">
                <a:cs typeface="Times New Roman" pitchFamily="18" charset="0"/>
              </a:rPr>
              <a:t>US Department of Labor, Bureau of Labor Statistics</a:t>
            </a:r>
          </a:p>
          <a:p>
            <a:pPr algn="ctr">
              <a:buClrTx/>
              <a:buNone/>
              <a:defRPr/>
            </a:pPr>
            <a:r>
              <a:rPr lang="en-US" sz="2000" i="1" dirty="0" smtClean="0">
                <a:cs typeface="Times New Roman" pitchFamily="18" charset="0"/>
              </a:rPr>
              <a:t>Engineers, Life and Physical Scientists and Related Occupations. </a:t>
            </a:r>
          </a:p>
          <a:p>
            <a:pPr algn="ctr">
              <a:buClrTx/>
              <a:buNone/>
              <a:defRPr/>
            </a:pPr>
            <a:r>
              <a:rPr lang="en-US" sz="2000" i="1" dirty="0" smtClean="0">
                <a:cs typeface="Times New Roman" pitchFamily="18" charset="0"/>
              </a:rPr>
              <a:t>Occupational Outlook Handbook, 2008-09 Edition</a:t>
            </a:r>
            <a:r>
              <a:rPr lang="en-US" sz="2000" dirty="0" smtClean="0">
                <a:cs typeface="Times New Roman" pitchFamily="18" charset="0"/>
              </a:rPr>
              <a:t>. </a:t>
            </a:r>
          </a:p>
          <a:p>
            <a:pPr algn="ctr">
              <a:buNone/>
              <a:defRPr/>
            </a:pPr>
            <a:endParaRPr lang="en-US" i="1" dirty="0" smtClean="0"/>
          </a:p>
          <a:p>
            <a:pPr algn="ctr">
              <a:buNone/>
              <a:defRPr/>
            </a:pPr>
            <a:r>
              <a:rPr lang="en-US" i="1" dirty="0" smtClean="0"/>
              <a:t>Biological scientists “…usually study allied disciplines such as mathematics, physics, engineering and computer science.</a:t>
            </a:r>
            <a:r>
              <a:rPr lang="en-US" i="1" dirty="0" smtClean="0">
                <a:solidFill>
                  <a:srgbClr val="FF3300"/>
                </a:solidFill>
              </a:rPr>
              <a:t> </a:t>
            </a:r>
            <a:r>
              <a:rPr lang="en-US" i="1" dirty="0" smtClean="0">
                <a:solidFill>
                  <a:srgbClr val="FF0000"/>
                </a:solidFill>
              </a:rPr>
              <a:t>Computer courses are beneficial for modeling and simulating biological processes, operating some laboratory equipment and performing research in the emerging field of bioinformatics</a:t>
            </a:r>
            <a:r>
              <a:rPr lang="en-US" i="1" dirty="0" smtClean="0"/>
              <a:t>”</a:t>
            </a:r>
          </a:p>
          <a:p>
            <a:pPr>
              <a:buNone/>
            </a:pPr>
            <a:endParaRPr lang="en-US" dirty="0"/>
          </a:p>
        </p:txBody>
      </p:sp>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latin typeface="+mj-lt"/>
              </a:rPr>
              <a:t>Why Learn to Program?</a:t>
            </a:r>
            <a:endParaRPr lang="en-US" dirty="0">
              <a:latin typeface="+mj-lt"/>
            </a:endParaRPr>
          </a:p>
        </p:txBody>
      </p:sp>
      <p:sp>
        <p:nvSpPr>
          <p:cNvPr id="4" name="Slide Number Placeholder 3"/>
          <p:cNvSpPr>
            <a:spLocks noGrp="1"/>
          </p:cNvSpPr>
          <p:nvPr>
            <p:ph type="sldNum" sz="quarter" idx="11"/>
          </p:nvPr>
        </p:nvSpPr>
        <p:spPr/>
        <p:txBody>
          <a:bodyPr/>
          <a:lstStyle/>
          <a:p>
            <a:fld id="{13EC2685-7EB5-4289-A761-ABC6C6D9CC5D}"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latin typeface="+mj-lt"/>
              </a:rPr>
              <a:t>Why Learn to Program?</a:t>
            </a:r>
            <a:endParaRPr lang="en-US" dirty="0">
              <a:latin typeface="+mj-lt"/>
            </a:endParaRPr>
          </a:p>
        </p:txBody>
      </p:sp>
      <p:sp>
        <p:nvSpPr>
          <p:cNvPr id="4" name="Slide Number Placeholder 3"/>
          <p:cNvSpPr>
            <a:spLocks noGrp="1"/>
          </p:cNvSpPr>
          <p:nvPr>
            <p:ph type="sldNum" sz="quarter" idx="11"/>
          </p:nvPr>
        </p:nvSpPr>
        <p:spPr/>
        <p:txBody>
          <a:bodyPr/>
          <a:lstStyle/>
          <a:p>
            <a:fld id="{13EC2685-7EB5-4289-A761-ABC6C6D9CC5D}" type="slidenum">
              <a:rPr lang="en-US" smtClean="0"/>
              <a:pPr/>
              <a:t>14</a:t>
            </a:fld>
            <a:endParaRPr lang="en-US"/>
          </a:p>
        </p:txBody>
      </p:sp>
      <p:sp>
        <p:nvSpPr>
          <p:cNvPr id="6" name="Subtitle 1"/>
          <p:cNvSpPr>
            <a:spLocks noGrp="1"/>
          </p:cNvSpPr>
          <p:nvPr>
            <p:ph type="subTitle" idx="1"/>
          </p:nvPr>
        </p:nvSpPr>
        <p:spPr>
          <a:xfrm>
            <a:off x="381000" y="1828800"/>
            <a:ext cx="8382000" cy="3810000"/>
          </a:xfrm>
        </p:spPr>
        <p:txBody>
          <a:bodyPr>
            <a:normAutofit fontScale="92500" lnSpcReduction="20000"/>
          </a:bodyPr>
          <a:lstStyle/>
          <a:p>
            <a:pPr marL="176213" indent="-176213"/>
            <a:r>
              <a:rPr lang="en-US" sz="2200" dirty="0" smtClean="0"/>
              <a:t>Need to compare output from a new run with an old run. (new hits in database search) </a:t>
            </a:r>
          </a:p>
          <a:p>
            <a:pPr marL="176213" indent="-176213"/>
            <a:r>
              <a:rPr lang="en-US" sz="2200" dirty="0" smtClean="0"/>
              <a:t>Need to compare results of runs using different parameters. (Pam120 </a:t>
            </a:r>
            <a:r>
              <a:rPr lang="en-US" sz="2200" dirty="0" err="1" smtClean="0"/>
              <a:t>vs</a:t>
            </a:r>
            <a:r>
              <a:rPr lang="en-US" sz="2200" dirty="0" smtClean="0"/>
              <a:t> Blosum62)</a:t>
            </a:r>
          </a:p>
          <a:p>
            <a:pPr marL="176213" indent="-176213"/>
            <a:r>
              <a:rPr lang="en-US" sz="2200" dirty="0" smtClean="0"/>
              <a:t>Need to compare results of different programs (</a:t>
            </a:r>
            <a:r>
              <a:rPr lang="en-US" sz="2200" dirty="0" err="1" smtClean="0"/>
              <a:t>Fasta</a:t>
            </a:r>
            <a:r>
              <a:rPr lang="en-US" sz="2200" dirty="0" smtClean="0"/>
              <a:t>, Blast, Smith-Waterman)</a:t>
            </a:r>
          </a:p>
          <a:p>
            <a:pPr marL="176213" indent="-176213"/>
            <a:r>
              <a:rPr lang="en-US" sz="2200" dirty="0" smtClean="0"/>
              <a:t>Need to modify existing scripts to work with new/updated programs and web sites. </a:t>
            </a:r>
          </a:p>
          <a:p>
            <a:pPr marL="176213" indent="-176213"/>
            <a:r>
              <a:rPr lang="en-US" sz="2200" dirty="0" smtClean="0"/>
              <a:t>Need to use an existing program's output as input to a different program, not designed for that program:</a:t>
            </a:r>
          </a:p>
          <a:p>
            <a:pPr lvl="1"/>
            <a:r>
              <a:rPr lang="en-US" sz="2000" dirty="0" smtClean="0"/>
              <a:t>Database search -&gt; Multiple Alignment</a:t>
            </a:r>
          </a:p>
          <a:p>
            <a:pPr lvl="1"/>
            <a:r>
              <a:rPr lang="en-US" sz="2000" dirty="0" smtClean="0"/>
              <a:t>Multiple Alignment -&gt; Pattern search</a:t>
            </a:r>
          </a:p>
          <a:p>
            <a:pPr lvl="1"/>
            <a:r>
              <a:rPr lang="en-US" sz="2000" dirty="0" smtClean="0"/>
              <a:t>Need to Organize your data</a:t>
            </a:r>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81000" y="1828800"/>
            <a:ext cx="8382000" cy="4572000"/>
          </a:xfrm>
        </p:spPr>
        <p:txBody>
          <a:bodyPr>
            <a:normAutofit fontScale="55000" lnSpcReduction="20000"/>
          </a:bodyPr>
          <a:lstStyle/>
          <a:p>
            <a:pPr>
              <a:lnSpc>
                <a:spcPct val="120000"/>
              </a:lnSpc>
              <a:spcBef>
                <a:spcPts val="0"/>
              </a:spcBef>
              <a:buFont typeface="Wingdings 3" pitchFamily="18" charset="2"/>
              <a:buNone/>
            </a:pPr>
            <a:endParaRPr lang="en-US" sz="3200" dirty="0" smtClean="0"/>
          </a:p>
          <a:p>
            <a:pPr>
              <a:lnSpc>
                <a:spcPct val="120000"/>
              </a:lnSpc>
              <a:spcBef>
                <a:spcPts val="0"/>
              </a:spcBef>
              <a:buFont typeface="Wingdings 3" pitchFamily="18" charset="2"/>
              <a:buNone/>
            </a:pPr>
            <a:r>
              <a:rPr lang="en-US" sz="3200" b="1" dirty="0" smtClean="0"/>
              <a:t>Bioinformatics Assembly Analyst</a:t>
            </a:r>
            <a:r>
              <a:rPr lang="en-US" b="1" u="sng" dirty="0" smtClean="0"/>
              <a:t> </a:t>
            </a:r>
          </a:p>
          <a:p>
            <a:pPr>
              <a:lnSpc>
                <a:spcPct val="120000"/>
              </a:lnSpc>
              <a:spcBef>
                <a:spcPts val="0"/>
              </a:spcBef>
              <a:buFont typeface="Wingdings 3" pitchFamily="18" charset="2"/>
              <a:buNone/>
            </a:pPr>
            <a:r>
              <a:rPr lang="en-US" u="sng" dirty="0" smtClean="0"/>
              <a:t>Responsibilities:</a:t>
            </a:r>
            <a:r>
              <a:rPr lang="en-US" dirty="0" smtClean="0"/>
              <a:t> </a:t>
            </a:r>
          </a:p>
          <a:p>
            <a:pPr marL="117475" indent="-117475">
              <a:lnSpc>
                <a:spcPct val="120000"/>
              </a:lnSpc>
              <a:spcBef>
                <a:spcPts val="0"/>
              </a:spcBef>
            </a:pPr>
            <a:r>
              <a:rPr lang="en-US" dirty="0" smtClean="0"/>
              <a:t>Assembling genome sequence data using a variety of tools and parameters and performing the experiments needed to evaluate sequencing strategies</a:t>
            </a:r>
          </a:p>
          <a:p>
            <a:pPr marL="117475" indent="-117475">
              <a:lnSpc>
                <a:spcPct val="120000"/>
              </a:lnSpc>
              <a:spcBef>
                <a:spcPts val="0"/>
              </a:spcBef>
            </a:pPr>
            <a:r>
              <a:rPr lang="en-US" dirty="0" smtClean="0"/>
              <a:t>Using existing software and databases to analyze genomic data and correlating assemblies and sequences with a variety of genetic and physical maps and other biological information</a:t>
            </a:r>
          </a:p>
          <a:p>
            <a:pPr marL="117475" indent="-117475">
              <a:lnSpc>
                <a:spcPct val="120000"/>
              </a:lnSpc>
              <a:spcBef>
                <a:spcPts val="0"/>
              </a:spcBef>
            </a:pPr>
            <a:r>
              <a:rPr lang="en-US" dirty="0" smtClean="0"/>
              <a:t>Identifying problems and serving as point of contact for various groups to propose and implement solutions</a:t>
            </a:r>
          </a:p>
          <a:p>
            <a:pPr marL="117475" indent="-117475">
              <a:lnSpc>
                <a:spcPct val="120000"/>
              </a:lnSpc>
              <a:spcBef>
                <a:spcPts val="0"/>
              </a:spcBef>
            </a:pPr>
            <a:r>
              <a:rPr lang="en-US" dirty="0" smtClean="0"/>
              <a:t>Proposing and implementing upgrades to existing tools and processes to enhance analysis techniques and quality of results</a:t>
            </a:r>
          </a:p>
          <a:p>
            <a:pPr marL="117475" indent="-117475">
              <a:lnSpc>
                <a:spcPct val="120000"/>
              </a:lnSpc>
              <a:spcBef>
                <a:spcPts val="0"/>
              </a:spcBef>
            </a:pPr>
            <a:r>
              <a:rPr lang="en-US" dirty="0" smtClean="0">
                <a:solidFill>
                  <a:srgbClr val="FF0000"/>
                </a:solidFill>
              </a:rPr>
              <a:t>Developing and implementing scripts to manipulate, format, parse, analyze, and display genome sequence data; and developing new strategies for analysis and presentation of results.</a:t>
            </a:r>
          </a:p>
          <a:p>
            <a:pPr>
              <a:lnSpc>
                <a:spcPct val="120000"/>
              </a:lnSpc>
              <a:spcBef>
                <a:spcPts val="0"/>
              </a:spcBef>
              <a:buFont typeface="Wingdings 3" pitchFamily="18" charset="2"/>
              <a:buNone/>
            </a:pPr>
            <a:r>
              <a:rPr lang="en-US" u="sng" dirty="0" smtClean="0"/>
              <a:t>Requirements:</a:t>
            </a:r>
            <a:r>
              <a:rPr lang="en-US" dirty="0" smtClean="0"/>
              <a:t> </a:t>
            </a:r>
          </a:p>
          <a:p>
            <a:pPr marL="117475" indent="-117475">
              <a:lnSpc>
                <a:spcPct val="120000"/>
              </a:lnSpc>
              <a:spcBef>
                <a:spcPts val="0"/>
              </a:spcBef>
            </a:pPr>
            <a:r>
              <a:rPr lang="en-US" dirty="0" smtClean="0"/>
              <a:t>A bachelor's degree in biology or related field </a:t>
            </a:r>
          </a:p>
          <a:p>
            <a:pPr marL="117475" indent="-117475">
              <a:lnSpc>
                <a:spcPct val="120000"/>
              </a:lnSpc>
              <a:spcBef>
                <a:spcPts val="0"/>
              </a:spcBef>
            </a:pPr>
            <a:r>
              <a:rPr lang="en-US" dirty="0" smtClean="0"/>
              <a:t>At least three years of experience in DNA sequencing and sequence analysis. </a:t>
            </a:r>
          </a:p>
          <a:p>
            <a:pPr marL="117475" indent="-117475">
              <a:lnSpc>
                <a:spcPct val="120000"/>
              </a:lnSpc>
              <a:spcBef>
                <a:spcPts val="0"/>
              </a:spcBef>
            </a:pPr>
            <a:r>
              <a:rPr lang="en-US" dirty="0" smtClean="0"/>
              <a:t>Must possess solid knowledge of sequencing software and public sequencing databases. </a:t>
            </a:r>
          </a:p>
          <a:p>
            <a:pPr marL="117475" indent="-117475">
              <a:lnSpc>
                <a:spcPct val="120000"/>
              </a:lnSpc>
              <a:spcBef>
                <a:spcPts val="0"/>
              </a:spcBef>
            </a:pPr>
            <a:r>
              <a:rPr lang="en-US" dirty="0" smtClean="0"/>
              <a:t>Knowledge of bioinformatics tools helpful.</a:t>
            </a:r>
          </a:p>
        </p:txBody>
      </p:sp>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latin typeface="+mj-lt"/>
              </a:rPr>
              <a:t>Why Learn to Program?</a:t>
            </a:r>
            <a:endParaRPr lang="en-US" dirty="0">
              <a:latin typeface="+mj-lt"/>
            </a:endParaRPr>
          </a:p>
        </p:txBody>
      </p:sp>
      <p:sp>
        <p:nvSpPr>
          <p:cNvPr id="4" name="Slide Number Placeholder 3"/>
          <p:cNvSpPr>
            <a:spLocks noGrp="1"/>
          </p:cNvSpPr>
          <p:nvPr>
            <p:ph type="sldNum" sz="quarter" idx="11"/>
          </p:nvPr>
        </p:nvSpPr>
        <p:spPr/>
        <p:txBody>
          <a:bodyPr/>
          <a:lstStyle/>
          <a:p>
            <a:fld id="{13EC2685-7EB5-4289-A761-ABC6C6D9CC5D}"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81000" y="1828800"/>
            <a:ext cx="8382000" cy="4267200"/>
          </a:xfrm>
        </p:spPr>
        <p:txBody>
          <a:bodyPr>
            <a:normAutofit fontScale="92500" lnSpcReduction="10000"/>
          </a:bodyPr>
          <a:lstStyle/>
          <a:p>
            <a:pPr>
              <a:lnSpc>
                <a:spcPct val="87000"/>
              </a:lnSpc>
            </a:pPr>
            <a:r>
              <a:rPr lang="en-US" sz="2400" dirty="0" smtClean="0"/>
              <a:t>C/C++ </a:t>
            </a:r>
          </a:p>
          <a:p>
            <a:pPr lvl="1">
              <a:lnSpc>
                <a:spcPct val="87000"/>
              </a:lnSpc>
            </a:pPr>
            <a:r>
              <a:rPr lang="en-US" sz="2000" dirty="0" smtClean="0"/>
              <a:t>Language of choice for most large development projects</a:t>
            </a:r>
          </a:p>
          <a:p>
            <a:pPr>
              <a:lnSpc>
                <a:spcPct val="87000"/>
              </a:lnSpc>
            </a:pPr>
            <a:r>
              <a:rPr lang="en-US" sz="2400" dirty="0" smtClean="0"/>
              <a:t>FORTRAN</a:t>
            </a:r>
          </a:p>
          <a:p>
            <a:pPr lvl="1">
              <a:lnSpc>
                <a:spcPct val="87000"/>
              </a:lnSpc>
            </a:pPr>
            <a:r>
              <a:rPr lang="en-US" sz="2000" dirty="0" smtClean="0"/>
              <a:t>Excellent language for math, not used much anymore</a:t>
            </a:r>
          </a:p>
          <a:p>
            <a:pPr>
              <a:lnSpc>
                <a:spcPct val="87000"/>
              </a:lnSpc>
            </a:pPr>
            <a:r>
              <a:rPr lang="en-US" sz="2400" dirty="0" smtClean="0"/>
              <a:t>Java</a:t>
            </a:r>
          </a:p>
          <a:p>
            <a:pPr lvl="1">
              <a:lnSpc>
                <a:spcPct val="87000"/>
              </a:lnSpc>
            </a:pPr>
            <a:r>
              <a:rPr lang="en-US" sz="2000" dirty="0" smtClean="0"/>
              <a:t>Popular modern object oriented language </a:t>
            </a:r>
          </a:p>
          <a:p>
            <a:pPr>
              <a:lnSpc>
                <a:spcPct val="87000"/>
              </a:lnSpc>
            </a:pPr>
            <a:r>
              <a:rPr lang="en-US" sz="2400" dirty="0" smtClean="0"/>
              <a:t>PERL</a:t>
            </a:r>
          </a:p>
          <a:p>
            <a:pPr lvl="1">
              <a:lnSpc>
                <a:spcPct val="87000"/>
              </a:lnSpc>
            </a:pPr>
            <a:r>
              <a:rPr lang="en-US" sz="2000" dirty="0" smtClean="0"/>
              <a:t>Excellent language for text-processing (bioperl.org)</a:t>
            </a:r>
          </a:p>
          <a:p>
            <a:pPr>
              <a:lnSpc>
                <a:spcPct val="87000"/>
              </a:lnSpc>
            </a:pPr>
            <a:r>
              <a:rPr lang="en-US" sz="2400" dirty="0" smtClean="0"/>
              <a:t>PHP</a:t>
            </a:r>
          </a:p>
          <a:p>
            <a:pPr lvl="1">
              <a:lnSpc>
                <a:spcPct val="87000"/>
              </a:lnSpc>
            </a:pPr>
            <a:r>
              <a:rPr lang="en-US" sz="2000" dirty="0" smtClean="0"/>
              <a:t>Popular language used to program web interfaces</a:t>
            </a:r>
          </a:p>
          <a:p>
            <a:pPr>
              <a:lnSpc>
                <a:spcPct val="87000"/>
              </a:lnSpc>
            </a:pPr>
            <a:r>
              <a:rPr lang="en-US" sz="2400" dirty="0" smtClean="0"/>
              <a:t>Python </a:t>
            </a:r>
          </a:p>
          <a:p>
            <a:pPr lvl="1">
              <a:lnSpc>
                <a:spcPct val="87000"/>
              </a:lnSpc>
            </a:pPr>
            <a:r>
              <a:rPr lang="en-US" sz="2000" dirty="0" smtClean="0"/>
              <a:t>Language easy to pick up and learn (biopython.org)</a:t>
            </a:r>
          </a:p>
          <a:p>
            <a:pPr>
              <a:lnSpc>
                <a:spcPct val="87000"/>
              </a:lnSpc>
            </a:pPr>
            <a:r>
              <a:rPr lang="en-US" sz="2400" dirty="0" smtClean="0"/>
              <a:t>SQL</a:t>
            </a:r>
          </a:p>
          <a:p>
            <a:pPr lvl="1">
              <a:lnSpc>
                <a:spcPct val="87000"/>
              </a:lnSpc>
            </a:pPr>
            <a:r>
              <a:rPr lang="en-US" sz="2000" dirty="0" smtClean="0"/>
              <a:t>Language used to communicate with a relational database</a:t>
            </a:r>
          </a:p>
          <a:p>
            <a:endParaRPr lang="en-US" dirty="0"/>
          </a:p>
        </p:txBody>
      </p:sp>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Good Languages to Learn</a:t>
            </a:r>
            <a:br>
              <a:rPr lang="en-US" dirty="0" smtClean="0"/>
            </a:br>
            <a:r>
              <a:rPr lang="en-US" dirty="0" smtClean="0"/>
              <a:t>In no particular order….</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81000" y="1828800"/>
            <a:ext cx="8382000" cy="4191000"/>
          </a:xfrm>
        </p:spPr>
        <p:txBody>
          <a:bodyPr>
            <a:normAutofit/>
          </a:bodyPr>
          <a:lstStyle/>
          <a:p>
            <a:pPr marL="117475" indent="-117475">
              <a:spcBef>
                <a:spcPts val="0"/>
              </a:spcBef>
            </a:pPr>
            <a:r>
              <a:rPr lang="en-US" sz="2200" dirty="0" smtClean="0"/>
              <a:t>“Object Oriented” is simply a convenient way to organize your data and the functions that operate on that data</a:t>
            </a:r>
          </a:p>
          <a:p>
            <a:pPr>
              <a:spcBef>
                <a:spcPts val="0"/>
              </a:spcBef>
            </a:pPr>
            <a:r>
              <a:rPr lang="en-US" sz="2200" dirty="0" smtClean="0"/>
              <a:t>A biological example of organizing data:</a:t>
            </a:r>
          </a:p>
          <a:p>
            <a:pPr lvl="1">
              <a:spcBef>
                <a:spcPts val="0"/>
              </a:spcBef>
            </a:pPr>
            <a:r>
              <a:rPr lang="en-US" sz="2000" dirty="0" err="1" smtClean="0"/>
              <a:t>Human.CytochromeC.protein.sequence</a:t>
            </a:r>
            <a:endParaRPr lang="en-US" sz="2000" dirty="0" smtClean="0"/>
          </a:p>
          <a:p>
            <a:pPr lvl="1">
              <a:spcBef>
                <a:spcPts val="0"/>
              </a:spcBef>
            </a:pPr>
            <a:r>
              <a:rPr lang="en-US" sz="2000" dirty="0" err="1" smtClean="0"/>
              <a:t>Human.CytochromeC.RNA.sequence</a:t>
            </a:r>
            <a:endParaRPr lang="en-US" sz="2000" dirty="0" smtClean="0"/>
          </a:p>
          <a:p>
            <a:pPr lvl="1">
              <a:spcBef>
                <a:spcPts val="0"/>
              </a:spcBef>
            </a:pPr>
            <a:r>
              <a:rPr lang="en-US" sz="2000" dirty="0" err="1" smtClean="0"/>
              <a:t>Human.CytochromeC.DNA.sequence</a:t>
            </a:r>
            <a:endParaRPr lang="en-US" sz="2000" dirty="0" smtClean="0"/>
          </a:p>
          <a:p>
            <a:pPr>
              <a:spcBef>
                <a:spcPts val="0"/>
              </a:spcBef>
            </a:pPr>
            <a:r>
              <a:rPr lang="en-US" sz="2200" dirty="0" smtClean="0"/>
              <a:t>Some things only make sense in the context that they are used:</a:t>
            </a:r>
          </a:p>
          <a:p>
            <a:pPr lvl="1">
              <a:spcBef>
                <a:spcPts val="0"/>
              </a:spcBef>
            </a:pPr>
            <a:r>
              <a:rPr lang="en-US" sz="2000" dirty="0" err="1" smtClean="0"/>
              <a:t>Human,CytochromeC.DNA.intron</a:t>
            </a:r>
            <a:endParaRPr lang="en-US" sz="2000" dirty="0" smtClean="0"/>
          </a:p>
          <a:p>
            <a:pPr lvl="1">
              <a:spcBef>
                <a:spcPts val="0"/>
              </a:spcBef>
            </a:pPr>
            <a:r>
              <a:rPr lang="en-US" sz="2000" dirty="0" err="1" smtClean="0"/>
              <a:t>Human.CytochromeC.DNA.exon</a:t>
            </a:r>
            <a:endParaRPr lang="en-US" sz="2000" dirty="0" smtClean="0"/>
          </a:p>
          <a:p>
            <a:pPr lvl="1">
              <a:spcBef>
                <a:spcPts val="0"/>
              </a:spcBef>
            </a:pPr>
            <a:r>
              <a:rPr lang="en-US" sz="2000" dirty="0" err="1" smtClean="0"/>
              <a:t>Human.CytochromeC.DNA.sequence</a:t>
            </a:r>
            <a:endParaRPr lang="en-US" sz="2000" dirty="0" smtClean="0"/>
          </a:p>
          <a:p>
            <a:pPr lvl="1">
              <a:spcBef>
                <a:spcPts val="0"/>
              </a:spcBef>
            </a:pPr>
            <a:r>
              <a:rPr lang="en-US" sz="2000" dirty="0" err="1" smtClean="0"/>
              <a:t>Human.CytochromeC.protein.sequence</a:t>
            </a:r>
            <a:endParaRPr lang="en-US" sz="2000" dirty="0" smtClean="0"/>
          </a:p>
          <a:p>
            <a:pPr lvl="1">
              <a:spcBef>
                <a:spcPts val="0"/>
              </a:spcBef>
            </a:pPr>
            <a:r>
              <a:rPr lang="en-US" sz="2000" dirty="0" err="1" smtClean="0"/>
              <a:t>Human.CytochromeC.protein.intron</a:t>
            </a:r>
            <a:endParaRPr lang="en-US" sz="2000" dirty="0" smtClean="0"/>
          </a:p>
          <a:p>
            <a:pPr lvl="1">
              <a:spcBef>
                <a:spcPts val="0"/>
              </a:spcBef>
            </a:pPr>
            <a:r>
              <a:rPr lang="en-US" sz="2000" dirty="0" err="1" smtClean="0"/>
              <a:t>Human.CytochromeC.protein.exon</a:t>
            </a:r>
            <a:endParaRPr lang="en-US" sz="2000" dirty="0" smtClean="0"/>
          </a:p>
          <a:p>
            <a:pPr>
              <a:spcBef>
                <a:spcPts val="0"/>
              </a:spcBef>
            </a:pPr>
            <a:endParaRPr lang="en-US" dirty="0"/>
          </a:p>
        </p:txBody>
      </p:sp>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Python is Object Oriented</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17</a:t>
            </a:fld>
            <a:endParaRPr lang="en-US"/>
          </a:p>
        </p:txBody>
      </p:sp>
      <p:sp>
        <p:nvSpPr>
          <p:cNvPr id="5" name="Text Box 4"/>
          <p:cNvSpPr txBox="1">
            <a:spLocks noChangeArrowheads="1"/>
          </p:cNvSpPr>
          <p:nvPr/>
        </p:nvSpPr>
        <p:spPr bwMode="auto">
          <a:xfrm>
            <a:off x="7315200" y="4495800"/>
            <a:ext cx="1676400" cy="347662"/>
          </a:xfrm>
          <a:prstGeom prst="rect">
            <a:avLst/>
          </a:prstGeom>
          <a:noFill/>
          <a:ln w="9525">
            <a:noFill/>
            <a:miter lim="800000"/>
            <a:headEnd/>
            <a:tailEnd/>
          </a:ln>
        </p:spPr>
        <p:txBody>
          <a:bodyPr>
            <a:spAutoFit/>
          </a:bodyPr>
          <a:lstStyle/>
          <a:p>
            <a:pPr>
              <a:spcBef>
                <a:spcPct val="50000"/>
              </a:spcBef>
            </a:pPr>
            <a:r>
              <a:rPr lang="en-US" dirty="0"/>
              <a:t>Meaningful</a:t>
            </a:r>
          </a:p>
        </p:txBody>
      </p:sp>
      <p:sp>
        <p:nvSpPr>
          <p:cNvPr id="6" name="Line 7"/>
          <p:cNvSpPr>
            <a:spLocks noChangeShapeType="1"/>
          </p:cNvSpPr>
          <p:nvPr/>
        </p:nvSpPr>
        <p:spPr bwMode="auto">
          <a:xfrm flipH="1" flipV="1">
            <a:off x="5257800" y="4267200"/>
            <a:ext cx="1981200" cy="457200"/>
          </a:xfrm>
          <a:prstGeom prst="line">
            <a:avLst/>
          </a:prstGeom>
          <a:noFill/>
          <a:ln w="9525">
            <a:solidFill>
              <a:schemeClr val="tx1"/>
            </a:solidFill>
            <a:round/>
            <a:headEnd/>
            <a:tailEnd type="triangle" w="med" len="med"/>
          </a:ln>
        </p:spPr>
        <p:txBody>
          <a:bodyPr/>
          <a:lstStyle/>
          <a:p>
            <a:endParaRPr lang="en-US"/>
          </a:p>
        </p:txBody>
      </p:sp>
      <p:sp>
        <p:nvSpPr>
          <p:cNvPr id="7" name="Line 8"/>
          <p:cNvSpPr>
            <a:spLocks noChangeShapeType="1"/>
          </p:cNvSpPr>
          <p:nvPr/>
        </p:nvSpPr>
        <p:spPr bwMode="auto">
          <a:xfrm flipH="1">
            <a:off x="5562600" y="4724400"/>
            <a:ext cx="1676400" cy="457200"/>
          </a:xfrm>
          <a:prstGeom prst="line">
            <a:avLst/>
          </a:prstGeom>
          <a:noFill/>
          <a:ln w="9525">
            <a:solidFill>
              <a:schemeClr val="tx1"/>
            </a:solidFill>
            <a:round/>
            <a:headEnd/>
            <a:tailEnd type="triangle" w="med" len="med"/>
          </a:ln>
        </p:spPr>
        <p:txBody>
          <a:bodyPr/>
          <a:lstStyle/>
          <a:p>
            <a:endParaRPr lang="en-US"/>
          </a:p>
        </p:txBody>
      </p:sp>
      <p:sp>
        <p:nvSpPr>
          <p:cNvPr id="8" name="Line 11"/>
          <p:cNvSpPr>
            <a:spLocks noChangeShapeType="1"/>
          </p:cNvSpPr>
          <p:nvPr/>
        </p:nvSpPr>
        <p:spPr bwMode="auto">
          <a:xfrm flipH="1">
            <a:off x="5410200" y="4724400"/>
            <a:ext cx="1828800" cy="152400"/>
          </a:xfrm>
          <a:prstGeom prst="line">
            <a:avLst/>
          </a:prstGeom>
          <a:noFill/>
          <a:ln w="9525">
            <a:solidFill>
              <a:schemeClr val="tx1"/>
            </a:solidFill>
            <a:round/>
            <a:headEnd/>
            <a:tailEnd type="triangle" w="med" len="med"/>
          </a:ln>
        </p:spPr>
        <p:txBody>
          <a:bodyPr/>
          <a:lstStyle/>
          <a:p>
            <a:endParaRPr lang="en-US"/>
          </a:p>
        </p:txBody>
      </p:sp>
      <p:sp>
        <p:nvSpPr>
          <p:cNvPr id="9" name="Line 12"/>
          <p:cNvSpPr>
            <a:spLocks noChangeShapeType="1"/>
          </p:cNvSpPr>
          <p:nvPr/>
        </p:nvSpPr>
        <p:spPr bwMode="auto">
          <a:xfrm flipH="1" flipV="1">
            <a:off x="5334000" y="4572000"/>
            <a:ext cx="1905000" cy="152400"/>
          </a:xfrm>
          <a:prstGeom prst="line">
            <a:avLst/>
          </a:prstGeom>
          <a:noFill/>
          <a:ln w="9525">
            <a:solidFill>
              <a:schemeClr val="tx1"/>
            </a:solidFill>
            <a:round/>
            <a:headEnd/>
            <a:tailEnd type="triangle" w="med" len="med"/>
          </a:ln>
        </p:spPr>
        <p:txBody>
          <a:bodyPr/>
          <a:lstStyle/>
          <a:p>
            <a:endParaRPr lang="en-US"/>
          </a:p>
        </p:txBody>
      </p:sp>
      <p:sp>
        <p:nvSpPr>
          <p:cNvPr id="10" name="Text Box 5"/>
          <p:cNvSpPr txBox="1">
            <a:spLocks noChangeArrowheads="1"/>
          </p:cNvSpPr>
          <p:nvPr/>
        </p:nvSpPr>
        <p:spPr bwMode="auto">
          <a:xfrm>
            <a:off x="6781800" y="5595938"/>
            <a:ext cx="1676400" cy="347662"/>
          </a:xfrm>
          <a:prstGeom prst="rect">
            <a:avLst/>
          </a:prstGeom>
          <a:noFill/>
          <a:ln w="9525">
            <a:noFill/>
            <a:miter lim="800000"/>
            <a:headEnd/>
            <a:tailEnd/>
          </a:ln>
        </p:spPr>
        <p:txBody>
          <a:bodyPr>
            <a:spAutoFit/>
          </a:bodyPr>
          <a:lstStyle/>
          <a:p>
            <a:pPr>
              <a:spcBef>
                <a:spcPct val="50000"/>
              </a:spcBef>
            </a:pPr>
            <a:r>
              <a:rPr lang="en-US"/>
              <a:t>Meaningless</a:t>
            </a:r>
          </a:p>
        </p:txBody>
      </p:sp>
      <p:sp>
        <p:nvSpPr>
          <p:cNvPr id="11" name="Line 9"/>
          <p:cNvSpPr>
            <a:spLocks noChangeShapeType="1"/>
          </p:cNvSpPr>
          <p:nvPr/>
        </p:nvSpPr>
        <p:spPr bwMode="auto">
          <a:xfrm flipH="1" flipV="1">
            <a:off x="5105400" y="5486400"/>
            <a:ext cx="1447800" cy="381000"/>
          </a:xfrm>
          <a:prstGeom prst="line">
            <a:avLst/>
          </a:prstGeom>
          <a:noFill/>
          <a:ln w="9525">
            <a:solidFill>
              <a:schemeClr val="tx1"/>
            </a:solidFill>
            <a:round/>
            <a:headEnd/>
            <a:tailEnd type="triangle" w="med" len="med"/>
          </a:ln>
        </p:spPr>
        <p:txBody>
          <a:bodyPr/>
          <a:lstStyle/>
          <a:p>
            <a:endParaRPr lang="en-US"/>
          </a:p>
        </p:txBody>
      </p:sp>
      <p:sp>
        <p:nvSpPr>
          <p:cNvPr id="12" name="Line 10"/>
          <p:cNvSpPr>
            <a:spLocks noChangeShapeType="1"/>
          </p:cNvSpPr>
          <p:nvPr/>
        </p:nvSpPr>
        <p:spPr bwMode="auto">
          <a:xfrm flipH="1">
            <a:off x="5105400" y="5867400"/>
            <a:ext cx="1447800"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Go to </a:t>
            </a:r>
            <a:r>
              <a:rPr lang="en-US" dirty="0" smtClean="0">
                <a:hlinkClick r:id="rId2"/>
              </a:rPr>
              <a:t>www.python.org</a:t>
            </a:r>
            <a:endParaRPr lang="en-US" dirty="0" smtClean="0"/>
          </a:p>
          <a:p>
            <a:r>
              <a:rPr lang="en-US" dirty="0" smtClean="0"/>
              <a:t>Go to DOWNLOAD section</a:t>
            </a:r>
          </a:p>
          <a:p>
            <a:r>
              <a:rPr lang="en-US" dirty="0" smtClean="0"/>
              <a:t>Click on </a:t>
            </a:r>
            <a:r>
              <a:rPr lang="en-US" dirty="0" smtClean="0">
                <a:hlinkClick r:id="rId3"/>
              </a:rPr>
              <a:t>Python 2.6.2 Windows installer</a:t>
            </a:r>
            <a:endParaRPr lang="en-US" dirty="0" smtClean="0"/>
          </a:p>
          <a:p>
            <a:r>
              <a:rPr lang="en-US" dirty="0" smtClean="0"/>
              <a:t>Save ~10MB file into your hard drive</a:t>
            </a:r>
          </a:p>
          <a:p>
            <a:r>
              <a:rPr lang="en-US" dirty="0" smtClean="0"/>
              <a:t>Double click on file to install</a:t>
            </a:r>
          </a:p>
          <a:p>
            <a:r>
              <a:rPr lang="en-US" dirty="0" smtClean="0"/>
              <a:t>Follow instructions</a:t>
            </a:r>
          </a:p>
          <a:p>
            <a:r>
              <a:rPr lang="en-US" dirty="0" smtClean="0"/>
              <a:t>Start -&gt; All Programs -&gt; Python 2.6 -&gt; Idle</a:t>
            </a:r>
          </a:p>
          <a:p>
            <a:endParaRPr lang="en-US" dirty="0" smtClean="0"/>
          </a:p>
          <a:p>
            <a:endParaRPr lang="en-US" dirty="0"/>
          </a:p>
        </p:txBody>
      </p:sp>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Downloading and Installing Python</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Idle: The Python Shell</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19</a:t>
            </a:fld>
            <a:endParaRPr lang="en-US"/>
          </a:p>
        </p:txBody>
      </p:sp>
      <p:pic>
        <p:nvPicPr>
          <p:cNvPr id="5" name="Picture 4"/>
          <p:cNvPicPr>
            <a:picLocks noChangeAspect="1" noChangeArrowheads="1"/>
          </p:cNvPicPr>
          <p:nvPr/>
        </p:nvPicPr>
        <p:blipFill>
          <a:blip r:embed="rId2" cstate="print"/>
          <a:srcRect/>
          <a:stretch>
            <a:fillRect/>
          </a:stretch>
        </p:blipFill>
        <p:spPr bwMode="auto">
          <a:xfrm>
            <a:off x="2057400" y="1447800"/>
            <a:ext cx="4979987" cy="525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Python as a Number Cruncher</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20</a:t>
            </a:fld>
            <a:endParaRPr lang="en-US"/>
          </a:p>
        </p:txBody>
      </p:sp>
      <p:sp>
        <p:nvSpPr>
          <p:cNvPr id="5" name="Rectangle 4"/>
          <p:cNvSpPr>
            <a:spLocks noChangeArrowheads="1"/>
          </p:cNvSpPr>
          <p:nvPr/>
        </p:nvSpPr>
        <p:spPr bwMode="auto">
          <a:xfrm>
            <a:off x="1230313" y="1951038"/>
            <a:ext cx="2971800" cy="4247317"/>
          </a:xfrm>
          <a:prstGeom prst="rect">
            <a:avLst/>
          </a:prstGeom>
          <a:noFill/>
          <a:ln w="9525">
            <a:solidFill>
              <a:schemeClr val="tx1"/>
            </a:solidFill>
            <a:miter lim="800000"/>
            <a:headEnd/>
            <a:tailEnd/>
          </a:ln>
        </p:spPr>
        <p:txBody>
          <a:bodyPr wrap="square">
            <a:spAutoFit/>
          </a:bodyPr>
          <a:lstStyle/>
          <a:p>
            <a:r>
              <a:rPr lang="fr-FR" i="0" dirty="0"/>
              <a:t>&gt;&gt;&gt; </a:t>
            </a:r>
            <a:r>
              <a:rPr lang="fr-FR" i="0" dirty="0" err="1"/>
              <a:t>print</a:t>
            </a:r>
            <a:r>
              <a:rPr lang="fr-FR" i="0" dirty="0"/>
              <a:t> 1 + 3</a:t>
            </a:r>
          </a:p>
          <a:p>
            <a:r>
              <a:rPr lang="fr-FR" i="0" dirty="0"/>
              <a:t>4</a:t>
            </a:r>
          </a:p>
          <a:p>
            <a:r>
              <a:rPr lang="fr-FR" i="0" dirty="0"/>
              <a:t>&gt;&gt;&gt; </a:t>
            </a:r>
            <a:r>
              <a:rPr lang="fr-FR" i="0" dirty="0" err="1"/>
              <a:t>print</a:t>
            </a:r>
            <a:r>
              <a:rPr lang="fr-FR" i="0" dirty="0"/>
              <a:t> 6 * 7</a:t>
            </a:r>
          </a:p>
          <a:p>
            <a:r>
              <a:rPr lang="fr-FR" i="0" dirty="0"/>
              <a:t>42</a:t>
            </a:r>
          </a:p>
          <a:p>
            <a:r>
              <a:rPr lang="fr-FR" i="0" dirty="0"/>
              <a:t>&gt;&gt;&gt; </a:t>
            </a:r>
            <a:r>
              <a:rPr lang="fr-FR" i="0" dirty="0" err="1"/>
              <a:t>print</a:t>
            </a:r>
            <a:r>
              <a:rPr lang="fr-FR" i="0" dirty="0"/>
              <a:t> 6 * 7 + 2</a:t>
            </a:r>
          </a:p>
          <a:p>
            <a:r>
              <a:rPr lang="fr-FR" i="0" dirty="0"/>
              <a:t>44</a:t>
            </a:r>
          </a:p>
          <a:p>
            <a:r>
              <a:rPr lang="fr-FR" i="0" dirty="0"/>
              <a:t>&gt;&gt;&gt; </a:t>
            </a:r>
            <a:r>
              <a:rPr lang="fr-FR" i="0" dirty="0" err="1"/>
              <a:t>print</a:t>
            </a:r>
            <a:r>
              <a:rPr lang="fr-FR" i="0" dirty="0"/>
              <a:t> 2 + 6 * 7</a:t>
            </a:r>
          </a:p>
          <a:p>
            <a:r>
              <a:rPr lang="fr-FR" i="0" dirty="0"/>
              <a:t>44</a:t>
            </a:r>
          </a:p>
          <a:p>
            <a:r>
              <a:rPr lang="fr-FR" i="0" dirty="0"/>
              <a:t>&gt;&gt;&gt; </a:t>
            </a:r>
            <a:r>
              <a:rPr lang="fr-FR" i="0" dirty="0" err="1"/>
              <a:t>print</a:t>
            </a:r>
            <a:r>
              <a:rPr lang="fr-FR" i="0" dirty="0"/>
              <a:t> 6 - 2 - 3</a:t>
            </a:r>
          </a:p>
          <a:p>
            <a:r>
              <a:rPr lang="fr-FR" i="0" dirty="0"/>
              <a:t>1</a:t>
            </a:r>
          </a:p>
          <a:p>
            <a:r>
              <a:rPr lang="fr-FR" i="0" dirty="0"/>
              <a:t>&gt;&gt;&gt; </a:t>
            </a:r>
            <a:r>
              <a:rPr lang="fr-FR" i="0" dirty="0" err="1"/>
              <a:t>print</a:t>
            </a:r>
            <a:r>
              <a:rPr lang="fr-FR" i="0" dirty="0"/>
              <a:t> 6 - ( 2 - 3)</a:t>
            </a:r>
          </a:p>
          <a:p>
            <a:r>
              <a:rPr lang="fr-FR" i="0" dirty="0"/>
              <a:t>7</a:t>
            </a:r>
          </a:p>
          <a:p>
            <a:r>
              <a:rPr lang="fr-FR" i="0" dirty="0"/>
              <a:t>&gt;&gt;&gt; </a:t>
            </a:r>
            <a:r>
              <a:rPr lang="fr-FR" i="0" dirty="0" err="1"/>
              <a:t>print</a:t>
            </a:r>
            <a:r>
              <a:rPr lang="fr-FR" i="0" dirty="0"/>
              <a:t> 1 / 3</a:t>
            </a:r>
          </a:p>
          <a:p>
            <a:r>
              <a:rPr lang="fr-FR" i="0" dirty="0"/>
              <a:t>0</a:t>
            </a:r>
          </a:p>
          <a:p>
            <a:r>
              <a:rPr lang="fr-FR" i="0" dirty="0"/>
              <a:t>&gt;&gt;&gt; </a:t>
            </a:r>
            <a:endParaRPr lang="en-US" i="0" dirty="0"/>
          </a:p>
        </p:txBody>
      </p:sp>
      <p:grpSp>
        <p:nvGrpSpPr>
          <p:cNvPr id="11" name="Group 10"/>
          <p:cNvGrpSpPr/>
          <p:nvPr/>
        </p:nvGrpSpPr>
        <p:grpSpPr>
          <a:xfrm>
            <a:off x="2819400" y="2895600"/>
            <a:ext cx="2667000" cy="2438400"/>
            <a:chOff x="2819400" y="2895600"/>
            <a:chExt cx="2667000" cy="2438400"/>
          </a:xfrm>
        </p:grpSpPr>
        <p:sp>
          <p:nvSpPr>
            <p:cNvPr id="6" name="Line 7"/>
            <p:cNvSpPr>
              <a:spLocks noChangeShapeType="1"/>
            </p:cNvSpPr>
            <p:nvPr/>
          </p:nvSpPr>
          <p:spPr bwMode="auto">
            <a:xfrm flipV="1">
              <a:off x="3200400" y="2895600"/>
              <a:ext cx="1828800" cy="838200"/>
            </a:xfrm>
            <a:prstGeom prst="line">
              <a:avLst/>
            </a:prstGeom>
            <a:noFill/>
            <a:ln w="9525">
              <a:solidFill>
                <a:schemeClr val="tx1"/>
              </a:solidFill>
              <a:round/>
              <a:headEnd/>
              <a:tailEnd type="triangle" w="med" len="med"/>
            </a:ln>
          </p:spPr>
          <p:txBody>
            <a:bodyPr/>
            <a:lstStyle/>
            <a:p>
              <a:endParaRPr lang="en-US"/>
            </a:p>
          </p:txBody>
        </p:sp>
        <p:sp>
          <p:nvSpPr>
            <p:cNvPr id="7" name="Line 9"/>
            <p:cNvSpPr>
              <a:spLocks noChangeShapeType="1"/>
            </p:cNvSpPr>
            <p:nvPr/>
          </p:nvSpPr>
          <p:spPr bwMode="auto">
            <a:xfrm flipV="1">
              <a:off x="2819400" y="4648200"/>
              <a:ext cx="2286000" cy="685800"/>
            </a:xfrm>
            <a:prstGeom prst="line">
              <a:avLst/>
            </a:prstGeom>
            <a:noFill/>
            <a:ln w="9525">
              <a:solidFill>
                <a:schemeClr val="tx1"/>
              </a:solidFill>
              <a:round/>
              <a:headEnd/>
              <a:tailEnd type="triangle" w="med" len="med"/>
            </a:ln>
          </p:spPr>
          <p:txBody>
            <a:bodyPr/>
            <a:lstStyle/>
            <a:p>
              <a:endParaRPr lang="en-US"/>
            </a:p>
          </p:txBody>
        </p:sp>
        <p:sp>
          <p:nvSpPr>
            <p:cNvPr id="8" name="Line 10"/>
            <p:cNvSpPr>
              <a:spLocks noChangeShapeType="1"/>
            </p:cNvSpPr>
            <p:nvPr/>
          </p:nvSpPr>
          <p:spPr bwMode="auto">
            <a:xfrm flipV="1">
              <a:off x="3200400" y="3505200"/>
              <a:ext cx="2286000" cy="762000"/>
            </a:xfrm>
            <a:prstGeom prst="line">
              <a:avLst/>
            </a:prstGeom>
            <a:noFill/>
            <a:ln w="9525">
              <a:solidFill>
                <a:schemeClr val="tx1"/>
              </a:solidFill>
              <a:round/>
              <a:headEnd/>
              <a:tailEnd type="triangle" w="med" len="med"/>
            </a:ln>
          </p:spPr>
          <p:txBody>
            <a:bodyPr/>
            <a:lstStyle/>
            <a:p>
              <a:endParaRPr lang="en-US"/>
            </a:p>
          </p:txBody>
        </p:sp>
        <p:sp>
          <p:nvSpPr>
            <p:cNvPr id="9" name="Line 11"/>
            <p:cNvSpPr>
              <a:spLocks noChangeShapeType="1"/>
            </p:cNvSpPr>
            <p:nvPr/>
          </p:nvSpPr>
          <p:spPr bwMode="auto">
            <a:xfrm flipV="1">
              <a:off x="3352800" y="4191000"/>
              <a:ext cx="2133600" cy="609600"/>
            </a:xfrm>
            <a:prstGeom prst="line">
              <a:avLst/>
            </a:prstGeom>
            <a:noFill/>
            <a:ln w="9525">
              <a:solidFill>
                <a:schemeClr val="tx1"/>
              </a:solidFill>
              <a:round/>
              <a:headEnd/>
              <a:tailEnd type="triangle" w="med" len="med"/>
            </a:ln>
          </p:spPr>
          <p:txBody>
            <a:bodyPr/>
            <a:lstStyle/>
            <a:p>
              <a:endParaRPr lang="en-US"/>
            </a:p>
          </p:txBody>
        </p:sp>
      </p:grpSp>
      <p:sp>
        <p:nvSpPr>
          <p:cNvPr id="12" name="Text Box 5"/>
          <p:cNvSpPr txBox="1">
            <a:spLocks noChangeArrowheads="1"/>
          </p:cNvSpPr>
          <p:nvPr/>
        </p:nvSpPr>
        <p:spPr bwMode="auto">
          <a:xfrm>
            <a:off x="5045075" y="2733259"/>
            <a:ext cx="3695242" cy="338554"/>
          </a:xfrm>
          <a:prstGeom prst="rect">
            <a:avLst/>
          </a:prstGeom>
          <a:noFill/>
          <a:ln w="9525">
            <a:noFill/>
            <a:miter lim="800000"/>
            <a:headEnd/>
            <a:tailEnd/>
          </a:ln>
        </p:spPr>
        <p:txBody>
          <a:bodyPr wrap="none">
            <a:spAutoFit/>
          </a:bodyPr>
          <a:lstStyle/>
          <a:p>
            <a:r>
              <a:rPr lang="en-US" sz="1600" i="0" dirty="0"/>
              <a:t>/ and * higher precedence than + and -</a:t>
            </a:r>
          </a:p>
        </p:txBody>
      </p:sp>
      <p:sp>
        <p:nvSpPr>
          <p:cNvPr id="13" name="Text Box 8"/>
          <p:cNvSpPr txBox="1">
            <a:spLocks noChangeArrowheads="1"/>
          </p:cNvSpPr>
          <p:nvPr/>
        </p:nvSpPr>
        <p:spPr bwMode="auto">
          <a:xfrm>
            <a:off x="5084646" y="4538246"/>
            <a:ext cx="3754554" cy="338554"/>
          </a:xfrm>
          <a:prstGeom prst="rect">
            <a:avLst/>
          </a:prstGeom>
          <a:noFill/>
          <a:ln w="9525">
            <a:noFill/>
            <a:miter lim="800000"/>
            <a:headEnd/>
            <a:tailEnd/>
          </a:ln>
        </p:spPr>
        <p:txBody>
          <a:bodyPr wrap="none">
            <a:spAutoFit/>
          </a:bodyPr>
          <a:lstStyle/>
          <a:p>
            <a:r>
              <a:rPr lang="en-US" sz="1600" i="0" dirty="0"/>
              <a:t>integer division truncates fractional part</a:t>
            </a:r>
          </a:p>
        </p:txBody>
      </p:sp>
      <p:sp>
        <p:nvSpPr>
          <p:cNvPr id="14" name="Text Box 12"/>
          <p:cNvSpPr txBox="1">
            <a:spLocks noChangeArrowheads="1"/>
          </p:cNvSpPr>
          <p:nvPr/>
        </p:nvSpPr>
        <p:spPr bwMode="auto">
          <a:xfrm>
            <a:off x="5450531" y="3342859"/>
            <a:ext cx="2855269" cy="338554"/>
          </a:xfrm>
          <a:prstGeom prst="rect">
            <a:avLst/>
          </a:prstGeom>
          <a:noFill/>
          <a:ln w="9525">
            <a:noFill/>
            <a:miter lim="800000"/>
            <a:headEnd/>
            <a:tailEnd/>
          </a:ln>
        </p:spPr>
        <p:txBody>
          <a:bodyPr wrap="none">
            <a:spAutoFit/>
          </a:bodyPr>
          <a:lstStyle/>
          <a:p>
            <a:r>
              <a:rPr lang="en-US" sz="1600" i="0" dirty="0"/>
              <a:t>Operators are left associative</a:t>
            </a:r>
          </a:p>
        </p:txBody>
      </p:sp>
      <p:sp>
        <p:nvSpPr>
          <p:cNvPr id="15" name="Text Box 13"/>
          <p:cNvSpPr txBox="1">
            <a:spLocks noChangeArrowheads="1"/>
          </p:cNvSpPr>
          <p:nvPr/>
        </p:nvSpPr>
        <p:spPr bwMode="auto">
          <a:xfrm>
            <a:off x="5486370" y="4038600"/>
            <a:ext cx="3581430" cy="338554"/>
          </a:xfrm>
          <a:prstGeom prst="rect">
            <a:avLst/>
          </a:prstGeom>
          <a:noFill/>
          <a:ln w="9525">
            <a:noFill/>
            <a:miter lim="800000"/>
            <a:headEnd/>
            <a:tailEnd/>
          </a:ln>
        </p:spPr>
        <p:txBody>
          <a:bodyPr wrap="none">
            <a:spAutoFit/>
          </a:bodyPr>
          <a:lstStyle/>
          <a:p>
            <a:r>
              <a:rPr lang="en-US" sz="1600" i="0" dirty="0"/>
              <a:t>Parenthesis can override precedence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Floating Point Expressions</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21</a:t>
            </a:fld>
            <a:endParaRPr lang="en-US"/>
          </a:p>
        </p:txBody>
      </p:sp>
      <p:sp>
        <p:nvSpPr>
          <p:cNvPr id="5" name="Rectangle 4"/>
          <p:cNvSpPr>
            <a:spLocks noChangeArrowheads="1"/>
          </p:cNvSpPr>
          <p:nvPr/>
        </p:nvSpPr>
        <p:spPr bwMode="auto">
          <a:xfrm>
            <a:off x="990600" y="2133600"/>
            <a:ext cx="3124200" cy="4108817"/>
          </a:xfrm>
          <a:prstGeom prst="rect">
            <a:avLst/>
          </a:prstGeom>
          <a:noFill/>
          <a:ln w="9525">
            <a:solidFill>
              <a:schemeClr val="tx1"/>
            </a:solidFill>
            <a:miter lim="800000"/>
            <a:headEnd/>
            <a:tailEnd/>
          </a:ln>
        </p:spPr>
        <p:txBody>
          <a:bodyPr wrap="square">
            <a:spAutoFit/>
          </a:bodyPr>
          <a:lstStyle/>
          <a:p>
            <a:pPr>
              <a:spcAft>
                <a:spcPct val="35000"/>
              </a:spcAft>
            </a:pPr>
            <a:r>
              <a:rPr lang="fr-FR" i="0"/>
              <a:t>&gt;&gt;&gt; print 1.0 / 3.0</a:t>
            </a:r>
          </a:p>
          <a:p>
            <a:pPr>
              <a:spcAft>
                <a:spcPct val="35000"/>
              </a:spcAft>
            </a:pPr>
            <a:r>
              <a:rPr lang="fr-FR" i="0"/>
              <a:t>0.333333333333</a:t>
            </a:r>
          </a:p>
          <a:p>
            <a:pPr>
              <a:spcAft>
                <a:spcPct val="35000"/>
              </a:spcAft>
            </a:pPr>
            <a:r>
              <a:rPr lang="fr-FR" i="0"/>
              <a:t>&gt;&gt;&gt; print 1.0 + 2</a:t>
            </a:r>
          </a:p>
          <a:p>
            <a:pPr>
              <a:spcAft>
                <a:spcPct val="35000"/>
              </a:spcAft>
            </a:pPr>
            <a:r>
              <a:rPr lang="fr-FR" i="0"/>
              <a:t>3.0</a:t>
            </a:r>
          </a:p>
          <a:p>
            <a:pPr>
              <a:spcAft>
                <a:spcPct val="35000"/>
              </a:spcAft>
            </a:pPr>
            <a:r>
              <a:rPr lang="fr-FR" i="0"/>
              <a:t>&gt;&gt;&gt; print 3.3 * 4.23</a:t>
            </a:r>
          </a:p>
          <a:p>
            <a:pPr>
              <a:spcAft>
                <a:spcPct val="35000"/>
              </a:spcAft>
            </a:pPr>
            <a:r>
              <a:rPr lang="fr-FR" i="0"/>
              <a:t>13.959</a:t>
            </a:r>
          </a:p>
          <a:p>
            <a:pPr>
              <a:spcAft>
                <a:spcPct val="35000"/>
              </a:spcAft>
            </a:pPr>
            <a:r>
              <a:rPr lang="fr-FR" i="0"/>
              <a:t>&gt;&gt;&gt; print 3.3e23 * 2</a:t>
            </a:r>
          </a:p>
          <a:p>
            <a:pPr>
              <a:spcAft>
                <a:spcPct val="35000"/>
              </a:spcAft>
            </a:pPr>
            <a:r>
              <a:rPr lang="fr-FR" i="0"/>
              <a:t>6.6e+023</a:t>
            </a:r>
          </a:p>
          <a:p>
            <a:pPr>
              <a:spcAft>
                <a:spcPct val="35000"/>
              </a:spcAft>
            </a:pPr>
            <a:r>
              <a:rPr lang="fr-FR" i="0"/>
              <a:t>&gt;&gt;&gt; print float(1) /3</a:t>
            </a:r>
          </a:p>
          <a:p>
            <a:pPr>
              <a:spcAft>
                <a:spcPct val="35000"/>
              </a:spcAft>
            </a:pPr>
            <a:r>
              <a:rPr lang="fr-FR" i="0"/>
              <a:t>0.333333333333</a:t>
            </a:r>
          </a:p>
          <a:p>
            <a:pPr>
              <a:spcAft>
                <a:spcPct val="35000"/>
              </a:spcAft>
            </a:pPr>
            <a:r>
              <a:rPr lang="fr-FR" i="0"/>
              <a:t>&gt;&gt;&gt; </a:t>
            </a:r>
            <a:endParaRPr lang="en-US" i="0"/>
          </a:p>
        </p:txBody>
      </p:sp>
      <p:sp>
        <p:nvSpPr>
          <p:cNvPr id="6" name="Line 5"/>
          <p:cNvSpPr>
            <a:spLocks noChangeShapeType="1"/>
          </p:cNvSpPr>
          <p:nvPr/>
        </p:nvSpPr>
        <p:spPr bwMode="auto">
          <a:xfrm flipV="1">
            <a:off x="2895600" y="2971800"/>
            <a:ext cx="2209800" cy="152400"/>
          </a:xfrm>
          <a:prstGeom prst="line">
            <a:avLst/>
          </a:prstGeom>
          <a:noFill/>
          <a:ln w="9525">
            <a:solidFill>
              <a:schemeClr val="tx1"/>
            </a:solidFill>
            <a:round/>
            <a:headEnd/>
            <a:tailEnd type="triangle" w="med" len="med"/>
          </a:ln>
        </p:spPr>
        <p:txBody>
          <a:bodyPr/>
          <a:lstStyle/>
          <a:p>
            <a:endParaRPr lang="en-US"/>
          </a:p>
        </p:txBody>
      </p:sp>
      <p:sp>
        <p:nvSpPr>
          <p:cNvPr id="7" name="Line 7"/>
          <p:cNvSpPr>
            <a:spLocks noChangeShapeType="1"/>
          </p:cNvSpPr>
          <p:nvPr/>
        </p:nvSpPr>
        <p:spPr bwMode="auto">
          <a:xfrm flipV="1">
            <a:off x="3200400" y="4191000"/>
            <a:ext cx="1905000" cy="304800"/>
          </a:xfrm>
          <a:prstGeom prst="line">
            <a:avLst/>
          </a:prstGeom>
          <a:noFill/>
          <a:ln w="9525">
            <a:solidFill>
              <a:schemeClr val="tx1"/>
            </a:solidFill>
            <a:round/>
            <a:headEnd/>
            <a:tailEnd type="triangle" w="med" len="med"/>
          </a:ln>
        </p:spPr>
        <p:txBody>
          <a:bodyPr/>
          <a:lstStyle/>
          <a:p>
            <a:endParaRPr lang="en-US"/>
          </a:p>
        </p:txBody>
      </p:sp>
      <p:sp>
        <p:nvSpPr>
          <p:cNvPr id="8" name="Line 10"/>
          <p:cNvSpPr>
            <a:spLocks noChangeShapeType="1"/>
          </p:cNvSpPr>
          <p:nvPr/>
        </p:nvSpPr>
        <p:spPr bwMode="auto">
          <a:xfrm flipV="1">
            <a:off x="3048000" y="2133600"/>
            <a:ext cx="2057400" cy="381000"/>
          </a:xfrm>
          <a:prstGeom prst="line">
            <a:avLst/>
          </a:prstGeom>
          <a:noFill/>
          <a:ln w="9525">
            <a:solidFill>
              <a:schemeClr val="tx1"/>
            </a:solidFill>
            <a:round/>
            <a:headEnd/>
            <a:tailEnd type="triangle" w="med" len="med"/>
          </a:ln>
        </p:spPr>
        <p:txBody>
          <a:bodyPr/>
          <a:lstStyle/>
          <a:p>
            <a:endParaRPr lang="en-US"/>
          </a:p>
        </p:txBody>
      </p:sp>
      <p:sp>
        <p:nvSpPr>
          <p:cNvPr id="9" name="Line 12"/>
          <p:cNvSpPr>
            <a:spLocks noChangeShapeType="1"/>
          </p:cNvSpPr>
          <p:nvPr/>
        </p:nvSpPr>
        <p:spPr bwMode="auto">
          <a:xfrm flipV="1">
            <a:off x="3200400" y="5105400"/>
            <a:ext cx="1828800" cy="152400"/>
          </a:xfrm>
          <a:prstGeom prst="line">
            <a:avLst/>
          </a:prstGeom>
          <a:noFill/>
          <a:ln w="9525">
            <a:solidFill>
              <a:schemeClr val="tx1"/>
            </a:solidFill>
            <a:round/>
            <a:headEnd/>
            <a:tailEnd type="triangle" w="med" len="med"/>
          </a:ln>
        </p:spPr>
        <p:txBody>
          <a:bodyPr/>
          <a:lstStyle/>
          <a:p>
            <a:endParaRPr lang="en-US"/>
          </a:p>
        </p:txBody>
      </p:sp>
      <p:sp>
        <p:nvSpPr>
          <p:cNvPr id="10" name="Text Box 6"/>
          <p:cNvSpPr txBox="1">
            <a:spLocks noChangeArrowheads="1"/>
          </p:cNvSpPr>
          <p:nvPr/>
        </p:nvSpPr>
        <p:spPr bwMode="auto">
          <a:xfrm>
            <a:off x="5099050" y="2819400"/>
            <a:ext cx="3740150" cy="347663"/>
          </a:xfrm>
          <a:prstGeom prst="rect">
            <a:avLst/>
          </a:prstGeom>
          <a:noFill/>
          <a:ln w="9525">
            <a:noFill/>
            <a:miter lim="800000"/>
            <a:headEnd/>
            <a:tailEnd/>
          </a:ln>
        </p:spPr>
        <p:txBody>
          <a:bodyPr wrap="none">
            <a:spAutoFit/>
          </a:bodyPr>
          <a:lstStyle/>
          <a:p>
            <a:r>
              <a:rPr lang="en-US" i="0" dirty="0"/>
              <a:t>Mixed operations converted to float</a:t>
            </a:r>
          </a:p>
        </p:txBody>
      </p:sp>
      <p:sp>
        <p:nvSpPr>
          <p:cNvPr id="11" name="Text Box 8"/>
          <p:cNvSpPr txBox="1">
            <a:spLocks noChangeArrowheads="1"/>
          </p:cNvSpPr>
          <p:nvPr/>
        </p:nvSpPr>
        <p:spPr bwMode="auto">
          <a:xfrm>
            <a:off x="5029200" y="3995737"/>
            <a:ext cx="2813050" cy="347663"/>
          </a:xfrm>
          <a:prstGeom prst="rect">
            <a:avLst/>
          </a:prstGeom>
          <a:noFill/>
          <a:ln w="9525">
            <a:noFill/>
            <a:miter lim="800000"/>
            <a:headEnd/>
            <a:tailEnd/>
          </a:ln>
        </p:spPr>
        <p:txBody>
          <a:bodyPr wrap="none">
            <a:spAutoFit/>
          </a:bodyPr>
          <a:lstStyle/>
          <a:p>
            <a:r>
              <a:rPr lang="en-US" i="0"/>
              <a:t>Scientific notation allowed</a:t>
            </a:r>
          </a:p>
        </p:txBody>
      </p:sp>
      <p:sp>
        <p:nvSpPr>
          <p:cNvPr id="12" name="Text Box 11"/>
          <p:cNvSpPr txBox="1">
            <a:spLocks noChangeArrowheads="1"/>
          </p:cNvSpPr>
          <p:nvPr/>
        </p:nvSpPr>
        <p:spPr bwMode="auto">
          <a:xfrm>
            <a:off x="5029200" y="1938337"/>
            <a:ext cx="3613150" cy="347663"/>
          </a:xfrm>
          <a:prstGeom prst="rect">
            <a:avLst/>
          </a:prstGeom>
          <a:noFill/>
          <a:ln w="9525">
            <a:noFill/>
            <a:miter lim="800000"/>
            <a:headEnd/>
            <a:tailEnd/>
          </a:ln>
        </p:spPr>
        <p:txBody>
          <a:bodyPr wrap="none">
            <a:spAutoFit/>
          </a:bodyPr>
          <a:lstStyle/>
          <a:p>
            <a:r>
              <a:rPr lang="en-US" i="0" dirty="0"/>
              <a:t>12 decimal digits default precision</a:t>
            </a:r>
          </a:p>
        </p:txBody>
      </p:sp>
      <p:sp>
        <p:nvSpPr>
          <p:cNvPr id="13" name="Text Box 13"/>
          <p:cNvSpPr txBox="1">
            <a:spLocks noChangeArrowheads="1"/>
          </p:cNvSpPr>
          <p:nvPr/>
        </p:nvSpPr>
        <p:spPr bwMode="auto">
          <a:xfrm>
            <a:off x="5029200" y="4910137"/>
            <a:ext cx="2076450" cy="347663"/>
          </a:xfrm>
          <a:prstGeom prst="rect">
            <a:avLst/>
          </a:prstGeom>
          <a:noFill/>
          <a:ln w="9525">
            <a:noFill/>
            <a:miter lim="800000"/>
            <a:headEnd/>
            <a:tailEnd/>
          </a:ln>
        </p:spPr>
        <p:txBody>
          <a:bodyPr wrap="none">
            <a:spAutoFit/>
          </a:bodyPr>
          <a:lstStyle/>
          <a:p>
            <a:r>
              <a:rPr lang="en-US" i="0"/>
              <a:t>Explicit conversion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String Expressions</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22</a:t>
            </a:fld>
            <a:endParaRPr lang="en-US"/>
          </a:p>
        </p:txBody>
      </p:sp>
      <p:sp>
        <p:nvSpPr>
          <p:cNvPr id="5" name="Rectangle 4"/>
          <p:cNvSpPr>
            <a:spLocks noChangeArrowheads="1"/>
          </p:cNvSpPr>
          <p:nvPr/>
        </p:nvSpPr>
        <p:spPr bwMode="auto">
          <a:xfrm>
            <a:off x="1077913" y="1417638"/>
            <a:ext cx="3352800" cy="5124480"/>
          </a:xfrm>
          <a:prstGeom prst="rect">
            <a:avLst/>
          </a:prstGeom>
          <a:noFill/>
          <a:ln w="9525">
            <a:solidFill>
              <a:schemeClr val="tx1"/>
            </a:solidFill>
            <a:miter lim="800000"/>
            <a:headEnd/>
            <a:tailEnd/>
          </a:ln>
        </p:spPr>
        <p:txBody>
          <a:bodyPr>
            <a:spAutoFit/>
          </a:bodyPr>
          <a:lstStyle/>
          <a:p>
            <a:pPr>
              <a:spcAft>
                <a:spcPct val="30000"/>
              </a:spcAft>
            </a:pPr>
            <a:r>
              <a:rPr lang="en-US" sz="1500" i="0" dirty="0"/>
              <a:t>&gt;&gt;&gt; print "</a:t>
            </a:r>
            <a:r>
              <a:rPr lang="en-US" sz="1500" i="0" dirty="0" err="1"/>
              <a:t>aaa</a:t>
            </a:r>
            <a:r>
              <a:rPr lang="en-US" sz="1500" i="0" dirty="0"/>
              <a:t>"</a:t>
            </a:r>
          </a:p>
          <a:p>
            <a:pPr>
              <a:spcAft>
                <a:spcPct val="30000"/>
              </a:spcAft>
            </a:pPr>
            <a:r>
              <a:rPr lang="en-US" sz="1500" i="0" dirty="0" err="1"/>
              <a:t>aaa</a:t>
            </a:r>
            <a:endParaRPr lang="en-US" sz="1500" i="0" dirty="0"/>
          </a:p>
          <a:p>
            <a:pPr>
              <a:spcAft>
                <a:spcPct val="30000"/>
              </a:spcAft>
            </a:pPr>
            <a:r>
              <a:rPr lang="en-US" sz="1500" i="0" dirty="0"/>
              <a:t>&gt;&gt;&gt; print "</a:t>
            </a:r>
            <a:r>
              <a:rPr lang="en-US" sz="1500" i="0" dirty="0" err="1"/>
              <a:t>aaa</a:t>
            </a:r>
            <a:r>
              <a:rPr lang="en-US" sz="1500" i="0" dirty="0"/>
              <a:t>" + "</a:t>
            </a:r>
            <a:r>
              <a:rPr lang="en-US" sz="1500" i="0" dirty="0" err="1"/>
              <a:t>ccc</a:t>
            </a:r>
            <a:r>
              <a:rPr lang="en-US" sz="1500" i="0" dirty="0"/>
              <a:t>"</a:t>
            </a:r>
          </a:p>
          <a:p>
            <a:pPr>
              <a:spcAft>
                <a:spcPct val="30000"/>
              </a:spcAft>
            </a:pPr>
            <a:r>
              <a:rPr lang="en-US" sz="1500" i="0" dirty="0" err="1"/>
              <a:t>aaaccc</a:t>
            </a:r>
            <a:endParaRPr lang="en-US" sz="1500" i="0" dirty="0"/>
          </a:p>
          <a:p>
            <a:pPr>
              <a:spcAft>
                <a:spcPct val="30000"/>
              </a:spcAft>
            </a:pPr>
            <a:r>
              <a:rPr lang="en-US" sz="1500" i="0" dirty="0"/>
              <a:t>&gt;&gt;&gt; </a:t>
            </a:r>
            <a:r>
              <a:rPr lang="en-US" sz="1500" i="0" dirty="0" err="1"/>
              <a:t>len</a:t>
            </a:r>
            <a:r>
              <a:rPr lang="en-US" sz="1500" i="0" dirty="0"/>
              <a:t>("</a:t>
            </a:r>
            <a:r>
              <a:rPr lang="en-US" sz="1500" i="0" dirty="0" err="1"/>
              <a:t>aaa</a:t>
            </a:r>
            <a:r>
              <a:rPr lang="en-US" sz="1500" i="0" dirty="0"/>
              <a:t>")</a:t>
            </a:r>
          </a:p>
          <a:p>
            <a:pPr>
              <a:spcAft>
                <a:spcPct val="30000"/>
              </a:spcAft>
            </a:pPr>
            <a:r>
              <a:rPr lang="en-US" sz="1500" i="0" dirty="0"/>
              <a:t>3</a:t>
            </a:r>
          </a:p>
          <a:p>
            <a:pPr>
              <a:spcAft>
                <a:spcPct val="30000"/>
              </a:spcAft>
            </a:pPr>
            <a:r>
              <a:rPr lang="en-US" sz="1500" i="0" dirty="0"/>
              <a:t>&gt;&gt;&gt; </a:t>
            </a:r>
            <a:r>
              <a:rPr lang="en-US" sz="1500" i="0" dirty="0" err="1"/>
              <a:t>len</a:t>
            </a:r>
            <a:r>
              <a:rPr lang="en-US" sz="1500" i="0" dirty="0"/>
              <a:t> ("</a:t>
            </a:r>
            <a:r>
              <a:rPr lang="en-US" sz="1500" i="0" dirty="0" err="1"/>
              <a:t>aaa</a:t>
            </a:r>
            <a:r>
              <a:rPr lang="en-US" sz="1500" i="0" dirty="0"/>
              <a:t>" + "</a:t>
            </a:r>
            <a:r>
              <a:rPr lang="en-US" sz="1500" i="0" dirty="0" err="1"/>
              <a:t>ccc</a:t>
            </a:r>
            <a:r>
              <a:rPr lang="en-US" sz="1500" i="0" dirty="0"/>
              <a:t>")</a:t>
            </a:r>
          </a:p>
          <a:p>
            <a:pPr>
              <a:spcAft>
                <a:spcPct val="30000"/>
              </a:spcAft>
            </a:pPr>
            <a:r>
              <a:rPr lang="en-US" sz="1500" i="0" dirty="0"/>
              <a:t>6</a:t>
            </a:r>
          </a:p>
          <a:p>
            <a:pPr>
              <a:spcAft>
                <a:spcPct val="30000"/>
              </a:spcAft>
            </a:pPr>
            <a:r>
              <a:rPr lang="en-US" sz="1500" i="0" dirty="0"/>
              <a:t>&gt;&gt;&gt; print "</a:t>
            </a:r>
            <a:r>
              <a:rPr lang="en-US" sz="1500" i="0" dirty="0" err="1"/>
              <a:t>aaa</a:t>
            </a:r>
            <a:r>
              <a:rPr lang="en-US" sz="1500" i="0" dirty="0"/>
              <a:t>" * 4</a:t>
            </a:r>
          </a:p>
          <a:p>
            <a:pPr>
              <a:spcAft>
                <a:spcPct val="30000"/>
              </a:spcAft>
            </a:pPr>
            <a:r>
              <a:rPr lang="en-US" sz="1500" i="0" dirty="0" err="1"/>
              <a:t>aaaaaaaaaaaa</a:t>
            </a:r>
            <a:endParaRPr lang="en-US" sz="1500" i="0" dirty="0"/>
          </a:p>
          <a:p>
            <a:pPr>
              <a:spcAft>
                <a:spcPct val="30000"/>
              </a:spcAft>
            </a:pPr>
            <a:r>
              <a:rPr lang="en-US" sz="1500" i="0" dirty="0"/>
              <a:t>&gt;&gt;&gt; "</a:t>
            </a:r>
            <a:r>
              <a:rPr lang="en-US" sz="1500" i="0" dirty="0" err="1"/>
              <a:t>aaa</a:t>
            </a:r>
            <a:r>
              <a:rPr lang="en-US" sz="1500" i="0" dirty="0"/>
              <a:t>"</a:t>
            </a:r>
          </a:p>
          <a:p>
            <a:pPr>
              <a:spcAft>
                <a:spcPct val="30000"/>
              </a:spcAft>
            </a:pPr>
            <a:r>
              <a:rPr lang="en-US" sz="1500" i="0" dirty="0"/>
              <a:t>'</a:t>
            </a:r>
            <a:r>
              <a:rPr lang="en-US" sz="1500" i="0" dirty="0" err="1"/>
              <a:t>aaa</a:t>
            </a:r>
            <a:r>
              <a:rPr lang="en-US" sz="1500" i="0" dirty="0"/>
              <a:t>'</a:t>
            </a:r>
          </a:p>
          <a:p>
            <a:pPr>
              <a:spcAft>
                <a:spcPct val="30000"/>
              </a:spcAft>
            </a:pPr>
            <a:r>
              <a:rPr lang="en-US" sz="1500" i="0" dirty="0"/>
              <a:t>&gt;&gt;&gt; "c" in "</a:t>
            </a:r>
            <a:r>
              <a:rPr lang="en-US" sz="1500" i="0" dirty="0" err="1"/>
              <a:t>atc</a:t>
            </a:r>
            <a:r>
              <a:rPr lang="en-US" sz="1500" i="0" dirty="0"/>
              <a:t>"</a:t>
            </a:r>
          </a:p>
          <a:p>
            <a:pPr>
              <a:spcAft>
                <a:spcPct val="30000"/>
              </a:spcAft>
            </a:pPr>
            <a:r>
              <a:rPr lang="en-US" sz="1500" i="0" dirty="0"/>
              <a:t>True</a:t>
            </a:r>
          </a:p>
          <a:p>
            <a:pPr>
              <a:spcAft>
                <a:spcPct val="30000"/>
              </a:spcAft>
            </a:pPr>
            <a:r>
              <a:rPr lang="en-US" sz="1500" i="0" dirty="0"/>
              <a:t>&gt;&gt;&gt; "g" in "</a:t>
            </a:r>
            <a:r>
              <a:rPr lang="en-US" sz="1500" i="0" dirty="0" err="1"/>
              <a:t>atc</a:t>
            </a:r>
            <a:r>
              <a:rPr lang="en-US" sz="1500" i="0" dirty="0"/>
              <a:t>"</a:t>
            </a:r>
          </a:p>
          <a:p>
            <a:pPr>
              <a:spcAft>
                <a:spcPct val="30000"/>
              </a:spcAft>
            </a:pPr>
            <a:r>
              <a:rPr lang="en-US" sz="1500" i="0" dirty="0"/>
              <a:t>False</a:t>
            </a:r>
          </a:p>
          <a:p>
            <a:pPr>
              <a:spcAft>
                <a:spcPct val="30000"/>
              </a:spcAft>
            </a:pPr>
            <a:r>
              <a:rPr lang="en-US" sz="1500" i="0" dirty="0"/>
              <a:t>&gt;&gt;&gt; </a:t>
            </a:r>
          </a:p>
        </p:txBody>
      </p:sp>
      <p:sp>
        <p:nvSpPr>
          <p:cNvPr id="6" name="Line 5"/>
          <p:cNvSpPr>
            <a:spLocks noChangeShapeType="1"/>
          </p:cNvSpPr>
          <p:nvPr/>
        </p:nvSpPr>
        <p:spPr bwMode="auto">
          <a:xfrm>
            <a:off x="3886200" y="2209800"/>
            <a:ext cx="1447800" cy="0"/>
          </a:xfrm>
          <a:prstGeom prst="line">
            <a:avLst/>
          </a:prstGeom>
          <a:noFill/>
          <a:ln w="9525">
            <a:solidFill>
              <a:schemeClr val="tx1"/>
            </a:solidFill>
            <a:round/>
            <a:headEnd/>
            <a:tailEnd type="triangle" w="med" len="med"/>
          </a:ln>
        </p:spPr>
        <p:txBody>
          <a:bodyPr/>
          <a:lstStyle/>
          <a:p>
            <a:endParaRPr lang="en-US"/>
          </a:p>
        </p:txBody>
      </p:sp>
      <p:sp>
        <p:nvSpPr>
          <p:cNvPr id="7" name="Line 7"/>
          <p:cNvSpPr>
            <a:spLocks noChangeShapeType="1"/>
          </p:cNvSpPr>
          <p:nvPr/>
        </p:nvSpPr>
        <p:spPr bwMode="auto">
          <a:xfrm>
            <a:off x="3657600" y="2743200"/>
            <a:ext cx="1600200" cy="0"/>
          </a:xfrm>
          <a:prstGeom prst="line">
            <a:avLst/>
          </a:prstGeom>
          <a:noFill/>
          <a:ln w="9525">
            <a:solidFill>
              <a:schemeClr val="tx1"/>
            </a:solidFill>
            <a:round/>
            <a:headEnd/>
            <a:tailEnd type="triangle" w="med" len="med"/>
          </a:ln>
        </p:spPr>
        <p:txBody>
          <a:bodyPr/>
          <a:lstStyle/>
          <a:p>
            <a:endParaRPr lang="en-US"/>
          </a:p>
        </p:txBody>
      </p:sp>
      <p:sp>
        <p:nvSpPr>
          <p:cNvPr id="8" name="Line 9"/>
          <p:cNvSpPr>
            <a:spLocks noChangeShapeType="1"/>
          </p:cNvSpPr>
          <p:nvPr/>
        </p:nvSpPr>
        <p:spPr bwMode="auto">
          <a:xfrm>
            <a:off x="3429000" y="3581400"/>
            <a:ext cx="1905000" cy="152400"/>
          </a:xfrm>
          <a:prstGeom prst="line">
            <a:avLst/>
          </a:prstGeom>
          <a:noFill/>
          <a:ln w="9525">
            <a:solidFill>
              <a:schemeClr val="tx1"/>
            </a:solidFill>
            <a:round/>
            <a:headEnd/>
            <a:tailEnd type="triangle" w="med" len="med"/>
          </a:ln>
        </p:spPr>
        <p:txBody>
          <a:bodyPr/>
          <a:lstStyle/>
          <a:p>
            <a:endParaRPr lang="en-US"/>
          </a:p>
        </p:txBody>
      </p:sp>
      <p:sp>
        <p:nvSpPr>
          <p:cNvPr id="9" name="Line 11"/>
          <p:cNvSpPr>
            <a:spLocks noChangeShapeType="1"/>
          </p:cNvSpPr>
          <p:nvPr/>
        </p:nvSpPr>
        <p:spPr bwMode="auto">
          <a:xfrm>
            <a:off x="3352800" y="4191000"/>
            <a:ext cx="1905000" cy="304800"/>
          </a:xfrm>
          <a:prstGeom prst="line">
            <a:avLst/>
          </a:prstGeom>
          <a:noFill/>
          <a:ln w="9525">
            <a:solidFill>
              <a:schemeClr val="tx1"/>
            </a:solidFill>
            <a:round/>
            <a:headEnd/>
            <a:tailEnd type="triangle" w="med" len="med"/>
          </a:ln>
        </p:spPr>
        <p:txBody>
          <a:bodyPr/>
          <a:lstStyle/>
          <a:p>
            <a:endParaRPr lang="en-US"/>
          </a:p>
        </p:txBody>
      </p:sp>
      <p:sp>
        <p:nvSpPr>
          <p:cNvPr id="10" name="Line 13"/>
          <p:cNvSpPr>
            <a:spLocks noChangeShapeType="1"/>
          </p:cNvSpPr>
          <p:nvPr/>
        </p:nvSpPr>
        <p:spPr bwMode="auto">
          <a:xfrm>
            <a:off x="2362200" y="4953000"/>
            <a:ext cx="2819400" cy="304800"/>
          </a:xfrm>
          <a:prstGeom prst="line">
            <a:avLst/>
          </a:prstGeom>
          <a:noFill/>
          <a:ln w="9525">
            <a:solidFill>
              <a:schemeClr val="tx1"/>
            </a:solidFill>
            <a:round/>
            <a:headEnd/>
            <a:tailEnd type="triangle" w="med" len="med"/>
          </a:ln>
        </p:spPr>
        <p:txBody>
          <a:bodyPr/>
          <a:lstStyle/>
          <a:p>
            <a:endParaRPr lang="en-US"/>
          </a:p>
        </p:txBody>
      </p:sp>
      <p:sp>
        <p:nvSpPr>
          <p:cNvPr id="11" name="Line 15"/>
          <p:cNvSpPr>
            <a:spLocks noChangeShapeType="1"/>
          </p:cNvSpPr>
          <p:nvPr/>
        </p:nvSpPr>
        <p:spPr bwMode="auto">
          <a:xfrm>
            <a:off x="2895600" y="5638800"/>
            <a:ext cx="2286000" cy="152400"/>
          </a:xfrm>
          <a:prstGeom prst="line">
            <a:avLst/>
          </a:prstGeom>
          <a:noFill/>
          <a:ln w="9525">
            <a:solidFill>
              <a:schemeClr val="tx1"/>
            </a:solidFill>
            <a:round/>
            <a:headEnd/>
            <a:tailEnd type="triangle" w="med" len="med"/>
          </a:ln>
        </p:spPr>
        <p:txBody>
          <a:bodyPr/>
          <a:lstStyle/>
          <a:p>
            <a:endParaRPr lang="en-US"/>
          </a:p>
        </p:txBody>
      </p:sp>
      <p:sp>
        <p:nvSpPr>
          <p:cNvPr id="12" name="Line 17"/>
          <p:cNvSpPr>
            <a:spLocks noChangeShapeType="1"/>
          </p:cNvSpPr>
          <p:nvPr/>
        </p:nvSpPr>
        <p:spPr bwMode="auto">
          <a:xfrm flipV="1">
            <a:off x="2667000" y="5943600"/>
            <a:ext cx="2438400" cy="304800"/>
          </a:xfrm>
          <a:prstGeom prst="line">
            <a:avLst/>
          </a:prstGeom>
          <a:noFill/>
          <a:ln w="9525">
            <a:solidFill>
              <a:schemeClr val="tx1"/>
            </a:solidFill>
            <a:round/>
            <a:headEnd/>
            <a:tailEnd type="triangle" w="med" len="med"/>
          </a:ln>
        </p:spPr>
        <p:txBody>
          <a:bodyPr/>
          <a:lstStyle/>
          <a:p>
            <a:endParaRPr lang="en-US"/>
          </a:p>
        </p:txBody>
      </p:sp>
      <p:sp>
        <p:nvSpPr>
          <p:cNvPr id="13" name="Text Box 6"/>
          <p:cNvSpPr txBox="1">
            <a:spLocks noChangeArrowheads="1"/>
          </p:cNvSpPr>
          <p:nvPr/>
        </p:nvSpPr>
        <p:spPr bwMode="auto">
          <a:xfrm>
            <a:off x="5410200" y="2079625"/>
            <a:ext cx="2141933" cy="338554"/>
          </a:xfrm>
          <a:prstGeom prst="rect">
            <a:avLst/>
          </a:prstGeom>
          <a:noFill/>
          <a:ln w="9525">
            <a:noFill/>
            <a:miter lim="800000"/>
            <a:headEnd/>
            <a:tailEnd/>
          </a:ln>
        </p:spPr>
        <p:txBody>
          <a:bodyPr wrap="none">
            <a:spAutoFit/>
          </a:bodyPr>
          <a:lstStyle/>
          <a:p>
            <a:r>
              <a:rPr lang="en-US" sz="1600" i="0" dirty="0"/>
              <a:t>+ concatenates string</a:t>
            </a:r>
          </a:p>
        </p:txBody>
      </p:sp>
      <p:sp>
        <p:nvSpPr>
          <p:cNvPr id="14" name="Text Box 8"/>
          <p:cNvSpPr txBox="1">
            <a:spLocks noChangeArrowheads="1"/>
          </p:cNvSpPr>
          <p:nvPr/>
        </p:nvSpPr>
        <p:spPr bwMode="auto">
          <a:xfrm>
            <a:off x="5410200" y="2689225"/>
            <a:ext cx="3666388" cy="584775"/>
          </a:xfrm>
          <a:prstGeom prst="rect">
            <a:avLst/>
          </a:prstGeom>
          <a:noFill/>
          <a:ln w="9525">
            <a:noFill/>
            <a:miter lim="800000"/>
            <a:headEnd/>
            <a:tailEnd/>
          </a:ln>
        </p:spPr>
        <p:txBody>
          <a:bodyPr wrap="none">
            <a:spAutoFit/>
          </a:bodyPr>
          <a:lstStyle/>
          <a:p>
            <a:r>
              <a:rPr lang="en-US" sz="1600" i="0"/>
              <a:t>len is a </a:t>
            </a:r>
            <a:r>
              <a:rPr lang="en-US" sz="1600" i="0">
                <a:solidFill>
                  <a:srgbClr val="FF0000"/>
                </a:solidFill>
              </a:rPr>
              <a:t>function</a:t>
            </a:r>
            <a:r>
              <a:rPr lang="en-US" sz="1600" i="0"/>
              <a:t> that returns the length</a:t>
            </a:r>
          </a:p>
          <a:p>
            <a:r>
              <a:rPr lang="en-US" sz="1600" i="0"/>
              <a:t>of its </a:t>
            </a:r>
            <a:r>
              <a:rPr lang="en-US" sz="1600" i="0">
                <a:solidFill>
                  <a:srgbClr val="FF0000"/>
                </a:solidFill>
              </a:rPr>
              <a:t>argument</a:t>
            </a:r>
            <a:r>
              <a:rPr lang="en-US" sz="1600" i="0"/>
              <a:t> string</a:t>
            </a:r>
          </a:p>
        </p:txBody>
      </p:sp>
      <p:sp>
        <p:nvSpPr>
          <p:cNvPr id="15" name="Text Box 10"/>
          <p:cNvSpPr txBox="1">
            <a:spLocks noChangeArrowheads="1"/>
          </p:cNvSpPr>
          <p:nvPr/>
        </p:nvSpPr>
        <p:spPr bwMode="auto">
          <a:xfrm>
            <a:off x="5334000" y="3603625"/>
            <a:ext cx="3446777" cy="338554"/>
          </a:xfrm>
          <a:prstGeom prst="rect">
            <a:avLst/>
          </a:prstGeom>
          <a:noFill/>
          <a:ln w="9525">
            <a:noFill/>
            <a:miter lim="800000"/>
            <a:headEnd/>
            <a:tailEnd/>
          </a:ln>
        </p:spPr>
        <p:txBody>
          <a:bodyPr wrap="none">
            <a:spAutoFit/>
          </a:bodyPr>
          <a:lstStyle/>
          <a:p>
            <a:r>
              <a:rPr lang="en-US" sz="1600" i="0"/>
              <a:t>any expression can be an argument</a:t>
            </a:r>
          </a:p>
        </p:txBody>
      </p:sp>
      <p:sp>
        <p:nvSpPr>
          <p:cNvPr id="16" name="Text Box 12"/>
          <p:cNvSpPr txBox="1">
            <a:spLocks noChangeArrowheads="1"/>
          </p:cNvSpPr>
          <p:nvPr/>
        </p:nvSpPr>
        <p:spPr bwMode="auto">
          <a:xfrm>
            <a:off x="5257800" y="4365625"/>
            <a:ext cx="1861407" cy="338554"/>
          </a:xfrm>
          <a:prstGeom prst="rect">
            <a:avLst/>
          </a:prstGeom>
          <a:noFill/>
          <a:ln w="9525">
            <a:noFill/>
            <a:miter lim="800000"/>
            <a:headEnd/>
            <a:tailEnd/>
          </a:ln>
        </p:spPr>
        <p:txBody>
          <a:bodyPr wrap="none">
            <a:spAutoFit/>
          </a:bodyPr>
          <a:lstStyle/>
          <a:p>
            <a:r>
              <a:rPr lang="en-US" sz="1600" i="0"/>
              <a:t>* replicates strings</a:t>
            </a:r>
          </a:p>
        </p:txBody>
      </p:sp>
      <p:sp>
        <p:nvSpPr>
          <p:cNvPr id="17" name="Text Box 14"/>
          <p:cNvSpPr txBox="1">
            <a:spLocks noChangeArrowheads="1"/>
          </p:cNvSpPr>
          <p:nvPr/>
        </p:nvSpPr>
        <p:spPr bwMode="auto">
          <a:xfrm>
            <a:off x="5334000" y="5127625"/>
            <a:ext cx="3844322" cy="338554"/>
          </a:xfrm>
          <a:prstGeom prst="rect">
            <a:avLst/>
          </a:prstGeom>
          <a:noFill/>
          <a:ln w="9525">
            <a:noFill/>
            <a:miter lim="800000"/>
            <a:headEnd/>
            <a:tailEnd/>
          </a:ln>
        </p:spPr>
        <p:txBody>
          <a:bodyPr wrap="none">
            <a:spAutoFit/>
          </a:bodyPr>
          <a:lstStyle/>
          <a:p>
            <a:r>
              <a:rPr lang="en-US" sz="1600" i="0"/>
              <a:t>a </a:t>
            </a:r>
            <a:r>
              <a:rPr lang="en-US" sz="1600" i="0">
                <a:solidFill>
                  <a:srgbClr val="FF0000"/>
                </a:solidFill>
              </a:rPr>
              <a:t>value</a:t>
            </a:r>
            <a:r>
              <a:rPr lang="en-US" sz="1600" i="0"/>
              <a:t> is an </a:t>
            </a:r>
            <a:r>
              <a:rPr lang="en-US" sz="1600" i="0">
                <a:solidFill>
                  <a:srgbClr val="FF0000"/>
                </a:solidFill>
              </a:rPr>
              <a:t>expression</a:t>
            </a:r>
            <a:r>
              <a:rPr lang="en-US" sz="1600" i="0"/>
              <a:t> that yields itself</a:t>
            </a:r>
          </a:p>
        </p:txBody>
      </p:sp>
      <p:sp>
        <p:nvSpPr>
          <p:cNvPr id="18" name="Text Box 16"/>
          <p:cNvSpPr txBox="1">
            <a:spLocks noChangeArrowheads="1"/>
          </p:cNvSpPr>
          <p:nvPr/>
        </p:nvSpPr>
        <p:spPr bwMode="auto">
          <a:xfrm>
            <a:off x="5257800" y="5584825"/>
            <a:ext cx="3732112" cy="584775"/>
          </a:xfrm>
          <a:prstGeom prst="rect">
            <a:avLst/>
          </a:prstGeom>
          <a:noFill/>
          <a:ln w="9525">
            <a:noFill/>
            <a:miter lim="800000"/>
            <a:headEnd/>
            <a:tailEnd/>
          </a:ln>
        </p:spPr>
        <p:txBody>
          <a:bodyPr wrap="none">
            <a:spAutoFit/>
          </a:bodyPr>
          <a:lstStyle/>
          <a:p>
            <a:r>
              <a:rPr lang="en-US" sz="1600"/>
              <a:t>in</a:t>
            </a:r>
            <a:r>
              <a:rPr lang="en-US" sz="1600" i="0"/>
              <a:t> operator finds a string inside another</a:t>
            </a:r>
          </a:p>
          <a:p>
            <a:r>
              <a:rPr lang="en-US" sz="1600" i="0"/>
              <a:t>And returns a </a:t>
            </a:r>
            <a:r>
              <a:rPr lang="en-US" sz="1600" i="0">
                <a:solidFill>
                  <a:srgbClr val="FF0000"/>
                </a:solidFill>
              </a:rPr>
              <a:t>boolean</a:t>
            </a:r>
            <a:r>
              <a:rPr lang="en-US" sz="1600" i="0"/>
              <a:t> result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Values Can Have (</a:t>
            </a:r>
            <a:r>
              <a:rPr lang="en-US" u="sng" dirty="0" smtClean="0">
                <a:effectLst>
                  <a:outerShdw blurRad="38100" dist="38100" dir="2700000" algn="tl">
                    <a:srgbClr val="C0C0C0"/>
                  </a:outerShdw>
                </a:effectLst>
              </a:rPr>
              <a:t>MEANINGFUL</a:t>
            </a:r>
            <a:r>
              <a:rPr lang="en-US" dirty="0" smtClean="0"/>
              <a:t>) Names</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23</a:t>
            </a:fld>
            <a:endParaRPr lang="en-US"/>
          </a:p>
        </p:txBody>
      </p:sp>
      <p:sp>
        <p:nvSpPr>
          <p:cNvPr id="5" name="Rectangle 4"/>
          <p:cNvSpPr>
            <a:spLocks noChangeArrowheads="1"/>
          </p:cNvSpPr>
          <p:nvPr/>
        </p:nvSpPr>
        <p:spPr bwMode="auto">
          <a:xfrm>
            <a:off x="1001713" y="1600200"/>
            <a:ext cx="4114800" cy="5066002"/>
          </a:xfrm>
          <a:prstGeom prst="rect">
            <a:avLst/>
          </a:prstGeom>
          <a:noFill/>
          <a:ln w="9525">
            <a:solidFill>
              <a:schemeClr val="tx1"/>
            </a:solidFill>
            <a:miter lim="800000"/>
            <a:headEnd/>
            <a:tailEnd/>
          </a:ln>
        </p:spPr>
        <p:txBody>
          <a:bodyPr>
            <a:spAutoFit/>
          </a:bodyPr>
          <a:lstStyle/>
          <a:p>
            <a:pPr>
              <a:spcAft>
                <a:spcPct val="35000"/>
              </a:spcAft>
            </a:pPr>
            <a:r>
              <a:rPr lang="en-US" sz="1600" i="0" dirty="0" smtClean="0"/>
              <a:t>&gt;&gt;&gt; </a:t>
            </a:r>
            <a:r>
              <a:rPr lang="en-US" sz="1600" i="0" dirty="0" err="1" smtClean="0"/>
              <a:t>numAminoAcids</a:t>
            </a:r>
            <a:r>
              <a:rPr lang="en-US" sz="1600" i="0" dirty="0" smtClean="0"/>
              <a:t> = 20</a:t>
            </a:r>
          </a:p>
          <a:p>
            <a:pPr>
              <a:spcAft>
                <a:spcPct val="35000"/>
              </a:spcAft>
            </a:pPr>
            <a:r>
              <a:rPr lang="en-US" sz="1600" i="0" dirty="0" smtClean="0"/>
              <a:t>&gt;&gt;&gt; </a:t>
            </a:r>
            <a:r>
              <a:rPr lang="en-US" sz="1600" i="0" dirty="0" err="1" smtClean="0"/>
              <a:t>eValue</a:t>
            </a:r>
            <a:r>
              <a:rPr lang="en-US" sz="1600" i="0" dirty="0" smtClean="0"/>
              <a:t> = 6.022e23</a:t>
            </a:r>
          </a:p>
          <a:p>
            <a:pPr>
              <a:spcAft>
                <a:spcPct val="35000"/>
              </a:spcAft>
            </a:pPr>
            <a:r>
              <a:rPr lang="en-US" sz="1600" i="0" dirty="0" smtClean="0"/>
              <a:t>&gt;&gt;&gt; prompt = "Enter a sequence -&gt;"</a:t>
            </a:r>
          </a:p>
          <a:p>
            <a:pPr>
              <a:spcAft>
                <a:spcPct val="35000"/>
              </a:spcAft>
            </a:pPr>
            <a:r>
              <a:rPr lang="en-US" sz="1600" i="0" dirty="0" smtClean="0"/>
              <a:t>&gt;&gt;&gt; print </a:t>
            </a:r>
            <a:r>
              <a:rPr lang="en-US" sz="1600" i="0" dirty="0" err="1" smtClean="0"/>
              <a:t>numAminoAcids</a:t>
            </a:r>
            <a:endParaRPr lang="en-US" sz="1600" i="0" dirty="0" smtClean="0"/>
          </a:p>
          <a:p>
            <a:pPr>
              <a:spcAft>
                <a:spcPct val="35000"/>
              </a:spcAft>
            </a:pPr>
            <a:r>
              <a:rPr lang="en-US" sz="1600" i="0" dirty="0" smtClean="0"/>
              <a:t>20</a:t>
            </a:r>
          </a:p>
          <a:p>
            <a:pPr>
              <a:spcAft>
                <a:spcPct val="35000"/>
              </a:spcAft>
            </a:pPr>
            <a:r>
              <a:rPr lang="en-US" sz="1600" i="0" dirty="0" smtClean="0"/>
              <a:t>&gt;&gt;&gt; print </a:t>
            </a:r>
            <a:r>
              <a:rPr lang="en-US" sz="1600" i="0" dirty="0" err="1" smtClean="0"/>
              <a:t>eValue</a:t>
            </a:r>
            <a:endParaRPr lang="en-US" sz="1600" i="0" dirty="0" smtClean="0"/>
          </a:p>
          <a:p>
            <a:pPr>
              <a:spcAft>
                <a:spcPct val="35000"/>
              </a:spcAft>
            </a:pPr>
            <a:r>
              <a:rPr lang="en-US" sz="1600" i="0" dirty="0" smtClean="0"/>
              <a:t>6.022e+023</a:t>
            </a:r>
          </a:p>
          <a:p>
            <a:pPr>
              <a:spcAft>
                <a:spcPct val="35000"/>
              </a:spcAft>
            </a:pPr>
            <a:r>
              <a:rPr lang="en-US" sz="1600" i="0" dirty="0" smtClean="0"/>
              <a:t>&gt;&gt;&gt; print prompt</a:t>
            </a:r>
          </a:p>
          <a:p>
            <a:pPr>
              <a:spcAft>
                <a:spcPct val="35000"/>
              </a:spcAft>
            </a:pPr>
            <a:r>
              <a:rPr lang="en-US" sz="1600" i="0" dirty="0" smtClean="0"/>
              <a:t>Enter a sequence -&gt;</a:t>
            </a:r>
          </a:p>
          <a:p>
            <a:pPr>
              <a:spcAft>
                <a:spcPct val="35000"/>
              </a:spcAft>
            </a:pPr>
            <a:r>
              <a:rPr lang="en-US" sz="1600" i="0" dirty="0" smtClean="0"/>
              <a:t>&gt;&gt;&gt; print "prompt"</a:t>
            </a:r>
          </a:p>
          <a:p>
            <a:pPr>
              <a:spcAft>
                <a:spcPct val="35000"/>
              </a:spcAft>
            </a:pPr>
            <a:r>
              <a:rPr lang="en-US" sz="1600" i="0" dirty="0" smtClean="0"/>
              <a:t>prompt</a:t>
            </a:r>
          </a:p>
          <a:p>
            <a:pPr>
              <a:spcAft>
                <a:spcPct val="35000"/>
              </a:spcAft>
            </a:pPr>
            <a:r>
              <a:rPr lang="en-US" sz="1600" i="0" dirty="0" smtClean="0"/>
              <a:t>&gt;&gt;&gt; </a:t>
            </a:r>
          </a:p>
          <a:p>
            <a:r>
              <a:rPr lang="fr-FR" sz="1600" i="0" dirty="0" smtClean="0"/>
              <a:t>&gt;&gt;&gt; prompt = 5</a:t>
            </a:r>
          </a:p>
          <a:p>
            <a:r>
              <a:rPr lang="fr-FR" sz="1600" i="0" dirty="0" smtClean="0"/>
              <a:t>&gt;&gt;&gt; </a:t>
            </a:r>
            <a:r>
              <a:rPr lang="fr-FR" sz="1600" i="0" dirty="0" err="1" smtClean="0"/>
              <a:t>print</a:t>
            </a:r>
            <a:r>
              <a:rPr lang="fr-FR" sz="1600" i="0" dirty="0" smtClean="0"/>
              <a:t> prompt</a:t>
            </a:r>
          </a:p>
          <a:p>
            <a:r>
              <a:rPr lang="fr-FR" sz="1600" i="0" dirty="0" smtClean="0"/>
              <a:t>5</a:t>
            </a:r>
          </a:p>
          <a:p>
            <a:r>
              <a:rPr lang="fr-FR" sz="1600" i="0" dirty="0" smtClean="0"/>
              <a:t>&gt;&gt;&gt; </a:t>
            </a:r>
            <a:endParaRPr lang="en-US" sz="1600" i="0" dirty="0"/>
          </a:p>
        </p:txBody>
      </p:sp>
      <p:sp>
        <p:nvSpPr>
          <p:cNvPr id="6" name="Line 5"/>
          <p:cNvSpPr>
            <a:spLocks noChangeShapeType="1"/>
          </p:cNvSpPr>
          <p:nvPr/>
        </p:nvSpPr>
        <p:spPr bwMode="auto">
          <a:xfrm>
            <a:off x="3973513" y="1752600"/>
            <a:ext cx="1828800" cy="0"/>
          </a:xfrm>
          <a:prstGeom prst="line">
            <a:avLst/>
          </a:prstGeom>
          <a:noFill/>
          <a:ln w="9525">
            <a:solidFill>
              <a:schemeClr val="tx1"/>
            </a:solidFill>
            <a:round/>
            <a:headEnd/>
            <a:tailEnd type="triangle" w="med" len="med"/>
          </a:ln>
        </p:spPr>
        <p:txBody>
          <a:bodyPr/>
          <a:lstStyle/>
          <a:p>
            <a:endParaRPr lang="en-US"/>
          </a:p>
        </p:txBody>
      </p:sp>
      <p:sp>
        <p:nvSpPr>
          <p:cNvPr id="7" name="Line 8"/>
          <p:cNvSpPr>
            <a:spLocks noChangeShapeType="1"/>
          </p:cNvSpPr>
          <p:nvPr/>
        </p:nvSpPr>
        <p:spPr bwMode="auto">
          <a:xfrm>
            <a:off x="3581400" y="2819400"/>
            <a:ext cx="1752600" cy="0"/>
          </a:xfrm>
          <a:prstGeom prst="line">
            <a:avLst/>
          </a:prstGeom>
          <a:noFill/>
          <a:ln w="9525">
            <a:solidFill>
              <a:schemeClr val="tx1"/>
            </a:solidFill>
            <a:round/>
            <a:headEnd/>
            <a:tailEnd type="triangle" w="med" len="med"/>
          </a:ln>
        </p:spPr>
        <p:txBody>
          <a:bodyPr/>
          <a:lstStyle/>
          <a:p>
            <a:endParaRPr lang="en-US"/>
          </a:p>
        </p:txBody>
      </p:sp>
      <p:sp>
        <p:nvSpPr>
          <p:cNvPr id="8" name="Line 10"/>
          <p:cNvSpPr>
            <a:spLocks noChangeShapeType="1"/>
          </p:cNvSpPr>
          <p:nvPr/>
        </p:nvSpPr>
        <p:spPr bwMode="auto">
          <a:xfrm>
            <a:off x="2971800" y="5715000"/>
            <a:ext cx="2438400" cy="0"/>
          </a:xfrm>
          <a:prstGeom prst="line">
            <a:avLst/>
          </a:prstGeom>
          <a:noFill/>
          <a:ln w="9525">
            <a:solidFill>
              <a:schemeClr val="tx1"/>
            </a:solidFill>
            <a:round/>
            <a:headEnd/>
            <a:tailEnd type="triangle" w="med" len="med"/>
          </a:ln>
        </p:spPr>
        <p:txBody>
          <a:bodyPr/>
          <a:lstStyle/>
          <a:p>
            <a:endParaRPr lang="en-US"/>
          </a:p>
        </p:txBody>
      </p:sp>
      <p:sp>
        <p:nvSpPr>
          <p:cNvPr id="9" name="Line 12"/>
          <p:cNvSpPr>
            <a:spLocks noChangeShapeType="1"/>
          </p:cNvSpPr>
          <p:nvPr/>
        </p:nvSpPr>
        <p:spPr bwMode="auto">
          <a:xfrm>
            <a:off x="2895599" y="1905000"/>
            <a:ext cx="2667001" cy="381000"/>
          </a:xfrm>
          <a:prstGeom prst="line">
            <a:avLst/>
          </a:prstGeom>
          <a:noFill/>
          <a:ln w="9525">
            <a:solidFill>
              <a:schemeClr val="tx1"/>
            </a:solidFill>
            <a:round/>
            <a:headEnd/>
            <a:tailEnd type="triangle" w="med" len="med"/>
          </a:ln>
        </p:spPr>
        <p:txBody>
          <a:bodyPr/>
          <a:lstStyle/>
          <a:p>
            <a:endParaRPr lang="en-US"/>
          </a:p>
        </p:txBody>
      </p:sp>
      <p:sp>
        <p:nvSpPr>
          <p:cNvPr id="10" name="Text Box 6"/>
          <p:cNvSpPr txBox="1">
            <a:spLocks noChangeArrowheads="1"/>
          </p:cNvSpPr>
          <p:nvPr/>
        </p:nvSpPr>
        <p:spPr bwMode="auto">
          <a:xfrm>
            <a:off x="5867400" y="1600200"/>
            <a:ext cx="2541080" cy="338554"/>
          </a:xfrm>
          <a:prstGeom prst="rect">
            <a:avLst/>
          </a:prstGeom>
          <a:noFill/>
          <a:ln w="9525">
            <a:noFill/>
            <a:miter lim="800000"/>
            <a:headEnd/>
            <a:tailEnd/>
          </a:ln>
        </p:spPr>
        <p:txBody>
          <a:bodyPr wrap="none">
            <a:spAutoFit/>
          </a:bodyPr>
          <a:lstStyle/>
          <a:p>
            <a:r>
              <a:rPr lang="en-US" sz="1600" i="0"/>
              <a:t>= </a:t>
            </a:r>
            <a:r>
              <a:rPr lang="en-US" sz="1600" i="0">
                <a:solidFill>
                  <a:srgbClr val="FF0000"/>
                </a:solidFill>
              </a:rPr>
              <a:t>binds</a:t>
            </a:r>
            <a:r>
              <a:rPr lang="en-US" sz="1600" i="0"/>
              <a:t> a name to a value</a:t>
            </a:r>
          </a:p>
        </p:txBody>
      </p:sp>
      <p:sp>
        <p:nvSpPr>
          <p:cNvPr id="11" name="Text Box 9"/>
          <p:cNvSpPr txBox="1">
            <a:spLocks noChangeArrowheads="1"/>
          </p:cNvSpPr>
          <p:nvPr/>
        </p:nvSpPr>
        <p:spPr bwMode="auto">
          <a:xfrm>
            <a:off x="5410200" y="2667000"/>
            <a:ext cx="3174267" cy="338554"/>
          </a:xfrm>
          <a:prstGeom prst="rect">
            <a:avLst/>
          </a:prstGeom>
          <a:noFill/>
          <a:ln w="9525">
            <a:noFill/>
            <a:miter lim="800000"/>
            <a:headEnd/>
            <a:tailEnd/>
          </a:ln>
        </p:spPr>
        <p:txBody>
          <a:bodyPr wrap="none">
            <a:spAutoFit/>
          </a:bodyPr>
          <a:lstStyle/>
          <a:p>
            <a:r>
              <a:rPr lang="en-US" sz="1600" i="0" dirty="0"/>
              <a:t>prints the value bound to a name</a:t>
            </a:r>
          </a:p>
        </p:txBody>
      </p:sp>
      <p:sp>
        <p:nvSpPr>
          <p:cNvPr id="12" name="Text Box 11"/>
          <p:cNvSpPr txBox="1">
            <a:spLocks noChangeArrowheads="1"/>
          </p:cNvSpPr>
          <p:nvPr/>
        </p:nvSpPr>
        <p:spPr bwMode="auto">
          <a:xfrm>
            <a:off x="5480357" y="5587425"/>
            <a:ext cx="3435043" cy="584775"/>
          </a:xfrm>
          <a:prstGeom prst="rect">
            <a:avLst/>
          </a:prstGeom>
          <a:noFill/>
          <a:ln w="9525">
            <a:noFill/>
            <a:miter lim="800000"/>
            <a:headEnd/>
            <a:tailEnd/>
          </a:ln>
        </p:spPr>
        <p:txBody>
          <a:bodyPr wrap="none">
            <a:spAutoFit/>
          </a:bodyPr>
          <a:lstStyle/>
          <a:p>
            <a:r>
              <a:rPr lang="en-US" sz="1600" i="0" dirty="0"/>
              <a:t>= can change the value associated</a:t>
            </a:r>
          </a:p>
          <a:p>
            <a:r>
              <a:rPr lang="en-US" sz="1600" i="0" dirty="0"/>
              <a:t>with a name even to a different </a:t>
            </a:r>
            <a:r>
              <a:rPr lang="en-US" sz="1600" i="0" dirty="0">
                <a:solidFill>
                  <a:srgbClr val="FF0000"/>
                </a:solidFill>
              </a:rPr>
              <a:t>type</a:t>
            </a:r>
          </a:p>
        </p:txBody>
      </p:sp>
      <p:sp>
        <p:nvSpPr>
          <p:cNvPr id="13" name="Text Box 13"/>
          <p:cNvSpPr txBox="1">
            <a:spLocks noChangeArrowheads="1"/>
          </p:cNvSpPr>
          <p:nvPr/>
        </p:nvSpPr>
        <p:spPr bwMode="auto">
          <a:xfrm>
            <a:off x="5578475" y="2133600"/>
            <a:ext cx="3640740" cy="338554"/>
          </a:xfrm>
          <a:prstGeom prst="rect">
            <a:avLst/>
          </a:prstGeom>
          <a:noFill/>
          <a:ln w="9525">
            <a:noFill/>
            <a:miter lim="800000"/>
            <a:headEnd/>
            <a:tailEnd/>
          </a:ln>
        </p:spPr>
        <p:txBody>
          <a:bodyPr wrap="none">
            <a:spAutoFit/>
          </a:bodyPr>
          <a:lstStyle/>
          <a:p>
            <a:r>
              <a:rPr lang="en-US" sz="1600" i="0" dirty="0"/>
              <a:t>use Camel case for compound names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Values Have Types</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24</a:t>
            </a:fld>
            <a:endParaRPr lang="en-US"/>
          </a:p>
        </p:txBody>
      </p:sp>
      <p:sp>
        <p:nvSpPr>
          <p:cNvPr id="5" name="Rectangle 4"/>
          <p:cNvSpPr>
            <a:spLocks noChangeArrowheads="1"/>
          </p:cNvSpPr>
          <p:nvPr/>
        </p:nvSpPr>
        <p:spPr bwMode="auto">
          <a:xfrm>
            <a:off x="1154113" y="1722438"/>
            <a:ext cx="3352800" cy="4983162"/>
          </a:xfrm>
          <a:prstGeom prst="rect">
            <a:avLst/>
          </a:prstGeom>
          <a:noFill/>
          <a:ln w="9525">
            <a:solidFill>
              <a:schemeClr val="tx1"/>
            </a:solidFill>
            <a:miter lim="800000"/>
            <a:headEnd/>
            <a:tailEnd/>
          </a:ln>
        </p:spPr>
        <p:txBody>
          <a:bodyPr wrap="square">
            <a:spAutoFit/>
          </a:bodyPr>
          <a:lstStyle/>
          <a:p>
            <a:pPr>
              <a:spcAft>
                <a:spcPct val="40000"/>
              </a:spcAft>
            </a:pPr>
            <a:r>
              <a:rPr lang="en-US" i="0"/>
              <a:t>&gt;&gt;&gt; type("hello")</a:t>
            </a:r>
          </a:p>
          <a:p>
            <a:pPr>
              <a:spcAft>
                <a:spcPct val="40000"/>
              </a:spcAft>
            </a:pPr>
            <a:r>
              <a:rPr lang="en-US" i="0"/>
              <a:t>&lt;type 'str'&gt;</a:t>
            </a:r>
          </a:p>
          <a:p>
            <a:pPr>
              <a:spcAft>
                <a:spcPct val="40000"/>
              </a:spcAft>
            </a:pPr>
            <a:r>
              <a:rPr lang="en-US" i="0"/>
              <a:t>&gt;&gt;&gt; type(3)</a:t>
            </a:r>
          </a:p>
          <a:p>
            <a:pPr>
              <a:spcAft>
                <a:spcPct val="40000"/>
              </a:spcAft>
            </a:pPr>
            <a:r>
              <a:rPr lang="en-US" i="0"/>
              <a:t>&lt;type 'int'&gt;</a:t>
            </a:r>
          </a:p>
          <a:p>
            <a:pPr>
              <a:spcAft>
                <a:spcPct val="40000"/>
              </a:spcAft>
            </a:pPr>
            <a:r>
              <a:rPr lang="en-US" i="0"/>
              <a:t>&gt;&gt;&gt; type(3.0)</a:t>
            </a:r>
          </a:p>
          <a:p>
            <a:pPr>
              <a:spcAft>
                <a:spcPct val="40000"/>
              </a:spcAft>
            </a:pPr>
            <a:r>
              <a:rPr lang="en-US" i="0"/>
              <a:t>&lt;type 'float'&gt;</a:t>
            </a:r>
          </a:p>
          <a:p>
            <a:pPr>
              <a:spcAft>
                <a:spcPct val="40000"/>
              </a:spcAft>
            </a:pPr>
            <a:r>
              <a:rPr lang="en-US" i="0"/>
              <a:t>&gt;&gt;&gt; type(eValue)</a:t>
            </a:r>
          </a:p>
          <a:p>
            <a:pPr>
              <a:spcAft>
                <a:spcPct val="40000"/>
              </a:spcAft>
            </a:pPr>
            <a:r>
              <a:rPr lang="en-US" i="0"/>
              <a:t>&lt;type 'float'&gt;</a:t>
            </a:r>
          </a:p>
          <a:p>
            <a:pPr>
              <a:spcAft>
                <a:spcPct val="40000"/>
              </a:spcAft>
            </a:pPr>
            <a:r>
              <a:rPr lang="en-US" i="0"/>
              <a:t>&gt;&gt;&gt; type (prompt)</a:t>
            </a:r>
          </a:p>
          <a:p>
            <a:pPr>
              <a:spcAft>
                <a:spcPct val="40000"/>
              </a:spcAft>
            </a:pPr>
            <a:r>
              <a:rPr lang="en-US" i="0"/>
              <a:t>&lt;type 'int'&gt;</a:t>
            </a:r>
          </a:p>
          <a:p>
            <a:pPr>
              <a:spcAft>
                <a:spcPct val="40000"/>
              </a:spcAft>
            </a:pPr>
            <a:r>
              <a:rPr lang="en-US" i="0"/>
              <a:t>&gt;&gt;&gt; type(numAminoAcids)</a:t>
            </a:r>
          </a:p>
          <a:p>
            <a:pPr>
              <a:spcAft>
                <a:spcPct val="40000"/>
              </a:spcAft>
            </a:pPr>
            <a:r>
              <a:rPr lang="en-US" i="0"/>
              <a:t>&lt;type 'float'&gt;</a:t>
            </a:r>
          </a:p>
          <a:p>
            <a:pPr>
              <a:spcAft>
                <a:spcPct val="40000"/>
              </a:spcAft>
            </a:pPr>
            <a:r>
              <a:rPr lang="en-US" i="0"/>
              <a:t>&gt;&gt;&gt; </a:t>
            </a:r>
          </a:p>
        </p:txBody>
      </p:sp>
      <p:sp>
        <p:nvSpPr>
          <p:cNvPr id="6" name="Line 5"/>
          <p:cNvSpPr>
            <a:spLocks noChangeShapeType="1"/>
          </p:cNvSpPr>
          <p:nvPr/>
        </p:nvSpPr>
        <p:spPr bwMode="auto">
          <a:xfrm>
            <a:off x="3135313" y="1874838"/>
            <a:ext cx="2209800" cy="0"/>
          </a:xfrm>
          <a:prstGeom prst="line">
            <a:avLst/>
          </a:prstGeom>
          <a:noFill/>
          <a:ln w="9525">
            <a:solidFill>
              <a:schemeClr val="tx1"/>
            </a:solidFill>
            <a:round/>
            <a:headEnd/>
            <a:tailEnd type="triangle" w="med" len="med"/>
          </a:ln>
        </p:spPr>
        <p:txBody>
          <a:bodyPr/>
          <a:lstStyle/>
          <a:p>
            <a:endParaRPr lang="en-US"/>
          </a:p>
        </p:txBody>
      </p:sp>
      <p:sp>
        <p:nvSpPr>
          <p:cNvPr id="7" name="Line 7"/>
          <p:cNvSpPr>
            <a:spLocks noChangeShapeType="1"/>
          </p:cNvSpPr>
          <p:nvPr/>
        </p:nvSpPr>
        <p:spPr bwMode="auto">
          <a:xfrm>
            <a:off x="2525713" y="2255838"/>
            <a:ext cx="2743200" cy="0"/>
          </a:xfrm>
          <a:prstGeom prst="line">
            <a:avLst/>
          </a:prstGeom>
          <a:noFill/>
          <a:ln w="9525">
            <a:solidFill>
              <a:schemeClr val="tx1"/>
            </a:solidFill>
            <a:round/>
            <a:headEnd/>
            <a:tailEnd type="triangle" w="med" len="med"/>
          </a:ln>
        </p:spPr>
        <p:txBody>
          <a:bodyPr/>
          <a:lstStyle/>
          <a:p>
            <a:endParaRPr lang="en-US"/>
          </a:p>
        </p:txBody>
      </p:sp>
      <p:sp>
        <p:nvSpPr>
          <p:cNvPr id="8" name="Line 8"/>
          <p:cNvSpPr>
            <a:spLocks noChangeShapeType="1"/>
          </p:cNvSpPr>
          <p:nvPr/>
        </p:nvSpPr>
        <p:spPr bwMode="auto">
          <a:xfrm>
            <a:off x="3363913" y="4191000"/>
            <a:ext cx="1905000" cy="0"/>
          </a:xfrm>
          <a:prstGeom prst="line">
            <a:avLst/>
          </a:prstGeom>
          <a:noFill/>
          <a:ln w="9525">
            <a:solidFill>
              <a:schemeClr val="tx1"/>
            </a:solidFill>
            <a:round/>
            <a:headEnd/>
            <a:tailEnd type="triangle" w="med" len="med"/>
          </a:ln>
        </p:spPr>
        <p:txBody>
          <a:bodyPr/>
          <a:lstStyle/>
          <a:p>
            <a:endParaRPr lang="en-US"/>
          </a:p>
        </p:txBody>
      </p:sp>
      <p:sp>
        <p:nvSpPr>
          <p:cNvPr id="9" name="Text Box 6"/>
          <p:cNvSpPr txBox="1">
            <a:spLocks noChangeArrowheads="1"/>
          </p:cNvSpPr>
          <p:nvPr/>
        </p:nvSpPr>
        <p:spPr bwMode="auto">
          <a:xfrm>
            <a:off x="5394325" y="1698625"/>
            <a:ext cx="2546350" cy="347663"/>
          </a:xfrm>
          <a:prstGeom prst="rect">
            <a:avLst/>
          </a:prstGeom>
          <a:noFill/>
          <a:ln w="9525">
            <a:noFill/>
            <a:miter lim="800000"/>
            <a:headEnd/>
            <a:tailEnd/>
          </a:ln>
        </p:spPr>
        <p:txBody>
          <a:bodyPr wrap="none">
            <a:spAutoFit/>
          </a:bodyPr>
          <a:lstStyle/>
          <a:p>
            <a:r>
              <a:rPr lang="en-US" i="0"/>
              <a:t>type is another function</a:t>
            </a:r>
          </a:p>
        </p:txBody>
      </p:sp>
      <p:sp>
        <p:nvSpPr>
          <p:cNvPr id="10" name="Text Box 9"/>
          <p:cNvSpPr txBox="1">
            <a:spLocks noChangeArrowheads="1"/>
          </p:cNvSpPr>
          <p:nvPr/>
        </p:nvSpPr>
        <p:spPr bwMode="auto">
          <a:xfrm>
            <a:off x="5257800" y="4001869"/>
            <a:ext cx="3852337" cy="646331"/>
          </a:xfrm>
          <a:prstGeom prst="rect">
            <a:avLst/>
          </a:prstGeom>
          <a:noFill/>
          <a:ln w="9525">
            <a:noFill/>
            <a:miter lim="800000"/>
            <a:headEnd/>
            <a:tailEnd/>
          </a:ln>
        </p:spPr>
        <p:txBody>
          <a:bodyPr wrap="none">
            <a:spAutoFit/>
          </a:bodyPr>
          <a:lstStyle/>
          <a:p>
            <a:r>
              <a:rPr lang="en-US" i="0" dirty="0" smtClean="0"/>
              <a:t>the </a:t>
            </a:r>
            <a:r>
              <a:rPr lang="en-US" i="0" dirty="0"/>
              <a:t>type of a name is the type of the</a:t>
            </a:r>
          </a:p>
          <a:p>
            <a:r>
              <a:rPr lang="en-US" i="0" dirty="0"/>
              <a:t>value bound to it</a:t>
            </a:r>
          </a:p>
        </p:txBody>
      </p:sp>
      <p:sp>
        <p:nvSpPr>
          <p:cNvPr id="11" name="Text Box 10"/>
          <p:cNvSpPr txBox="1">
            <a:spLocks noChangeArrowheads="1"/>
          </p:cNvSpPr>
          <p:nvPr/>
        </p:nvSpPr>
        <p:spPr bwMode="auto">
          <a:xfrm>
            <a:off x="5257800" y="2103438"/>
            <a:ext cx="2711450" cy="347662"/>
          </a:xfrm>
          <a:prstGeom prst="rect">
            <a:avLst/>
          </a:prstGeom>
          <a:noFill/>
          <a:ln w="9525">
            <a:noFill/>
            <a:miter lim="800000"/>
            <a:headEnd/>
            <a:tailEnd/>
          </a:ln>
        </p:spPr>
        <p:txBody>
          <a:bodyPr wrap="none">
            <a:spAutoFit/>
          </a:bodyPr>
          <a:lstStyle/>
          <a:p>
            <a:r>
              <a:rPr lang="en-US" i="0"/>
              <a:t>the “type” is itself a value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In Bioinformatics Words …</a:t>
            </a:r>
            <a:endParaRPr lang="en-US" b="1"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25</a:t>
            </a:fld>
            <a:endParaRPr lang="en-US"/>
          </a:p>
        </p:txBody>
      </p:sp>
      <p:sp>
        <p:nvSpPr>
          <p:cNvPr id="5" name="Rectangle 4"/>
          <p:cNvSpPr>
            <a:spLocks noChangeArrowheads="1"/>
          </p:cNvSpPr>
          <p:nvPr/>
        </p:nvSpPr>
        <p:spPr bwMode="auto">
          <a:xfrm>
            <a:off x="304800" y="1344132"/>
            <a:ext cx="8534400" cy="5361468"/>
          </a:xfrm>
          <a:prstGeom prst="rect">
            <a:avLst/>
          </a:prstGeom>
          <a:noFill/>
          <a:ln w="9525">
            <a:solidFill>
              <a:schemeClr val="tx1"/>
            </a:solidFill>
            <a:miter lim="800000"/>
            <a:headEnd/>
            <a:tailEnd/>
          </a:ln>
        </p:spPr>
        <p:txBody>
          <a:bodyPr>
            <a:spAutoFit/>
          </a:bodyPr>
          <a:lstStyle/>
          <a:p>
            <a:pPr>
              <a:spcAft>
                <a:spcPct val="40000"/>
              </a:spcAft>
            </a:pPr>
            <a:r>
              <a:rPr lang="en-US" sz="1600" i="0" dirty="0"/>
              <a:t>&gt;&gt;&gt; </a:t>
            </a:r>
            <a:r>
              <a:rPr lang="en-US" sz="1600" i="0" dirty="0" err="1"/>
              <a:t>codon</a:t>
            </a:r>
            <a:r>
              <a:rPr lang="en-US" sz="1600" i="0" dirty="0"/>
              <a:t>=“</a:t>
            </a:r>
            <a:r>
              <a:rPr lang="en-US" sz="1600" i="0" dirty="0" err="1"/>
              <a:t>atg</a:t>
            </a:r>
            <a:r>
              <a:rPr lang="en-US" sz="1600" i="0" dirty="0"/>
              <a:t>”</a:t>
            </a:r>
          </a:p>
          <a:p>
            <a:pPr>
              <a:spcAft>
                <a:spcPct val="40000"/>
              </a:spcAft>
            </a:pPr>
            <a:r>
              <a:rPr lang="en-US" sz="1600" i="0" dirty="0"/>
              <a:t>&gt;&gt;&gt; </a:t>
            </a:r>
            <a:r>
              <a:rPr lang="en-US" sz="1600" i="0" dirty="0" err="1"/>
              <a:t>codon</a:t>
            </a:r>
            <a:r>
              <a:rPr lang="en-US" sz="1600" i="0" dirty="0"/>
              <a:t> * 3</a:t>
            </a:r>
          </a:p>
          <a:p>
            <a:pPr>
              <a:spcAft>
                <a:spcPct val="40000"/>
              </a:spcAft>
            </a:pPr>
            <a:r>
              <a:rPr lang="en-US" sz="1600" i="0" dirty="0"/>
              <a:t>’</a:t>
            </a:r>
            <a:r>
              <a:rPr lang="en-US" sz="1600" i="0" dirty="0" err="1"/>
              <a:t>atgatgatg</a:t>
            </a:r>
            <a:r>
              <a:rPr lang="en-US" sz="1600" i="0" dirty="0"/>
              <a:t>’</a:t>
            </a:r>
          </a:p>
          <a:p>
            <a:pPr>
              <a:spcAft>
                <a:spcPct val="40000"/>
              </a:spcAft>
            </a:pPr>
            <a:r>
              <a:rPr lang="en-US" sz="1600" i="0" dirty="0"/>
              <a:t>&gt;&gt;&gt; seq1 =“</a:t>
            </a:r>
            <a:r>
              <a:rPr lang="en-US" sz="1600" i="0" dirty="0" err="1"/>
              <a:t>agcgccttgaattcggcaccaggcaaatctcaaggagaagttccggggagaaggtgaaga</a:t>
            </a:r>
            <a:r>
              <a:rPr lang="en-US" sz="1600" i="0" dirty="0"/>
              <a:t>”</a:t>
            </a:r>
          </a:p>
          <a:p>
            <a:pPr>
              <a:spcAft>
                <a:spcPct val="40000"/>
              </a:spcAft>
            </a:pPr>
            <a:r>
              <a:rPr lang="en-US" sz="1600" i="0" dirty="0"/>
              <a:t>&gt;&gt;&gt; seq2 = “</a:t>
            </a:r>
            <a:r>
              <a:rPr lang="en-US" sz="1600" i="0" dirty="0" err="1"/>
              <a:t>cggggagtggggagttgagtcgcaagatgagcgagcggatgtccactatgagcgataata</a:t>
            </a:r>
            <a:r>
              <a:rPr lang="en-US" sz="1600" i="0" dirty="0"/>
              <a:t>”</a:t>
            </a:r>
          </a:p>
          <a:p>
            <a:pPr>
              <a:spcAft>
                <a:spcPct val="40000"/>
              </a:spcAft>
            </a:pPr>
            <a:r>
              <a:rPr lang="en-US" sz="1600" i="0" dirty="0"/>
              <a:t>&gt;&gt;&gt; </a:t>
            </a:r>
            <a:r>
              <a:rPr lang="en-US" sz="1600" i="0" dirty="0" err="1"/>
              <a:t>seq</a:t>
            </a:r>
            <a:r>
              <a:rPr lang="en-US" sz="1600" i="0" dirty="0"/>
              <a:t> = seq1 + seq2</a:t>
            </a:r>
          </a:p>
          <a:p>
            <a:r>
              <a:rPr lang="en-US" sz="1600" i="0" dirty="0"/>
              <a:t>&gt;&gt;&gt; </a:t>
            </a:r>
            <a:r>
              <a:rPr lang="en-US" sz="1600" i="0" dirty="0" err="1"/>
              <a:t>seq</a:t>
            </a:r>
            <a:endParaRPr lang="en-US" sz="1600" i="0" dirty="0"/>
          </a:p>
          <a:p>
            <a:r>
              <a:rPr lang="en-US" sz="1600" i="0" dirty="0"/>
              <a:t>'agcgccttgaattcggcaccaggcaaatctcaaggagaagttccggggagaaggtgaagacggggagtggggagttgagtcgcaagatgagcgagcggatgtccactatgagcgataata‘</a:t>
            </a:r>
          </a:p>
          <a:p>
            <a:r>
              <a:rPr lang="en-US" sz="1600" i="0" dirty="0"/>
              <a:t>&gt;&gt;&gt; </a:t>
            </a:r>
            <a:r>
              <a:rPr lang="en-US" sz="1600" i="0" dirty="0" err="1"/>
              <a:t>seq</a:t>
            </a:r>
            <a:r>
              <a:rPr lang="en-US" sz="1600" i="0" dirty="0"/>
              <a:t>[1]</a:t>
            </a:r>
          </a:p>
          <a:p>
            <a:r>
              <a:rPr lang="en-US" sz="1600" i="0" dirty="0"/>
              <a:t>'g'</a:t>
            </a:r>
          </a:p>
          <a:p>
            <a:r>
              <a:rPr lang="en-US" sz="1600" i="0" dirty="0"/>
              <a:t>&gt;&gt;&gt; </a:t>
            </a:r>
            <a:r>
              <a:rPr lang="en-US" sz="1600" i="0" dirty="0" err="1"/>
              <a:t>seq</a:t>
            </a:r>
            <a:r>
              <a:rPr lang="en-US" sz="1600" i="0" dirty="0"/>
              <a:t>[0]</a:t>
            </a:r>
          </a:p>
          <a:p>
            <a:r>
              <a:rPr lang="en-US" sz="1600" i="0" dirty="0"/>
              <a:t>'a'</a:t>
            </a:r>
          </a:p>
          <a:p>
            <a:r>
              <a:rPr lang="en-US" sz="1600" i="0" dirty="0"/>
              <a:t>&gt;&gt;&gt; “a” in </a:t>
            </a:r>
            <a:r>
              <a:rPr lang="en-US" sz="1600" i="0" dirty="0" err="1"/>
              <a:t>seq</a:t>
            </a:r>
            <a:endParaRPr lang="en-US" sz="1600" i="0" dirty="0"/>
          </a:p>
          <a:p>
            <a:r>
              <a:rPr lang="en-US" sz="1600" i="0" dirty="0"/>
              <a:t>True</a:t>
            </a:r>
          </a:p>
          <a:p>
            <a:r>
              <a:rPr lang="en-US" sz="1600" i="0" dirty="0"/>
              <a:t>&gt;&gt;&gt; </a:t>
            </a:r>
            <a:r>
              <a:rPr lang="en-US" sz="1600" i="0" dirty="0" err="1"/>
              <a:t>len</a:t>
            </a:r>
            <a:r>
              <a:rPr lang="en-US" sz="1600" i="0" dirty="0"/>
              <a:t>(seq1)</a:t>
            </a:r>
          </a:p>
          <a:p>
            <a:r>
              <a:rPr lang="en-US" sz="1600" i="0" dirty="0"/>
              <a:t>60</a:t>
            </a:r>
          </a:p>
          <a:p>
            <a:r>
              <a:rPr lang="en-US" sz="1600" i="0" dirty="0"/>
              <a:t>&gt;&gt;&gt; </a:t>
            </a:r>
            <a:r>
              <a:rPr lang="en-US" sz="1600" i="0" dirty="0" err="1"/>
              <a:t>len</a:t>
            </a:r>
            <a:r>
              <a:rPr lang="en-US" sz="1600" i="0" dirty="0"/>
              <a:t>(</a:t>
            </a:r>
            <a:r>
              <a:rPr lang="en-US" sz="1600" i="0" dirty="0" err="1"/>
              <a:t>seq</a:t>
            </a:r>
            <a:r>
              <a:rPr lang="en-US" sz="1600" i="0" dirty="0"/>
              <a:t>)</a:t>
            </a:r>
          </a:p>
          <a:p>
            <a:r>
              <a:rPr lang="en-US" sz="1600" i="0" dirty="0"/>
              <a:t>120</a:t>
            </a:r>
          </a:p>
        </p:txBody>
      </p:sp>
      <p:sp>
        <p:nvSpPr>
          <p:cNvPr id="6" name="Text Box 5"/>
          <p:cNvSpPr txBox="1">
            <a:spLocks noChangeArrowheads="1"/>
          </p:cNvSpPr>
          <p:nvPr/>
        </p:nvSpPr>
        <p:spPr bwMode="auto">
          <a:xfrm>
            <a:off x="5013325" y="5005387"/>
            <a:ext cx="2809875" cy="357188"/>
          </a:xfrm>
          <a:prstGeom prst="rect">
            <a:avLst/>
          </a:prstGeom>
          <a:noFill/>
          <a:ln w="9525">
            <a:solidFill>
              <a:schemeClr val="accent2"/>
            </a:solidFill>
            <a:miter lim="800000"/>
            <a:headEnd/>
            <a:tailEnd/>
          </a:ln>
        </p:spPr>
        <p:txBody>
          <a:bodyPr wrap="none">
            <a:spAutoFit/>
          </a:bodyPr>
          <a:lstStyle/>
          <a:p>
            <a:r>
              <a:rPr lang="en-US" i="0"/>
              <a:t>First nucleotide starts at 0</a:t>
            </a:r>
          </a:p>
        </p:txBody>
      </p:sp>
      <p:sp>
        <p:nvSpPr>
          <p:cNvPr id="7" name="Line 6"/>
          <p:cNvSpPr>
            <a:spLocks noChangeShapeType="1"/>
          </p:cNvSpPr>
          <p:nvPr/>
        </p:nvSpPr>
        <p:spPr bwMode="auto">
          <a:xfrm>
            <a:off x="1447800" y="4800600"/>
            <a:ext cx="3352800" cy="3810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More Bioinformatics</a:t>
            </a:r>
            <a:br>
              <a:rPr lang="en-US" dirty="0" smtClean="0"/>
            </a:br>
            <a:r>
              <a:rPr lang="en-US" dirty="0" smtClean="0"/>
              <a:t>Extracting Information from Sequences</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26</a:t>
            </a:fld>
            <a:endParaRPr lang="en-US"/>
          </a:p>
        </p:txBody>
      </p:sp>
      <p:sp>
        <p:nvSpPr>
          <p:cNvPr id="5" name="Rectangle 4"/>
          <p:cNvSpPr>
            <a:spLocks noChangeArrowheads="1"/>
          </p:cNvSpPr>
          <p:nvPr/>
        </p:nvSpPr>
        <p:spPr bwMode="auto">
          <a:xfrm>
            <a:off x="849313" y="1999595"/>
            <a:ext cx="3429000" cy="4401205"/>
          </a:xfrm>
          <a:prstGeom prst="rect">
            <a:avLst/>
          </a:prstGeom>
          <a:noFill/>
          <a:ln w="9525">
            <a:solidFill>
              <a:schemeClr val="accent2"/>
            </a:solidFill>
            <a:miter lim="800000"/>
            <a:headEnd/>
            <a:tailEnd/>
          </a:ln>
        </p:spPr>
        <p:txBody>
          <a:bodyPr>
            <a:spAutoFit/>
          </a:bodyPr>
          <a:lstStyle/>
          <a:p>
            <a:endParaRPr lang="en-US" sz="1400" i="0" dirty="0">
              <a:latin typeface="+mj-lt"/>
            </a:endParaRPr>
          </a:p>
          <a:p>
            <a:r>
              <a:rPr lang="en-US" sz="1400" i="0" dirty="0">
                <a:latin typeface="+mj-lt"/>
              </a:rPr>
              <a:t>&gt;&gt;&gt; </a:t>
            </a:r>
            <a:r>
              <a:rPr lang="en-US" sz="1400" i="0" dirty="0" err="1">
                <a:latin typeface="+mj-lt"/>
              </a:rPr>
              <a:t>seq</a:t>
            </a:r>
            <a:r>
              <a:rPr lang="en-US" sz="1400" i="0" dirty="0">
                <a:latin typeface="+mj-lt"/>
              </a:rPr>
              <a:t>[0] + </a:t>
            </a:r>
            <a:r>
              <a:rPr lang="en-US" sz="1400" i="0" dirty="0" err="1">
                <a:latin typeface="+mj-lt"/>
              </a:rPr>
              <a:t>seq</a:t>
            </a:r>
            <a:r>
              <a:rPr lang="en-US" sz="1400" i="0" dirty="0">
                <a:latin typeface="+mj-lt"/>
              </a:rPr>
              <a:t>[1] + </a:t>
            </a:r>
            <a:r>
              <a:rPr lang="en-US" sz="1400" i="0" dirty="0" err="1">
                <a:latin typeface="+mj-lt"/>
              </a:rPr>
              <a:t>seq</a:t>
            </a:r>
            <a:r>
              <a:rPr lang="en-US" sz="1400" i="0" dirty="0">
                <a:latin typeface="+mj-lt"/>
              </a:rPr>
              <a:t>[2]</a:t>
            </a:r>
          </a:p>
          <a:p>
            <a:r>
              <a:rPr lang="en-US" sz="1400" i="0" dirty="0">
                <a:latin typeface="+mj-lt"/>
              </a:rPr>
              <a:t>’</a:t>
            </a:r>
            <a:r>
              <a:rPr lang="en-US" sz="1400" i="0" dirty="0" err="1">
                <a:latin typeface="+mj-lt"/>
              </a:rPr>
              <a:t>agc</a:t>
            </a:r>
            <a:r>
              <a:rPr lang="en-US" sz="1400" i="0" dirty="0">
                <a:latin typeface="+mj-lt"/>
              </a:rPr>
              <a:t>’</a:t>
            </a:r>
          </a:p>
          <a:p>
            <a:r>
              <a:rPr lang="en-US" sz="1400" i="0" dirty="0">
                <a:latin typeface="+mj-lt"/>
              </a:rPr>
              <a:t>&gt;&gt;&gt; </a:t>
            </a:r>
            <a:r>
              <a:rPr lang="en-US" sz="1400" i="0" dirty="0" err="1">
                <a:latin typeface="+mj-lt"/>
              </a:rPr>
              <a:t>seq</a:t>
            </a:r>
            <a:r>
              <a:rPr lang="en-US" sz="1400" i="0" dirty="0">
                <a:latin typeface="+mj-lt"/>
              </a:rPr>
              <a:t>[0:3]</a:t>
            </a:r>
          </a:p>
          <a:p>
            <a:r>
              <a:rPr lang="en-US" sz="1400" i="0" dirty="0">
                <a:latin typeface="+mj-lt"/>
              </a:rPr>
              <a:t>’</a:t>
            </a:r>
            <a:r>
              <a:rPr lang="en-US" sz="1400" i="0" dirty="0" err="1">
                <a:latin typeface="+mj-lt"/>
              </a:rPr>
              <a:t>agc</a:t>
            </a:r>
            <a:r>
              <a:rPr lang="en-US" sz="1400" i="0" dirty="0">
                <a:latin typeface="+mj-lt"/>
              </a:rPr>
              <a:t>’</a:t>
            </a:r>
          </a:p>
          <a:p>
            <a:r>
              <a:rPr lang="en-US" sz="1400" i="0" dirty="0">
                <a:latin typeface="+mj-lt"/>
              </a:rPr>
              <a:t>&gt;&gt;&gt; </a:t>
            </a:r>
            <a:r>
              <a:rPr lang="en-US" sz="1400" i="0" dirty="0" err="1">
                <a:latin typeface="+mj-lt"/>
              </a:rPr>
              <a:t>seq</a:t>
            </a:r>
            <a:r>
              <a:rPr lang="en-US" sz="1400" i="0" dirty="0">
                <a:latin typeface="+mj-lt"/>
              </a:rPr>
              <a:t>[3:6]</a:t>
            </a:r>
          </a:p>
          <a:p>
            <a:r>
              <a:rPr lang="en-US" sz="1400" i="0" dirty="0">
                <a:latin typeface="+mj-lt"/>
              </a:rPr>
              <a:t>’</a:t>
            </a:r>
            <a:r>
              <a:rPr lang="en-US" sz="1400" i="0" dirty="0" err="1">
                <a:latin typeface="+mj-lt"/>
              </a:rPr>
              <a:t>gcc</a:t>
            </a:r>
            <a:r>
              <a:rPr lang="en-US" sz="1400" i="0" dirty="0">
                <a:latin typeface="+mj-lt"/>
              </a:rPr>
              <a:t>’</a:t>
            </a:r>
          </a:p>
          <a:p>
            <a:r>
              <a:rPr lang="en-US" sz="1400" i="0" dirty="0">
                <a:latin typeface="+mj-lt"/>
              </a:rPr>
              <a:t>&gt;&gt;&gt; </a:t>
            </a:r>
            <a:r>
              <a:rPr lang="en-US" sz="1400" i="0" dirty="0" err="1">
                <a:latin typeface="+mj-lt"/>
              </a:rPr>
              <a:t>seq.count</a:t>
            </a:r>
            <a:r>
              <a:rPr lang="en-US" sz="1400" i="0" dirty="0">
                <a:latin typeface="+mj-lt"/>
              </a:rPr>
              <a:t>(’a’)</a:t>
            </a:r>
          </a:p>
          <a:p>
            <a:r>
              <a:rPr lang="en-US" sz="1400" i="0" dirty="0">
                <a:latin typeface="+mj-lt"/>
              </a:rPr>
              <a:t>35</a:t>
            </a:r>
          </a:p>
          <a:p>
            <a:r>
              <a:rPr lang="en-US" sz="1400" i="0" dirty="0">
                <a:latin typeface="+mj-lt"/>
              </a:rPr>
              <a:t>&gt;&gt;&gt; </a:t>
            </a:r>
            <a:r>
              <a:rPr lang="en-US" sz="1400" i="0" dirty="0" err="1">
                <a:latin typeface="+mj-lt"/>
              </a:rPr>
              <a:t>seq.count</a:t>
            </a:r>
            <a:r>
              <a:rPr lang="en-US" sz="1400" i="0" dirty="0">
                <a:latin typeface="+mj-lt"/>
              </a:rPr>
              <a:t>(’c’)</a:t>
            </a:r>
          </a:p>
          <a:p>
            <a:r>
              <a:rPr lang="en-US" sz="1400" i="0" dirty="0">
                <a:latin typeface="+mj-lt"/>
              </a:rPr>
              <a:t>21</a:t>
            </a:r>
          </a:p>
          <a:p>
            <a:r>
              <a:rPr lang="en-US" sz="1400" i="0" dirty="0">
                <a:latin typeface="+mj-lt"/>
              </a:rPr>
              <a:t>&gt;&gt;&gt; </a:t>
            </a:r>
            <a:r>
              <a:rPr lang="en-US" sz="1400" i="0" dirty="0" err="1">
                <a:latin typeface="+mj-lt"/>
              </a:rPr>
              <a:t>seq.count</a:t>
            </a:r>
            <a:r>
              <a:rPr lang="en-US" sz="1400" i="0" dirty="0">
                <a:latin typeface="+mj-lt"/>
              </a:rPr>
              <a:t>(’g’)</a:t>
            </a:r>
          </a:p>
          <a:p>
            <a:r>
              <a:rPr lang="en-US" sz="1400" i="0" dirty="0">
                <a:latin typeface="+mj-lt"/>
              </a:rPr>
              <a:t>44</a:t>
            </a:r>
          </a:p>
          <a:p>
            <a:r>
              <a:rPr lang="en-US" sz="1400" i="0" dirty="0">
                <a:latin typeface="+mj-lt"/>
              </a:rPr>
              <a:t>&gt;&gt;&gt; </a:t>
            </a:r>
            <a:r>
              <a:rPr lang="en-US" sz="1400" i="0" dirty="0" err="1">
                <a:latin typeface="+mj-lt"/>
              </a:rPr>
              <a:t>seq.count</a:t>
            </a:r>
            <a:r>
              <a:rPr lang="en-US" sz="1400" i="0" dirty="0">
                <a:latin typeface="+mj-lt"/>
              </a:rPr>
              <a:t>(’t’)</a:t>
            </a:r>
          </a:p>
          <a:p>
            <a:r>
              <a:rPr lang="en-US" sz="1400" i="0" dirty="0">
                <a:latin typeface="+mj-lt"/>
              </a:rPr>
              <a:t>12</a:t>
            </a:r>
          </a:p>
          <a:p>
            <a:r>
              <a:rPr lang="en-US" sz="1400" i="0" dirty="0">
                <a:latin typeface="+mj-lt"/>
              </a:rPr>
              <a:t>&gt;&gt;&gt; long = </a:t>
            </a:r>
            <a:r>
              <a:rPr lang="en-US" sz="1400" i="0" dirty="0" err="1">
                <a:latin typeface="+mj-lt"/>
              </a:rPr>
              <a:t>len</a:t>
            </a:r>
            <a:r>
              <a:rPr lang="en-US" sz="1400" i="0" dirty="0">
                <a:latin typeface="+mj-lt"/>
              </a:rPr>
              <a:t>(</a:t>
            </a:r>
            <a:r>
              <a:rPr lang="en-US" sz="1400" i="0" dirty="0" err="1">
                <a:latin typeface="+mj-lt"/>
              </a:rPr>
              <a:t>seq</a:t>
            </a:r>
            <a:r>
              <a:rPr lang="en-US" sz="1400" i="0" dirty="0">
                <a:latin typeface="+mj-lt"/>
              </a:rPr>
              <a:t>)</a:t>
            </a:r>
          </a:p>
          <a:p>
            <a:r>
              <a:rPr lang="en-US" sz="1400" i="0" dirty="0">
                <a:latin typeface="+mj-lt"/>
              </a:rPr>
              <a:t>&gt;&gt;&gt; </a:t>
            </a:r>
            <a:r>
              <a:rPr lang="en-US" sz="1400" i="0" dirty="0" err="1">
                <a:latin typeface="+mj-lt"/>
              </a:rPr>
              <a:t>pctA</a:t>
            </a:r>
            <a:r>
              <a:rPr lang="en-US" sz="1400" i="0" dirty="0">
                <a:latin typeface="+mj-lt"/>
              </a:rPr>
              <a:t> = </a:t>
            </a:r>
            <a:r>
              <a:rPr lang="en-US" sz="1400" i="0" dirty="0" err="1">
                <a:latin typeface="+mj-lt"/>
              </a:rPr>
              <a:t>seq.count</a:t>
            </a:r>
            <a:r>
              <a:rPr lang="en-US" sz="1400" i="0" dirty="0">
                <a:latin typeface="+mj-lt"/>
              </a:rPr>
              <a:t>(’a’)</a:t>
            </a:r>
          </a:p>
          <a:p>
            <a:r>
              <a:rPr lang="en-US" sz="1400" i="0" dirty="0">
                <a:latin typeface="+mj-lt"/>
              </a:rPr>
              <a:t>&gt;&gt;&gt; float(</a:t>
            </a:r>
            <a:r>
              <a:rPr lang="en-US" sz="1400" i="0" dirty="0" err="1">
                <a:latin typeface="+mj-lt"/>
              </a:rPr>
              <a:t>pctA</a:t>
            </a:r>
            <a:r>
              <a:rPr lang="en-US" sz="1400" i="0" dirty="0">
                <a:latin typeface="+mj-lt"/>
              </a:rPr>
              <a:t>) / long * 100</a:t>
            </a:r>
          </a:p>
          <a:p>
            <a:r>
              <a:rPr lang="en-US" sz="1400" i="0" dirty="0">
                <a:latin typeface="+mj-lt"/>
              </a:rPr>
              <a:t>29.166666666666668</a:t>
            </a:r>
          </a:p>
          <a:p>
            <a:endParaRPr lang="en-US" sz="1400" i="0" dirty="0">
              <a:latin typeface="+mj-lt"/>
            </a:endParaRPr>
          </a:p>
        </p:txBody>
      </p:sp>
      <p:sp>
        <p:nvSpPr>
          <p:cNvPr id="6" name="Rectangle 5"/>
          <p:cNvSpPr>
            <a:spLocks noChangeArrowheads="1"/>
          </p:cNvSpPr>
          <p:nvPr/>
        </p:nvSpPr>
        <p:spPr bwMode="auto">
          <a:xfrm>
            <a:off x="4811713" y="2215495"/>
            <a:ext cx="3236784" cy="307777"/>
          </a:xfrm>
          <a:prstGeom prst="rect">
            <a:avLst/>
          </a:prstGeom>
          <a:noFill/>
          <a:ln w="9525">
            <a:noFill/>
            <a:miter lim="800000"/>
            <a:headEnd/>
            <a:tailEnd/>
          </a:ln>
        </p:spPr>
        <p:txBody>
          <a:bodyPr wrap="none">
            <a:spAutoFit/>
          </a:bodyPr>
          <a:lstStyle/>
          <a:p>
            <a:r>
              <a:rPr lang="en-US" sz="1400" i="0">
                <a:latin typeface="+mj-lt"/>
              </a:rPr>
              <a:t>Find the first codon from the sequence</a:t>
            </a:r>
          </a:p>
        </p:txBody>
      </p:sp>
      <p:sp>
        <p:nvSpPr>
          <p:cNvPr id="7" name="Rectangle 6"/>
          <p:cNvSpPr>
            <a:spLocks noChangeArrowheads="1"/>
          </p:cNvSpPr>
          <p:nvPr/>
        </p:nvSpPr>
        <p:spPr bwMode="auto">
          <a:xfrm>
            <a:off x="4800600" y="2821920"/>
            <a:ext cx="2035814" cy="307777"/>
          </a:xfrm>
          <a:prstGeom prst="rect">
            <a:avLst/>
          </a:prstGeom>
          <a:noFill/>
          <a:ln w="9525">
            <a:noFill/>
            <a:miter lim="800000"/>
            <a:headEnd/>
            <a:tailEnd/>
          </a:ln>
        </p:spPr>
        <p:txBody>
          <a:bodyPr wrap="none">
            <a:spAutoFit/>
          </a:bodyPr>
          <a:lstStyle/>
          <a:p>
            <a:r>
              <a:rPr lang="en-US" sz="1400" i="0" dirty="0">
                <a:latin typeface="+mj-lt"/>
              </a:rPr>
              <a:t>get ’slices’ from strings:</a:t>
            </a:r>
          </a:p>
        </p:txBody>
      </p:sp>
      <p:sp>
        <p:nvSpPr>
          <p:cNvPr id="8" name="Rectangle 7"/>
          <p:cNvSpPr>
            <a:spLocks noChangeArrowheads="1"/>
          </p:cNvSpPr>
          <p:nvPr/>
        </p:nvSpPr>
        <p:spPr bwMode="auto">
          <a:xfrm>
            <a:off x="4495800" y="4041120"/>
            <a:ext cx="2592376" cy="523220"/>
          </a:xfrm>
          <a:prstGeom prst="rect">
            <a:avLst/>
          </a:prstGeom>
          <a:noFill/>
          <a:ln w="9525">
            <a:noFill/>
            <a:miter lim="800000"/>
            <a:headEnd/>
            <a:tailEnd/>
          </a:ln>
        </p:spPr>
        <p:txBody>
          <a:bodyPr wrap="none">
            <a:spAutoFit/>
          </a:bodyPr>
          <a:lstStyle/>
          <a:p>
            <a:r>
              <a:rPr lang="en-US" sz="1400" i="0" dirty="0">
                <a:latin typeface="+mj-lt"/>
              </a:rPr>
              <a:t>How many of each base does </a:t>
            </a:r>
          </a:p>
          <a:p>
            <a:r>
              <a:rPr lang="en-US" sz="1400" i="0" dirty="0">
                <a:latin typeface="+mj-lt"/>
              </a:rPr>
              <a:t>this sequence contain?</a:t>
            </a:r>
          </a:p>
        </p:txBody>
      </p:sp>
      <p:sp>
        <p:nvSpPr>
          <p:cNvPr id="9" name="Rectangle 8"/>
          <p:cNvSpPr>
            <a:spLocks noChangeArrowheads="1"/>
          </p:cNvSpPr>
          <p:nvPr/>
        </p:nvSpPr>
        <p:spPr bwMode="auto">
          <a:xfrm>
            <a:off x="4495800" y="5336520"/>
            <a:ext cx="2432076" cy="523220"/>
          </a:xfrm>
          <a:prstGeom prst="rect">
            <a:avLst/>
          </a:prstGeom>
          <a:noFill/>
          <a:ln w="9525">
            <a:noFill/>
            <a:miter lim="800000"/>
            <a:headEnd/>
            <a:tailEnd/>
          </a:ln>
        </p:spPr>
        <p:txBody>
          <a:bodyPr wrap="none">
            <a:spAutoFit/>
          </a:bodyPr>
          <a:lstStyle/>
          <a:p>
            <a:r>
              <a:rPr lang="en-US" sz="1400" i="0">
                <a:latin typeface="+mj-lt"/>
              </a:rPr>
              <a:t>Count the percentage of </a:t>
            </a:r>
          </a:p>
          <a:p>
            <a:r>
              <a:rPr lang="en-US" sz="1400" i="0">
                <a:latin typeface="+mj-lt"/>
              </a:rPr>
              <a:t>each base on the sequence.</a:t>
            </a:r>
          </a:p>
        </p:txBody>
      </p:sp>
      <p:sp>
        <p:nvSpPr>
          <p:cNvPr id="10" name="AutoShape 9"/>
          <p:cNvSpPr>
            <a:spLocks/>
          </p:cNvSpPr>
          <p:nvPr/>
        </p:nvSpPr>
        <p:spPr bwMode="auto">
          <a:xfrm>
            <a:off x="2514600" y="5107920"/>
            <a:ext cx="1905000" cy="990600"/>
          </a:xfrm>
          <a:prstGeom prst="rightBrace">
            <a:avLst>
              <a:gd name="adj1" fmla="val 8333"/>
              <a:gd name="adj2" fmla="val 50000"/>
            </a:avLst>
          </a:prstGeom>
          <a:noFill/>
          <a:ln w="9525">
            <a:solidFill>
              <a:schemeClr val="tx1"/>
            </a:solidFill>
            <a:round/>
            <a:headEnd/>
            <a:tailEnd/>
          </a:ln>
        </p:spPr>
        <p:txBody>
          <a:bodyPr wrap="none" anchor="ctr"/>
          <a:lstStyle/>
          <a:p>
            <a:endParaRPr lang="en-US" sz="1400">
              <a:latin typeface="+mj-lt"/>
            </a:endParaRPr>
          </a:p>
        </p:txBody>
      </p:sp>
      <p:sp>
        <p:nvSpPr>
          <p:cNvPr id="11" name="AutoShape 10"/>
          <p:cNvSpPr>
            <a:spLocks/>
          </p:cNvSpPr>
          <p:nvPr/>
        </p:nvSpPr>
        <p:spPr bwMode="auto">
          <a:xfrm>
            <a:off x="2362200" y="3352800"/>
            <a:ext cx="2057400" cy="1755120"/>
          </a:xfrm>
          <a:prstGeom prst="rightBrace">
            <a:avLst>
              <a:gd name="adj1" fmla="val 8654"/>
              <a:gd name="adj2" fmla="val 50000"/>
            </a:avLst>
          </a:prstGeom>
          <a:noFill/>
          <a:ln w="9525">
            <a:solidFill>
              <a:schemeClr val="tx1"/>
            </a:solidFill>
            <a:round/>
            <a:headEnd/>
            <a:tailEnd/>
          </a:ln>
        </p:spPr>
        <p:txBody>
          <a:bodyPr wrap="none" anchor="ctr"/>
          <a:lstStyle/>
          <a:p>
            <a:endParaRPr lang="en-US" sz="1400">
              <a:latin typeface="+mj-lt"/>
            </a:endParaRPr>
          </a:p>
        </p:txBody>
      </p:sp>
      <p:sp>
        <p:nvSpPr>
          <p:cNvPr id="12" name="AutoShape 11"/>
          <p:cNvSpPr>
            <a:spLocks/>
          </p:cNvSpPr>
          <p:nvPr/>
        </p:nvSpPr>
        <p:spPr bwMode="auto">
          <a:xfrm>
            <a:off x="2286000" y="2669520"/>
            <a:ext cx="2438400" cy="683280"/>
          </a:xfrm>
          <a:prstGeom prst="rightBrace">
            <a:avLst>
              <a:gd name="adj1" fmla="val 8333"/>
              <a:gd name="adj2" fmla="val 50000"/>
            </a:avLst>
          </a:prstGeom>
          <a:noFill/>
          <a:ln w="9525">
            <a:solidFill>
              <a:schemeClr val="tx1"/>
            </a:solidFill>
            <a:round/>
            <a:headEnd/>
            <a:tailEnd/>
          </a:ln>
        </p:spPr>
        <p:txBody>
          <a:bodyPr wrap="none" anchor="ctr"/>
          <a:lstStyle/>
          <a:p>
            <a:endParaRPr lang="en-US" sz="1400">
              <a:latin typeface="+mj-lt"/>
            </a:endParaRPr>
          </a:p>
        </p:txBody>
      </p:sp>
      <p:sp>
        <p:nvSpPr>
          <p:cNvPr id="13" name="Line 12"/>
          <p:cNvSpPr>
            <a:spLocks noChangeShapeType="1"/>
          </p:cNvSpPr>
          <p:nvPr/>
        </p:nvSpPr>
        <p:spPr bwMode="auto">
          <a:xfrm>
            <a:off x="3200400" y="2364720"/>
            <a:ext cx="1600200" cy="0"/>
          </a:xfrm>
          <a:prstGeom prst="line">
            <a:avLst/>
          </a:prstGeom>
          <a:noFill/>
          <a:ln w="9525">
            <a:solidFill>
              <a:schemeClr val="tx1"/>
            </a:solidFill>
            <a:round/>
            <a:headEnd/>
            <a:tailEnd type="triangle" w="med" len="med"/>
          </a:ln>
        </p:spPr>
        <p:txBody>
          <a:bodyPr/>
          <a:lstStyle/>
          <a:p>
            <a:endParaRPr lang="en-US" sz="1400">
              <a:latin typeface="+mj-l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Additional Note About Python Strings </a:t>
            </a:r>
            <a:endParaRPr lang="en-US" dirty="0"/>
          </a:p>
        </p:txBody>
      </p:sp>
      <p:sp>
        <p:nvSpPr>
          <p:cNvPr id="4" name="Slide Number Placeholder 3"/>
          <p:cNvSpPr>
            <a:spLocks noGrp="1"/>
          </p:cNvSpPr>
          <p:nvPr>
            <p:ph type="sldNum" sz="quarter" idx="11"/>
          </p:nvPr>
        </p:nvSpPr>
        <p:spPr>
          <a:xfrm>
            <a:off x="6553200" y="6127750"/>
            <a:ext cx="2133600" cy="365125"/>
          </a:xfrm>
        </p:spPr>
        <p:txBody>
          <a:bodyPr/>
          <a:lstStyle/>
          <a:p>
            <a:fld id="{13EC2685-7EB5-4289-A761-ABC6C6D9CC5D}" type="slidenum">
              <a:rPr lang="en-US" smtClean="0"/>
              <a:pPr/>
              <a:t>27</a:t>
            </a:fld>
            <a:endParaRPr lang="en-US"/>
          </a:p>
        </p:txBody>
      </p:sp>
      <p:sp>
        <p:nvSpPr>
          <p:cNvPr id="5" name="Rectangle 4"/>
          <p:cNvSpPr>
            <a:spLocks noChangeArrowheads="1"/>
          </p:cNvSpPr>
          <p:nvPr/>
        </p:nvSpPr>
        <p:spPr bwMode="auto">
          <a:xfrm>
            <a:off x="304800" y="1371600"/>
            <a:ext cx="8458200" cy="5355312"/>
          </a:xfrm>
          <a:prstGeom prst="rect">
            <a:avLst/>
          </a:prstGeom>
          <a:noFill/>
          <a:ln w="9525">
            <a:solidFill>
              <a:schemeClr val="accent2"/>
            </a:solidFill>
            <a:miter lim="800000"/>
            <a:headEnd/>
            <a:tailEnd/>
          </a:ln>
        </p:spPr>
        <p:txBody>
          <a:bodyPr wrap="square">
            <a:spAutoFit/>
          </a:bodyPr>
          <a:lstStyle/>
          <a:p>
            <a:endParaRPr lang="en-US" i="0" dirty="0"/>
          </a:p>
          <a:p>
            <a:r>
              <a:rPr lang="en-US" i="0" dirty="0"/>
              <a:t>&gt;&gt;&gt; </a:t>
            </a:r>
            <a:r>
              <a:rPr lang="en-US" i="0" dirty="0" err="1"/>
              <a:t>seq</a:t>
            </a:r>
            <a:r>
              <a:rPr lang="en-US" i="0" dirty="0"/>
              <a:t>=“ACGT”</a:t>
            </a:r>
          </a:p>
          <a:p>
            <a:r>
              <a:rPr lang="en-US" i="0" dirty="0"/>
              <a:t>&gt;&gt;&gt; print </a:t>
            </a:r>
            <a:r>
              <a:rPr lang="en-US" i="0" dirty="0" err="1"/>
              <a:t>seq</a:t>
            </a:r>
            <a:r>
              <a:rPr lang="en-US" i="0" dirty="0"/>
              <a:t> </a:t>
            </a:r>
          </a:p>
          <a:p>
            <a:r>
              <a:rPr lang="en-US" i="0" dirty="0"/>
              <a:t>ACGT</a:t>
            </a:r>
          </a:p>
          <a:p>
            <a:endParaRPr lang="en-US" i="0" dirty="0"/>
          </a:p>
          <a:p>
            <a:r>
              <a:rPr lang="en-US" i="0" dirty="0"/>
              <a:t>&gt;&gt;&gt; </a:t>
            </a:r>
            <a:r>
              <a:rPr lang="en-US" i="0" dirty="0" err="1"/>
              <a:t>seq</a:t>
            </a:r>
            <a:r>
              <a:rPr lang="en-US" i="0" dirty="0"/>
              <a:t>=“TATATA”</a:t>
            </a:r>
          </a:p>
          <a:p>
            <a:r>
              <a:rPr lang="en-US" i="0" dirty="0"/>
              <a:t>&gt;&gt;&gt; print </a:t>
            </a:r>
            <a:r>
              <a:rPr lang="en-US" i="0" dirty="0" err="1"/>
              <a:t>seq</a:t>
            </a:r>
            <a:endParaRPr lang="en-US" i="0" dirty="0"/>
          </a:p>
          <a:p>
            <a:r>
              <a:rPr lang="en-US" i="0" dirty="0"/>
              <a:t>TATATA</a:t>
            </a:r>
          </a:p>
          <a:p>
            <a:endParaRPr lang="en-US" i="0" dirty="0"/>
          </a:p>
          <a:p>
            <a:endParaRPr lang="en-US" i="0" dirty="0"/>
          </a:p>
          <a:p>
            <a:r>
              <a:rPr lang="en-US" i="0" dirty="0"/>
              <a:t>&gt;&gt;&gt; </a:t>
            </a:r>
            <a:r>
              <a:rPr lang="en-US" i="0" dirty="0" err="1"/>
              <a:t>seq</a:t>
            </a:r>
            <a:r>
              <a:rPr lang="en-US" i="0" dirty="0"/>
              <a:t>[0] = </a:t>
            </a:r>
            <a:r>
              <a:rPr lang="en-US" i="0" dirty="0" err="1"/>
              <a:t>seq</a:t>
            </a:r>
            <a:r>
              <a:rPr lang="en-US" i="0" dirty="0"/>
              <a:t>[1]</a:t>
            </a:r>
          </a:p>
          <a:p>
            <a:r>
              <a:rPr lang="en-US" i="0" dirty="0" err="1"/>
              <a:t>Traceback</a:t>
            </a:r>
            <a:r>
              <a:rPr lang="en-US" i="0" dirty="0"/>
              <a:t> (most recent call last):</a:t>
            </a:r>
          </a:p>
          <a:p>
            <a:r>
              <a:rPr lang="en-US" i="0" dirty="0"/>
              <a:t>  File "&lt;pyshell#33&gt;", line 1, in &lt;module&gt;</a:t>
            </a:r>
          </a:p>
          <a:p>
            <a:r>
              <a:rPr lang="en-US" i="0" dirty="0"/>
              <a:t>    </a:t>
            </a:r>
            <a:r>
              <a:rPr lang="en-US" i="0" dirty="0" err="1"/>
              <a:t>seq</a:t>
            </a:r>
            <a:r>
              <a:rPr lang="en-US" i="0" dirty="0"/>
              <a:t>[0]=</a:t>
            </a:r>
            <a:r>
              <a:rPr lang="en-US" i="0" dirty="0" err="1"/>
              <a:t>seq</a:t>
            </a:r>
            <a:r>
              <a:rPr lang="en-US" i="0" dirty="0"/>
              <a:t>[1]</a:t>
            </a:r>
          </a:p>
          <a:p>
            <a:r>
              <a:rPr lang="en-US" i="0" dirty="0" err="1"/>
              <a:t>TypeError</a:t>
            </a:r>
            <a:r>
              <a:rPr lang="en-US" i="0" dirty="0"/>
              <a:t>: '</a:t>
            </a:r>
            <a:r>
              <a:rPr lang="en-US" i="0" dirty="0" err="1"/>
              <a:t>str</a:t>
            </a:r>
            <a:r>
              <a:rPr lang="en-US" i="0" dirty="0"/>
              <a:t>' object does not support item assignment</a:t>
            </a:r>
          </a:p>
          <a:p>
            <a:endParaRPr lang="en-US" i="0" dirty="0"/>
          </a:p>
          <a:p>
            <a:endParaRPr lang="en-US" i="0" dirty="0"/>
          </a:p>
          <a:p>
            <a:r>
              <a:rPr lang="en-US" i="0" dirty="0" err="1"/>
              <a:t>seq</a:t>
            </a:r>
            <a:r>
              <a:rPr lang="en-US" i="0" dirty="0"/>
              <a:t> = </a:t>
            </a:r>
            <a:r>
              <a:rPr lang="en-US" i="0" dirty="0" err="1"/>
              <a:t>seq</a:t>
            </a:r>
            <a:r>
              <a:rPr lang="en-US" i="0" dirty="0"/>
              <a:t>[1] + </a:t>
            </a:r>
            <a:r>
              <a:rPr lang="en-US" i="0" dirty="0" err="1"/>
              <a:t>seq</a:t>
            </a:r>
            <a:r>
              <a:rPr lang="en-US" i="0" dirty="0"/>
              <a:t>[1:]</a:t>
            </a:r>
          </a:p>
          <a:p>
            <a:endParaRPr lang="en-US" i="0" dirty="0"/>
          </a:p>
        </p:txBody>
      </p:sp>
      <p:sp>
        <p:nvSpPr>
          <p:cNvPr id="6" name="Rectangle 5"/>
          <p:cNvSpPr>
            <a:spLocks noChangeArrowheads="1"/>
          </p:cNvSpPr>
          <p:nvPr/>
        </p:nvSpPr>
        <p:spPr bwMode="auto">
          <a:xfrm>
            <a:off x="4038600" y="1935163"/>
            <a:ext cx="1524000" cy="1370012"/>
          </a:xfrm>
          <a:prstGeom prst="rect">
            <a:avLst/>
          </a:prstGeom>
          <a:noFill/>
          <a:ln w="9525">
            <a:noFill/>
            <a:miter lim="800000"/>
            <a:headEnd/>
            <a:tailEnd/>
          </a:ln>
        </p:spPr>
        <p:txBody>
          <a:bodyPr>
            <a:spAutoFit/>
          </a:bodyPr>
          <a:lstStyle/>
          <a:p>
            <a:r>
              <a:rPr lang="en-US" i="0" dirty="0"/>
              <a:t>Can replace one whole string with another whole string</a:t>
            </a:r>
          </a:p>
        </p:txBody>
      </p:sp>
      <p:sp>
        <p:nvSpPr>
          <p:cNvPr id="7" name="Rectangle 7"/>
          <p:cNvSpPr>
            <a:spLocks noChangeArrowheads="1"/>
          </p:cNvSpPr>
          <p:nvPr/>
        </p:nvSpPr>
        <p:spPr bwMode="auto">
          <a:xfrm>
            <a:off x="6858000" y="3687763"/>
            <a:ext cx="1828800" cy="2136775"/>
          </a:xfrm>
          <a:prstGeom prst="rect">
            <a:avLst/>
          </a:prstGeom>
          <a:noFill/>
          <a:ln w="9525">
            <a:noFill/>
            <a:miter lim="800000"/>
            <a:headEnd/>
            <a:tailEnd/>
          </a:ln>
        </p:spPr>
        <p:txBody>
          <a:bodyPr>
            <a:spAutoFit/>
          </a:bodyPr>
          <a:lstStyle/>
          <a:p>
            <a:r>
              <a:rPr lang="en-US" i="0" dirty="0"/>
              <a:t>Can </a:t>
            </a:r>
            <a:r>
              <a:rPr lang="en-US" i="0" dirty="0">
                <a:solidFill>
                  <a:srgbClr val="FF0000"/>
                </a:solidFill>
              </a:rPr>
              <a:t>NOT</a:t>
            </a:r>
            <a:r>
              <a:rPr lang="en-US" i="0" dirty="0"/>
              <a:t> simply replace a sequence character with another sequence character, but…</a:t>
            </a:r>
          </a:p>
          <a:p>
            <a:endParaRPr lang="en-US" i="0" dirty="0"/>
          </a:p>
        </p:txBody>
      </p:sp>
      <p:sp>
        <p:nvSpPr>
          <p:cNvPr id="8" name="AutoShape 16"/>
          <p:cNvSpPr>
            <a:spLocks/>
          </p:cNvSpPr>
          <p:nvPr/>
        </p:nvSpPr>
        <p:spPr bwMode="auto">
          <a:xfrm>
            <a:off x="5943600" y="3962400"/>
            <a:ext cx="838200" cy="1600200"/>
          </a:xfrm>
          <a:prstGeom prst="rightBrace">
            <a:avLst>
              <a:gd name="adj1" fmla="val 24951"/>
              <a:gd name="adj2" fmla="val 50000"/>
            </a:avLst>
          </a:prstGeom>
          <a:noFill/>
          <a:ln w="9525">
            <a:solidFill>
              <a:schemeClr val="tx1"/>
            </a:solidFill>
            <a:round/>
            <a:headEnd/>
            <a:tailEnd/>
          </a:ln>
        </p:spPr>
        <p:txBody>
          <a:bodyPr wrap="none" anchor="ctr"/>
          <a:lstStyle/>
          <a:p>
            <a:endParaRPr lang="en-US"/>
          </a:p>
        </p:txBody>
      </p:sp>
      <p:sp>
        <p:nvSpPr>
          <p:cNvPr id="9" name="AutoShape 17"/>
          <p:cNvSpPr>
            <a:spLocks/>
          </p:cNvSpPr>
          <p:nvPr/>
        </p:nvSpPr>
        <p:spPr bwMode="auto">
          <a:xfrm>
            <a:off x="2895600" y="1706563"/>
            <a:ext cx="1066800" cy="1752600"/>
          </a:xfrm>
          <a:prstGeom prst="rightBrace">
            <a:avLst>
              <a:gd name="adj1" fmla="val 27327"/>
              <a:gd name="adj2" fmla="val 50842"/>
            </a:avLst>
          </a:prstGeom>
          <a:noFill/>
          <a:ln w="9525">
            <a:solidFill>
              <a:schemeClr val="tx1"/>
            </a:solidFill>
            <a:round/>
            <a:headEnd/>
            <a:tailEnd/>
          </a:ln>
        </p:spPr>
        <p:txBody>
          <a:bodyPr wrap="none" anchor="ctr"/>
          <a:lstStyle/>
          <a:p>
            <a:endParaRPr lang="en-US"/>
          </a:p>
        </p:txBody>
      </p:sp>
      <p:sp>
        <p:nvSpPr>
          <p:cNvPr id="10" name="AutoShape 18"/>
          <p:cNvSpPr>
            <a:spLocks/>
          </p:cNvSpPr>
          <p:nvPr/>
        </p:nvSpPr>
        <p:spPr bwMode="auto">
          <a:xfrm>
            <a:off x="2819400" y="6019800"/>
            <a:ext cx="457200" cy="457200"/>
          </a:xfrm>
          <a:prstGeom prst="rightBrace">
            <a:avLst>
              <a:gd name="adj1" fmla="val 13069"/>
              <a:gd name="adj2" fmla="val 46875"/>
            </a:avLst>
          </a:prstGeom>
          <a:noFill/>
          <a:ln w="9525">
            <a:solidFill>
              <a:schemeClr val="tx1"/>
            </a:solidFill>
            <a:round/>
            <a:headEnd/>
            <a:tailEnd/>
          </a:ln>
        </p:spPr>
        <p:txBody>
          <a:bodyPr wrap="none" anchor="ctr"/>
          <a:lstStyle/>
          <a:p>
            <a:endParaRPr lang="en-US"/>
          </a:p>
        </p:txBody>
      </p:sp>
      <p:sp>
        <p:nvSpPr>
          <p:cNvPr id="11" name="Rectangle 19"/>
          <p:cNvSpPr>
            <a:spLocks noChangeArrowheads="1"/>
          </p:cNvSpPr>
          <p:nvPr/>
        </p:nvSpPr>
        <p:spPr bwMode="auto">
          <a:xfrm>
            <a:off x="3352800" y="6026150"/>
            <a:ext cx="4953000" cy="603250"/>
          </a:xfrm>
          <a:prstGeom prst="rect">
            <a:avLst/>
          </a:prstGeom>
          <a:noFill/>
          <a:ln w="9525">
            <a:noFill/>
            <a:miter lim="800000"/>
            <a:headEnd/>
            <a:tailEnd/>
          </a:ln>
        </p:spPr>
        <p:txBody>
          <a:bodyPr>
            <a:spAutoFit/>
          </a:bodyPr>
          <a:lstStyle/>
          <a:p>
            <a:r>
              <a:rPr lang="en-US" i="0" dirty="0"/>
              <a:t>Can replace a whole string using substrings</a:t>
            </a:r>
          </a:p>
          <a:p>
            <a:endParaRPr lang="en-US" i="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81000" y="1828800"/>
            <a:ext cx="8382000" cy="4038600"/>
          </a:xfrm>
        </p:spPr>
        <p:txBody>
          <a:bodyPr>
            <a:normAutofit fontScale="85000" lnSpcReduction="20000"/>
          </a:bodyPr>
          <a:lstStyle/>
          <a:p>
            <a:pPr>
              <a:lnSpc>
                <a:spcPct val="120000"/>
              </a:lnSpc>
              <a:spcBef>
                <a:spcPts val="0"/>
              </a:spcBef>
            </a:pPr>
            <a:r>
              <a:rPr lang="en-US" dirty="0" smtClean="0">
                <a:latin typeface="+mj-lt"/>
              </a:rPr>
              <a:t>How?</a:t>
            </a:r>
          </a:p>
          <a:p>
            <a:pPr lvl="1">
              <a:lnSpc>
                <a:spcPct val="120000"/>
              </a:lnSpc>
              <a:spcBef>
                <a:spcPts val="0"/>
              </a:spcBef>
            </a:pPr>
            <a:r>
              <a:rPr lang="en-US" sz="2400" dirty="0" smtClean="0">
                <a:latin typeface="+mj-lt"/>
              </a:rPr>
              <a:t>Precede comment with # sign</a:t>
            </a:r>
          </a:p>
          <a:p>
            <a:pPr lvl="1">
              <a:lnSpc>
                <a:spcPct val="120000"/>
              </a:lnSpc>
              <a:spcBef>
                <a:spcPts val="0"/>
              </a:spcBef>
            </a:pPr>
            <a:r>
              <a:rPr lang="en-US" sz="2400" dirty="0" smtClean="0">
                <a:latin typeface="+mj-lt"/>
              </a:rPr>
              <a:t>Interpreter ignores rest of the line</a:t>
            </a:r>
          </a:p>
          <a:p>
            <a:pPr>
              <a:lnSpc>
                <a:spcPct val="120000"/>
              </a:lnSpc>
              <a:spcBef>
                <a:spcPts val="0"/>
              </a:spcBef>
            </a:pPr>
            <a:r>
              <a:rPr lang="en-US" dirty="0" smtClean="0">
                <a:latin typeface="+mj-lt"/>
              </a:rPr>
              <a:t>Why?</a:t>
            </a:r>
          </a:p>
          <a:p>
            <a:pPr lvl="1">
              <a:lnSpc>
                <a:spcPct val="120000"/>
              </a:lnSpc>
              <a:spcBef>
                <a:spcPts val="0"/>
              </a:spcBef>
            </a:pPr>
            <a:r>
              <a:rPr lang="en-US" sz="2400" dirty="0" smtClean="0">
                <a:latin typeface="+mj-lt"/>
              </a:rPr>
              <a:t>Make code more readable by others AND yourself?</a:t>
            </a:r>
          </a:p>
          <a:p>
            <a:pPr>
              <a:lnSpc>
                <a:spcPct val="120000"/>
              </a:lnSpc>
              <a:spcBef>
                <a:spcPts val="0"/>
              </a:spcBef>
            </a:pPr>
            <a:r>
              <a:rPr lang="en-US" dirty="0" smtClean="0">
                <a:latin typeface="+mj-lt"/>
              </a:rPr>
              <a:t>When?</a:t>
            </a:r>
          </a:p>
          <a:p>
            <a:pPr lvl="1">
              <a:lnSpc>
                <a:spcPct val="120000"/>
              </a:lnSpc>
              <a:spcBef>
                <a:spcPts val="0"/>
              </a:spcBef>
            </a:pPr>
            <a:r>
              <a:rPr lang="en-US" sz="2400" dirty="0" smtClean="0">
                <a:latin typeface="+mj-lt"/>
              </a:rPr>
              <a:t>When code by itself is not evident</a:t>
            </a:r>
          </a:p>
          <a:p>
            <a:pPr lvl="2">
              <a:lnSpc>
                <a:spcPct val="120000"/>
              </a:lnSpc>
              <a:spcBef>
                <a:spcPts val="0"/>
              </a:spcBef>
              <a:buNone/>
            </a:pPr>
            <a:r>
              <a:rPr lang="en-US" dirty="0" smtClean="0">
                <a:solidFill>
                  <a:srgbClr val="FF0000"/>
                </a:solidFill>
                <a:latin typeface="+mj-lt"/>
              </a:rPr>
              <a:t># compute the percentage of the hour that has elapsed</a:t>
            </a:r>
          </a:p>
          <a:p>
            <a:pPr lvl="2">
              <a:lnSpc>
                <a:spcPct val="120000"/>
              </a:lnSpc>
              <a:spcBef>
                <a:spcPts val="0"/>
              </a:spcBef>
              <a:buNone/>
            </a:pPr>
            <a:r>
              <a:rPr lang="en-US" dirty="0" smtClean="0">
                <a:solidFill>
                  <a:srgbClr val="FF0000"/>
                </a:solidFill>
                <a:latin typeface="+mj-lt"/>
              </a:rPr>
              <a:t>percentage = (minute * 100) / 60</a:t>
            </a:r>
          </a:p>
          <a:p>
            <a:pPr marL="574675" lvl="1" indent="-117475">
              <a:lnSpc>
                <a:spcPct val="120000"/>
              </a:lnSpc>
              <a:spcBef>
                <a:spcPts val="0"/>
              </a:spcBef>
            </a:pPr>
            <a:r>
              <a:rPr lang="en-US" sz="2400" dirty="0" smtClean="0">
                <a:latin typeface="+mj-lt"/>
              </a:rPr>
              <a:t>Need to say something but Python cannot express it, such as documenting code changes</a:t>
            </a:r>
          </a:p>
          <a:p>
            <a:pPr lvl="2">
              <a:lnSpc>
                <a:spcPct val="120000"/>
              </a:lnSpc>
              <a:spcBef>
                <a:spcPts val="0"/>
              </a:spcBef>
              <a:buNone/>
            </a:pPr>
            <a:r>
              <a:rPr lang="en-US" dirty="0" smtClean="0">
                <a:solidFill>
                  <a:srgbClr val="FF0000"/>
                </a:solidFill>
                <a:latin typeface="+mj-lt"/>
              </a:rPr>
              <a:t>percentage = (minute * 100) / 60 # FIX: handle float division</a:t>
            </a:r>
          </a:p>
          <a:p>
            <a:pPr>
              <a:lnSpc>
                <a:spcPct val="120000"/>
              </a:lnSpc>
              <a:spcBef>
                <a:spcPts val="0"/>
              </a:spcBef>
            </a:pPr>
            <a:endParaRPr lang="en-US" dirty="0">
              <a:latin typeface="+mj-lt"/>
            </a:endParaRPr>
          </a:p>
        </p:txBody>
      </p:sp>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Commenting Your Code!</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28</a:t>
            </a:fld>
            <a:endParaRPr lang="en-US"/>
          </a:p>
        </p:txBody>
      </p:sp>
      <p:sp>
        <p:nvSpPr>
          <p:cNvPr id="5" name="Text Box 4"/>
          <p:cNvSpPr txBox="1">
            <a:spLocks noChangeArrowheads="1"/>
          </p:cNvSpPr>
          <p:nvPr/>
        </p:nvSpPr>
        <p:spPr bwMode="auto">
          <a:xfrm>
            <a:off x="1496375" y="5969000"/>
            <a:ext cx="3151825" cy="430887"/>
          </a:xfrm>
          <a:prstGeom prst="rect">
            <a:avLst/>
          </a:prstGeom>
          <a:noFill/>
          <a:ln w="9525">
            <a:noFill/>
            <a:miter lim="800000"/>
            <a:headEnd/>
            <a:tailEnd/>
          </a:ln>
        </p:spPr>
        <p:txBody>
          <a:bodyPr wrap="none">
            <a:spAutoFit/>
          </a:bodyPr>
          <a:lstStyle/>
          <a:p>
            <a:r>
              <a:rPr lang="en-US" sz="2200" i="0" dirty="0">
                <a:solidFill>
                  <a:srgbClr val="FF0000"/>
                </a:solidFill>
              </a:rPr>
              <a:t>Please </a:t>
            </a:r>
            <a:r>
              <a:rPr lang="en-US" sz="2200" i="0" u="sng" dirty="0">
                <a:solidFill>
                  <a:srgbClr val="FF0000"/>
                </a:solidFill>
              </a:rPr>
              <a:t>do not</a:t>
            </a:r>
            <a:r>
              <a:rPr lang="en-US" sz="2200" i="0" dirty="0">
                <a:solidFill>
                  <a:srgbClr val="FF0000"/>
                </a:solidFill>
              </a:rPr>
              <a:t> over do it</a:t>
            </a:r>
          </a:p>
        </p:txBody>
      </p:sp>
      <p:sp>
        <p:nvSpPr>
          <p:cNvPr id="6" name="Text Box 5"/>
          <p:cNvSpPr txBox="1">
            <a:spLocks noChangeArrowheads="1"/>
          </p:cNvSpPr>
          <p:nvPr/>
        </p:nvSpPr>
        <p:spPr bwMode="auto">
          <a:xfrm>
            <a:off x="5883275" y="5969000"/>
            <a:ext cx="2422525" cy="357187"/>
          </a:xfrm>
          <a:prstGeom prst="rect">
            <a:avLst/>
          </a:prstGeom>
          <a:noFill/>
          <a:ln w="9525">
            <a:solidFill>
              <a:schemeClr val="accent2"/>
            </a:solidFill>
            <a:miter lim="800000"/>
            <a:headEnd/>
            <a:tailEnd/>
          </a:ln>
        </p:spPr>
        <p:txBody>
          <a:bodyPr wrap="none">
            <a:spAutoFit/>
          </a:bodyPr>
          <a:lstStyle/>
          <a:p>
            <a:r>
              <a:rPr lang="en-US" i="0"/>
              <a:t>X = 5  #  Assign 5 to x</a:t>
            </a:r>
          </a:p>
        </p:txBody>
      </p:sp>
      <p:sp>
        <p:nvSpPr>
          <p:cNvPr id="7" name="Line 6"/>
          <p:cNvSpPr>
            <a:spLocks noChangeShapeType="1"/>
          </p:cNvSpPr>
          <p:nvPr/>
        </p:nvSpPr>
        <p:spPr bwMode="auto">
          <a:xfrm>
            <a:off x="4740275" y="6197600"/>
            <a:ext cx="990600"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pPr>
              <a:lnSpc>
                <a:spcPct val="87000"/>
              </a:lnSpc>
            </a:pPr>
            <a:r>
              <a:rPr lang="en-US" sz="3200" dirty="0" smtClean="0"/>
              <a:t>Problem Identification</a:t>
            </a:r>
            <a:endParaRPr lang="en-US" sz="2500" dirty="0" smtClean="0"/>
          </a:p>
          <a:p>
            <a:pPr lvl="1">
              <a:lnSpc>
                <a:spcPct val="87000"/>
              </a:lnSpc>
            </a:pPr>
            <a:r>
              <a:rPr lang="en-US" sz="2400" dirty="0" smtClean="0"/>
              <a:t>What is the problem that we are solving</a:t>
            </a:r>
          </a:p>
          <a:p>
            <a:pPr>
              <a:lnSpc>
                <a:spcPct val="87000"/>
              </a:lnSpc>
            </a:pPr>
            <a:r>
              <a:rPr lang="en-US" sz="3200" dirty="0" smtClean="0"/>
              <a:t>Algorithm Development</a:t>
            </a:r>
          </a:p>
          <a:p>
            <a:pPr lvl="1">
              <a:lnSpc>
                <a:spcPct val="87000"/>
              </a:lnSpc>
            </a:pPr>
            <a:r>
              <a:rPr lang="en-US" sz="2400" dirty="0" smtClean="0"/>
              <a:t>How can we solve the problem in a step-by-step manner? </a:t>
            </a:r>
          </a:p>
          <a:p>
            <a:pPr>
              <a:lnSpc>
                <a:spcPct val="87000"/>
              </a:lnSpc>
            </a:pPr>
            <a:r>
              <a:rPr lang="en-US" sz="3200" dirty="0" smtClean="0"/>
              <a:t>Coding</a:t>
            </a:r>
          </a:p>
          <a:p>
            <a:pPr lvl="1">
              <a:lnSpc>
                <a:spcPct val="87000"/>
              </a:lnSpc>
            </a:pPr>
            <a:r>
              <a:rPr lang="en-US" sz="2400" dirty="0" smtClean="0"/>
              <a:t>Place algorithm into a computer language</a:t>
            </a:r>
          </a:p>
          <a:p>
            <a:pPr>
              <a:lnSpc>
                <a:spcPct val="87000"/>
              </a:lnSpc>
            </a:pPr>
            <a:r>
              <a:rPr lang="en-US" sz="3200" dirty="0" smtClean="0"/>
              <a:t>Testing/Debugging</a:t>
            </a:r>
          </a:p>
          <a:p>
            <a:pPr marL="574675" lvl="1" indent="-117475">
              <a:lnSpc>
                <a:spcPct val="87000"/>
              </a:lnSpc>
            </a:pPr>
            <a:r>
              <a:rPr lang="en-US" sz="2400" dirty="0" smtClean="0"/>
              <a:t>Make sure the code works on data that you already know the answer to</a:t>
            </a:r>
          </a:p>
          <a:p>
            <a:pPr>
              <a:lnSpc>
                <a:spcPct val="87000"/>
              </a:lnSpc>
            </a:pPr>
            <a:r>
              <a:rPr lang="en-US" sz="3200" dirty="0" smtClean="0"/>
              <a:t>Run Program</a:t>
            </a:r>
          </a:p>
          <a:p>
            <a:pPr lvl="1">
              <a:lnSpc>
                <a:spcPct val="87000"/>
              </a:lnSpc>
            </a:pPr>
            <a:r>
              <a:rPr lang="en-US" sz="2400" dirty="0" smtClean="0"/>
              <a:t>Use program with data that you do not already know the answer to.</a:t>
            </a:r>
          </a:p>
          <a:p>
            <a:pPr lvl="1">
              <a:lnSpc>
                <a:spcPct val="87000"/>
              </a:lnSpc>
            </a:pPr>
            <a:endParaRPr lang="en-US" dirty="0" smtClean="0"/>
          </a:p>
          <a:p>
            <a:endParaRPr lang="en-US" dirty="0"/>
          </a:p>
        </p:txBody>
      </p:sp>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Software Development Cycle</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457199" y="1828800"/>
            <a:ext cx="8257309" cy="3810000"/>
          </a:xfrm>
        </p:spPr>
        <p:txBody>
          <a:bodyPr>
            <a:normAutofit lnSpcReduction="10000"/>
          </a:bodyPr>
          <a:lstStyle/>
          <a:p>
            <a:r>
              <a:rPr lang="en-US" dirty="0" smtClean="0"/>
              <a:t>Course Overview</a:t>
            </a:r>
          </a:p>
          <a:p>
            <a:r>
              <a:rPr lang="en-US" dirty="0" smtClean="0"/>
              <a:t>Introduction </a:t>
            </a:r>
            <a:r>
              <a:rPr lang="en-US" dirty="0" smtClean="0"/>
              <a:t>to Programming (Today) </a:t>
            </a:r>
          </a:p>
          <a:p>
            <a:pPr lvl="1"/>
            <a:r>
              <a:rPr lang="en-US" dirty="0" smtClean="0"/>
              <a:t>Why learn to Program?</a:t>
            </a:r>
          </a:p>
          <a:p>
            <a:pPr lvl="1"/>
            <a:r>
              <a:rPr lang="en-US" dirty="0" smtClean="0"/>
              <a:t>The Python Interpreter</a:t>
            </a:r>
          </a:p>
          <a:p>
            <a:pPr lvl="1"/>
            <a:r>
              <a:rPr lang="en-US" dirty="0" smtClean="0"/>
              <a:t>Software Development Process</a:t>
            </a:r>
          </a:p>
          <a:p>
            <a:pPr lvl="1"/>
            <a:r>
              <a:rPr lang="en-US" dirty="0" smtClean="0"/>
              <a:t>Numbers, Strings, Operators, Expressions</a:t>
            </a:r>
          </a:p>
          <a:p>
            <a:pPr marL="236538" indent="-236538"/>
            <a:r>
              <a:rPr lang="en-US" dirty="0" smtClean="0"/>
              <a:t>Control structures, decisions, iteration and recursion </a:t>
            </a:r>
          </a:p>
        </p:txBody>
      </p:sp>
      <p:sp>
        <p:nvSpPr>
          <p:cNvPr id="4" name="Title 2"/>
          <p:cNvSpPr>
            <a:spLocks noGrp="1"/>
          </p:cNvSpPr>
          <p:nvPr>
            <p:ph type="title" idx="4294967295"/>
          </p:nvPr>
        </p:nvSpPr>
        <p:spPr>
          <a:xfrm>
            <a:off x="457200" y="838200"/>
            <a:ext cx="8229600" cy="884238"/>
          </a:xfrm>
          <a:prstGeom prst="rect">
            <a:avLst/>
          </a:prstGeom>
        </p:spPr>
        <p:txBody>
          <a:bodyPr/>
          <a:lstStyle/>
          <a:p>
            <a:r>
              <a:rPr lang="en-US" dirty="0" smtClean="0"/>
              <a:t>Outline</a:t>
            </a:r>
            <a:endParaRPr lang="en-US" dirty="0"/>
          </a:p>
        </p:txBody>
      </p:sp>
      <p:sp>
        <p:nvSpPr>
          <p:cNvPr id="3" name="TextBox 2"/>
          <p:cNvSpPr txBox="1"/>
          <p:nvPr/>
        </p:nvSpPr>
        <p:spPr>
          <a:xfrm>
            <a:off x="609600" y="914400"/>
            <a:ext cx="8077200" cy="369332"/>
          </a:xfrm>
          <a:prstGeom prst="rect">
            <a:avLst/>
          </a:prstGeom>
          <a:noFill/>
        </p:spPr>
        <p:txBody>
          <a:bodyPr wrap="square" rtlCol="0">
            <a:spAutoFit/>
          </a:bodyPr>
          <a:lstStyle/>
          <a:p>
            <a:endParaRPr lang="en-US" dirty="0"/>
          </a:p>
        </p:txBody>
      </p:sp>
      <p:sp>
        <p:nvSpPr>
          <p:cNvPr id="5" name="Slide Number Placeholder 4"/>
          <p:cNvSpPr>
            <a:spLocks noGrp="1"/>
          </p:cNvSpPr>
          <p:nvPr>
            <p:ph type="sldNum" sz="quarter" idx="11"/>
          </p:nvPr>
        </p:nvSpPr>
        <p:spPr/>
        <p:txBody>
          <a:bodyPr/>
          <a:lstStyle/>
          <a:p>
            <a:fld id="{13EC2685-7EB5-4289-A761-ABC6C6D9CC5D}"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First, lets learn to SAVE our programs in a file:</a:t>
            </a:r>
          </a:p>
          <a:p>
            <a:pPr lvl="1"/>
            <a:r>
              <a:rPr lang="en-US" dirty="0" smtClean="0"/>
              <a:t>From Python Shell: File -&gt; New Window</a:t>
            </a:r>
          </a:p>
          <a:p>
            <a:pPr lvl="1"/>
            <a:r>
              <a:rPr lang="en-US" dirty="0" smtClean="0"/>
              <a:t>From New Window: File-&gt;Save</a:t>
            </a:r>
          </a:p>
          <a:p>
            <a:r>
              <a:rPr lang="en-US" dirty="0" smtClean="0"/>
              <a:t>Then, To run the program in the new window:</a:t>
            </a:r>
          </a:p>
          <a:p>
            <a:pPr lvl="1"/>
            <a:r>
              <a:rPr lang="en-US" dirty="0" smtClean="0"/>
              <a:t>From New Window: Run-&gt;Run Module</a:t>
            </a:r>
          </a:p>
          <a:p>
            <a:endParaRPr lang="en-US" dirty="0"/>
          </a:p>
        </p:txBody>
      </p:sp>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Lets Try It With Some Examples!</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176213" indent="-176213"/>
            <a:r>
              <a:rPr lang="en-US" dirty="0" smtClean="0"/>
              <a:t>What is the percentage composition of a nucleic acid sequence</a:t>
            </a:r>
          </a:p>
          <a:p>
            <a:pPr marL="633413" lvl="1" indent="-176213"/>
            <a:r>
              <a:rPr lang="en-US" dirty="0" smtClean="0"/>
              <a:t>DNA sequences have four residues, A, C, G, and T</a:t>
            </a:r>
          </a:p>
          <a:p>
            <a:pPr marL="633413" lvl="1" indent="-176213"/>
            <a:r>
              <a:rPr lang="en-US" dirty="0" smtClean="0"/>
              <a:t>Percentage composition means the percentage of the residues that make up of the sequence</a:t>
            </a:r>
          </a:p>
          <a:p>
            <a:pPr>
              <a:buNone/>
            </a:pPr>
            <a:endParaRPr lang="en-US" dirty="0" smtClean="0"/>
          </a:p>
          <a:p>
            <a:endParaRPr lang="en-US" dirty="0"/>
          </a:p>
        </p:txBody>
      </p:sp>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Problem Identification</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176213" indent="-176213"/>
            <a:r>
              <a:rPr lang="en-US" dirty="0" smtClean="0"/>
              <a:t>Print the sequence</a:t>
            </a:r>
          </a:p>
          <a:p>
            <a:pPr marL="176213" indent="-176213"/>
            <a:r>
              <a:rPr lang="en-US" dirty="0" smtClean="0"/>
              <a:t>Count characters to determine how many A, C, G and T’s make up the sequence</a:t>
            </a:r>
          </a:p>
          <a:p>
            <a:pPr marL="176213" indent="-176213"/>
            <a:r>
              <a:rPr lang="en-US" dirty="0" smtClean="0"/>
              <a:t>Divide the individual counts by the length of the sequence and take this result and multiply it by 100 to get the percentage</a:t>
            </a:r>
          </a:p>
          <a:p>
            <a:pPr marL="176213" indent="-176213"/>
            <a:r>
              <a:rPr lang="en-US" dirty="0" smtClean="0"/>
              <a:t>Print the results </a:t>
            </a:r>
          </a:p>
          <a:p>
            <a:pPr marL="176213" indent="-176213"/>
            <a:endParaRPr lang="en-US" dirty="0" smtClean="0"/>
          </a:p>
          <a:p>
            <a:pPr marL="176213" indent="-176213"/>
            <a:endParaRPr lang="en-US" dirty="0"/>
          </a:p>
        </p:txBody>
      </p:sp>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Algorithm Development</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Coding</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33</a:t>
            </a:fld>
            <a:endParaRPr lang="en-US"/>
          </a:p>
        </p:txBody>
      </p:sp>
      <p:sp>
        <p:nvSpPr>
          <p:cNvPr id="5" name="Rectangle 4"/>
          <p:cNvSpPr/>
          <p:nvPr/>
        </p:nvSpPr>
        <p:spPr>
          <a:xfrm>
            <a:off x="381000" y="1371600"/>
            <a:ext cx="8382000" cy="5016758"/>
          </a:xfrm>
          <a:prstGeom prst="rect">
            <a:avLst/>
          </a:prstGeom>
        </p:spPr>
        <p:txBody>
          <a:bodyPr wrap="square">
            <a:spAutoFit/>
          </a:bodyPr>
          <a:lstStyle/>
          <a:p>
            <a:r>
              <a:rPr lang="en-US" sz="2000" dirty="0" err="1" smtClean="0">
                <a:latin typeface="Courier New" pitchFamily="49" charset="0"/>
                <a:cs typeface="Courier New" pitchFamily="49" charset="0"/>
              </a:rPr>
              <a:t>seq</a:t>
            </a:r>
            <a:r>
              <a:rPr lang="en-US" sz="2000" dirty="0" smtClean="0">
                <a:latin typeface="Courier New" pitchFamily="49" charset="0"/>
                <a:cs typeface="Courier New" pitchFamily="49" charset="0"/>
              </a:rPr>
              <a:t>="ACTGTCGTAT"</a:t>
            </a:r>
          </a:p>
          <a:p>
            <a:r>
              <a:rPr lang="en-US" sz="2000" dirty="0" smtClean="0">
                <a:latin typeface="Courier New" pitchFamily="49" charset="0"/>
                <a:cs typeface="Courier New" pitchFamily="49" charset="0"/>
              </a:rPr>
              <a:t>print </a:t>
            </a:r>
            <a:r>
              <a:rPr lang="en-US" sz="2000" dirty="0" err="1" smtClean="0">
                <a:latin typeface="Courier New" pitchFamily="49" charset="0"/>
                <a:cs typeface="Courier New" pitchFamily="49" charset="0"/>
              </a:rPr>
              <a:t>seq</a:t>
            </a:r>
            <a:endParaRPr lang="en-US" sz="2000" dirty="0" smtClean="0">
              <a:latin typeface="Courier New" pitchFamily="49" charset="0"/>
              <a:cs typeface="Courier New" pitchFamily="49" charset="0"/>
            </a:endParaRPr>
          </a:p>
          <a:p>
            <a:r>
              <a:rPr lang="en-US" sz="2000" dirty="0" err="1" smtClean="0">
                <a:latin typeface="Courier New" pitchFamily="49" charset="0"/>
                <a:cs typeface="Courier New" pitchFamily="49" charset="0"/>
              </a:rPr>
              <a:t>Acount</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seq.count</a:t>
            </a:r>
            <a:r>
              <a:rPr lang="en-US" sz="2000" dirty="0" smtClean="0">
                <a:latin typeface="Courier New" pitchFamily="49" charset="0"/>
                <a:cs typeface="Courier New" pitchFamily="49" charset="0"/>
              </a:rPr>
              <a:t>('A')</a:t>
            </a:r>
          </a:p>
          <a:p>
            <a:r>
              <a:rPr lang="en-US" sz="2000" dirty="0" err="1" smtClean="0">
                <a:latin typeface="Courier New" pitchFamily="49" charset="0"/>
                <a:cs typeface="Courier New" pitchFamily="49" charset="0"/>
              </a:rPr>
              <a:t>Ccount</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seq.count</a:t>
            </a:r>
            <a:r>
              <a:rPr lang="en-US" sz="2000" dirty="0" smtClean="0">
                <a:latin typeface="Courier New" pitchFamily="49" charset="0"/>
                <a:cs typeface="Courier New" pitchFamily="49" charset="0"/>
              </a:rPr>
              <a:t>('C')</a:t>
            </a:r>
          </a:p>
          <a:p>
            <a:r>
              <a:rPr lang="en-US" sz="2000" dirty="0" err="1" smtClean="0">
                <a:latin typeface="Courier New" pitchFamily="49" charset="0"/>
                <a:cs typeface="Courier New" pitchFamily="49" charset="0"/>
              </a:rPr>
              <a:t>Gcount</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seq.count</a:t>
            </a:r>
            <a:r>
              <a:rPr lang="en-US" sz="2000" dirty="0" smtClean="0">
                <a:latin typeface="Courier New" pitchFamily="49" charset="0"/>
                <a:cs typeface="Courier New" pitchFamily="49" charset="0"/>
              </a:rPr>
              <a:t>('G')</a:t>
            </a:r>
          </a:p>
          <a:p>
            <a:r>
              <a:rPr lang="en-US" sz="2000" dirty="0" err="1" smtClean="0">
                <a:latin typeface="Courier New" pitchFamily="49" charset="0"/>
                <a:cs typeface="Courier New" pitchFamily="49" charset="0"/>
              </a:rPr>
              <a:t>Tcount</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seq.count</a:t>
            </a:r>
            <a:r>
              <a:rPr lang="en-US" sz="2000" dirty="0" smtClean="0">
                <a:latin typeface="Courier New" pitchFamily="49" charset="0"/>
                <a:cs typeface="Courier New" pitchFamily="49" charset="0"/>
              </a:rPr>
              <a:t>('T')</a:t>
            </a:r>
          </a:p>
          <a:p>
            <a:r>
              <a:rPr lang="en-US" sz="2000" dirty="0" smtClean="0">
                <a:latin typeface="Courier New" pitchFamily="49" charset="0"/>
                <a:cs typeface="Courier New" pitchFamily="49" charset="0"/>
              </a:rPr>
              <a:t>Total = </a:t>
            </a:r>
            <a:r>
              <a:rPr lang="en-US" sz="2000" dirty="0" err="1" smtClean="0">
                <a:latin typeface="Courier New" pitchFamily="49" charset="0"/>
                <a:cs typeface="Courier New" pitchFamily="49" charset="0"/>
              </a:rPr>
              <a:t>len</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seq</a:t>
            </a:r>
            <a:r>
              <a:rPr lang="en-US" sz="2000" dirty="0" smtClean="0">
                <a:latin typeface="Courier New" pitchFamily="49" charset="0"/>
                <a:cs typeface="Courier New" pitchFamily="49" charset="0"/>
              </a:rPr>
              <a:t>)</a:t>
            </a:r>
          </a:p>
          <a:p>
            <a:r>
              <a:rPr lang="en-US" sz="2000" dirty="0" err="1" smtClean="0">
                <a:latin typeface="Courier New" pitchFamily="49" charset="0"/>
                <a:cs typeface="Courier New" pitchFamily="49" charset="0"/>
              </a:rPr>
              <a:t>APct</a:t>
            </a:r>
            <a:r>
              <a:rPr lang="en-US" sz="2000" dirty="0" smtClean="0">
                <a:latin typeface="Courier New" pitchFamily="49" charset="0"/>
                <a:cs typeface="Courier New" pitchFamily="49" charset="0"/>
              </a:rPr>
              <a:t> =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Acount</a:t>
            </a:r>
            <a:r>
              <a:rPr lang="en-US" sz="2000" dirty="0" smtClean="0">
                <a:latin typeface="Courier New" pitchFamily="49" charset="0"/>
                <a:cs typeface="Courier New" pitchFamily="49" charset="0"/>
              </a:rPr>
              <a:t>/Total) * 100)</a:t>
            </a:r>
          </a:p>
          <a:p>
            <a:r>
              <a:rPr lang="en-US" sz="2000" dirty="0" smtClean="0">
                <a:latin typeface="Courier New" pitchFamily="49" charset="0"/>
                <a:cs typeface="Courier New" pitchFamily="49" charset="0"/>
              </a:rPr>
              <a:t>print 'A percent = %d ' % </a:t>
            </a:r>
            <a:r>
              <a:rPr lang="en-US" sz="2000" dirty="0" err="1" smtClean="0">
                <a:latin typeface="Courier New" pitchFamily="49" charset="0"/>
                <a:cs typeface="Courier New" pitchFamily="49" charset="0"/>
              </a:rPr>
              <a:t>APct</a:t>
            </a:r>
            <a:endParaRPr lang="en-US" sz="2000" dirty="0" smtClean="0">
              <a:latin typeface="Courier New" pitchFamily="49" charset="0"/>
              <a:cs typeface="Courier New" pitchFamily="49" charset="0"/>
            </a:endParaRPr>
          </a:p>
          <a:p>
            <a:r>
              <a:rPr lang="en-US" sz="2000" dirty="0" err="1" smtClean="0">
                <a:latin typeface="Courier New" pitchFamily="49" charset="0"/>
                <a:cs typeface="Courier New" pitchFamily="49" charset="0"/>
              </a:rPr>
              <a:t>CPct</a:t>
            </a:r>
            <a:r>
              <a:rPr lang="en-US" sz="2000" dirty="0" smtClean="0">
                <a:latin typeface="Courier New" pitchFamily="49" charset="0"/>
                <a:cs typeface="Courier New" pitchFamily="49" charset="0"/>
              </a:rPr>
              <a:t> =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Ccount</a:t>
            </a:r>
            <a:r>
              <a:rPr lang="en-US" sz="2000" dirty="0" smtClean="0">
                <a:latin typeface="Courier New" pitchFamily="49" charset="0"/>
                <a:cs typeface="Courier New" pitchFamily="49" charset="0"/>
              </a:rPr>
              <a:t>/Total) * 100)</a:t>
            </a:r>
          </a:p>
          <a:p>
            <a:r>
              <a:rPr lang="en-US" sz="2000" dirty="0" smtClean="0">
                <a:latin typeface="Courier New" pitchFamily="49" charset="0"/>
                <a:cs typeface="Courier New" pitchFamily="49" charset="0"/>
              </a:rPr>
              <a:t>print 'C percent = %d ' % </a:t>
            </a:r>
            <a:r>
              <a:rPr lang="en-US" sz="2000" dirty="0" err="1" smtClean="0">
                <a:latin typeface="Courier New" pitchFamily="49" charset="0"/>
                <a:cs typeface="Courier New" pitchFamily="49" charset="0"/>
              </a:rPr>
              <a:t>CPct</a:t>
            </a:r>
            <a:endParaRPr lang="en-US" sz="2000" dirty="0" smtClean="0">
              <a:latin typeface="Courier New" pitchFamily="49" charset="0"/>
              <a:cs typeface="Courier New" pitchFamily="49" charset="0"/>
            </a:endParaRPr>
          </a:p>
          <a:p>
            <a:r>
              <a:rPr lang="en-US" sz="2000" dirty="0" err="1" smtClean="0">
                <a:latin typeface="Courier New" pitchFamily="49" charset="0"/>
                <a:cs typeface="Courier New" pitchFamily="49" charset="0"/>
              </a:rPr>
              <a:t>GPct</a:t>
            </a:r>
            <a:r>
              <a:rPr lang="en-US" sz="2000" dirty="0" smtClean="0">
                <a:latin typeface="Courier New" pitchFamily="49" charset="0"/>
                <a:cs typeface="Courier New" pitchFamily="49" charset="0"/>
              </a:rPr>
              <a:t> =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Gcount</a:t>
            </a:r>
            <a:r>
              <a:rPr lang="en-US" sz="2000" dirty="0" smtClean="0">
                <a:latin typeface="Courier New" pitchFamily="49" charset="0"/>
                <a:cs typeface="Courier New" pitchFamily="49" charset="0"/>
              </a:rPr>
              <a:t>/Total) * 100)</a:t>
            </a:r>
          </a:p>
          <a:p>
            <a:r>
              <a:rPr lang="en-US" sz="2000" dirty="0" smtClean="0">
                <a:latin typeface="Courier New" pitchFamily="49" charset="0"/>
                <a:cs typeface="Courier New" pitchFamily="49" charset="0"/>
              </a:rPr>
              <a:t>print 'G percent = %d ' % </a:t>
            </a:r>
            <a:r>
              <a:rPr lang="en-US" sz="2000" dirty="0" err="1" smtClean="0">
                <a:latin typeface="Courier New" pitchFamily="49" charset="0"/>
                <a:cs typeface="Courier New" pitchFamily="49" charset="0"/>
              </a:rPr>
              <a:t>GPct</a:t>
            </a:r>
            <a:endParaRPr lang="en-US" sz="2000" dirty="0" smtClean="0">
              <a:latin typeface="Courier New" pitchFamily="49" charset="0"/>
              <a:cs typeface="Courier New" pitchFamily="49" charset="0"/>
            </a:endParaRPr>
          </a:p>
          <a:p>
            <a:r>
              <a:rPr lang="en-US" sz="2000" dirty="0" err="1" smtClean="0">
                <a:latin typeface="Courier New" pitchFamily="49" charset="0"/>
                <a:cs typeface="Courier New" pitchFamily="49" charset="0"/>
              </a:rPr>
              <a:t>TPct</a:t>
            </a:r>
            <a:r>
              <a:rPr lang="en-US" sz="2000" dirty="0" smtClean="0">
                <a:latin typeface="Courier New" pitchFamily="49" charset="0"/>
                <a:cs typeface="Courier New" pitchFamily="49" charset="0"/>
              </a:rPr>
              <a:t> =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Tcount</a:t>
            </a:r>
            <a:r>
              <a:rPr lang="en-US" sz="2000" dirty="0" smtClean="0">
                <a:latin typeface="Courier New" pitchFamily="49" charset="0"/>
                <a:cs typeface="Courier New" pitchFamily="49" charset="0"/>
              </a:rPr>
              <a:t>/Total) * 100)</a:t>
            </a:r>
          </a:p>
          <a:p>
            <a:r>
              <a:rPr lang="en-US" sz="2000" dirty="0" smtClean="0">
                <a:latin typeface="Courier New" pitchFamily="49" charset="0"/>
                <a:cs typeface="Courier New" pitchFamily="49" charset="0"/>
              </a:rPr>
              <a:t>print 'T percent = %d ' % </a:t>
            </a:r>
            <a:r>
              <a:rPr lang="en-US" sz="2000" dirty="0" err="1" smtClean="0">
                <a:latin typeface="Courier New" pitchFamily="49" charset="0"/>
                <a:cs typeface="Courier New" pitchFamily="49" charset="0"/>
              </a:rPr>
              <a:t>TPct</a:t>
            </a:r>
            <a:endParaRPr lang="en-US" sz="2000" dirty="0" smtClean="0">
              <a:latin typeface="Courier New" pitchFamily="49" charset="0"/>
              <a:cs typeface="Courier New" pitchFamily="49" charset="0"/>
            </a:endParaRPr>
          </a:p>
          <a:p>
            <a:endParaRPr lang="en-US" sz="2000" dirty="0" smtClean="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First SAVE the program:</a:t>
            </a:r>
          </a:p>
          <a:p>
            <a:pPr lvl="1"/>
            <a:r>
              <a:rPr lang="en-US" dirty="0" smtClean="0"/>
              <a:t>From New Window: File-&gt;Save</a:t>
            </a:r>
          </a:p>
          <a:p>
            <a:pPr>
              <a:buNone/>
            </a:pPr>
            <a:endParaRPr lang="en-US" dirty="0"/>
          </a:p>
        </p:txBody>
      </p:sp>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Let’s Test The Program</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81000" y="1828800"/>
            <a:ext cx="8382000" cy="4724400"/>
          </a:xfrm>
        </p:spPr>
        <p:txBody>
          <a:bodyPr>
            <a:normAutofit fontScale="85000" lnSpcReduction="20000"/>
          </a:bodyPr>
          <a:lstStyle/>
          <a:p>
            <a:r>
              <a:rPr lang="en-US" dirty="0" smtClean="0"/>
              <a:t>Six Common Python Coding Errors:</a:t>
            </a:r>
          </a:p>
          <a:p>
            <a:pPr lvl="1"/>
            <a:r>
              <a:rPr lang="en-US" dirty="0" smtClean="0"/>
              <a:t>Delimiter mismatch:  check for matches and proper use.  </a:t>
            </a:r>
          </a:p>
          <a:p>
            <a:pPr lvl="2"/>
            <a:r>
              <a:rPr lang="en-US" dirty="0" smtClean="0"/>
              <a:t>Single and double quotes:  ‘ ’    “ ”  </a:t>
            </a:r>
          </a:p>
          <a:p>
            <a:pPr lvl="2"/>
            <a:r>
              <a:rPr lang="en-US" dirty="0" smtClean="0"/>
              <a:t>Parenthesis and brackets: { }    [ ]    ( )</a:t>
            </a:r>
          </a:p>
          <a:p>
            <a:pPr lvl="1"/>
            <a:r>
              <a:rPr lang="en-US" dirty="0" smtClean="0"/>
              <a:t>Spelling errors:</a:t>
            </a:r>
          </a:p>
          <a:p>
            <a:pPr lvl="2"/>
            <a:r>
              <a:rPr lang="en-US" dirty="0" smtClean="0"/>
              <a:t>Among keywords</a:t>
            </a:r>
          </a:p>
          <a:p>
            <a:pPr lvl="2"/>
            <a:r>
              <a:rPr lang="en-US" dirty="0" smtClean="0"/>
              <a:t>Among variables</a:t>
            </a:r>
          </a:p>
          <a:p>
            <a:pPr lvl="2"/>
            <a:r>
              <a:rPr lang="en-US" dirty="0" smtClean="0"/>
              <a:t>Among function names</a:t>
            </a:r>
          </a:p>
          <a:p>
            <a:pPr lvl="1"/>
            <a:r>
              <a:rPr lang="en-US" dirty="0" smtClean="0"/>
              <a:t>Improper indentation </a:t>
            </a:r>
          </a:p>
          <a:p>
            <a:pPr lvl="1"/>
            <a:r>
              <a:rPr lang="en-US" dirty="0" smtClean="0"/>
              <a:t>Import statement missing</a:t>
            </a:r>
          </a:p>
          <a:p>
            <a:pPr lvl="1"/>
            <a:r>
              <a:rPr lang="en-US" dirty="0" smtClean="0"/>
              <a:t>Function calling parameters are mismatched</a:t>
            </a:r>
          </a:p>
          <a:p>
            <a:pPr lvl="1"/>
            <a:r>
              <a:rPr lang="en-US" dirty="0" smtClean="0"/>
              <a:t>Math errors:</a:t>
            </a:r>
          </a:p>
          <a:p>
            <a:pPr lvl="2"/>
            <a:r>
              <a:rPr lang="en-US" dirty="0" smtClean="0"/>
              <a:t>Automatic type conversion:  Integer </a:t>
            </a:r>
            <a:r>
              <a:rPr lang="en-US" dirty="0" err="1" smtClean="0"/>
              <a:t>vs</a:t>
            </a:r>
            <a:r>
              <a:rPr lang="en-US" dirty="0" smtClean="0"/>
              <a:t> floating point</a:t>
            </a:r>
          </a:p>
          <a:p>
            <a:pPr lvl="2"/>
            <a:r>
              <a:rPr lang="en-US" dirty="0" smtClean="0"/>
              <a:t>Incorrect order of operations – always use parenthesis.</a:t>
            </a:r>
          </a:p>
          <a:p>
            <a:endParaRPr lang="en-US" dirty="0"/>
          </a:p>
        </p:txBody>
      </p:sp>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Testing / Debugging</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81000" y="1828800"/>
            <a:ext cx="8382000" cy="4724400"/>
          </a:xfrm>
        </p:spPr>
        <p:txBody>
          <a:bodyPr>
            <a:normAutofit lnSpcReduction="10000"/>
          </a:bodyPr>
          <a:lstStyle/>
          <a:p>
            <a:pPr>
              <a:buNone/>
            </a:pPr>
            <a:r>
              <a:rPr lang="en-US" sz="1800" dirty="0" err="1" smtClean="0">
                <a:latin typeface="Courier New" pitchFamily="49" charset="0"/>
                <a:cs typeface="Courier New" pitchFamily="49" charset="0"/>
              </a:rPr>
              <a:t>seq</a:t>
            </a:r>
            <a:r>
              <a:rPr lang="en-US" sz="1800" dirty="0" smtClean="0">
                <a:latin typeface="Courier New" pitchFamily="49" charset="0"/>
                <a:cs typeface="Courier New" pitchFamily="49" charset="0"/>
              </a:rPr>
              <a:t>='ACTGTCGTAT"</a:t>
            </a:r>
          </a:p>
          <a:p>
            <a:pPr>
              <a:buNone/>
            </a:pPr>
            <a:r>
              <a:rPr lang="en-US" sz="1800" dirty="0" smtClean="0">
                <a:latin typeface="Courier New" pitchFamily="49" charset="0"/>
                <a:cs typeface="Courier New" pitchFamily="49" charset="0"/>
              </a:rPr>
              <a:t>print </a:t>
            </a:r>
            <a:r>
              <a:rPr lang="en-US" sz="1800" dirty="0" err="1" smtClean="0">
                <a:latin typeface="Courier New" pitchFamily="49" charset="0"/>
                <a:cs typeface="Courier New" pitchFamily="49" charset="0"/>
              </a:rPr>
              <a:t>seq</a:t>
            </a:r>
            <a:r>
              <a:rPr lang="en-US" sz="1800" dirty="0" smtClean="0">
                <a:latin typeface="Courier New" pitchFamily="49" charset="0"/>
                <a:cs typeface="Courier New" pitchFamily="49" charset="0"/>
              </a:rPr>
              <a:t>;</a:t>
            </a:r>
          </a:p>
          <a:p>
            <a:pPr>
              <a:buNone/>
            </a:pPr>
            <a:r>
              <a:rPr lang="en-US" sz="1800" dirty="0" err="1" smtClean="0">
                <a:latin typeface="Courier New" pitchFamily="49" charset="0"/>
                <a:cs typeface="Courier New" pitchFamily="49" charset="0"/>
              </a:rPr>
              <a:t>Acount</a:t>
            </a: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seq.count</a:t>
            </a:r>
            <a:r>
              <a:rPr lang="en-US" sz="1800" dirty="0" smtClean="0">
                <a:latin typeface="Courier New" pitchFamily="49" charset="0"/>
                <a:cs typeface="Courier New" pitchFamily="49" charset="0"/>
              </a:rPr>
              <a:t>('A')</a:t>
            </a:r>
          </a:p>
          <a:p>
            <a:pPr>
              <a:buNone/>
            </a:pPr>
            <a:r>
              <a:rPr lang="en-US" sz="1800" dirty="0" err="1" smtClean="0">
                <a:latin typeface="Courier New" pitchFamily="49" charset="0"/>
                <a:cs typeface="Courier New" pitchFamily="49" charset="0"/>
              </a:rPr>
              <a:t>Ccount</a:t>
            </a: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seq.count</a:t>
            </a:r>
            <a:r>
              <a:rPr lang="en-US" sz="1800" dirty="0" smtClean="0">
                <a:latin typeface="Courier New" pitchFamily="49" charset="0"/>
                <a:cs typeface="Courier New" pitchFamily="49" charset="0"/>
              </a:rPr>
              <a:t>('C')</a:t>
            </a:r>
          </a:p>
          <a:p>
            <a:pPr>
              <a:buNone/>
            </a:pPr>
            <a:r>
              <a:rPr lang="en-US" sz="1800" dirty="0" err="1" smtClean="0">
                <a:latin typeface="Courier New" pitchFamily="49" charset="0"/>
                <a:cs typeface="Courier New" pitchFamily="49" charset="0"/>
              </a:rPr>
              <a:t>Gcount</a:t>
            </a: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seq.count</a:t>
            </a:r>
            <a:r>
              <a:rPr lang="en-US" sz="1800" dirty="0" smtClean="0">
                <a:latin typeface="Courier New" pitchFamily="49" charset="0"/>
                <a:cs typeface="Courier New" pitchFamily="49" charset="0"/>
              </a:rPr>
              <a:t>('G')</a:t>
            </a:r>
          </a:p>
          <a:p>
            <a:pPr>
              <a:buNone/>
            </a:pPr>
            <a:r>
              <a:rPr lang="en-US" sz="1800" dirty="0" err="1" smtClean="0">
                <a:latin typeface="Courier New" pitchFamily="49" charset="0"/>
                <a:cs typeface="Courier New" pitchFamily="49" charset="0"/>
              </a:rPr>
              <a:t>Tcount</a:t>
            </a: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seq,count</a:t>
            </a:r>
            <a:r>
              <a:rPr lang="en-US" sz="1800" dirty="0" smtClean="0">
                <a:latin typeface="Courier New" pitchFamily="49" charset="0"/>
                <a:cs typeface="Courier New" pitchFamily="49" charset="0"/>
              </a:rPr>
              <a:t>('T')</a:t>
            </a:r>
          </a:p>
          <a:p>
            <a:pPr>
              <a:buNone/>
            </a:pPr>
            <a:r>
              <a:rPr lang="en-US" sz="1800" dirty="0" smtClean="0">
                <a:latin typeface="Courier New" pitchFamily="49" charset="0"/>
                <a:cs typeface="Courier New" pitchFamily="49" charset="0"/>
              </a:rPr>
              <a:t>Total = Len(</a:t>
            </a:r>
            <a:r>
              <a:rPr lang="en-US" sz="1800" dirty="0" err="1" smtClean="0">
                <a:latin typeface="Courier New" pitchFamily="49" charset="0"/>
                <a:cs typeface="Courier New" pitchFamily="49" charset="0"/>
              </a:rPr>
              <a:t>seq</a:t>
            </a:r>
            <a:r>
              <a:rPr lang="en-US" sz="1800" dirty="0" smtClean="0">
                <a:latin typeface="Courier New" pitchFamily="49" charset="0"/>
                <a:cs typeface="Courier New" pitchFamily="49" charset="0"/>
              </a:rPr>
              <a:t>)</a:t>
            </a:r>
          </a:p>
          <a:p>
            <a:pPr>
              <a:buNone/>
            </a:pPr>
            <a:r>
              <a:rPr lang="en-US" sz="1800" dirty="0" err="1" smtClean="0">
                <a:latin typeface="Courier New" pitchFamily="49" charset="0"/>
                <a:cs typeface="Courier New" pitchFamily="49" charset="0"/>
              </a:rPr>
              <a:t>APct</a:t>
            </a:r>
            <a:r>
              <a:rPr lang="en-US" sz="1800" dirty="0" smtClean="0">
                <a:latin typeface="Courier New" pitchFamily="49" charset="0"/>
                <a:cs typeface="Courier New" pitchFamily="49" charset="0"/>
              </a:rPr>
              <a:t> = </a:t>
            </a:r>
            <a:r>
              <a:rPr lang="en-US" sz="1800" dirty="0" err="1" smtClean="0">
                <a:latin typeface="Courier New" pitchFamily="49" charset="0"/>
                <a:cs typeface="Courier New" pitchFamily="49" charset="0"/>
              </a:rPr>
              <a:t>int</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Acount</a:t>
            </a:r>
            <a:r>
              <a:rPr lang="en-US" sz="1800" dirty="0" smtClean="0">
                <a:latin typeface="Courier New" pitchFamily="49" charset="0"/>
                <a:cs typeface="Courier New" pitchFamily="49" charset="0"/>
              </a:rPr>
              <a:t>/Total) * 100)</a:t>
            </a:r>
          </a:p>
          <a:p>
            <a:pPr>
              <a:buNone/>
            </a:pPr>
            <a:r>
              <a:rPr lang="en-US" sz="1800" dirty="0" smtClean="0">
                <a:latin typeface="Courier New" pitchFamily="49" charset="0"/>
                <a:cs typeface="Courier New" pitchFamily="49" charset="0"/>
              </a:rPr>
              <a:t>print 'A percent = %d ' % </a:t>
            </a:r>
            <a:r>
              <a:rPr lang="en-US" sz="1800" dirty="0" err="1" smtClean="0">
                <a:latin typeface="Courier New" pitchFamily="49" charset="0"/>
                <a:cs typeface="Courier New" pitchFamily="49" charset="0"/>
              </a:rPr>
              <a:t>APct</a:t>
            </a:r>
            <a:endParaRPr lang="en-US" sz="1800" dirty="0" smtClean="0">
              <a:latin typeface="Courier New" pitchFamily="49" charset="0"/>
              <a:cs typeface="Courier New" pitchFamily="49" charset="0"/>
            </a:endParaRPr>
          </a:p>
          <a:p>
            <a:pPr>
              <a:buNone/>
            </a:pPr>
            <a:r>
              <a:rPr lang="en-US" sz="1800" dirty="0" err="1" smtClean="0">
                <a:latin typeface="Courier New" pitchFamily="49" charset="0"/>
                <a:cs typeface="Courier New" pitchFamily="49" charset="0"/>
              </a:rPr>
              <a:t>CPct</a:t>
            </a:r>
            <a:r>
              <a:rPr lang="en-US" sz="1800" dirty="0" smtClean="0">
                <a:latin typeface="Courier New" pitchFamily="49" charset="0"/>
                <a:cs typeface="Courier New" pitchFamily="49" charset="0"/>
              </a:rPr>
              <a:t> = </a:t>
            </a:r>
            <a:r>
              <a:rPr lang="en-US" sz="1800" dirty="0" err="1" smtClean="0">
                <a:latin typeface="Courier New" pitchFamily="49" charset="0"/>
                <a:cs typeface="Courier New" pitchFamily="49" charset="0"/>
              </a:rPr>
              <a:t>int</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Ccount</a:t>
            </a:r>
            <a:r>
              <a:rPr lang="en-US" sz="1800" dirty="0" smtClean="0">
                <a:latin typeface="Courier New" pitchFamily="49" charset="0"/>
                <a:cs typeface="Courier New" pitchFamily="49" charset="0"/>
              </a:rPr>
              <a:t>/Total) * 100)</a:t>
            </a:r>
          </a:p>
          <a:p>
            <a:pPr>
              <a:buNone/>
            </a:pPr>
            <a:r>
              <a:rPr lang="en-US" sz="1800" dirty="0" smtClean="0">
                <a:latin typeface="Courier New" pitchFamily="49" charset="0"/>
                <a:cs typeface="Courier New" pitchFamily="49" charset="0"/>
              </a:rPr>
              <a:t>print 'C percent = %d ' % </a:t>
            </a:r>
            <a:r>
              <a:rPr lang="en-US" sz="1800" dirty="0" err="1" smtClean="0">
                <a:latin typeface="Courier New" pitchFamily="49" charset="0"/>
                <a:cs typeface="Courier New" pitchFamily="49" charset="0"/>
              </a:rPr>
              <a:t>Cpct</a:t>
            </a:r>
            <a:endParaRPr lang="en-US" sz="1800" dirty="0" smtClean="0">
              <a:latin typeface="Courier New" pitchFamily="49" charset="0"/>
              <a:cs typeface="Courier New" pitchFamily="49" charset="0"/>
            </a:endParaRPr>
          </a:p>
          <a:p>
            <a:pPr>
              <a:buNone/>
            </a:pPr>
            <a:r>
              <a:rPr lang="en-US" sz="1800" dirty="0" err="1" smtClean="0">
                <a:latin typeface="Courier New" pitchFamily="49" charset="0"/>
                <a:cs typeface="Courier New" pitchFamily="49" charset="0"/>
              </a:rPr>
              <a:t>GPct</a:t>
            </a:r>
            <a:r>
              <a:rPr lang="en-US" sz="1800" dirty="0" smtClean="0">
                <a:latin typeface="Courier New" pitchFamily="49" charset="0"/>
                <a:cs typeface="Courier New" pitchFamily="49" charset="0"/>
              </a:rPr>
              <a:t> = </a:t>
            </a:r>
            <a:r>
              <a:rPr lang="en-US" sz="1800" dirty="0" err="1" smtClean="0">
                <a:latin typeface="Courier New" pitchFamily="49" charset="0"/>
                <a:cs typeface="Courier New" pitchFamily="49" charset="0"/>
              </a:rPr>
              <a:t>int</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Gcount</a:t>
            </a:r>
            <a:r>
              <a:rPr lang="en-US" sz="1800" dirty="0" smtClean="0">
                <a:latin typeface="Courier New" pitchFamily="49" charset="0"/>
                <a:cs typeface="Courier New" pitchFamily="49" charset="0"/>
              </a:rPr>
              <a:t>/Total) * 100)</a:t>
            </a:r>
          </a:p>
          <a:p>
            <a:pPr>
              <a:buNone/>
            </a:pPr>
            <a:r>
              <a:rPr lang="en-US" sz="1800" dirty="0" err="1" smtClean="0">
                <a:latin typeface="Courier New" pitchFamily="49" charset="0"/>
                <a:cs typeface="Courier New" pitchFamily="49" charset="0"/>
              </a:rPr>
              <a:t>primt</a:t>
            </a:r>
            <a:r>
              <a:rPr lang="en-US" sz="1800" dirty="0" smtClean="0">
                <a:latin typeface="Courier New" pitchFamily="49" charset="0"/>
                <a:cs typeface="Courier New" pitchFamily="49" charset="0"/>
              </a:rPr>
              <a:t> 'G percent = %d ' % </a:t>
            </a:r>
            <a:r>
              <a:rPr lang="en-US" sz="1800" dirty="0" err="1" smtClean="0">
                <a:latin typeface="Courier New" pitchFamily="49" charset="0"/>
                <a:cs typeface="Courier New" pitchFamily="49" charset="0"/>
              </a:rPr>
              <a:t>GPct</a:t>
            </a:r>
            <a:endParaRPr lang="en-US" sz="1800" dirty="0" smtClean="0">
              <a:latin typeface="Courier New" pitchFamily="49" charset="0"/>
              <a:cs typeface="Courier New" pitchFamily="49" charset="0"/>
            </a:endParaRPr>
          </a:p>
          <a:p>
            <a:pPr>
              <a:buNone/>
            </a:pPr>
            <a:r>
              <a:rPr lang="en-US" sz="1800" dirty="0" err="1" smtClean="0">
                <a:latin typeface="Courier New" pitchFamily="49" charset="0"/>
                <a:cs typeface="Courier New" pitchFamily="49" charset="0"/>
              </a:rPr>
              <a:t>TPct</a:t>
            </a:r>
            <a:r>
              <a:rPr lang="en-US" sz="1800" dirty="0" smtClean="0">
                <a:latin typeface="Courier New" pitchFamily="49" charset="0"/>
                <a:cs typeface="Courier New" pitchFamily="49" charset="0"/>
              </a:rPr>
              <a:t> = </a:t>
            </a:r>
            <a:r>
              <a:rPr lang="en-US" sz="1800" dirty="0" err="1" smtClean="0">
                <a:latin typeface="Courier New" pitchFamily="49" charset="0"/>
                <a:cs typeface="Courier New" pitchFamily="49" charset="0"/>
              </a:rPr>
              <a:t>int</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Tcount</a:t>
            </a:r>
            <a:r>
              <a:rPr lang="en-US" sz="1800" dirty="0" smtClean="0">
                <a:latin typeface="Courier New" pitchFamily="49" charset="0"/>
                <a:cs typeface="Courier New" pitchFamily="49" charset="0"/>
              </a:rPr>
              <a:t>/Total) * 100)</a:t>
            </a:r>
          </a:p>
          <a:p>
            <a:pPr>
              <a:buNone/>
            </a:pPr>
            <a:r>
              <a:rPr lang="en-US" sz="1800" dirty="0" smtClean="0">
                <a:latin typeface="Courier New" pitchFamily="49" charset="0"/>
                <a:cs typeface="Courier New" pitchFamily="49" charset="0"/>
              </a:rPr>
              <a:t>print 'T percent = %d ' % </a:t>
            </a:r>
            <a:r>
              <a:rPr lang="en-US" sz="1800" dirty="0" err="1" smtClean="0">
                <a:latin typeface="Courier New" pitchFamily="49" charset="0"/>
                <a:cs typeface="Courier New" pitchFamily="49" charset="0"/>
              </a:rPr>
              <a:t>TPct</a:t>
            </a:r>
            <a:endParaRPr lang="en-US" sz="1800" dirty="0" smtClean="0"/>
          </a:p>
          <a:p>
            <a:pPr>
              <a:buNone/>
            </a:pPr>
            <a:endParaRPr lang="en-US" sz="1200" dirty="0">
              <a:latin typeface="Courier New" pitchFamily="49" charset="0"/>
              <a:cs typeface="Courier New" pitchFamily="49" charset="0"/>
            </a:endParaRPr>
          </a:p>
        </p:txBody>
      </p:sp>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Testing / Debugging</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First, re-SAVE the program:</a:t>
            </a:r>
          </a:p>
          <a:p>
            <a:pPr lvl="1"/>
            <a:r>
              <a:rPr lang="en-US" dirty="0" smtClean="0"/>
              <a:t> File-&gt;Save</a:t>
            </a:r>
          </a:p>
          <a:p>
            <a:r>
              <a:rPr lang="en-US" dirty="0" smtClean="0"/>
              <a:t>Then RUN the program:</a:t>
            </a:r>
          </a:p>
          <a:p>
            <a:pPr lvl="1"/>
            <a:r>
              <a:rPr lang="en-US" dirty="0" smtClean="0"/>
              <a:t> Run-&gt;Run Module</a:t>
            </a:r>
          </a:p>
          <a:p>
            <a:r>
              <a:rPr lang="en-US" dirty="0" smtClean="0"/>
              <a:t>Then LOOK at the Python Shell Window:</a:t>
            </a:r>
          </a:p>
          <a:p>
            <a:pPr lvl="1"/>
            <a:r>
              <a:rPr lang="en-US" dirty="0" smtClean="0"/>
              <a:t>If successful, the results are displayed </a:t>
            </a:r>
          </a:p>
          <a:p>
            <a:pPr marL="633413" lvl="1" indent="-176213"/>
            <a:r>
              <a:rPr lang="en-US" dirty="0" smtClean="0"/>
              <a:t>If unsuccessful, error messages will be displayed </a:t>
            </a:r>
          </a:p>
          <a:p>
            <a:endParaRPr lang="en-US" dirty="0"/>
          </a:p>
        </p:txBody>
      </p:sp>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Let’s Test The Program</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The program says that the composition is:</a:t>
            </a:r>
          </a:p>
          <a:p>
            <a:pPr lvl="1"/>
            <a:r>
              <a:rPr lang="en-US" dirty="0" smtClean="0"/>
              <a:t>0%A,   0%C,  0%G,  0%T</a:t>
            </a:r>
          </a:p>
          <a:p>
            <a:r>
              <a:rPr lang="en-US" dirty="0" smtClean="0"/>
              <a:t>The real answer should be:</a:t>
            </a:r>
          </a:p>
          <a:p>
            <a:pPr lvl="1"/>
            <a:r>
              <a:rPr lang="en-US" dirty="0" smtClean="0"/>
              <a:t>20%A,  20%C,  20%G,  40%T</a:t>
            </a:r>
          </a:p>
          <a:p>
            <a:r>
              <a:rPr lang="en-US" dirty="0" smtClean="0"/>
              <a:t>The problem is in the coding step:</a:t>
            </a:r>
          </a:p>
          <a:p>
            <a:pPr lvl="1"/>
            <a:r>
              <a:rPr lang="en-US" dirty="0" smtClean="0"/>
              <a:t>Integer math is causing undesired rounding!</a:t>
            </a:r>
          </a:p>
          <a:p>
            <a:pPr lvl="1"/>
            <a:endParaRPr lang="en-US" dirty="0" smtClean="0"/>
          </a:p>
          <a:p>
            <a:endParaRPr lang="en-US" dirty="0"/>
          </a:p>
        </p:txBody>
      </p:sp>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Testing/Debugging</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81000" y="1600200"/>
            <a:ext cx="8382000" cy="4038600"/>
          </a:xfrm>
        </p:spPr>
        <p:txBody>
          <a:bodyPr>
            <a:noAutofit/>
          </a:bodyPr>
          <a:lstStyle/>
          <a:p>
            <a:pPr>
              <a:spcBef>
                <a:spcPts val="0"/>
              </a:spcBef>
              <a:buNone/>
            </a:pPr>
            <a:r>
              <a:rPr lang="en-US" sz="2000" dirty="0" err="1" smtClean="0">
                <a:latin typeface="Courier New" pitchFamily="49" charset="0"/>
              </a:rPr>
              <a:t>seq</a:t>
            </a:r>
            <a:r>
              <a:rPr lang="en-US" sz="2000" dirty="0" smtClean="0">
                <a:latin typeface="Courier New" pitchFamily="49" charset="0"/>
              </a:rPr>
              <a:t>="ACTGTCGTAT"</a:t>
            </a:r>
          </a:p>
          <a:p>
            <a:pPr>
              <a:spcBef>
                <a:spcPts val="0"/>
              </a:spcBef>
              <a:buNone/>
            </a:pPr>
            <a:r>
              <a:rPr lang="en-US" sz="2000" dirty="0" smtClean="0">
                <a:latin typeface="Courier New" pitchFamily="49" charset="0"/>
              </a:rPr>
              <a:t>print </a:t>
            </a:r>
            <a:r>
              <a:rPr lang="en-US" sz="2000" dirty="0" err="1" smtClean="0">
                <a:latin typeface="Courier New" pitchFamily="49" charset="0"/>
              </a:rPr>
              <a:t>seq</a:t>
            </a:r>
            <a:endParaRPr lang="en-US" sz="2000" dirty="0" smtClean="0">
              <a:latin typeface="Courier New" pitchFamily="49" charset="0"/>
            </a:endParaRPr>
          </a:p>
          <a:p>
            <a:pPr>
              <a:spcBef>
                <a:spcPts val="0"/>
              </a:spcBef>
              <a:buNone/>
            </a:pPr>
            <a:r>
              <a:rPr lang="en-US" sz="2000" dirty="0" err="1" smtClean="0">
                <a:latin typeface="Courier New" pitchFamily="49" charset="0"/>
              </a:rPr>
              <a:t>Acount</a:t>
            </a:r>
            <a:r>
              <a:rPr lang="en-US" sz="2000" dirty="0" smtClean="0">
                <a:latin typeface="Courier New" pitchFamily="49" charset="0"/>
              </a:rPr>
              <a:t>= </a:t>
            </a:r>
            <a:r>
              <a:rPr lang="en-US" sz="2000" dirty="0" err="1" smtClean="0">
                <a:latin typeface="Courier New" pitchFamily="49" charset="0"/>
              </a:rPr>
              <a:t>seq.count</a:t>
            </a:r>
            <a:r>
              <a:rPr lang="en-US" sz="2000" dirty="0" smtClean="0">
                <a:latin typeface="Courier New" pitchFamily="49" charset="0"/>
              </a:rPr>
              <a:t>('A')</a:t>
            </a:r>
          </a:p>
          <a:p>
            <a:pPr>
              <a:spcBef>
                <a:spcPts val="0"/>
              </a:spcBef>
              <a:buNone/>
            </a:pPr>
            <a:r>
              <a:rPr lang="en-US" sz="2000" dirty="0" err="1" smtClean="0">
                <a:latin typeface="Courier New" pitchFamily="49" charset="0"/>
              </a:rPr>
              <a:t>Ccount</a:t>
            </a:r>
            <a:r>
              <a:rPr lang="en-US" sz="2000" dirty="0" smtClean="0">
                <a:latin typeface="Courier New" pitchFamily="49" charset="0"/>
              </a:rPr>
              <a:t>= </a:t>
            </a:r>
            <a:r>
              <a:rPr lang="en-US" sz="2000" dirty="0" err="1" smtClean="0">
                <a:latin typeface="Courier New" pitchFamily="49" charset="0"/>
              </a:rPr>
              <a:t>seq.count</a:t>
            </a:r>
            <a:r>
              <a:rPr lang="en-US" sz="2000" dirty="0" smtClean="0">
                <a:latin typeface="Courier New" pitchFamily="49" charset="0"/>
              </a:rPr>
              <a:t>('C')</a:t>
            </a:r>
          </a:p>
          <a:p>
            <a:pPr>
              <a:spcBef>
                <a:spcPts val="0"/>
              </a:spcBef>
              <a:buNone/>
            </a:pPr>
            <a:r>
              <a:rPr lang="en-US" sz="2000" dirty="0" err="1" smtClean="0">
                <a:latin typeface="Courier New" pitchFamily="49" charset="0"/>
              </a:rPr>
              <a:t>Gcount</a:t>
            </a:r>
            <a:r>
              <a:rPr lang="en-US" sz="2000" dirty="0" smtClean="0">
                <a:latin typeface="Courier New" pitchFamily="49" charset="0"/>
              </a:rPr>
              <a:t>= </a:t>
            </a:r>
            <a:r>
              <a:rPr lang="en-US" sz="2000" dirty="0" err="1" smtClean="0">
                <a:latin typeface="Courier New" pitchFamily="49" charset="0"/>
              </a:rPr>
              <a:t>seq.count</a:t>
            </a:r>
            <a:r>
              <a:rPr lang="en-US" sz="2000" dirty="0" smtClean="0">
                <a:latin typeface="Courier New" pitchFamily="49" charset="0"/>
              </a:rPr>
              <a:t>('G')</a:t>
            </a:r>
          </a:p>
          <a:p>
            <a:pPr>
              <a:spcBef>
                <a:spcPts val="0"/>
              </a:spcBef>
              <a:buNone/>
            </a:pPr>
            <a:r>
              <a:rPr lang="en-US" sz="2000" dirty="0" err="1" smtClean="0">
                <a:latin typeface="Courier New" pitchFamily="49" charset="0"/>
              </a:rPr>
              <a:t>Tcount</a:t>
            </a:r>
            <a:r>
              <a:rPr lang="en-US" sz="2000" dirty="0" smtClean="0">
                <a:latin typeface="Courier New" pitchFamily="49" charset="0"/>
              </a:rPr>
              <a:t>= </a:t>
            </a:r>
            <a:r>
              <a:rPr lang="en-US" sz="2000" dirty="0" err="1" smtClean="0">
                <a:latin typeface="Courier New" pitchFamily="49" charset="0"/>
              </a:rPr>
              <a:t>seq.count</a:t>
            </a:r>
            <a:r>
              <a:rPr lang="en-US" sz="2000" dirty="0" smtClean="0">
                <a:latin typeface="Courier New" pitchFamily="49" charset="0"/>
              </a:rPr>
              <a:t>('T')</a:t>
            </a:r>
          </a:p>
          <a:p>
            <a:pPr>
              <a:spcBef>
                <a:spcPts val="0"/>
              </a:spcBef>
              <a:buNone/>
            </a:pPr>
            <a:r>
              <a:rPr lang="en-US" sz="2000" dirty="0" smtClean="0">
                <a:latin typeface="Courier New" pitchFamily="49" charset="0"/>
              </a:rPr>
              <a:t>Total = </a:t>
            </a:r>
            <a:r>
              <a:rPr lang="en-US" sz="2000" dirty="0" smtClean="0">
                <a:solidFill>
                  <a:srgbClr val="FF0000"/>
                </a:solidFill>
                <a:latin typeface="Courier New" pitchFamily="49" charset="0"/>
              </a:rPr>
              <a:t>float(</a:t>
            </a:r>
            <a:r>
              <a:rPr lang="en-US" sz="2000" dirty="0" err="1" smtClean="0">
                <a:latin typeface="Courier New" pitchFamily="49" charset="0"/>
              </a:rPr>
              <a:t>len</a:t>
            </a:r>
            <a:r>
              <a:rPr lang="en-US" sz="2000" dirty="0" smtClean="0">
                <a:latin typeface="Courier New" pitchFamily="49" charset="0"/>
              </a:rPr>
              <a:t>(</a:t>
            </a:r>
            <a:r>
              <a:rPr lang="en-US" sz="2000" dirty="0" err="1" smtClean="0">
                <a:latin typeface="Courier New" pitchFamily="49" charset="0"/>
              </a:rPr>
              <a:t>seq</a:t>
            </a:r>
            <a:r>
              <a:rPr lang="en-US" sz="2000" dirty="0" smtClean="0">
                <a:latin typeface="Courier New" pitchFamily="49" charset="0"/>
              </a:rPr>
              <a:t>)</a:t>
            </a:r>
            <a:r>
              <a:rPr lang="en-US" sz="2000" dirty="0" smtClean="0">
                <a:solidFill>
                  <a:srgbClr val="FF0000"/>
                </a:solidFill>
                <a:latin typeface="Courier New" pitchFamily="49" charset="0"/>
              </a:rPr>
              <a:t>)</a:t>
            </a:r>
          </a:p>
          <a:p>
            <a:pPr>
              <a:spcBef>
                <a:spcPts val="0"/>
              </a:spcBef>
              <a:buNone/>
            </a:pPr>
            <a:r>
              <a:rPr lang="en-US" sz="2000" dirty="0" err="1" smtClean="0">
                <a:latin typeface="Courier New" pitchFamily="49" charset="0"/>
              </a:rPr>
              <a:t>APct</a:t>
            </a:r>
            <a:r>
              <a:rPr lang="en-US" sz="2000" dirty="0" smtClean="0">
                <a:latin typeface="Courier New" pitchFamily="49" charset="0"/>
              </a:rPr>
              <a:t> = </a:t>
            </a:r>
            <a:r>
              <a:rPr lang="en-US" sz="2000" dirty="0" err="1" smtClean="0">
                <a:latin typeface="Courier New" pitchFamily="49" charset="0"/>
              </a:rPr>
              <a:t>int</a:t>
            </a:r>
            <a:r>
              <a:rPr lang="en-US" sz="2000" dirty="0" smtClean="0">
                <a:latin typeface="Courier New" pitchFamily="49" charset="0"/>
              </a:rPr>
              <a:t>((</a:t>
            </a:r>
            <a:r>
              <a:rPr lang="en-US" sz="2000" dirty="0" err="1" smtClean="0">
                <a:latin typeface="Courier New" pitchFamily="49" charset="0"/>
              </a:rPr>
              <a:t>Acount</a:t>
            </a:r>
            <a:r>
              <a:rPr lang="en-US" sz="2000" dirty="0" smtClean="0">
                <a:latin typeface="Courier New" pitchFamily="49" charset="0"/>
              </a:rPr>
              <a:t>/Total) * 100)</a:t>
            </a:r>
          </a:p>
          <a:p>
            <a:pPr>
              <a:spcBef>
                <a:spcPts val="0"/>
              </a:spcBef>
              <a:buNone/>
            </a:pPr>
            <a:r>
              <a:rPr lang="en-US" sz="2000" dirty="0" smtClean="0">
                <a:latin typeface="Courier New" pitchFamily="49" charset="0"/>
              </a:rPr>
              <a:t>print 'A percent = %d ' % </a:t>
            </a:r>
            <a:r>
              <a:rPr lang="en-US" sz="2000" dirty="0" err="1" smtClean="0">
                <a:latin typeface="Courier New" pitchFamily="49" charset="0"/>
              </a:rPr>
              <a:t>APct</a:t>
            </a:r>
            <a:endParaRPr lang="en-US" sz="2000" dirty="0" smtClean="0">
              <a:latin typeface="Courier New" pitchFamily="49" charset="0"/>
            </a:endParaRPr>
          </a:p>
          <a:p>
            <a:pPr>
              <a:spcBef>
                <a:spcPts val="0"/>
              </a:spcBef>
              <a:buNone/>
            </a:pPr>
            <a:r>
              <a:rPr lang="en-US" sz="2000" dirty="0" err="1" smtClean="0">
                <a:latin typeface="Courier New" pitchFamily="49" charset="0"/>
              </a:rPr>
              <a:t>CPct</a:t>
            </a:r>
            <a:r>
              <a:rPr lang="en-US" sz="2000" dirty="0" smtClean="0">
                <a:latin typeface="Courier New" pitchFamily="49" charset="0"/>
              </a:rPr>
              <a:t> = </a:t>
            </a:r>
            <a:r>
              <a:rPr lang="en-US" sz="2000" dirty="0" err="1" smtClean="0">
                <a:latin typeface="Courier New" pitchFamily="49" charset="0"/>
              </a:rPr>
              <a:t>int</a:t>
            </a:r>
            <a:r>
              <a:rPr lang="en-US" sz="2000" dirty="0" smtClean="0">
                <a:latin typeface="Courier New" pitchFamily="49" charset="0"/>
              </a:rPr>
              <a:t>((</a:t>
            </a:r>
            <a:r>
              <a:rPr lang="en-US" sz="2000" dirty="0" err="1" smtClean="0">
                <a:latin typeface="Courier New" pitchFamily="49" charset="0"/>
              </a:rPr>
              <a:t>Ccount</a:t>
            </a:r>
            <a:r>
              <a:rPr lang="en-US" sz="2000" dirty="0" smtClean="0">
                <a:latin typeface="Courier New" pitchFamily="49" charset="0"/>
              </a:rPr>
              <a:t>/Total) * 100)</a:t>
            </a:r>
          </a:p>
          <a:p>
            <a:pPr>
              <a:spcBef>
                <a:spcPts val="0"/>
              </a:spcBef>
              <a:buNone/>
            </a:pPr>
            <a:r>
              <a:rPr lang="en-US" sz="2000" dirty="0" smtClean="0">
                <a:latin typeface="Courier New" pitchFamily="49" charset="0"/>
              </a:rPr>
              <a:t>print 'C percent = %d ' % </a:t>
            </a:r>
            <a:r>
              <a:rPr lang="en-US" sz="2000" dirty="0" err="1" smtClean="0">
                <a:latin typeface="Courier New" pitchFamily="49" charset="0"/>
              </a:rPr>
              <a:t>CPct</a:t>
            </a:r>
            <a:endParaRPr lang="en-US" sz="2000" dirty="0" smtClean="0">
              <a:latin typeface="Courier New" pitchFamily="49" charset="0"/>
            </a:endParaRPr>
          </a:p>
          <a:p>
            <a:pPr>
              <a:spcBef>
                <a:spcPts val="0"/>
              </a:spcBef>
              <a:buNone/>
            </a:pPr>
            <a:r>
              <a:rPr lang="en-US" sz="2000" dirty="0" err="1" smtClean="0">
                <a:latin typeface="Courier New" pitchFamily="49" charset="0"/>
              </a:rPr>
              <a:t>GPct</a:t>
            </a:r>
            <a:r>
              <a:rPr lang="en-US" sz="2000" dirty="0" smtClean="0">
                <a:latin typeface="Courier New" pitchFamily="49" charset="0"/>
              </a:rPr>
              <a:t> = </a:t>
            </a:r>
            <a:r>
              <a:rPr lang="en-US" sz="2000" dirty="0" err="1" smtClean="0">
                <a:latin typeface="Courier New" pitchFamily="49" charset="0"/>
              </a:rPr>
              <a:t>int</a:t>
            </a:r>
            <a:r>
              <a:rPr lang="en-US" sz="2000" dirty="0" smtClean="0">
                <a:latin typeface="Courier New" pitchFamily="49" charset="0"/>
              </a:rPr>
              <a:t>((</a:t>
            </a:r>
            <a:r>
              <a:rPr lang="en-US" sz="2000" dirty="0" err="1" smtClean="0">
                <a:latin typeface="Courier New" pitchFamily="49" charset="0"/>
              </a:rPr>
              <a:t>Gcount</a:t>
            </a:r>
            <a:r>
              <a:rPr lang="en-US" sz="2000" dirty="0" smtClean="0">
                <a:latin typeface="Courier New" pitchFamily="49" charset="0"/>
              </a:rPr>
              <a:t>/Total) * 100)</a:t>
            </a:r>
          </a:p>
          <a:p>
            <a:pPr>
              <a:spcBef>
                <a:spcPts val="0"/>
              </a:spcBef>
              <a:buNone/>
            </a:pPr>
            <a:r>
              <a:rPr lang="en-US" sz="2000" dirty="0" smtClean="0">
                <a:latin typeface="Courier New" pitchFamily="49" charset="0"/>
              </a:rPr>
              <a:t>print 'G percent = %d ' % </a:t>
            </a:r>
            <a:r>
              <a:rPr lang="en-US" sz="2000" dirty="0" err="1" smtClean="0">
                <a:latin typeface="Courier New" pitchFamily="49" charset="0"/>
              </a:rPr>
              <a:t>GPct</a:t>
            </a:r>
            <a:endParaRPr lang="en-US" sz="2000" dirty="0" smtClean="0">
              <a:latin typeface="Courier New" pitchFamily="49" charset="0"/>
            </a:endParaRPr>
          </a:p>
          <a:p>
            <a:pPr>
              <a:spcBef>
                <a:spcPts val="0"/>
              </a:spcBef>
              <a:buNone/>
            </a:pPr>
            <a:r>
              <a:rPr lang="en-US" sz="2000" dirty="0" err="1" smtClean="0">
                <a:latin typeface="Courier New" pitchFamily="49" charset="0"/>
              </a:rPr>
              <a:t>TPct</a:t>
            </a:r>
            <a:r>
              <a:rPr lang="en-US" sz="2000" dirty="0" smtClean="0">
                <a:latin typeface="Courier New" pitchFamily="49" charset="0"/>
              </a:rPr>
              <a:t> = </a:t>
            </a:r>
            <a:r>
              <a:rPr lang="en-US" sz="2000" dirty="0" err="1" smtClean="0">
                <a:latin typeface="Courier New" pitchFamily="49" charset="0"/>
              </a:rPr>
              <a:t>int</a:t>
            </a:r>
            <a:r>
              <a:rPr lang="en-US" sz="2000" dirty="0" smtClean="0">
                <a:latin typeface="Courier New" pitchFamily="49" charset="0"/>
              </a:rPr>
              <a:t>((</a:t>
            </a:r>
            <a:r>
              <a:rPr lang="en-US" sz="2000" dirty="0" err="1" smtClean="0">
                <a:latin typeface="Courier New" pitchFamily="49" charset="0"/>
              </a:rPr>
              <a:t>Tcount</a:t>
            </a:r>
            <a:r>
              <a:rPr lang="en-US" sz="2000" dirty="0" smtClean="0">
                <a:latin typeface="Courier New" pitchFamily="49" charset="0"/>
              </a:rPr>
              <a:t>/Total) * 100)</a:t>
            </a:r>
          </a:p>
          <a:p>
            <a:pPr>
              <a:spcBef>
                <a:spcPts val="0"/>
              </a:spcBef>
              <a:buNone/>
            </a:pPr>
            <a:r>
              <a:rPr lang="en-US" sz="2000" dirty="0" smtClean="0">
                <a:latin typeface="Courier New" pitchFamily="49" charset="0"/>
              </a:rPr>
              <a:t>print 'T percent = %d ' % </a:t>
            </a:r>
            <a:r>
              <a:rPr lang="en-US" sz="2000" dirty="0" err="1" smtClean="0">
                <a:latin typeface="Courier New" pitchFamily="49" charset="0"/>
              </a:rPr>
              <a:t>TPct</a:t>
            </a:r>
            <a:endParaRPr lang="en-US" sz="2000" dirty="0" smtClean="0">
              <a:latin typeface="Courier New" pitchFamily="49" charset="0"/>
            </a:endParaRPr>
          </a:p>
        </p:txBody>
      </p:sp>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Testing/Debugging</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564480" y="560219"/>
            <a:ext cx="8153280" cy="529976"/>
          </a:xfrm>
        </p:spPr>
        <p:txBody>
          <a:bodyPr>
            <a:spAutoFit/>
          </a:bodyPr>
          <a:lstStyle/>
          <a:p>
            <a:pPr>
              <a:lnSpc>
                <a:spcPct val="98000"/>
              </a:lnSpc>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defRPr/>
            </a:pPr>
            <a:r>
              <a:rPr lang="en-GB" sz="2900" dirty="0" smtClean="0">
                <a:latin typeface="+mn-lt"/>
              </a:rPr>
              <a:t>Course Overview</a:t>
            </a:r>
            <a:endParaRPr lang="en-GB" sz="2900" dirty="0">
              <a:latin typeface="+mn-lt"/>
            </a:endParaRPr>
          </a:p>
        </p:txBody>
      </p:sp>
      <p:sp>
        <p:nvSpPr>
          <p:cNvPr id="17411" name="Rectangle 2"/>
          <p:cNvSpPr>
            <a:spLocks noGrp="1" noChangeArrowheads="1"/>
          </p:cNvSpPr>
          <p:nvPr>
            <p:ph sz="quarter" idx="1"/>
          </p:nvPr>
        </p:nvSpPr>
        <p:spPr>
          <a:xfrm>
            <a:off x="483841" y="1593058"/>
            <a:ext cx="7809120" cy="2597942"/>
          </a:xfrm>
        </p:spPr>
        <p:txBody>
          <a:bodyPr>
            <a:spAutoFit/>
          </a:bodyPr>
          <a:lstStyle/>
          <a:p>
            <a:pPr>
              <a:lnSpc>
                <a:spcPct val="98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Essential Computing for Bioinformatics</a:t>
            </a:r>
          </a:p>
          <a:p>
            <a:pPr marL="673930" lvl="1" indent="-259204">
              <a:lnSpc>
                <a:spcPct val="98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Course Description</a:t>
            </a:r>
          </a:p>
          <a:p>
            <a:pPr marL="673930" lvl="1" indent="-259204">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Educational Objectives</a:t>
            </a:r>
          </a:p>
          <a:p>
            <a:pPr marL="673930" lvl="1" indent="-259204">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Major Course Modules</a:t>
            </a:r>
          </a:p>
          <a:p>
            <a:pPr marL="673930" lvl="1" indent="-259204">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Module </a:t>
            </a:r>
            <a:r>
              <a:rPr lang="en-GB" dirty="0" smtClean="0">
                <a:latin typeface="Gill Sans MT" pitchFamily="-112" charset="-18"/>
              </a:rPr>
              <a:t>Descriptions</a:t>
            </a:r>
          </a:p>
        </p:txBody>
      </p:sp>
      <p:sp>
        <p:nvSpPr>
          <p:cNvPr id="17412" name="Slide Number Placeholder 3"/>
          <p:cNvSpPr>
            <a:spLocks noGrp="1"/>
          </p:cNvSpPr>
          <p:nvPr>
            <p:ph type="sldNum" sz="quarter" idx="12"/>
          </p:nvPr>
        </p:nvSpPr>
        <p:spPr bwMode="auto">
          <a:noFill/>
          <a:ln>
            <a:miter lim="800000"/>
            <a:headEnd/>
            <a:tailEnd/>
          </a:ln>
        </p:spPr>
        <p:txBody>
          <a:bodyPr/>
          <a:lstStyle/>
          <a:p>
            <a:fld id="{2D8AAEFF-3723-B94C-9013-33DBE0515B75}" type="slidenum">
              <a:rPr lang="en-US"/>
              <a:pPr/>
              <a:t>4</a:t>
            </a:fld>
            <a:endParaRPr lang="en-US"/>
          </a:p>
        </p:txBody>
      </p:sp>
      <p:sp>
        <p:nvSpPr>
          <p:cNvPr id="17413" name="Footer Placeholder 4"/>
          <p:cNvSpPr>
            <a:spLocks noGrp="1"/>
          </p:cNvSpPr>
          <p:nvPr>
            <p:ph type="ftr" sz="quarter" idx="11"/>
          </p:nvPr>
        </p:nvSpPr>
        <p:spPr bwMode="auto">
          <a:noFill/>
          <a:ln>
            <a:miter lim="800000"/>
            <a:headEnd/>
            <a:tailEnd/>
          </a:ln>
        </p:spPr>
        <p:txBody>
          <a:bodyPr wrap="square" numCol="1" anchor="t" anchorCtr="0" compatLnSpc="1">
            <a:prstTxWarp prst="textNoShape">
              <a:avLst/>
            </a:prstTxWarp>
          </a:bodyPr>
          <a:lstStyle/>
          <a:p>
            <a:pPr>
              <a:buFont typeface="Wingdings" pitchFamily="-112" charset="2"/>
              <a:buNone/>
            </a:pPr>
            <a:r>
              <a:rPr lang="en-US">
                <a:latin typeface="Times New Roman" pitchFamily="-112" charset="0"/>
                <a:ea typeface="Times New Roman" pitchFamily="-112" charset="0"/>
                <a:cs typeface="Times New Roman" pitchFamily="-112" charset="0"/>
              </a:rPr>
              <a:t>These materials were developed with funding from the US National Institutes of Health grant #2T36 GM008789 to the Pittsburgh Supercomputing Center</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If the first line was changed to:</a:t>
            </a:r>
          </a:p>
          <a:p>
            <a:pPr lvl="1"/>
            <a:r>
              <a:rPr lang="en-US" dirty="0" err="1" smtClean="0"/>
              <a:t>seq</a:t>
            </a:r>
            <a:r>
              <a:rPr lang="en-US" dirty="0" smtClean="0"/>
              <a:t> = “ACUGCUGUAU”</a:t>
            </a:r>
          </a:p>
          <a:p>
            <a:r>
              <a:rPr lang="en-US" dirty="0" smtClean="0"/>
              <a:t>Would we get the desired result?</a:t>
            </a:r>
          </a:p>
          <a:p>
            <a:endParaRPr lang="en-US" dirty="0"/>
          </a:p>
        </p:txBody>
      </p:sp>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Let’s change the nucleic acid sequence from DNA to RNA…</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lnSpcReduction="10000"/>
          </a:bodyPr>
          <a:lstStyle/>
          <a:p>
            <a:r>
              <a:rPr lang="en-US" dirty="0" smtClean="0"/>
              <a:t>The program says that the composition is:</a:t>
            </a:r>
          </a:p>
          <a:p>
            <a:pPr lvl="1"/>
            <a:r>
              <a:rPr lang="en-US" dirty="0" smtClean="0"/>
              <a:t>20%A,   20%C,  20%G,  0%T</a:t>
            </a:r>
          </a:p>
          <a:p>
            <a:r>
              <a:rPr lang="en-US" dirty="0" smtClean="0"/>
              <a:t>The real answer should be:</a:t>
            </a:r>
          </a:p>
          <a:p>
            <a:pPr lvl="1"/>
            <a:r>
              <a:rPr lang="en-US" dirty="0" smtClean="0"/>
              <a:t>20%A,  20%C,  20%G,  40%U</a:t>
            </a:r>
          </a:p>
          <a:p>
            <a:pPr marL="176213" indent="-176213"/>
            <a:r>
              <a:rPr lang="en-US" dirty="0" smtClean="0"/>
              <a:t>The problem is that we have not defined the problem correctly!</a:t>
            </a:r>
          </a:p>
          <a:p>
            <a:pPr marL="633413" lvl="1" indent="-176213"/>
            <a:r>
              <a:rPr lang="en-US" dirty="0" smtClean="0"/>
              <a:t>We designed our code assuming input would be DNA sequences</a:t>
            </a:r>
          </a:p>
          <a:p>
            <a:pPr marL="633413" lvl="1" indent="-176213"/>
            <a:r>
              <a:rPr lang="en-US" dirty="0" smtClean="0"/>
              <a:t>We fed the program RNA sequences</a:t>
            </a:r>
          </a:p>
          <a:p>
            <a:pPr lvl="1"/>
            <a:endParaRPr lang="en-US" dirty="0" smtClean="0"/>
          </a:p>
          <a:p>
            <a:endParaRPr lang="en-US" dirty="0"/>
          </a:p>
        </p:txBody>
      </p:sp>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Testing/Debugging</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176213" indent="-176213"/>
            <a:r>
              <a:rPr lang="en-US" dirty="0" smtClean="0"/>
              <a:t>What is the percentage composition of a nucleic acid sequence</a:t>
            </a:r>
          </a:p>
          <a:p>
            <a:pPr marL="633413" lvl="1" indent="-176213"/>
            <a:r>
              <a:rPr lang="en-US" dirty="0" smtClean="0"/>
              <a:t>DNA sequences have four residues, A, C, G, and T</a:t>
            </a:r>
          </a:p>
          <a:p>
            <a:pPr marL="633413" lvl="1" indent="-176213"/>
            <a:r>
              <a:rPr lang="en-US" dirty="0" smtClean="0">
                <a:solidFill>
                  <a:srgbClr val="FF0000"/>
                </a:solidFill>
              </a:rPr>
              <a:t>In RNA sequences “U” is used in place of “T”</a:t>
            </a:r>
          </a:p>
          <a:p>
            <a:pPr marL="633413" lvl="1" indent="-176213"/>
            <a:r>
              <a:rPr lang="en-US" dirty="0" smtClean="0"/>
              <a:t>Percentage composition means the percentage of the residues that make up of the sequence</a:t>
            </a:r>
          </a:p>
        </p:txBody>
      </p:sp>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Problem Identification</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176213" indent="-176213"/>
            <a:r>
              <a:rPr lang="en-US" dirty="0" smtClean="0"/>
              <a:t>Print the sequence</a:t>
            </a:r>
          </a:p>
          <a:p>
            <a:pPr marL="176213" indent="-176213"/>
            <a:r>
              <a:rPr lang="en-US" dirty="0" smtClean="0"/>
              <a:t>Count characters to determine how many A, C, G, T</a:t>
            </a:r>
            <a:r>
              <a:rPr lang="en-US" dirty="0" smtClean="0">
                <a:solidFill>
                  <a:srgbClr val="FF0000"/>
                </a:solidFill>
              </a:rPr>
              <a:t> and U’s</a:t>
            </a:r>
            <a:r>
              <a:rPr lang="en-US" dirty="0" smtClean="0"/>
              <a:t> make up the sequence</a:t>
            </a:r>
          </a:p>
          <a:p>
            <a:pPr marL="176213" indent="-176213"/>
            <a:r>
              <a:rPr lang="en-US" dirty="0" smtClean="0"/>
              <a:t>Divide the individual </a:t>
            </a:r>
            <a:r>
              <a:rPr lang="en-US" dirty="0" smtClean="0">
                <a:solidFill>
                  <a:srgbClr val="FF0000"/>
                </a:solidFill>
              </a:rPr>
              <a:t>A,C,G </a:t>
            </a:r>
            <a:r>
              <a:rPr lang="en-US" dirty="0" smtClean="0"/>
              <a:t>counts </a:t>
            </a:r>
            <a:r>
              <a:rPr lang="en-US" dirty="0" smtClean="0">
                <a:solidFill>
                  <a:srgbClr val="FF0000"/>
                </a:solidFill>
              </a:rPr>
              <a:t>and the sum of T’s and U’s</a:t>
            </a:r>
            <a:r>
              <a:rPr lang="en-US" dirty="0" smtClean="0"/>
              <a:t> by the length of the sequence and take this result and multiply it by 100 to get the percentage</a:t>
            </a:r>
          </a:p>
          <a:p>
            <a:pPr marL="176213" indent="-176213"/>
            <a:r>
              <a:rPr lang="en-US" dirty="0" smtClean="0"/>
              <a:t>Print the results </a:t>
            </a:r>
          </a:p>
          <a:p>
            <a:endParaRPr lang="en-US" dirty="0" smtClean="0"/>
          </a:p>
          <a:p>
            <a:endParaRPr lang="en-US" dirty="0"/>
          </a:p>
        </p:txBody>
      </p:sp>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Algorithm Development</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Testing/Debugging</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44</a:t>
            </a:fld>
            <a:endParaRPr lang="en-US"/>
          </a:p>
        </p:txBody>
      </p:sp>
      <p:sp>
        <p:nvSpPr>
          <p:cNvPr id="5" name="Rectangle 3"/>
          <p:cNvSpPr txBox="1">
            <a:spLocks noChangeArrowheads="1"/>
          </p:cNvSpPr>
          <p:nvPr/>
        </p:nvSpPr>
        <p:spPr>
          <a:xfrm>
            <a:off x="536575" y="1524000"/>
            <a:ext cx="8607425" cy="50292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77000"/>
              </a:lnSpc>
              <a:spcBef>
                <a:spcPct val="20000"/>
              </a:spcBef>
              <a:spcAft>
                <a:spcPts val="0"/>
              </a:spcAft>
              <a:buClr>
                <a:schemeClr val="accent1">
                  <a:lumMod val="50000"/>
                </a:schemeClr>
              </a:buClr>
              <a:buSzTx/>
              <a:buFont typeface="Wingdings" pitchFamily="2" charset="2"/>
              <a:buNone/>
              <a:tabLst/>
              <a:defRPr/>
            </a:pPr>
            <a:r>
              <a:rPr kumimoji="0" lang="en-US" sz="2000" b="0" i="0" u="none" strike="noStrike" kern="1200" cap="none" spc="0" normalizeH="0" baseline="0" noProof="0" dirty="0" err="1" smtClean="0">
                <a:ln>
                  <a:noFill/>
                </a:ln>
                <a:solidFill>
                  <a:schemeClr val="tx1"/>
                </a:solidFill>
                <a:effectLst/>
                <a:uLnTx/>
                <a:uFillTx/>
                <a:latin typeface="Courier New" pitchFamily="49" charset="0"/>
                <a:ea typeface="+mn-ea"/>
                <a:cs typeface="Arial" pitchFamily="34" charset="0"/>
              </a:rPr>
              <a:t>seq</a:t>
            </a: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="ACUGUCGUAU"</a:t>
            </a:r>
          </a:p>
          <a:p>
            <a:pPr marL="0" marR="0" lvl="0" indent="0" algn="l" defTabSz="914400" rtl="0" eaLnBrk="1" fontAlgn="auto" latinLnBrk="0" hangingPunct="1">
              <a:lnSpc>
                <a:spcPct val="77000"/>
              </a:lnSpc>
              <a:spcBef>
                <a:spcPct val="20000"/>
              </a:spcBef>
              <a:spcAft>
                <a:spcPts val="0"/>
              </a:spcAft>
              <a:buClr>
                <a:schemeClr val="accent1">
                  <a:lumMod val="50000"/>
                </a:schemeClr>
              </a:buClr>
              <a:buSzTx/>
              <a:buFont typeface="Wingdings" pitchFamily="2" charset="2"/>
              <a:buNone/>
              <a:tabLst/>
              <a:defRPr/>
            </a:pP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print </a:t>
            </a:r>
            <a:r>
              <a:rPr kumimoji="0" lang="en-US" sz="2000" b="0" i="0" u="none" strike="noStrike" kern="1200" cap="none" spc="0" normalizeH="0" baseline="0" noProof="0" dirty="0" err="1" smtClean="0">
                <a:ln>
                  <a:noFill/>
                </a:ln>
                <a:solidFill>
                  <a:schemeClr val="tx1"/>
                </a:solidFill>
                <a:effectLst/>
                <a:uLnTx/>
                <a:uFillTx/>
                <a:latin typeface="Courier New" pitchFamily="49" charset="0"/>
                <a:ea typeface="+mn-ea"/>
                <a:cs typeface="Arial" pitchFamily="34" charset="0"/>
              </a:rPr>
              <a:t>seq</a:t>
            </a:r>
            <a:endPar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endParaRPr>
          </a:p>
          <a:p>
            <a:pPr marL="0" marR="0" lvl="0" indent="0" algn="l" defTabSz="914400" rtl="0" eaLnBrk="1" fontAlgn="auto" latinLnBrk="0" hangingPunct="1">
              <a:lnSpc>
                <a:spcPct val="77000"/>
              </a:lnSpc>
              <a:spcBef>
                <a:spcPct val="20000"/>
              </a:spcBef>
              <a:spcAft>
                <a:spcPts val="0"/>
              </a:spcAft>
              <a:buClr>
                <a:schemeClr val="accent1">
                  <a:lumMod val="50000"/>
                </a:schemeClr>
              </a:buClr>
              <a:buSzTx/>
              <a:buFont typeface="Wingdings" pitchFamily="2" charset="2"/>
              <a:buNone/>
              <a:tabLst/>
              <a:defRPr/>
            </a:pPr>
            <a:r>
              <a:rPr kumimoji="0" lang="en-US" sz="2000" b="0" i="0" u="none" strike="noStrike" kern="1200" cap="none" spc="0" normalizeH="0" baseline="0" noProof="0" dirty="0" err="1" smtClean="0">
                <a:ln>
                  <a:noFill/>
                </a:ln>
                <a:solidFill>
                  <a:schemeClr val="tx1"/>
                </a:solidFill>
                <a:effectLst/>
                <a:uLnTx/>
                <a:uFillTx/>
                <a:latin typeface="Courier New" pitchFamily="49" charset="0"/>
                <a:ea typeface="+mn-ea"/>
                <a:cs typeface="Arial" pitchFamily="34" charset="0"/>
              </a:rPr>
              <a:t>Acount</a:t>
            </a: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 </a:t>
            </a:r>
            <a:r>
              <a:rPr kumimoji="0" lang="en-US" sz="2000" b="0" i="0" u="none" strike="noStrike" kern="1200" cap="none" spc="0" normalizeH="0" baseline="0" noProof="0" dirty="0" err="1" smtClean="0">
                <a:ln>
                  <a:noFill/>
                </a:ln>
                <a:solidFill>
                  <a:schemeClr val="tx1"/>
                </a:solidFill>
                <a:effectLst/>
                <a:uLnTx/>
                <a:uFillTx/>
                <a:latin typeface="Courier New" pitchFamily="49" charset="0"/>
                <a:ea typeface="+mn-ea"/>
                <a:cs typeface="Arial" pitchFamily="34" charset="0"/>
              </a:rPr>
              <a:t>seq.count</a:t>
            </a: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('A')</a:t>
            </a:r>
          </a:p>
          <a:p>
            <a:pPr marL="0" marR="0" lvl="0" indent="0" algn="l" defTabSz="914400" rtl="0" eaLnBrk="1" fontAlgn="auto" latinLnBrk="0" hangingPunct="1">
              <a:lnSpc>
                <a:spcPct val="77000"/>
              </a:lnSpc>
              <a:spcBef>
                <a:spcPct val="20000"/>
              </a:spcBef>
              <a:spcAft>
                <a:spcPts val="0"/>
              </a:spcAft>
              <a:buClr>
                <a:schemeClr val="accent1">
                  <a:lumMod val="50000"/>
                </a:schemeClr>
              </a:buClr>
              <a:buSzTx/>
              <a:buFont typeface="Wingdings" pitchFamily="2" charset="2"/>
              <a:buNone/>
              <a:tabLst/>
              <a:defRPr/>
            </a:pPr>
            <a:r>
              <a:rPr kumimoji="0" lang="en-US" sz="2000" b="0" i="0" u="none" strike="noStrike" kern="1200" cap="none" spc="0" normalizeH="0" baseline="0" noProof="0" dirty="0" err="1" smtClean="0">
                <a:ln>
                  <a:noFill/>
                </a:ln>
                <a:solidFill>
                  <a:schemeClr val="tx1"/>
                </a:solidFill>
                <a:effectLst/>
                <a:uLnTx/>
                <a:uFillTx/>
                <a:latin typeface="Courier New" pitchFamily="49" charset="0"/>
                <a:ea typeface="+mn-ea"/>
                <a:cs typeface="Arial" pitchFamily="34" charset="0"/>
              </a:rPr>
              <a:t>Ccount</a:t>
            </a: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 </a:t>
            </a:r>
            <a:r>
              <a:rPr kumimoji="0" lang="en-US" sz="2000" b="0" i="0" u="none" strike="noStrike" kern="1200" cap="none" spc="0" normalizeH="0" baseline="0" noProof="0" dirty="0" err="1" smtClean="0">
                <a:ln>
                  <a:noFill/>
                </a:ln>
                <a:solidFill>
                  <a:schemeClr val="tx1"/>
                </a:solidFill>
                <a:effectLst/>
                <a:uLnTx/>
                <a:uFillTx/>
                <a:latin typeface="Courier New" pitchFamily="49" charset="0"/>
                <a:ea typeface="+mn-ea"/>
                <a:cs typeface="Arial" pitchFamily="34" charset="0"/>
              </a:rPr>
              <a:t>seq.count</a:t>
            </a: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('C')</a:t>
            </a:r>
          </a:p>
          <a:p>
            <a:pPr marL="0" marR="0" lvl="0" indent="0" algn="l" defTabSz="914400" rtl="0" eaLnBrk="1" fontAlgn="auto" latinLnBrk="0" hangingPunct="1">
              <a:lnSpc>
                <a:spcPct val="77000"/>
              </a:lnSpc>
              <a:spcBef>
                <a:spcPct val="20000"/>
              </a:spcBef>
              <a:spcAft>
                <a:spcPts val="0"/>
              </a:spcAft>
              <a:buClr>
                <a:schemeClr val="accent1">
                  <a:lumMod val="50000"/>
                </a:schemeClr>
              </a:buClr>
              <a:buSzTx/>
              <a:buFont typeface="Wingdings" pitchFamily="2" charset="2"/>
              <a:buNone/>
              <a:tabLst/>
              <a:defRPr/>
            </a:pPr>
            <a:r>
              <a:rPr kumimoji="0" lang="en-US" sz="2000" b="0" i="0" u="none" strike="noStrike" kern="1200" cap="none" spc="0" normalizeH="0" baseline="0" noProof="0" dirty="0" err="1" smtClean="0">
                <a:ln>
                  <a:noFill/>
                </a:ln>
                <a:solidFill>
                  <a:schemeClr val="tx1"/>
                </a:solidFill>
                <a:effectLst/>
                <a:uLnTx/>
                <a:uFillTx/>
                <a:latin typeface="Courier New" pitchFamily="49" charset="0"/>
                <a:ea typeface="+mn-ea"/>
                <a:cs typeface="Arial" pitchFamily="34" charset="0"/>
              </a:rPr>
              <a:t>Gcount</a:t>
            </a: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 </a:t>
            </a:r>
            <a:r>
              <a:rPr kumimoji="0" lang="en-US" sz="2000" b="0" i="0" u="none" strike="noStrike" kern="1200" cap="none" spc="0" normalizeH="0" baseline="0" noProof="0" dirty="0" err="1" smtClean="0">
                <a:ln>
                  <a:noFill/>
                </a:ln>
                <a:solidFill>
                  <a:schemeClr val="tx1"/>
                </a:solidFill>
                <a:effectLst/>
                <a:uLnTx/>
                <a:uFillTx/>
                <a:latin typeface="Courier New" pitchFamily="49" charset="0"/>
                <a:ea typeface="+mn-ea"/>
                <a:cs typeface="Arial" pitchFamily="34" charset="0"/>
              </a:rPr>
              <a:t>seq.count</a:t>
            </a: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('G')</a:t>
            </a:r>
          </a:p>
          <a:p>
            <a:pPr marL="0" marR="0" lvl="0" indent="0" algn="l" defTabSz="914400" rtl="0" eaLnBrk="1" fontAlgn="auto" latinLnBrk="0" hangingPunct="1">
              <a:lnSpc>
                <a:spcPct val="77000"/>
              </a:lnSpc>
              <a:spcBef>
                <a:spcPct val="20000"/>
              </a:spcBef>
              <a:spcAft>
                <a:spcPts val="0"/>
              </a:spcAft>
              <a:buClr>
                <a:schemeClr val="accent1">
                  <a:lumMod val="50000"/>
                </a:schemeClr>
              </a:buClr>
              <a:buSzTx/>
              <a:buFont typeface="Wingdings" pitchFamily="2" charset="2"/>
              <a:buNone/>
              <a:tabLst/>
              <a:defRPr/>
            </a:pPr>
            <a:r>
              <a:rPr kumimoji="0" lang="en-US" sz="2000" b="0" i="0" u="none" strike="noStrike" kern="1200" cap="none" spc="0" normalizeH="0" baseline="0" noProof="0" dirty="0" err="1" smtClean="0">
                <a:ln>
                  <a:noFill/>
                </a:ln>
                <a:solidFill>
                  <a:srgbClr val="FF0000"/>
                </a:solidFill>
                <a:effectLst/>
                <a:uLnTx/>
                <a:uFillTx/>
                <a:latin typeface="Courier New" pitchFamily="49" charset="0"/>
                <a:ea typeface="+mn-ea"/>
                <a:cs typeface="Arial" pitchFamily="34" charset="0"/>
              </a:rPr>
              <a:t>TUcount</a:t>
            </a: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 </a:t>
            </a:r>
            <a:r>
              <a:rPr kumimoji="0" lang="en-US" sz="2000" b="0" i="0" u="none" strike="noStrike" kern="1200" cap="none" spc="0" normalizeH="0" baseline="0" noProof="0" dirty="0" err="1" smtClean="0">
                <a:ln>
                  <a:noFill/>
                </a:ln>
                <a:solidFill>
                  <a:schemeClr val="tx1"/>
                </a:solidFill>
                <a:effectLst/>
                <a:uLnTx/>
                <a:uFillTx/>
                <a:latin typeface="Courier New" pitchFamily="49" charset="0"/>
                <a:ea typeface="+mn-ea"/>
                <a:cs typeface="Arial" pitchFamily="34" charset="0"/>
              </a:rPr>
              <a:t>seq.count</a:t>
            </a: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('T') </a:t>
            </a:r>
            <a:r>
              <a:rPr kumimoji="0" lang="en-US" sz="2000" b="0" i="0" u="none" strike="noStrike" kern="1200" cap="none" spc="0" normalizeH="0" baseline="0" noProof="0" dirty="0" smtClean="0">
                <a:ln>
                  <a:noFill/>
                </a:ln>
                <a:solidFill>
                  <a:srgbClr val="FF0000"/>
                </a:solidFill>
                <a:effectLst/>
                <a:uLnTx/>
                <a:uFillTx/>
                <a:latin typeface="Courier New" pitchFamily="49" charset="0"/>
                <a:ea typeface="+mn-ea"/>
                <a:cs typeface="Arial" pitchFamily="34" charset="0"/>
              </a:rPr>
              <a:t>+ </a:t>
            </a:r>
            <a:r>
              <a:rPr kumimoji="0" lang="en-US" sz="2000" b="0" i="0" u="none" strike="noStrike" kern="1200" cap="none" spc="0" normalizeH="0" baseline="0" noProof="0" dirty="0" err="1" smtClean="0">
                <a:ln>
                  <a:noFill/>
                </a:ln>
                <a:solidFill>
                  <a:srgbClr val="FF0000"/>
                </a:solidFill>
                <a:effectLst/>
                <a:uLnTx/>
                <a:uFillTx/>
                <a:latin typeface="Courier New" pitchFamily="49" charset="0"/>
                <a:ea typeface="+mn-ea"/>
                <a:cs typeface="Arial" pitchFamily="34" charset="0"/>
              </a:rPr>
              <a:t>seq.count</a:t>
            </a:r>
            <a:r>
              <a:rPr kumimoji="0" lang="en-US" sz="2000" b="0" i="0" u="none" strike="noStrike" kern="1200" cap="none" spc="0" normalizeH="0" baseline="0" noProof="0" dirty="0" smtClean="0">
                <a:ln>
                  <a:noFill/>
                </a:ln>
                <a:solidFill>
                  <a:srgbClr val="FF0000"/>
                </a:solidFill>
                <a:effectLst/>
                <a:uLnTx/>
                <a:uFillTx/>
                <a:latin typeface="Courier New" pitchFamily="49" charset="0"/>
                <a:ea typeface="+mn-ea"/>
                <a:cs typeface="Arial" pitchFamily="34" charset="0"/>
              </a:rPr>
              <a:t>(‘U')</a:t>
            </a:r>
          </a:p>
          <a:p>
            <a:pPr marL="0" marR="0" lvl="0" indent="0" algn="l" defTabSz="914400" rtl="0" eaLnBrk="1" fontAlgn="auto" latinLnBrk="0" hangingPunct="1">
              <a:lnSpc>
                <a:spcPct val="77000"/>
              </a:lnSpc>
              <a:spcBef>
                <a:spcPct val="20000"/>
              </a:spcBef>
              <a:spcAft>
                <a:spcPts val="0"/>
              </a:spcAft>
              <a:buClr>
                <a:schemeClr val="accent1">
                  <a:lumMod val="50000"/>
                </a:schemeClr>
              </a:buClr>
              <a:buSzTx/>
              <a:buFont typeface="Wingdings" pitchFamily="2" charset="2"/>
              <a:buNone/>
              <a:tabLst/>
              <a:defRPr/>
            </a:pP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Total = float(</a:t>
            </a:r>
            <a:r>
              <a:rPr kumimoji="0" lang="en-US" sz="2000" b="0" i="0" u="none" strike="noStrike" kern="1200" cap="none" spc="0" normalizeH="0" baseline="0" noProof="0" dirty="0" err="1" smtClean="0">
                <a:ln>
                  <a:noFill/>
                </a:ln>
                <a:solidFill>
                  <a:schemeClr val="tx1"/>
                </a:solidFill>
                <a:effectLst/>
                <a:uLnTx/>
                <a:uFillTx/>
                <a:latin typeface="Courier New" pitchFamily="49" charset="0"/>
                <a:ea typeface="+mn-ea"/>
                <a:cs typeface="Arial" pitchFamily="34" charset="0"/>
              </a:rPr>
              <a:t>len</a:t>
            </a: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a:t>
            </a:r>
            <a:r>
              <a:rPr kumimoji="0" lang="en-US" sz="2000" b="0" i="0" u="none" strike="noStrike" kern="1200" cap="none" spc="0" normalizeH="0" baseline="0" noProof="0" dirty="0" err="1" smtClean="0">
                <a:ln>
                  <a:noFill/>
                </a:ln>
                <a:solidFill>
                  <a:schemeClr val="tx1"/>
                </a:solidFill>
                <a:effectLst/>
                <a:uLnTx/>
                <a:uFillTx/>
                <a:latin typeface="Courier New" pitchFamily="49" charset="0"/>
                <a:ea typeface="+mn-ea"/>
                <a:cs typeface="Arial" pitchFamily="34" charset="0"/>
              </a:rPr>
              <a:t>seq</a:t>
            </a: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a:t>
            </a:r>
            <a:endParaRPr kumimoji="0" lang="en-US" sz="2000" b="0" i="0" u="none" strike="noStrike" kern="1200" cap="none" spc="0" normalizeH="0" baseline="0" noProof="0" dirty="0" smtClean="0">
              <a:ln>
                <a:noFill/>
              </a:ln>
              <a:solidFill>
                <a:srgbClr val="FF0000"/>
              </a:solidFill>
              <a:effectLst/>
              <a:uLnTx/>
              <a:uFillTx/>
              <a:latin typeface="Courier New" pitchFamily="49" charset="0"/>
              <a:ea typeface="+mn-ea"/>
              <a:cs typeface="Arial" pitchFamily="34" charset="0"/>
            </a:endParaRPr>
          </a:p>
          <a:p>
            <a:pPr marL="0" marR="0" lvl="0" indent="0" algn="l" defTabSz="914400" rtl="0" eaLnBrk="1" fontAlgn="auto" latinLnBrk="0" hangingPunct="1">
              <a:lnSpc>
                <a:spcPct val="77000"/>
              </a:lnSpc>
              <a:spcBef>
                <a:spcPct val="20000"/>
              </a:spcBef>
              <a:spcAft>
                <a:spcPts val="0"/>
              </a:spcAft>
              <a:buClr>
                <a:schemeClr val="accent1">
                  <a:lumMod val="50000"/>
                </a:schemeClr>
              </a:buClr>
              <a:buSzTx/>
              <a:buFont typeface="Wingdings" pitchFamily="2" charset="2"/>
              <a:buNone/>
              <a:tabLst/>
              <a:defRPr/>
            </a:pPr>
            <a:r>
              <a:rPr kumimoji="0" lang="en-US" sz="2000" b="0" i="0" u="none" strike="noStrike" kern="1200" cap="none" spc="0" normalizeH="0" baseline="0" noProof="0" dirty="0" err="1" smtClean="0">
                <a:ln>
                  <a:noFill/>
                </a:ln>
                <a:solidFill>
                  <a:schemeClr val="tx1"/>
                </a:solidFill>
                <a:effectLst/>
                <a:uLnTx/>
                <a:uFillTx/>
                <a:latin typeface="Courier New" pitchFamily="49" charset="0"/>
                <a:ea typeface="+mn-ea"/>
                <a:cs typeface="Arial" pitchFamily="34" charset="0"/>
              </a:rPr>
              <a:t>APct</a:t>
            </a: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 = </a:t>
            </a:r>
            <a:r>
              <a:rPr kumimoji="0" lang="en-US" sz="2000" b="0" i="0" u="none" strike="noStrike" kern="1200" cap="none" spc="0" normalizeH="0" baseline="0" noProof="0" dirty="0" err="1" smtClean="0">
                <a:ln>
                  <a:noFill/>
                </a:ln>
                <a:solidFill>
                  <a:schemeClr val="tx1"/>
                </a:solidFill>
                <a:effectLst/>
                <a:uLnTx/>
                <a:uFillTx/>
                <a:latin typeface="Courier New" pitchFamily="49" charset="0"/>
                <a:ea typeface="+mn-ea"/>
                <a:cs typeface="Arial" pitchFamily="34" charset="0"/>
              </a:rPr>
              <a:t>int</a:t>
            </a: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a:t>
            </a:r>
            <a:r>
              <a:rPr kumimoji="0" lang="en-US" sz="2000" b="0" i="0" u="none" strike="noStrike" kern="1200" cap="none" spc="0" normalizeH="0" baseline="0" noProof="0" dirty="0" err="1" smtClean="0">
                <a:ln>
                  <a:noFill/>
                </a:ln>
                <a:solidFill>
                  <a:schemeClr val="tx1"/>
                </a:solidFill>
                <a:effectLst/>
                <a:uLnTx/>
                <a:uFillTx/>
                <a:latin typeface="Courier New" pitchFamily="49" charset="0"/>
                <a:ea typeface="+mn-ea"/>
                <a:cs typeface="Arial" pitchFamily="34" charset="0"/>
              </a:rPr>
              <a:t>Acount</a:t>
            </a: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/Total) * 100)</a:t>
            </a:r>
          </a:p>
          <a:p>
            <a:pPr marL="0" marR="0" lvl="0" indent="0" algn="l" defTabSz="914400" rtl="0" eaLnBrk="1" fontAlgn="auto" latinLnBrk="0" hangingPunct="1">
              <a:lnSpc>
                <a:spcPct val="77000"/>
              </a:lnSpc>
              <a:spcBef>
                <a:spcPct val="20000"/>
              </a:spcBef>
              <a:spcAft>
                <a:spcPts val="0"/>
              </a:spcAft>
              <a:buClr>
                <a:schemeClr val="accent1">
                  <a:lumMod val="50000"/>
                </a:schemeClr>
              </a:buClr>
              <a:buSzTx/>
              <a:buFont typeface="Wingdings" pitchFamily="2" charset="2"/>
              <a:buNone/>
              <a:tabLst/>
              <a:defRPr/>
            </a:pP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print 'A percent = %d ' % </a:t>
            </a:r>
            <a:r>
              <a:rPr kumimoji="0" lang="en-US" sz="2000" b="0" i="0" u="none" strike="noStrike" kern="1200" cap="none" spc="0" normalizeH="0" baseline="0" noProof="0" dirty="0" err="1" smtClean="0">
                <a:ln>
                  <a:noFill/>
                </a:ln>
                <a:solidFill>
                  <a:schemeClr val="tx1"/>
                </a:solidFill>
                <a:effectLst/>
                <a:uLnTx/>
                <a:uFillTx/>
                <a:latin typeface="Courier New" pitchFamily="49" charset="0"/>
                <a:ea typeface="+mn-ea"/>
                <a:cs typeface="Arial" pitchFamily="34" charset="0"/>
              </a:rPr>
              <a:t>APct</a:t>
            </a:r>
            <a:endPar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endParaRPr>
          </a:p>
          <a:p>
            <a:pPr marL="0" marR="0" lvl="0" indent="0" algn="l" defTabSz="914400" rtl="0" eaLnBrk="1" fontAlgn="auto" latinLnBrk="0" hangingPunct="1">
              <a:lnSpc>
                <a:spcPct val="77000"/>
              </a:lnSpc>
              <a:spcBef>
                <a:spcPct val="20000"/>
              </a:spcBef>
              <a:spcAft>
                <a:spcPts val="0"/>
              </a:spcAft>
              <a:buClr>
                <a:schemeClr val="accent1">
                  <a:lumMod val="50000"/>
                </a:schemeClr>
              </a:buClr>
              <a:buSzTx/>
              <a:buFont typeface="Wingdings" pitchFamily="2" charset="2"/>
              <a:buNone/>
              <a:tabLst/>
              <a:defRPr/>
            </a:pPr>
            <a:r>
              <a:rPr kumimoji="0" lang="en-US" sz="2000" b="0" i="0" u="none" strike="noStrike" kern="1200" cap="none" spc="0" normalizeH="0" baseline="0" noProof="0" dirty="0" err="1" smtClean="0">
                <a:ln>
                  <a:noFill/>
                </a:ln>
                <a:solidFill>
                  <a:schemeClr val="tx1"/>
                </a:solidFill>
                <a:effectLst/>
                <a:uLnTx/>
                <a:uFillTx/>
                <a:latin typeface="Courier New" pitchFamily="49" charset="0"/>
                <a:ea typeface="+mn-ea"/>
                <a:cs typeface="Arial" pitchFamily="34" charset="0"/>
              </a:rPr>
              <a:t>CPct</a:t>
            </a: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 = </a:t>
            </a:r>
            <a:r>
              <a:rPr kumimoji="0" lang="en-US" sz="2000" b="0" i="0" u="none" strike="noStrike" kern="1200" cap="none" spc="0" normalizeH="0" baseline="0" noProof="0" dirty="0" err="1" smtClean="0">
                <a:ln>
                  <a:noFill/>
                </a:ln>
                <a:solidFill>
                  <a:schemeClr val="tx1"/>
                </a:solidFill>
                <a:effectLst/>
                <a:uLnTx/>
                <a:uFillTx/>
                <a:latin typeface="Courier New" pitchFamily="49" charset="0"/>
                <a:ea typeface="+mn-ea"/>
                <a:cs typeface="Arial" pitchFamily="34" charset="0"/>
              </a:rPr>
              <a:t>int</a:t>
            </a: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a:t>
            </a:r>
            <a:r>
              <a:rPr kumimoji="0" lang="en-US" sz="2000" b="0" i="0" u="none" strike="noStrike" kern="1200" cap="none" spc="0" normalizeH="0" baseline="0" noProof="0" dirty="0" err="1" smtClean="0">
                <a:ln>
                  <a:noFill/>
                </a:ln>
                <a:solidFill>
                  <a:schemeClr val="tx1"/>
                </a:solidFill>
                <a:effectLst/>
                <a:uLnTx/>
                <a:uFillTx/>
                <a:latin typeface="Courier New" pitchFamily="49" charset="0"/>
                <a:ea typeface="+mn-ea"/>
                <a:cs typeface="Arial" pitchFamily="34" charset="0"/>
              </a:rPr>
              <a:t>Ccount</a:t>
            </a: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/Total) * 100)</a:t>
            </a:r>
          </a:p>
          <a:p>
            <a:pPr marL="0" marR="0" lvl="0" indent="0" algn="l" defTabSz="914400" rtl="0" eaLnBrk="1" fontAlgn="auto" latinLnBrk="0" hangingPunct="1">
              <a:lnSpc>
                <a:spcPct val="77000"/>
              </a:lnSpc>
              <a:spcBef>
                <a:spcPct val="20000"/>
              </a:spcBef>
              <a:spcAft>
                <a:spcPts val="0"/>
              </a:spcAft>
              <a:buClr>
                <a:schemeClr val="accent1">
                  <a:lumMod val="50000"/>
                </a:schemeClr>
              </a:buClr>
              <a:buSzTx/>
              <a:buFont typeface="Wingdings" pitchFamily="2" charset="2"/>
              <a:buNone/>
              <a:tabLst/>
              <a:defRPr/>
            </a:pP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print 'C percent = %d ' % </a:t>
            </a:r>
            <a:r>
              <a:rPr kumimoji="0" lang="en-US" sz="2000" b="0" i="0" u="none" strike="noStrike" kern="1200" cap="none" spc="0" normalizeH="0" baseline="0" noProof="0" dirty="0" err="1" smtClean="0">
                <a:ln>
                  <a:noFill/>
                </a:ln>
                <a:solidFill>
                  <a:schemeClr val="tx1"/>
                </a:solidFill>
                <a:effectLst/>
                <a:uLnTx/>
                <a:uFillTx/>
                <a:latin typeface="Courier New" pitchFamily="49" charset="0"/>
                <a:ea typeface="+mn-ea"/>
                <a:cs typeface="Arial" pitchFamily="34" charset="0"/>
              </a:rPr>
              <a:t>CPct</a:t>
            </a:r>
            <a:endPar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endParaRPr>
          </a:p>
          <a:p>
            <a:pPr marL="0" marR="0" lvl="0" indent="0" algn="l" defTabSz="914400" rtl="0" eaLnBrk="1" fontAlgn="auto" latinLnBrk="0" hangingPunct="1">
              <a:lnSpc>
                <a:spcPct val="77000"/>
              </a:lnSpc>
              <a:spcBef>
                <a:spcPct val="20000"/>
              </a:spcBef>
              <a:spcAft>
                <a:spcPts val="0"/>
              </a:spcAft>
              <a:buClr>
                <a:schemeClr val="accent1">
                  <a:lumMod val="50000"/>
                </a:schemeClr>
              </a:buClr>
              <a:buSzTx/>
              <a:buFont typeface="Wingdings" pitchFamily="2" charset="2"/>
              <a:buNone/>
              <a:tabLst/>
              <a:defRPr/>
            </a:pPr>
            <a:r>
              <a:rPr kumimoji="0" lang="en-US" sz="2000" b="0" i="0" u="none" strike="noStrike" kern="1200" cap="none" spc="0" normalizeH="0" baseline="0" noProof="0" dirty="0" err="1" smtClean="0">
                <a:ln>
                  <a:noFill/>
                </a:ln>
                <a:solidFill>
                  <a:schemeClr val="tx1"/>
                </a:solidFill>
                <a:effectLst/>
                <a:uLnTx/>
                <a:uFillTx/>
                <a:latin typeface="Courier New" pitchFamily="49" charset="0"/>
                <a:ea typeface="+mn-ea"/>
                <a:cs typeface="Arial" pitchFamily="34" charset="0"/>
              </a:rPr>
              <a:t>GPct</a:t>
            </a: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 = </a:t>
            </a:r>
            <a:r>
              <a:rPr kumimoji="0" lang="en-US" sz="2000" b="0" i="0" u="none" strike="noStrike" kern="1200" cap="none" spc="0" normalizeH="0" baseline="0" noProof="0" dirty="0" err="1" smtClean="0">
                <a:ln>
                  <a:noFill/>
                </a:ln>
                <a:solidFill>
                  <a:schemeClr val="tx1"/>
                </a:solidFill>
                <a:effectLst/>
                <a:uLnTx/>
                <a:uFillTx/>
                <a:latin typeface="Courier New" pitchFamily="49" charset="0"/>
                <a:ea typeface="+mn-ea"/>
                <a:cs typeface="Arial" pitchFamily="34" charset="0"/>
              </a:rPr>
              <a:t>int</a:t>
            </a: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a:t>
            </a:r>
            <a:r>
              <a:rPr kumimoji="0" lang="en-US" sz="2000" b="0" i="0" u="none" strike="noStrike" kern="1200" cap="none" spc="0" normalizeH="0" baseline="0" noProof="0" dirty="0" err="1" smtClean="0">
                <a:ln>
                  <a:noFill/>
                </a:ln>
                <a:solidFill>
                  <a:schemeClr val="tx1"/>
                </a:solidFill>
                <a:effectLst/>
                <a:uLnTx/>
                <a:uFillTx/>
                <a:latin typeface="Courier New" pitchFamily="49" charset="0"/>
                <a:ea typeface="+mn-ea"/>
                <a:cs typeface="Arial" pitchFamily="34" charset="0"/>
              </a:rPr>
              <a:t>Gcount</a:t>
            </a: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/Total) * 100)</a:t>
            </a:r>
          </a:p>
          <a:p>
            <a:pPr marL="0" marR="0" lvl="0" indent="0" algn="l" defTabSz="914400" rtl="0" eaLnBrk="1" fontAlgn="auto" latinLnBrk="0" hangingPunct="1">
              <a:lnSpc>
                <a:spcPct val="77000"/>
              </a:lnSpc>
              <a:spcBef>
                <a:spcPct val="20000"/>
              </a:spcBef>
              <a:spcAft>
                <a:spcPts val="0"/>
              </a:spcAft>
              <a:buClr>
                <a:schemeClr val="accent1">
                  <a:lumMod val="50000"/>
                </a:schemeClr>
              </a:buClr>
              <a:buSzTx/>
              <a:buFont typeface="Wingdings" pitchFamily="2" charset="2"/>
              <a:buNone/>
              <a:tabLst/>
              <a:defRPr/>
            </a:pP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print 'G percent = %d ' % </a:t>
            </a:r>
            <a:r>
              <a:rPr kumimoji="0" lang="en-US" sz="2000" b="0" i="0" u="none" strike="noStrike" kern="1200" cap="none" spc="0" normalizeH="0" baseline="0" noProof="0" dirty="0" err="1" smtClean="0">
                <a:ln>
                  <a:noFill/>
                </a:ln>
                <a:solidFill>
                  <a:schemeClr val="tx1"/>
                </a:solidFill>
                <a:effectLst/>
                <a:uLnTx/>
                <a:uFillTx/>
                <a:latin typeface="Courier New" pitchFamily="49" charset="0"/>
                <a:ea typeface="+mn-ea"/>
                <a:cs typeface="Arial" pitchFamily="34" charset="0"/>
              </a:rPr>
              <a:t>GPct</a:t>
            </a:r>
            <a:endPar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endParaRPr>
          </a:p>
          <a:p>
            <a:pPr marL="0" marR="0" lvl="0" indent="0" algn="l" defTabSz="914400" rtl="0" eaLnBrk="1" fontAlgn="auto" latinLnBrk="0" hangingPunct="1">
              <a:lnSpc>
                <a:spcPct val="77000"/>
              </a:lnSpc>
              <a:spcBef>
                <a:spcPct val="20000"/>
              </a:spcBef>
              <a:spcAft>
                <a:spcPts val="0"/>
              </a:spcAft>
              <a:buClr>
                <a:schemeClr val="accent1">
                  <a:lumMod val="50000"/>
                </a:schemeClr>
              </a:buClr>
              <a:buSzTx/>
              <a:buFont typeface="Wingdings" pitchFamily="2" charset="2"/>
              <a:buNone/>
              <a:tabLst/>
              <a:defRPr/>
            </a:pPr>
            <a:r>
              <a:rPr kumimoji="0" lang="en-US" sz="2000" b="0" i="0" u="none" strike="noStrike" kern="1200" cap="none" spc="0" normalizeH="0" baseline="0" noProof="0" dirty="0" err="1" smtClean="0">
                <a:ln>
                  <a:noFill/>
                </a:ln>
                <a:solidFill>
                  <a:srgbClr val="FF0000"/>
                </a:solidFill>
                <a:effectLst/>
                <a:uLnTx/>
                <a:uFillTx/>
                <a:latin typeface="Courier New" pitchFamily="49" charset="0"/>
                <a:ea typeface="+mn-ea"/>
                <a:cs typeface="Arial" pitchFamily="34" charset="0"/>
              </a:rPr>
              <a:t>TUPct</a:t>
            </a: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 = </a:t>
            </a:r>
            <a:r>
              <a:rPr kumimoji="0" lang="en-US" sz="2000" b="0" i="0" u="none" strike="noStrike" kern="1200" cap="none" spc="0" normalizeH="0" baseline="0" noProof="0" dirty="0" err="1" smtClean="0">
                <a:ln>
                  <a:noFill/>
                </a:ln>
                <a:solidFill>
                  <a:schemeClr val="tx1"/>
                </a:solidFill>
                <a:effectLst/>
                <a:uLnTx/>
                <a:uFillTx/>
                <a:latin typeface="Courier New" pitchFamily="49" charset="0"/>
                <a:ea typeface="+mn-ea"/>
                <a:cs typeface="Arial" pitchFamily="34" charset="0"/>
              </a:rPr>
              <a:t>int</a:t>
            </a: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a:t>
            </a:r>
            <a:r>
              <a:rPr kumimoji="0" lang="en-US" sz="2000" b="0" i="0" u="none" strike="noStrike" kern="1200" cap="none" spc="0" normalizeH="0" baseline="0" noProof="0" dirty="0" err="1" smtClean="0">
                <a:ln>
                  <a:noFill/>
                </a:ln>
                <a:solidFill>
                  <a:srgbClr val="FF0000"/>
                </a:solidFill>
                <a:effectLst/>
                <a:uLnTx/>
                <a:uFillTx/>
                <a:latin typeface="Courier New" pitchFamily="49" charset="0"/>
                <a:ea typeface="+mn-ea"/>
                <a:cs typeface="Arial" pitchFamily="34" charset="0"/>
              </a:rPr>
              <a:t>TUcount</a:t>
            </a: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/Total) * 100)</a:t>
            </a:r>
          </a:p>
          <a:p>
            <a:pPr marL="0" marR="0" lvl="0" indent="0" algn="l" defTabSz="914400" rtl="0" eaLnBrk="1" fontAlgn="auto" latinLnBrk="0" hangingPunct="1">
              <a:lnSpc>
                <a:spcPct val="77000"/>
              </a:lnSpc>
              <a:spcBef>
                <a:spcPct val="20000"/>
              </a:spcBef>
              <a:spcAft>
                <a:spcPts val="0"/>
              </a:spcAft>
              <a:buClr>
                <a:schemeClr val="accent1">
                  <a:lumMod val="50000"/>
                </a:schemeClr>
              </a:buClr>
              <a:buSzTx/>
              <a:buFont typeface="Wingdings" pitchFamily="2" charset="2"/>
              <a:buNone/>
              <a:tabLst/>
              <a:defRPr/>
            </a:pP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print 'T</a:t>
            </a:r>
            <a:r>
              <a:rPr kumimoji="0" lang="en-US" sz="2000" b="0" i="0" u="none" strike="noStrike" kern="1200" cap="none" spc="0" normalizeH="0" baseline="0" noProof="0" dirty="0" smtClean="0">
                <a:ln>
                  <a:noFill/>
                </a:ln>
                <a:solidFill>
                  <a:srgbClr val="FF0000"/>
                </a:solidFill>
                <a:effectLst/>
                <a:uLnTx/>
                <a:uFillTx/>
                <a:latin typeface="Courier New" pitchFamily="49" charset="0"/>
                <a:ea typeface="+mn-ea"/>
                <a:cs typeface="Arial" pitchFamily="34" charset="0"/>
              </a:rPr>
              <a:t>/U</a:t>
            </a:r>
            <a:r>
              <a:rPr kumimoji="0" lang="en-US" sz="2000" b="0" i="0" u="none" strike="noStrike" kern="1200" cap="none" spc="0" normalizeH="0" baseline="0" noProof="0" dirty="0" smtClean="0">
                <a:ln>
                  <a:noFill/>
                </a:ln>
                <a:solidFill>
                  <a:schemeClr val="tx1"/>
                </a:solidFill>
                <a:effectLst/>
                <a:uLnTx/>
                <a:uFillTx/>
                <a:latin typeface="Courier New" pitchFamily="49" charset="0"/>
                <a:ea typeface="+mn-ea"/>
                <a:cs typeface="Arial" pitchFamily="34" charset="0"/>
              </a:rPr>
              <a:t> percent = %d ' % </a:t>
            </a:r>
            <a:r>
              <a:rPr kumimoji="0" lang="en-US" sz="2000" b="0" i="0" u="none" strike="noStrike" kern="1200" cap="none" spc="0" normalizeH="0" baseline="0" noProof="0" dirty="0" err="1" smtClean="0">
                <a:ln>
                  <a:noFill/>
                </a:ln>
                <a:solidFill>
                  <a:srgbClr val="FF0000"/>
                </a:solidFill>
                <a:effectLst/>
                <a:uLnTx/>
                <a:uFillTx/>
                <a:latin typeface="Courier New" pitchFamily="49" charset="0"/>
                <a:ea typeface="+mn-ea"/>
                <a:cs typeface="Arial" pitchFamily="34" charset="0"/>
              </a:rPr>
              <a:t>TUPct</a:t>
            </a:r>
            <a:endParaRPr kumimoji="0" lang="en-US" sz="2000" b="0" i="0" u="none" strike="noStrike" kern="1200" cap="none" spc="0" normalizeH="0" baseline="0" noProof="0" dirty="0" smtClean="0">
              <a:ln>
                <a:noFill/>
              </a:ln>
              <a:solidFill>
                <a:srgbClr val="FF0000"/>
              </a:solidFill>
              <a:effectLst/>
              <a:uLnTx/>
              <a:uFillTx/>
              <a:latin typeface="Courier New" pitchFamily="49" charset="0"/>
              <a:ea typeface="+mn-ea"/>
              <a:cs typeface="Arial" pitchFamily="34" charset="0"/>
            </a:endParaRPr>
          </a:p>
          <a:p>
            <a:pPr marL="0" marR="0" lvl="0" indent="0" algn="l" defTabSz="914400" rtl="0" eaLnBrk="1" fontAlgn="auto" latinLnBrk="0" hangingPunct="1">
              <a:lnSpc>
                <a:spcPct val="77000"/>
              </a:lnSpc>
              <a:spcBef>
                <a:spcPct val="20000"/>
              </a:spcBef>
              <a:spcAft>
                <a:spcPts val="0"/>
              </a:spcAft>
              <a:buClr>
                <a:schemeClr val="accent1">
                  <a:lumMod val="50000"/>
                </a:schemeClr>
              </a:buClr>
              <a:buSzTx/>
              <a:buFont typeface="Wingdings" pitchFamily="2" charset="2"/>
              <a:buChar char="§"/>
              <a:tabLst/>
              <a:defRPr/>
            </a:pPr>
            <a:endParaRPr kumimoji="0" lang="en-US"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176213" indent="-176213"/>
            <a:r>
              <a:rPr lang="en-US" dirty="0" smtClean="0"/>
              <a:t>Extend your code to handle the nucleic acid ambiguous sequence characters “N” and “X”</a:t>
            </a:r>
          </a:p>
          <a:p>
            <a:pPr marL="176213" indent="-176213"/>
            <a:r>
              <a:rPr lang="en-US" dirty="0" smtClean="0"/>
              <a:t>Extend your code to handle protein sequences</a:t>
            </a:r>
          </a:p>
          <a:p>
            <a:pPr marL="176213" indent="-176213"/>
            <a:endParaRPr lang="en-US" dirty="0"/>
          </a:p>
        </p:txBody>
      </p:sp>
      <p:sp>
        <p:nvSpPr>
          <p:cNvPr id="3" name="Title 2"/>
          <p:cNvSpPr>
            <a:spLocks noGrp="1"/>
          </p:cNvSpPr>
          <p:nvPr>
            <p:ph type="title" idx="4294967295"/>
          </p:nvPr>
        </p:nvSpPr>
        <p:spPr>
          <a:xfrm>
            <a:off x="457200" y="838200"/>
            <a:ext cx="8229600" cy="884238"/>
          </a:xfrm>
          <a:prstGeom prst="rect">
            <a:avLst/>
          </a:prstGeom>
        </p:spPr>
        <p:txBody>
          <a:bodyPr/>
          <a:lstStyle/>
          <a:p>
            <a:r>
              <a:rPr lang="en-US" dirty="0" smtClean="0"/>
              <a:t>What’s Next</a:t>
            </a:r>
            <a:endParaRPr lang="en-US" dirty="0"/>
          </a:p>
        </p:txBody>
      </p:sp>
      <p:sp>
        <p:nvSpPr>
          <p:cNvPr id="4" name="Slide Number Placeholder 3"/>
          <p:cNvSpPr>
            <a:spLocks noGrp="1"/>
          </p:cNvSpPr>
          <p:nvPr>
            <p:ph type="sldNum" sz="quarter" idx="11"/>
          </p:nvPr>
        </p:nvSpPr>
        <p:spPr/>
        <p:txBody>
          <a:bodyPr/>
          <a:lstStyle/>
          <a:p>
            <a:fld id="{13EC2685-7EB5-4289-A761-ABC6C6D9CC5D}" type="slidenum">
              <a:rPr lang="en-US" smtClean="0"/>
              <a:pPr/>
              <a:t>45</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563041" y="165618"/>
            <a:ext cx="8153280" cy="959141"/>
          </a:xfrm>
        </p:spPr>
        <p:txBody>
          <a:bodyPr>
            <a:spAutoFit/>
          </a:bodyPr>
          <a:lstStyle/>
          <a:p>
            <a:pPr>
              <a:lnSpc>
                <a:spcPct val="98000"/>
              </a:lnSpc>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GB" sz="2900" dirty="0">
                <a:latin typeface="Gill Sans MT" pitchFamily="-112" charset="-18"/>
              </a:rPr>
              <a:t>Essential Computing for Bioinformatics </a:t>
            </a:r>
            <a:br>
              <a:rPr lang="en-GB" sz="2900" dirty="0">
                <a:latin typeface="Gill Sans MT" pitchFamily="-112" charset="-18"/>
              </a:rPr>
            </a:br>
            <a:r>
              <a:rPr lang="en-GB" sz="2900" dirty="0">
                <a:latin typeface="Gill Sans MT" pitchFamily="-112" charset="-18"/>
              </a:rPr>
              <a:t>Course Description</a:t>
            </a:r>
          </a:p>
        </p:txBody>
      </p:sp>
      <p:sp>
        <p:nvSpPr>
          <p:cNvPr id="18435" name="Text Box 2"/>
          <p:cNvSpPr txBox="1">
            <a:spLocks noChangeArrowheads="1"/>
          </p:cNvSpPr>
          <p:nvPr/>
        </p:nvSpPr>
        <p:spPr bwMode="auto">
          <a:xfrm>
            <a:off x="656640" y="1719541"/>
            <a:ext cx="7898400" cy="4041064"/>
          </a:xfrm>
          <a:prstGeom prst="rect">
            <a:avLst/>
          </a:prstGeom>
          <a:noFill/>
          <a:ln w="9525">
            <a:noFill/>
            <a:round/>
            <a:headEnd/>
            <a:tailEnd/>
          </a:ln>
        </p:spPr>
        <p:txBody>
          <a:bodyPr lIns="81639" tIns="40820" rIns="81639" bIns="40820">
            <a:prstTxWarp prst="textNoShape">
              <a:avLst/>
            </a:prstTxWarp>
            <a:spAutoFit/>
          </a:bodyPr>
          <a:lstStyle/>
          <a:p>
            <a:pPr algn="just">
              <a:lnSpc>
                <a:spcPct val="93000"/>
              </a:lnSpc>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GB" sz="2500" dirty="0">
                <a:solidFill>
                  <a:srgbClr val="000000"/>
                </a:solidFill>
                <a:ea typeface="DejaVu Sans" charset="0"/>
                <a:cs typeface="DejaVu Sans" charset="0"/>
              </a:rPr>
              <a:t>This course provides a broad introductory discussion of essential computer science concepts that have wide applicability in the natural sciences. Particular emphasis will be placed on applications to Bioinformatics.  The concepts will be motivated by practical problems arising from the use of bioinformatics research tools such as genetic sequence databases.  Concepts will be discussed in a weekly lecture and will be practiced via simple programming exercises using Python, an easy to learn and widely available scripting language.</a:t>
            </a:r>
          </a:p>
        </p:txBody>
      </p:sp>
      <p:sp>
        <p:nvSpPr>
          <p:cNvPr id="18436" name="Slide Number Placeholder 3"/>
          <p:cNvSpPr>
            <a:spLocks noGrp="1"/>
          </p:cNvSpPr>
          <p:nvPr>
            <p:ph type="sldNum" sz="quarter" idx="12"/>
          </p:nvPr>
        </p:nvSpPr>
        <p:spPr bwMode="auto">
          <a:noFill/>
          <a:ln>
            <a:miter lim="800000"/>
            <a:headEnd/>
            <a:tailEnd/>
          </a:ln>
        </p:spPr>
        <p:txBody>
          <a:bodyPr/>
          <a:lstStyle/>
          <a:p>
            <a:fld id="{C69E47E3-3EAA-B34D-BB00-68E78F73518B}" type="slidenum">
              <a:rPr lang="en-US"/>
              <a:pPr/>
              <a:t>5</a:t>
            </a:fld>
            <a:endParaRPr lang="en-US"/>
          </a:p>
        </p:txBody>
      </p:sp>
      <p:sp>
        <p:nvSpPr>
          <p:cNvPr id="18437" name="Footer Placeholder 4"/>
          <p:cNvSpPr>
            <a:spLocks noGrp="1"/>
          </p:cNvSpPr>
          <p:nvPr>
            <p:ph type="ftr" sz="quarter" idx="11"/>
          </p:nvPr>
        </p:nvSpPr>
        <p:spPr bwMode="auto">
          <a:noFill/>
          <a:ln>
            <a:miter lim="800000"/>
            <a:headEnd/>
            <a:tailEnd/>
          </a:ln>
        </p:spPr>
        <p:txBody>
          <a:bodyPr wrap="square" numCol="1" anchor="t" anchorCtr="0" compatLnSpc="1">
            <a:prstTxWarp prst="textNoShape">
              <a:avLst/>
            </a:prstTxWarp>
          </a:bodyPr>
          <a:lstStyle/>
          <a:p>
            <a:pPr>
              <a:buFont typeface="Wingdings" pitchFamily="-112" charset="2"/>
              <a:buNone/>
            </a:pPr>
            <a:r>
              <a:rPr lang="en-US">
                <a:latin typeface="Times New Roman" pitchFamily="-112" charset="0"/>
                <a:ea typeface="Times New Roman" pitchFamily="-112" charset="0"/>
                <a:cs typeface="Times New Roman" pitchFamily="-112" charset="0"/>
              </a:rPr>
              <a:t>These materials were developed with funding from the US National Institutes of Health grant #2T36 GM008789 to the Pittsburgh Supercomputing Center</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286561" y="525655"/>
            <a:ext cx="8320320" cy="529976"/>
          </a:xfrm>
        </p:spPr>
        <p:txBody>
          <a:bodyPr>
            <a:spAutoFit/>
          </a:bodyPr>
          <a:lstStyle/>
          <a:p>
            <a:pPr>
              <a:lnSpc>
                <a:spcPct val="98000"/>
              </a:lnSpc>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defRPr/>
            </a:pPr>
            <a:r>
              <a:rPr lang="en-GB" sz="2900" dirty="0">
                <a:latin typeface="+mn-lt"/>
              </a:rPr>
              <a:t>Educational Objectives</a:t>
            </a:r>
          </a:p>
        </p:txBody>
      </p:sp>
      <p:sp>
        <p:nvSpPr>
          <p:cNvPr id="19459" name="Rectangle 2"/>
          <p:cNvSpPr>
            <a:spLocks noGrp="1" noChangeArrowheads="1"/>
          </p:cNvSpPr>
          <p:nvPr>
            <p:ph sz="quarter" idx="1"/>
          </p:nvPr>
        </p:nvSpPr>
        <p:spPr>
          <a:xfrm>
            <a:off x="414720" y="1636012"/>
            <a:ext cx="8294400" cy="4117742"/>
          </a:xfrm>
        </p:spPr>
        <p:txBody>
          <a:bodyPr>
            <a:spAutoFit/>
          </a:bodyPr>
          <a:lstStyle/>
          <a:p>
            <a:pPr marL="208804" indent="-207363">
              <a:lnSpc>
                <a:spcPct val="98000"/>
              </a:lnSpc>
              <a:tabLst>
                <a:tab pos="230403" algn="l"/>
                <a:tab pos="645130" algn="l"/>
                <a:tab pos="1059856" algn="l"/>
                <a:tab pos="1474582" algn="l"/>
                <a:tab pos="1889308" algn="l"/>
                <a:tab pos="2304034" algn="l"/>
                <a:tab pos="2718760" algn="l"/>
                <a:tab pos="3133486" algn="l"/>
                <a:tab pos="3548212" algn="l"/>
                <a:tab pos="3962938" algn="l"/>
                <a:tab pos="4377665" algn="l"/>
                <a:tab pos="4792391" algn="l"/>
                <a:tab pos="5207117" algn="l"/>
                <a:tab pos="5621843" algn="l"/>
                <a:tab pos="6036569" algn="l"/>
                <a:tab pos="6451295" algn="l"/>
                <a:tab pos="6866021" algn="l"/>
                <a:tab pos="7280747" algn="l"/>
                <a:tab pos="7695474" algn="l"/>
                <a:tab pos="8110200" algn="l"/>
              </a:tabLst>
            </a:pPr>
            <a:r>
              <a:rPr lang="en-GB" sz="2200" dirty="0">
                <a:latin typeface="Gill Sans MT" pitchFamily="-112" charset="-18"/>
              </a:rPr>
              <a:t>Awareness of the mathematical models of computation and their fundamental limits</a:t>
            </a:r>
          </a:p>
          <a:p>
            <a:pPr marL="208804" indent="-207363">
              <a:lnSpc>
                <a:spcPct val="97000"/>
              </a:lnSpc>
              <a:tabLst>
                <a:tab pos="230403" algn="l"/>
                <a:tab pos="645130" algn="l"/>
                <a:tab pos="1059856" algn="l"/>
                <a:tab pos="1474582" algn="l"/>
                <a:tab pos="1889308" algn="l"/>
                <a:tab pos="2304034" algn="l"/>
                <a:tab pos="2718760" algn="l"/>
                <a:tab pos="3133486" algn="l"/>
                <a:tab pos="3548212" algn="l"/>
                <a:tab pos="3962938" algn="l"/>
                <a:tab pos="4377665" algn="l"/>
                <a:tab pos="4792391" algn="l"/>
                <a:tab pos="5207117" algn="l"/>
                <a:tab pos="5621843" algn="l"/>
                <a:tab pos="6036569" algn="l"/>
                <a:tab pos="6451295" algn="l"/>
                <a:tab pos="6866021" algn="l"/>
                <a:tab pos="7280747" algn="l"/>
                <a:tab pos="7695474" algn="l"/>
                <a:tab pos="8110200" algn="l"/>
              </a:tabLst>
            </a:pPr>
            <a:r>
              <a:rPr lang="en-GB" sz="2200" dirty="0">
                <a:latin typeface="Gill Sans MT" pitchFamily="-112" charset="-18"/>
              </a:rPr>
              <a:t>Basic understanding of the inner workings of a computer system</a:t>
            </a:r>
          </a:p>
          <a:p>
            <a:pPr marL="208804" indent="-207363">
              <a:lnSpc>
                <a:spcPct val="97000"/>
              </a:lnSpc>
              <a:tabLst>
                <a:tab pos="230403" algn="l"/>
                <a:tab pos="645130" algn="l"/>
                <a:tab pos="1059856" algn="l"/>
                <a:tab pos="1474582" algn="l"/>
                <a:tab pos="1889308" algn="l"/>
                <a:tab pos="2304034" algn="l"/>
                <a:tab pos="2718760" algn="l"/>
                <a:tab pos="3133486" algn="l"/>
                <a:tab pos="3548212" algn="l"/>
                <a:tab pos="3962938" algn="l"/>
                <a:tab pos="4377665" algn="l"/>
                <a:tab pos="4792391" algn="l"/>
                <a:tab pos="5207117" algn="l"/>
                <a:tab pos="5621843" algn="l"/>
                <a:tab pos="6036569" algn="l"/>
                <a:tab pos="6451295" algn="l"/>
                <a:tab pos="6866021" algn="l"/>
                <a:tab pos="7280747" algn="l"/>
                <a:tab pos="7695474" algn="l"/>
                <a:tab pos="8110200" algn="l"/>
              </a:tabLst>
            </a:pPr>
            <a:r>
              <a:rPr lang="en-GB" sz="2200" dirty="0">
                <a:latin typeface="Gill Sans MT" pitchFamily="-112" charset="-18"/>
              </a:rPr>
              <a:t>Ability to extract useful information from various bioinformatics data sources </a:t>
            </a:r>
          </a:p>
          <a:p>
            <a:pPr marL="208804" indent="-207363">
              <a:lnSpc>
                <a:spcPct val="97000"/>
              </a:lnSpc>
              <a:tabLst>
                <a:tab pos="230403" algn="l"/>
                <a:tab pos="645130" algn="l"/>
                <a:tab pos="1059856" algn="l"/>
                <a:tab pos="1474582" algn="l"/>
                <a:tab pos="1889308" algn="l"/>
                <a:tab pos="2304034" algn="l"/>
                <a:tab pos="2718760" algn="l"/>
                <a:tab pos="3133486" algn="l"/>
                <a:tab pos="3548212" algn="l"/>
                <a:tab pos="3962938" algn="l"/>
                <a:tab pos="4377665" algn="l"/>
                <a:tab pos="4792391" algn="l"/>
                <a:tab pos="5207117" algn="l"/>
                <a:tab pos="5621843" algn="l"/>
                <a:tab pos="6036569" algn="l"/>
                <a:tab pos="6451295" algn="l"/>
                <a:tab pos="6866021" algn="l"/>
                <a:tab pos="7280747" algn="l"/>
                <a:tab pos="7695474" algn="l"/>
                <a:tab pos="8110200" algn="l"/>
              </a:tabLst>
            </a:pPr>
            <a:r>
              <a:rPr lang="en-GB" sz="2200" dirty="0">
                <a:latin typeface="Gill Sans MT" pitchFamily="-112" charset="-18"/>
              </a:rPr>
              <a:t>Ability to design computer programs in a modern high level language to analyze bioinformatics data.</a:t>
            </a:r>
          </a:p>
          <a:p>
            <a:pPr marL="208804" indent="-207363">
              <a:lnSpc>
                <a:spcPct val="97000"/>
              </a:lnSpc>
              <a:tabLst>
                <a:tab pos="230403" algn="l"/>
                <a:tab pos="645130" algn="l"/>
                <a:tab pos="1059856" algn="l"/>
                <a:tab pos="1474582" algn="l"/>
                <a:tab pos="1889308" algn="l"/>
                <a:tab pos="2304034" algn="l"/>
                <a:tab pos="2718760" algn="l"/>
                <a:tab pos="3133486" algn="l"/>
                <a:tab pos="3548212" algn="l"/>
                <a:tab pos="3962938" algn="l"/>
                <a:tab pos="4377665" algn="l"/>
                <a:tab pos="4792391" algn="l"/>
                <a:tab pos="5207117" algn="l"/>
                <a:tab pos="5621843" algn="l"/>
                <a:tab pos="6036569" algn="l"/>
                <a:tab pos="6451295" algn="l"/>
                <a:tab pos="6866021" algn="l"/>
                <a:tab pos="7280747" algn="l"/>
                <a:tab pos="7695474" algn="l"/>
                <a:tab pos="8110200" algn="l"/>
              </a:tabLst>
            </a:pPr>
            <a:r>
              <a:rPr lang="en-GB" sz="2200" dirty="0">
                <a:latin typeface="Gill Sans MT" pitchFamily="-112" charset="-18"/>
              </a:rPr>
              <a:t>Experience with commonly used software development environments and operating systems</a:t>
            </a:r>
          </a:p>
          <a:p>
            <a:pPr marL="208804" indent="-207363">
              <a:lnSpc>
                <a:spcPct val="97000"/>
              </a:lnSpc>
              <a:tabLst>
                <a:tab pos="230403" algn="l"/>
                <a:tab pos="645130" algn="l"/>
                <a:tab pos="1059856" algn="l"/>
                <a:tab pos="1474582" algn="l"/>
                <a:tab pos="1889308" algn="l"/>
                <a:tab pos="2304034" algn="l"/>
                <a:tab pos="2718760" algn="l"/>
                <a:tab pos="3133486" algn="l"/>
                <a:tab pos="3548212" algn="l"/>
                <a:tab pos="3962938" algn="l"/>
                <a:tab pos="4377665" algn="l"/>
                <a:tab pos="4792391" algn="l"/>
                <a:tab pos="5207117" algn="l"/>
                <a:tab pos="5621843" algn="l"/>
                <a:tab pos="6036569" algn="l"/>
                <a:tab pos="6451295" algn="l"/>
                <a:tab pos="6866021" algn="l"/>
                <a:tab pos="7280747" algn="l"/>
                <a:tab pos="7695474" algn="l"/>
                <a:tab pos="8110200" algn="l"/>
              </a:tabLst>
            </a:pPr>
            <a:r>
              <a:rPr lang="en-GB" sz="2200" dirty="0">
                <a:latin typeface="Gill Sans MT" pitchFamily="-112" charset="-18"/>
              </a:rPr>
              <a:t>Experience applying computer programming to solve bioinformatics problems</a:t>
            </a:r>
            <a:endParaRPr lang="en-GB" dirty="0">
              <a:latin typeface="Gill Sans MT" pitchFamily="-112" charset="-18"/>
            </a:endParaRPr>
          </a:p>
        </p:txBody>
      </p:sp>
      <p:sp>
        <p:nvSpPr>
          <p:cNvPr id="19460" name="Text Box 3"/>
          <p:cNvSpPr txBox="1">
            <a:spLocks noChangeArrowheads="1"/>
          </p:cNvSpPr>
          <p:nvPr/>
        </p:nvSpPr>
        <p:spPr bwMode="auto">
          <a:xfrm>
            <a:off x="6855841" y="3907131"/>
            <a:ext cx="18720" cy="313953"/>
          </a:xfrm>
          <a:prstGeom prst="rect">
            <a:avLst/>
          </a:prstGeom>
          <a:noFill/>
          <a:ln w="9525">
            <a:noFill/>
            <a:round/>
            <a:headEnd/>
            <a:tailEnd/>
          </a:ln>
        </p:spPr>
        <p:txBody>
          <a:bodyPr wrap="none" lIns="82945" tIns="41473" rIns="82945" bIns="41473" anchor="ctr">
            <a:prstTxWarp prst="textNoShape">
              <a:avLst/>
            </a:prstTxWarp>
          </a:bodyPr>
          <a:lstStyle/>
          <a:p>
            <a:endParaRPr lang="en-US"/>
          </a:p>
        </p:txBody>
      </p:sp>
      <p:sp>
        <p:nvSpPr>
          <p:cNvPr id="19461" name="Text Box 4"/>
          <p:cNvSpPr txBox="1">
            <a:spLocks noChangeArrowheads="1"/>
          </p:cNvSpPr>
          <p:nvPr/>
        </p:nvSpPr>
        <p:spPr bwMode="auto">
          <a:xfrm>
            <a:off x="5052961" y="6536847"/>
            <a:ext cx="601920" cy="313953"/>
          </a:xfrm>
          <a:prstGeom prst="rect">
            <a:avLst/>
          </a:prstGeom>
          <a:noFill/>
          <a:ln w="9525">
            <a:noFill/>
            <a:round/>
            <a:headEnd/>
            <a:tailEnd/>
          </a:ln>
        </p:spPr>
        <p:txBody>
          <a:bodyPr wrap="none" lIns="82945" tIns="41473" rIns="82945" bIns="41473" anchor="ctr">
            <a:prstTxWarp prst="textNoShape">
              <a:avLst/>
            </a:prstTxWarp>
          </a:bodyPr>
          <a:lstStyle/>
          <a:p>
            <a:endParaRPr lang="en-US"/>
          </a:p>
        </p:txBody>
      </p:sp>
      <p:sp>
        <p:nvSpPr>
          <p:cNvPr id="19462" name="Slide Number Placeholder 5"/>
          <p:cNvSpPr>
            <a:spLocks noGrp="1"/>
          </p:cNvSpPr>
          <p:nvPr>
            <p:ph type="sldNum" sz="quarter" idx="12"/>
          </p:nvPr>
        </p:nvSpPr>
        <p:spPr bwMode="auto">
          <a:noFill/>
          <a:ln>
            <a:miter lim="800000"/>
            <a:headEnd/>
            <a:tailEnd/>
          </a:ln>
        </p:spPr>
        <p:txBody>
          <a:bodyPr/>
          <a:lstStyle/>
          <a:p>
            <a:fld id="{122D7251-0817-9446-88FA-5B66C640624F}" type="slidenum">
              <a:rPr lang="en-US"/>
              <a:pPr/>
              <a:t>6</a:t>
            </a:fld>
            <a:endParaRPr lang="en-US"/>
          </a:p>
        </p:txBody>
      </p:sp>
      <p:sp>
        <p:nvSpPr>
          <p:cNvPr id="19463" name="Footer Placeholder 6"/>
          <p:cNvSpPr>
            <a:spLocks noGrp="1"/>
          </p:cNvSpPr>
          <p:nvPr>
            <p:ph type="ftr" sz="quarter" idx="11"/>
          </p:nvPr>
        </p:nvSpPr>
        <p:spPr bwMode="auto">
          <a:noFill/>
          <a:ln>
            <a:miter lim="800000"/>
            <a:headEnd/>
            <a:tailEnd/>
          </a:ln>
        </p:spPr>
        <p:txBody>
          <a:bodyPr wrap="square" numCol="1" anchor="t" anchorCtr="0" compatLnSpc="1">
            <a:prstTxWarp prst="textNoShape">
              <a:avLst/>
            </a:prstTxWarp>
          </a:bodyPr>
          <a:lstStyle/>
          <a:p>
            <a:pPr>
              <a:buFont typeface="Wingdings" pitchFamily="-112" charset="2"/>
              <a:buNone/>
            </a:pPr>
            <a:r>
              <a:rPr lang="en-US">
                <a:latin typeface="Times New Roman" pitchFamily="-112" charset="0"/>
                <a:ea typeface="Times New Roman" pitchFamily="-112" charset="0"/>
                <a:cs typeface="Times New Roman" pitchFamily="-112" charset="0"/>
              </a:rPr>
              <a:t>These materials were developed with funding from the US National Institutes of Health grant #2T36 GM008789 to the Pittsburgh Supercomputing Center</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rmAutofit/>
          </a:bodyPr>
          <a:lstStyle/>
          <a:p>
            <a:pPr>
              <a:defRPr/>
            </a:pPr>
            <a:r>
              <a:rPr lang="en-US" sz="2900" dirty="0">
                <a:latin typeface="+mn-lt"/>
              </a:rPr>
              <a:t>Major Course Modules</a:t>
            </a:r>
          </a:p>
        </p:txBody>
      </p:sp>
      <p:sp>
        <p:nvSpPr>
          <p:cNvPr id="20483" name="Rectangle 4"/>
          <p:cNvSpPr>
            <a:spLocks noChangeArrowheads="1"/>
          </p:cNvSpPr>
          <p:nvPr/>
        </p:nvSpPr>
        <p:spPr bwMode="auto">
          <a:xfrm>
            <a:off x="47520" y="3741513"/>
            <a:ext cx="167510" cy="360755"/>
          </a:xfrm>
          <a:prstGeom prst="rect">
            <a:avLst/>
          </a:prstGeom>
          <a:noFill/>
          <a:ln w="9525">
            <a:noFill/>
            <a:miter lim="800000"/>
            <a:headEnd/>
            <a:tailEnd/>
          </a:ln>
        </p:spPr>
        <p:txBody>
          <a:bodyPr wrap="none" lIns="82945" tIns="41473" rIns="82945" bIns="41473">
            <a:prstTxWarp prst="textNoShape">
              <a:avLst/>
            </a:prstTxWarp>
            <a:spAutoFit/>
          </a:bodyPr>
          <a:lstStyle/>
          <a:p>
            <a:endParaRPr lang="en-US"/>
          </a:p>
        </p:txBody>
      </p:sp>
      <p:graphicFrame>
        <p:nvGraphicFramePr>
          <p:cNvPr id="20627" name="Group 147"/>
          <p:cNvGraphicFramePr>
            <a:graphicFrameLocks noGrp="1"/>
          </p:cNvGraphicFramePr>
          <p:nvPr/>
        </p:nvGraphicFramePr>
        <p:xfrm>
          <a:off x="563040" y="1355182"/>
          <a:ext cx="7672320" cy="3384833"/>
        </p:xfrm>
        <a:graphic>
          <a:graphicData uri="http://schemas.openxmlformats.org/drawingml/2006/table">
            <a:tbl>
              <a:tblPr/>
              <a:tblGrid>
                <a:gridCol w="5253120"/>
                <a:gridCol w="1244160"/>
                <a:gridCol w="1175040"/>
              </a:tblGrid>
              <a:tr h="746574">
                <a:tc>
                  <a:txBody>
                    <a:bodyPr/>
                    <a:lstStyle/>
                    <a:p>
                      <a:pPr marL="106363" marR="0" lvl="0" indent="-106363" algn="ctr" defTabSz="457200" rtl="0" eaLnBrk="1" fontAlgn="base" latinLnBrk="0" hangingPunct="0">
                        <a:lnSpc>
                          <a:spcPct val="95000"/>
                        </a:lnSpc>
                        <a:spcBef>
                          <a:spcPct val="0"/>
                        </a:spcBef>
                        <a:spcAft>
                          <a:spcPts val="1150"/>
                        </a:spcAft>
                        <a:buClr>
                          <a:srgbClr val="000000"/>
                        </a:buClr>
                        <a:buSzPct val="45000"/>
                        <a:buFont typeface="Wingdings" pitchFamily="-112" charset="2"/>
                        <a:buNone/>
                        <a:tabLst/>
                      </a:pPr>
                      <a:r>
                        <a:rPr kumimoji="0" lang="en-US" sz="1800" b="0" i="0" u="none" strike="noStrike" cap="none" normalizeH="0" baseline="0">
                          <a:ln>
                            <a:noFill/>
                          </a:ln>
                          <a:solidFill>
                            <a:schemeClr val="bg1"/>
                          </a:solidFill>
                          <a:effectLst/>
                          <a:latin typeface="Arial" pitchFamily="-112" charset="0"/>
                          <a:ea typeface="DejaVu Sans" charset="0"/>
                          <a:cs typeface="DejaVu Sans" charset="0"/>
                        </a:rPr>
                        <a:t>Module</a:t>
                      </a:r>
                      <a:endParaRPr kumimoji="0" lang="en-US" sz="1800" b="0" i="0" u="none" strike="noStrike" cap="none" normalizeH="0" baseline="0">
                        <a:ln>
                          <a:noFill/>
                        </a:ln>
                        <a:solidFill>
                          <a:schemeClr val="bg1"/>
                        </a:solidFill>
                        <a:effectLst/>
                        <a:latin typeface="Bitstream Vera Sans" pitchFamily="48" charset="0"/>
                        <a:ea typeface="DejaVu Sans" charset="0"/>
                        <a:cs typeface="DejaVu Sans" charset="0"/>
                      </a:endParaRPr>
                    </a:p>
                  </a:txBody>
                  <a:tcPr marL="82944" marR="82944" marT="41476" marB="4147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106363" marR="0" lvl="0" indent="-106363" algn="ctr" defTabSz="457200" rtl="0" eaLnBrk="1" fontAlgn="base" latinLnBrk="0" hangingPunct="0">
                        <a:lnSpc>
                          <a:spcPct val="95000"/>
                        </a:lnSpc>
                        <a:spcBef>
                          <a:spcPct val="0"/>
                        </a:spcBef>
                        <a:spcAft>
                          <a:spcPts val="1150"/>
                        </a:spcAft>
                        <a:buClr>
                          <a:srgbClr val="000000"/>
                        </a:buClr>
                        <a:buSzPct val="45000"/>
                        <a:buFont typeface="Wingdings" pitchFamily="-112" charset="2"/>
                        <a:buNone/>
                        <a:tabLst/>
                      </a:pPr>
                      <a:r>
                        <a:rPr kumimoji="0" lang="en-US" sz="1800" b="0" i="0" u="none" strike="noStrike" cap="none" normalizeH="0" baseline="0">
                          <a:ln>
                            <a:noFill/>
                          </a:ln>
                          <a:solidFill>
                            <a:schemeClr val="bg1"/>
                          </a:solidFill>
                          <a:effectLst/>
                          <a:latin typeface="Arial" pitchFamily="-112" charset="0"/>
                          <a:ea typeface="DejaVu Sans" charset="0"/>
                          <a:cs typeface="DejaVu Sans" charset="0"/>
                        </a:rPr>
                        <a:t>Lecture</a:t>
                      </a:r>
                      <a:endParaRPr kumimoji="0" lang="en-US" sz="1800" b="0" i="0" u="none" strike="noStrike" cap="none" normalizeH="0" baseline="0">
                        <a:ln>
                          <a:noFill/>
                        </a:ln>
                        <a:solidFill>
                          <a:schemeClr val="bg1"/>
                        </a:solidFill>
                        <a:effectLst/>
                        <a:latin typeface="Bitstream Vera Sans" pitchFamily="48" charset="0"/>
                        <a:ea typeface="DejaVu Sans" charset="0"/>
                        <a:cs typeface="DejaVu Sans" charset="0"/>
                      </a:endParaRPr>
                    </a:p>
                  </a:txBody>
                  <a:tcPr marL="82944" marR="82944" marT="41476" marB="4147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106363" marR="0" lvl="0" indent="-106363" algn="ctr" defTabSz="457200" rtl="0" eaLnBrk="1" fontAlgn="base" latinLnBrk="0" hangingPunct="0">
                        <a:lnSpc>
                          <a:spcPct val="95000"/>
                        </a:lnSpc>
                        <a:spcBef>
                          <a:spcPct val="0"/>
                        </a:spcBef>
                        <a:spcAft>
                          <a:spcPts val="1150"/>
                        </a:spcAft>
                        <a:buClr>
                          <a:srgbClr val="000000"/>
                        </a:buClr>
                        <a:buSzPct val="45000"/>
                        <a:buFont typeface="Wingdings" pitchFamily="-112" charset="2"/>
                        <a:buNone/>
                        <a:tabLst/>
                      </a:pPr>
                      <a:r>
                        <a:rPr kumimoji="0" lang="en-US" sz="1800" b="0" i="0" u="none" strike="noStrike" cap="none" normalizeH="0" baseline="0">
                          <a:ln>
                            <a:noFill/>
                          </a:ln>
                          <a:solidFill>
                            <a:schemeClr val="bg1"/>
                          </a:solidFill>
                          <a:effectLst/>
                          <a:latin typeface="Arial" pitchFamily="-112" charset="0"/>
                          <a:ea typeface="DejaVu Sans" charset="0"/>
                          <a:cs typeface="DejaVu Sans" charset="0"/>
                        </a:rPr>
                        <a:t>MARC</a:t>
                      </a:r>
                    </a:p>
                    <a:p>
                      <a:pPr marL="106363" marR="0" lvl="0" indent="-106363" algn="ctr" defTabSz="457200" rtl="0" eaLnBrk="1" fontAlgn="base" latinLnBrk="0" hangingPunct="0">
                        <a:lnSpc>
                          <a:spcPct val="95000"/>
                        </a:lnSpc>
                        <a:spcBef>
                          <a:spcPct val="0"/>
                        </a:spcBef>
                        <a:spcAft>
                          <a:spcPts val="1150"/>
                        </a:spcAft>
                        <a:buClr>
                          <a:srgbClr val="000000"/>
                        </a:buClr>
                        <a:buSzPct val="45000"/>
                        <a:buFont typeface="Wingdings" pitchFamily="-112" charset="2"/>
                        <a:buNone/>
                        <a:tabLst/>
                      </a:pPr>
                      <a:r>
                        <a:rPr kumimoji="0" lang="en-US" sz="1800" b="0" i="0" u="none" strike="noStrike" cap="none" normalizeH="0" baseline="0">
                          <a:ln>
                            <a:noFill/>
                          </a:ln>
                          <a:solidFill>
                            <a:schemeClr val="bg1"/>
                          </a:solidFill>
                          <a:effectLst/>
                          <a:latin typeface="Arial" pitchFamily="-112" charset="0"/>
                          <a:ea typeface="DejaVu Sans" charset="0"/>
                          <a:cs typeface="DejaVu Sans" charset="0"/>
                        </a:rPr>
                        <a:t>Lecture</a:t>
                      </a:r>
                      <a:endParaRPr kumimoji="0" lang="en-US" sz="1800" b="0" i="0" u="none" strike="noStrike" cap="none" normalizeH="0" baseline="0">
                        <a:ln>
                          <a:noFill/>
                        </a:ln>
                        <a:solidFill>
                          <a:schemeClr val="bg1"/>
                        </a:solidFill>
                        <a:effectLst/>
                        <a:latin typeface="Bitstream Vera Sans" pitchFamily="48" charset="0"/>
                        <a:ea typeface="DejaVu Sans" charset="0"/>
                        <a:cs typeface="DejaVu Sans" charset="0"/>
                      </a:endParaRPr>
                    </a:p>
                  </a:txBody>
                  <a:tcPr marL="82944" marR="82944" marT="41476" marB="4147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357157">
                <a:tc>
                  <a:txBody>
                    <a:bodyPr/>
                    <a:lstStyle/>
                    <a:p>
                      <a:pPr marL="106363" marR="0" lvl="0" indent="-106363" algn="l" defTabSz="457200" rtl="0" eaLnBrk="1" fontAlgn="base" latinLnBrk="0" hangingPunct="0">
                        <a:lnSpc>
                          <a:spcPct val="100000"/>
                        </a:lnSpc>
                        <a:spcBef>
                          <a:spcPct val="0"/>
                        </a:spcBef>
                        <a:spcAft>
                          <a:spcPts val="1150"/>
                        </a:spcAft>
                        <a:buClr>
                          <a:srgbClr val="000000"/>
                        </a:buClr>
                        <a:buSzPct val="45000"/>
                        <a:buFont typeface="Wingdings" pitchFamily="-112" charset="2"/>
                        <a:buNone/>
                        <a:tabLst/>
                      </a:pPr>
                      <a:r>
                        <a:rPr kumimoji="0" lang="en-US" sz="1600" b="0" i="0" u="none" strike="noStrike" cap="none" normalizeH="0" baseline="0">
                          <a:ln>
                            <a:noFill/>
                          </a:ln>
                          <a:solidFill>
                            <a:schemeClr val="tx1"/>
                          </a:solidFill>
                          <a:effectLst/>
                          <a:latin typeface="Arial" pitchFamily="-112" charset="0"/>
                          <a:ea typeface="DejaVu Sans" charset="0"/>
                          <a:cs typeface="DejaVu Sans" charset="0"/>
                        </a:rPr>
                        <a:t>First Steps in Computing: Course Overview</a:t>
                      </a:r>
                      <a:endParaRPr kumimoji="0" lang="en-US" sz="1600" b="0" i="0" u="none" strike="noStrike" cap="none" normalizeH="0" baseline="0">
                        <a:ln>
                          <a:noFill/>
                        </a:ln>
                        <a:solidFill>
                          <a:schemeClr val="tx1"/>
                        </a:solidFill>
                        <a:effectLst/>
                        <a:latin typeface="Bitstream Vera Sans" pitchFamily="48" charset="0"/>
                        <a:ea typeface="DejaVu Sans" charset="0"/>
                        <a:cs typeface="DejaVu Sans" charset="0"/>
                      </a:endParaRPr>
                    </a:p>
                  </a:txBody>
                  <a:tcPr marL="82944" marR="82944" marT="41476" marB="4147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ctr" defTabSz="457200" rtl="0" eaLnBrk="1" fontAlgn="base" latinLnBrk="0" hangingPunct="0">
                        <a:lnSpc>
                          <a:spcPct val="100000"/>
                        </a:lnSpc>
                        <a:spcBef>
                          <a:spcPct val="0"/>
                        </a:spcBef>
                        <a:spcAft>
                          <a:spcPts val="1150"/>
                        </a:spcAft>
                        <a:buClr>
                          <a:srgbClr val="000000"/>
                        </a:buClr>
                        <a:buSzPct val="45000"/>
                        <a:buFont typeface="Wingdings" pitchFamily="-112" charset="2"/>
                        <a:buNone/>
                        <a:tabLst/>
                      </a:pPr>
                      <a:r>
                        <a:rPr kumimoji="0" lang="en-US" sz="1600" b="0" i="0" u="none" strike="noStrike" cap="none" normalizeH="0" baseline="0">
                          <a:ln>
                            <a:noFill/>
                          </a:ln>
                          <a:solidFill>
                            <a:srgbClr val="000080"/>
                          </a:solidFill>
                          <a:effectLst/>
                          <a:latin typeface="Arial" pitchFamily="-112" charset="0"/>
                          <a:ea typeface="DejaVu Sans" charset="0"/>
                          <a:cs typeface="DejaVu Sans" charset="0"/>
                        </a:rPr>
                        <a:t>1</a:t>
                      </a:r>
                      <a:endParaRPr kumimoji="0" lang="en-US" sz="1600" b="0" i="0" u="none" strike="noStrike" cap="none" normalizeH="0" baseline="0">
                        <a:ln>
                          <a:noFill/>
                        </a:ln>
                        <a:solidFill>
                          <a:srgbClr val="000080"/>
                        </a:solidFill>
                        <a:effectLst/>
                        <a:latin typeface="Bitstream Vera Sans" pitchFamily="48" charset="0"/>
                        <a:ea typeface="DejaVu Sans" charset="0"/>
                        <a:cs typeface="DejaVu Sans" charset="0"/>
                      </a:endParaRPr>
                    </a:p>
                  </a:txBody>
                  <a:tcPr marL="82944" marR="82944" marT="41476" marB="4147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ctr" defTabSz="457200" rtl="0" eaLnBrk="1" fontAlgn="base" latinLnBrk="0" hangingPunct="0">
                        <a:lnSpc>
                          <a:spcPct val="100000"/>
                        </a:lnSpc>
                        <a:spcBef>
                          <a:spcPct val="0"/>
                        </a:spcBef>
                        <a:spcAft>
                          <a:spcPts val="1150"/>
                        </a:spcAft>
                        <a:buClr>
                          <a:srgbClr val="000000"/>
                        </a:buClr>
                        <a:buSzPct val="45000"/>
                        <a:buFont typeface="Wingdings" pitchFamily="-112" charset="2"/>
                        <a:buNone/>
                        <a:tabLst/>
                      </a:pPr>
                      <a:endParaRPr kumimoji="0" lang="en-US" sz="1600" b="0" i="0" u="none" strike="noStrike" cap="none" normalizeH="0" baseline="0">
                        <a:ln>
                          <a:noFill/>
                        </a:ln>
                        <a:solidFill>
                          <a:srgbClr val="000080"/>
                        </a:solidFill>
                        <a:effectLst/>
                        <a:latin typeface="Bitstream Vera Sans" pitchFamily="48" charset="0"/>
                        <a:ea typeface="DejaVu Sans" charset="0"/>
                        <a:cs typeface="DejaVu Sans" charset="0"/>
                      </a:endParaRPr>
                    </a:p>
                  </a:txBody>
                  <a:tcPr marL="82944" marR="82944" marT="41476" marB="4147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7157">
                <a:tc>
                  <a:txBody>
                    <a:bodyPr/>
                    <a:lstStyle/>
                    <a:p>
                      <a:pPr marL="106363" marR="0" lvl="0" indent="-106363" algn="l" defTabSz="457200" rtl="0" eaLnBrk="1" fontAlgn="base" latinLnBrk="0" hangingPunct="0">
                        <a:lnSpc>
                          <a:spcPct val="100000"/>
                        </a:lnSpc>
                        <a:spcBef>
                          <a:spcPct val="0"/>
                        </a:spcBef>
                        <a:spcAft>
                          <a:spcPts val="1150"/>
                        </a:spcAft>
                        <a:buClr>
                          <a:srgbClr val="000000"/>
                        </a:buClr>
                        <a:buSzPct val="45000"/>
                        <a:buFont typeface="Wingdings" pitchFamily="-112" charset="2"/>
                        <a:buNone/>
                        <a:tabLst/>
                      </a:pPr>
                      <a:r>
                        <a:rPr kumimoji="0" lang="en-US" sz="1600" b="0" i="0" u="none" strike="noStrike" cap="none" normalizeH="0" baseline="0">
                          <a:ln>
                            <a:noFill/>
                          </a:ln>
                          <a:solidFill>
                            <a:schemeClr val="tx1"/>
                          </a:solidFill>
                          <a:effectLst/>
                          <a:latin typeface="Arial" pitchFamily="-112" charset="0"/>
                          <a:ea typeface="DejaVu Sans" charset="0"/>
                          <a:cs typeface="DejaVu Sans" charset="0"/>
                        </a:rPr>
                        <a:t>Using Bioinformatics Data Sources</a:t>
                      </a:r>
                      <a:endParaRPr kumimoji="0" lang="en-US" sz="1600" b="0" i="0" u="none" strike="noStrike" cap="none" normalizeH="0" baseline="0">
                        <a:ln>
                          <a:noFill/>
                        </a:ln>
                        <a:solidFill>
                          <a:schemeClr val="tx1"/>
                        </a:solidFill>
                        <a:effectLst/>
                        <a:latin typeface="Bitstream Vera Sans" pitchFamily="48" charset="0"/>
                        <a:ea typeface="DejaVu Sans" charset="0"/>
                        <a:cs typeface="DejaVu Sans" charset="0"/>
                      </a:endParaRPr>
                    </a:p>
                  </a:txBody>
                  <a:tcPr marL="82944" marR="82944" marT="41476" marB="4147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ctr" defTabSz="457200" rtl="0" eaLnBrk="1" fontAlgn="base" latinLnBrk="0" hangingPunct="0">
                        <a:lnSpc>
                          <a:spcPct val="100000"/>
                        </a:lnSpc>
                        <a:spcBef>
                          <a:spcPct val="0"/>
                        </a:spcBef>
                        <a:spcAft>
                          <a:spcPts val="1150"/>
                        </a:spcAft>
                        <a:buClr>
                          <a:srgbClr val="000000"/>
                        </a:buClr>
                        <a:buSzPct val="45000"/>
                        <a:buFont typeface="Wingdings" pitchFamily="-112" charset="2"/>
                        <a:buNone/>
                        <a:tabLst/>
                      </a:pPr>
                      <a:r>
                        <a:rPr kumimoji="0" lang="en-US" sz="1600" b="0" i="0" u="none" strike="noStrike" cap="none" normalizeH="0" baseline="0">
                          <a:ln>
                            <a:noFill/>
                          </a:ln>
                          <a:solidFill>
                            <a:srgbClr val="000080"/>
                          </a:solidFill>
                          <a:effectLst/>
                          <a:latin typeface="Arial" pitchFamily="-112" charset="0"/>
                          <a:ea typeface="DejaVu Sans" charset="0"/>
                          <a:cs typeface="DejaVu Sans" charset="0"/>
                        </a:rPr>
                        <a:t>2</a:t>
                      </a:r>
                      <a:endParaRPr kumimoji="0" lang="en-US" sz="1600" b="0" i="0" u="none" strike="noStrike" cap="none" normalizeH="0" baseline="0">
                        <a:ln>
                          <a:noFill/>
                        </a:ln>
                        <a:solidFill>
                          <a:srgbClr val="000080"/>
                        </a:solidFill>
                        <a:effectLst/>
                        <a:latin typeface="Bitstream Vera Sans" pitchFamily="48" charset="0"/>
                        <a:ea typeface="DejaVu Sans" charset="0"/>
                        <a:cs typeface="DejaVu Sans" charset="0"/>
                      </a:endParaRPr>
                    </a:p>
                  </a:txBody>
                  <a:tcPr marL="82944" marR="82944" marT="41476" marB="4147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ctr" defTabSz="457200" rtl="0" eaLnBrk="1" fontAlgn="base" latinLnBrk="0" hangingPunct="0">
                        <a:lnSpc>
                          <a:spcPct val="100000"/>
                        </a:lnSpc>
                        <a:spcBef>
                          <a:spcPct val="0"/>
                        </a:spcBef>
                        <a:spcAft>
                          <a:spcPts val="1150"/>
                        </a:spcAft>
                        <a:buClr>
                          <a:srgbClr val="000000"/>
                        </a:buClr>
                        <a:buSzPct val="45000"/>
                        <a:buFont typeface="Wingdings" pitchFamily="-112" charset="2"/>
                        <a:buNone/>
                        <a:tabLst/>
                      </a:pPr>
                      <a:endParaRPr kumimoji="0" lang="en-US" sz="1600" b="0" i="0" u="none" strike="noStrike" cap="none" normalizeH="0" baseline="0">
                        <a:ln>
                          <a:noFill/>
                        </a:ln>
                        <a:solidFill>
                          <a:srgbClr val="000080"/>
                        </a:solidFill>
                        <a:effectLst/>
                        <a:latin typeface="Bitstream Vera Sans" pitchFamily="48" charset="0"/>
                        <a:ea typeface="DejaVu Sans" charset="0"/>
                        <a:cs typeface="DejaVu Sans" charset="0"/>
                      </a:endParaRPr>
                    </a:p>
                  </a:txBody>
                  <a:tcPr marL="82944" marR="82944" marT="41476" marB="4147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5331">
                <a:tc>
                  <a:txBody>
                    <a:bodyPr/>
                    <a:lstStyle/>
                    <a:p>
                      <a:pPr marL="106363" marR="0" lvl="0" indent="-106363" algn="l" defTabSz="457200" rtl="0" eaLnBrk="1" fontAlgn="base" latinLnBrk="0" hangingPunct="0">
                        <a:lnSpc>
                          <a:spcPct val="100000"/>
                        </a:lnSpc>
                        <a:spcBef>
                          <a:spcPct val="0"/>
                        </a:spcBef>
                        <a:spcAft>
                          <a:spcPts val="1150"/>
                        </a:spcAft>
                        <a:buClr>
                          <a:srgbClr val="000000"/>
                        </a:buClr>
                        <a:buSzPct val="45000"/>
                        <a:buFont typeface="Wingdings" pitchFamily="-112" charset="2"/>
                        <a:buNone/>
                        <a:tabLst/>
                      </a:pPr>
                      <a:r>
                        <a:rPr kumimoji="0" lang="en-US" sz="1600" b="0" i="0" u="none" strike="noStrike" cap="none" normalizeH="0" baseline="0" dirty="0">
                          <a:ln>
                            <a:noFill/>
                          </a:ln>
                          <a:solidFill>
                            <a:schemeClr val="tx1"/>
                          </a:solidFill>
                          <a:effectLst/>
                          <a:latin typeface="Arial" pitchFamily="-112" charset="0"/>
                          <a:ea typeface="DejaVu Sans" charset="0"/>
                          <a:cs typeface="DejaVu Sans" charset="0"/>
                        </a:rPr>
                        <a:t>Mathematical Computing Models</a:t>
                      </a:r>
                      <a:endParaRPr kumimoji="0" lang="en-US" sz="1600" b="0" i="0" u="none" strike="noStrike" cap="none" normalizeH="0" baseline="0" dirty="0">
                        <a:ln>
                          <a:noFill/>
                        </a:ln>
                        <a:solidFill>
                          <a:schemeClr val="tx1"/>
                        </a:solidFill>
                        <a:effectLst/>
                        <a:latin typeface="Bitstream Vera Sans" pitchFamily="48" charset="0"/>
                        <a:ea typeface="DejaVu Sans" charset="0"/>
                        <a:cs typeface="DejaVu Sans" charset="0"/>
                      </a:endParaRPr>
                    </a:p>
                  </a:txBody>
                  <a:tcPr marL="82944" marR="82944" marT="41476" marB="4147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ctr" defTabSz="457200" rtl="0" eaLnBrk="1" fontAlgn="base" latinLnBrk="0" hangingPunct="0">
                        <a:lnSpc>
                          <a:spcPct val="100000"/>
                        </a:lnSpc>
                        <a:spcBef>
                          <a:spcPct val="0"/>
                        </a:spcBef>
                        <a:spcAft>
                          <a:spcPts val="1150"/>
                        </a:spcAft>
                        <a:buClr>
                          <a:srgbClr val="000000"/>
                        </a:buClr>
                        <a:buSzPct val="45000"/>
                        <a:buFont typeface="Wingdings" pitchFamily="-112" charset="2"/>
                        <a:buNone/>
                        <a:tabLst/>
                      </a:pPr>
                      <a:r>
                        <a:rPr kumimoji="0" lang="en-US" sz="1600" b="0" i="0" u="none" strike="noStrike" cap="none" normalizeH="0" baseline="0" dirty="0">
                          <a:ln>
                            <a:noFill/>
                          </a:ln>
                          <a:solidFill>
                            <a:srgbClr val="000080"/>
                          </a:solidFill>
                          <a:effectLst/>
                          <a:latin typeface="Arial" pitchFamily="-112" charset="0"/>
                          <a:ea typeface="DejaVu Sans" charset="0"/>
                          <a:cs typeface="DejaVu Sans" charset="0"/>
                        </a:rPr>
                        <a:t>3</a:t>
                      </a:r>
                      <a:endParaRPr kumimoji="0" lang="en-US" sz="1600" b="0" i="0" u="none" strike="noStrike" cap="none" normalizeH="0" baseline="0" dirty="0">
                        <a:ln>
                          <a:noFill/>
                        </a:ln>
                        <a:solidFill>
                          <a:srgbClr val="000080"/>
                        </a:solidFill>
                        <a:effectLst/>
                        <a:latin typeface="Bitstream Vera Sans" pitchFamily="48" charset="0"/>
                        <a:ea typeface="DejaVu Sans" charset="0"/>
                        <a:cs typeface="DejaVu Sans" charset="0"/>
                      </a:endParaRPr>
                    </a:p>
                  </a:txBody>
                  <a:tcPr marL="82944" marR="82944" marT="41476" marB="4147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ctr" defTabSz="457200" rtl="0" eaLnBrk="1" fontAlgn="base" latinLnBrk="0" hangingPunct="0">
                        <a:lnSpc>
                          <a:spcPct val="100000"/>
                        </a:lnSpc>
                        <a:spcBef>
                          <a:spcPct val="0"/>
                        </a:spcBef>
                        <a:spcAft>
                          <a:spcPts val="1150"/>
                        </a:spcAft>
                        <a:buClr>
                          <a:srgbClr val="000000"/>
                        </a:buClr>
                        <a:buSzPct val="45000"/>
                        <a:buFont typeface="Wingdings" pitchFamily="-112" charset="2"/>
                        <a:buNone/>
                        <a:tabLst/>
                      </a:pPr>
                      <a:r>
                        <a:rPr kumimoji="0" lang="en-US" sz="1600" b="0" i="0" u="none" strike="noStrike" cap="none" normalizeH="0" baseline="0">
                          <a:ln>
                            <a:noFill/>
                          </a:ln>
                          <a:solidFill>
                            <a:srgbClr val="000080"/>
                          </a:solidFill>
                          <a:effectLst/>
                          <a:latin typeface="Bitstream Vera Sans" pitchFamily="48" charset="0"/>
                          <a:ea typeface="DejaVu Sans" charset="0"/>
                          <a:cs typeface="DejaVu Sans" charset="0"/>
                        </a:rPr>
                        <a:t>5</a:t>
                      </a:r>
                    </a:p>
                  </a:txBody>
                  <a:tcPr marL="82944" marR="82944" marT="41476" marB="4147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7157">
                <a:tc>
                  <a:txBody>
                    <a:bodyPr/>
                    <a:lstStyle/>
                    <a:p>
                      <a:pPr marL="106363" marR="0" lvl="0" indent="-106363" algn="l" defTabSz="457200" rtl="0" eaLnBrk="0" fontAlgn="base" latinLnBrk="0" hangingPunct="0">
                        <a:lnSpc>
                          <a:spcPct val="100000"/>
                        </a:lnSpc>
                        <a:spcBef>
                          <a:spcPts val="663"/>
                        </a:spcBef>
                        <a:spcAft>
                          <a:spcPct val="0"/>
                        </a:spcAft>
                        <a:buClr>
                          <a:schemeClr val="accent1"/>
                        </a:buClr>
                        <a:buSzPct val="76000"/>
                        <a:buFont typeface="Wingdings 3" pitchFamily="-112" charset="2"/>
                        <a:buNone/>
                        <a:tabLst/>
                      </a:pPr>
                      <a:r>
                        <a:rPr kumimoji="0" lang="en-US" sz="1600" b="0" i="0" u="none" strike="noStrike" cap="none" normalizeH="0" baseline="0" dirty="0">
                          <a:ln>
                            <a:noFill/>
                          </a:ln>
                          <a:solidFill>
                            <a:schemeClr val="tx1"/>
                          </a:solidFill>
                          <a:effectLst/>
                          <a:latin typeface="Arial" pitchFamily="-112" charset="0"/>
                          <a:ea typeface="DejaVu Sans" charset="0"/>
                          <a:cs typeface="DejaVu Sans" charset="0"/>
                        </a:rPr>
                        <a:t>High-level Programming (Python): Flow Control</a:t>
                      </a:r>
                    </a:p>
                  </a:txBody>
                  <a:tcPr marL="82944" marR="82944" marT="41476" marB="4147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ctr" defTabSz="457200" rtl="0" eaLnBrk="1" fontAlgn="base" latinLnBrk="0" hangingPunct="0">
                        <a:lnSpc>
                          <a:spcPct val="100000"/>
                        </a:lnSpc>
                        <a:spcBef>
                          <a:spcPct val="0"/>
                        </a:spcBef>
                        <a:spcAft>
                          <a:spcPts val="1150"/>
                        </a:spcAft>
                        <a:buClr>
                          <a:srgbClr val="000000"/>
                        </a:buClr>
                        <a:buSzPct val="45000"/>
                        <a:buFont typeface="Wingdings" pitchFamily="-112" charset="2"/>
                        <a:buNone/>
                        <a:tabLst/>
                      </a:pPr>
                      <a:r>
                        <a:rPr kumimoji="0" lang="en-US" sz="1600" b="0" i="0" u="none" strike="noStrike" cap="none" normalizeH="0" baseline="0">
                          <a:ln>
                            <a:noFill/>
                          </a:ln>
                          <a:solidFill>
                            <a:srgbClr val="000080"/>
                          </a:solidFill>
                          <a:effectLst/>
                          <a:latin typeface="Arial" pitchFamily="-112" charset="0"/>
                          <a:ea typeface="DejaVu Sans" charset="0"/>
                          <a:cs typeface="DejaVu Sans" charset="0"/>
                        </a:rPr>
                        <a:t>6</a:t>
                      </a:r>
                      <a:endParaRPr kumimoji="0" lang="en-US" sz="1600" b="0" i="0" u="none" strike="noStrike" cap="none" normalizeH="0" baseline="0">
                        <a:ln>
                          <a:noFill/>
                        </a:ln>
                        <a:solidFill>
                          <a:srgbClr val="000080"/>
                        </a:solidFill>
                        <a:effectLst/>
                        <a:latin typeface="Bitstream Vera Sans" pitchFamily="48" charset="0"/>
                        <a:ea typeface="DejaVu Sans" charset="0"/>
                        <a:cs typeface="DejaVu Sans" charset="0"/>
                      </a:endParaRPr>
                    </a:p>
                  </a:txBody>
                  <a:tcPr marL="82944" marR="82944" marT="41476" marB="4147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ctr" defTabSz="457200" rtl="0" eaLnBrk="1" fontAlgn="base" latinLnBrk="0" hangingPunct="0">
                        <a:lnSpc>
                          <a:spcPct val="100000"/>
                        </a:lnSpc>
                        <a:spcBef>
                          <a:spcPct val="0"/>
                        </a:spcBef>
                        <a:spcAft>
                          <a:spcPts val="1150"/>
                        </a:spcAft>
                        <a:buClr>
                          <a:srgbClr val="000000"/>
                        </a:buClr>
                        <a:buSzPct val="45000"/>
                        <a:buFont typeface="Wingdings" pitchFamily="-112" charset="2"/>
                        <a:buNone/>
                        <a:tabLst/>
                      </a:pPr>
                      <a:r>
                        <a:rPr kumimoji="0" lang="en-US" sz="1600" b="0" i="0" u="none" strike="noStrike" cap="none" normalizeH="0" baseline="0">
                          <a:ln>
                            <a:noFill/>
                          </a:ln>
                          <a:solidFill>
                            <a:srgbClr val="000080"/>
                          </a:solidFill>
                          <a:effectLst/>
                          <a:latin typeface="Arial" pitchFamily="-112" charset="0"/>
                          <a:ea typeface="DejaVu Sans" charset="0"/>
                          <a:cs typeface="DejaVu Sans" charset="0"/>
                        </a:rPr>
                        <a:t>2</a:t>
                      </a:r>
                      <a:endParaRPr kumimoji="0" lang="en-US" sz="1600" b="0" i="0" u="none" strike="noStrike" cap="none" normalizeH="0" baseline="0">
                        <a:ln>
                          <a:noFill/>
                        </a:ln>
                        <a:solidFill>
                          <a:srgbClr val="000080"/>
                        </a:solidFill>
                        <a:effectLst/>
                        <a:latin typeface="Bitstream Vera Sans" pitchFamily="48" charset="0"/>
                        <a:ea typeface="DejaVu Sans" charset="0"/>
                        <a:cs typeface="DejaVu Sans" charset="0"/>
                      </a:endParaRPr>
                    </a:p>
                  </a:txBody>
                  <a:tcPr marL="82944" marR="82944" marT="41476" marB="4147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7157">
                <a:tc>
                  <a:txBody>
                    <a:bodyPr/>
                    <a:lstStyle/>
                    <a:p>
                      <a:pPr marL="106363" marR="0" lvl="0" indent="-106363" algn="l" defTabSz="457200" rtl="0" eaLnBrk="1" fontAlgn="base" latinLnBrk="0" hangingPunct="0">
                        <a:lnSpc>
                          <a:spcPct val="100000"/>
                        </a:lnSpc>
                        <a:spcBef>
                          <a:spcPct val="0"/>
                        </a:spcBef>
                        <a:spcAft>
                          <a:spcPts val="1150"/>
                        </a:spcAft>
                        <a:buClr>
                          <a:srgbClr val="000000"/>
                        </a:buClr>
                        <a:buSzPct val="45000"/>
                        <a:buFont typeface="Wingdings" pitchFamily="-112" charset="2"/>
                        <a:buNone/>
                        <a:tabLst/>
                      </a:pPr>
                      <a:r>
                        <a:rPr kumimoji="0" lang="en-US" sz="1600" b="0" i="0" u="none" strike="noStrike" cap="none" normalizeH="0" baseline="0" dirty="0">
                          <a:ln>
                            <a:noFill/>
                          </a:ln>
                          <a:solidFill>
                            <a:schemeClr val="tx1"/>
                          </a:solidFill>
                          <a:effectLst/>
                          <a:latin typeface="Arial" pitchFamily="-112" charset="0"/>
                          <a:ea typeface="DejaVu Sans" charset="0"/>
                          <a:cs typeface="DejaVu Sans" charset="0"/>
                        </a:rPr>
                        <a:t>High-level Programming (Python): Container Objects</a:t>
                      </a:r>
                    </a:p>
                  </a:txBody>
                  <a:tcPr marL="82944" marR="82944" marT="41476" marB="4147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ctr" defTabSz="457200" rtl="0" eaLnBrk="1" fontAlgn="base" latinLnBrk="0" hangingPunct="0">
                        <a:lnSpc>
                          <a:spcPct val="100000"/>
                        </a:lnSpc>
                        <a:spcBef>
                          <a:spcPct val="0"/>
                        </a:spcBef>
                        <a:spcAft>
                          <a:spcPts val="1150"/>
                        </a:spcAft>
                        <a:buClr>
                          <a:srgbClr val="000000"/>
                        </a:buClr>
                        <a:buSzPct val="45000"/>
                        <a:buFont typeface="Wingdings" pitchFamily="-112" charset="2"/>
                        <a:buNone/>
                        <a:tabLst/>
                      </a:pPr>
                      <a:r>
                        <a:rPr kumimoji="0" lang="en-US" sz="1600" b="0" i="0" u="none" strike="noStrike" cap="none" normalizeH="0" baseline="0">
                          <a:ln>
                            <a:noFill/>
                          </a:ln>
                          <a:solidFill>
                            <a:srgbClr val="000080"/>
                          </a:solidFill>
                          <a:effectLst/>
                          <a:latin typeface="Arial" pitchFamily="-112" charset="0"/>
                          <a:ea typeface="DejaVu Sans" charset="0"/>
                          <a:cs typeface="DejaVu Sans" charset="0"/>
                        </a:rPr>
                        <a:t>7</a:t>
                      </a:r>
                      <a:endParaRPr kumimoji="0" lang="en-US" sz="1600" b="0" i="0" u="none" strike="noStrike" cap="none" normalizeH="0" baseline="0">
                        <a:ln>
                          <a:noFill/>
                        </a:ln>
                        <a:solidFill>
                          <a:srgbClr val="000080"/>
                        </a:solidFill>
                        <a:effectLst/>
                        <a:latin typeface="Bitstream Vera Sans" pitchFamily="48" charset="0"/>
                        <a:ea typeface="DejaVu Sans" charset="0"/>
                        <a:cs typeface="DejaVu Sans" charset="0"/>
                      </a:endParaRPr>
                    </a:p>
                  </a:txBody>
                  <a:tcPr marL="82944" marR="82944" marT="41476" marB="4147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ctr" defTabSz="457200" rtl="0" eaLnBrk="1" fontAlgn="base" latinLnBrk="0" hangingPunct="0">
                        <a:lnSpc>
                          <a:spcPct val="100000"/>
                        </a:lnSpc>
                        <a:spcBef>
                          <a:spcPct val="0"/>
                        </a:spcBef>
                        <a:spcAft>
                          <a:spcPts val="1150"/>
                        </a:spcAft>
                        <a:buClr>
                          <a:srgbClr val="000000"/>
                        </a:buClr>
                        <a:buSzPct val="45000"/>
                        <a:buFont typeface="Wingdings" pitchFamily="-112" charset="2"/>
                        <a:buNone/>
                        <a:tabLst/>
                      </a:pPr>
                      <a:r>
                        <a:rPr kumimoji="0" lang="en-US" sz="1600" b="0" i="0" u="none" strike="noStrike" cap="none" normalizeH="0" baseline="0">
                          <a:ln>
                            <a:noFill/>
                          </a:ln>
                          <a:solidFill>
                            <a:srgbClr val="000080"/>
                          </a:solidFill>
                          <a:effectLst/>
                          <a:latin typeface="Arial" pitchFamily="-112" charset="0"/>
                          <a:ea typeface="DejaVu Sans" charset="0"/>
                          <a:cs typeface="DejaVu Sans" charset="0"/>
                        </a:rPr>
                        <a:t>3</a:t>
                      </a:r>
                      <a:endParaRPr kumimoji="0" lang="en-US" sz="1600" b="0" i="0" u="none" strike="noStrike" cap="none" normalizeH="0" baseline="0">
                        <a:ln>
                          <a:noFill/>
                        </a:ln>
                        <a:solidFill>
                          <a:srgbClr val="000080"/>
                        </a:solidFill>
                        <a:effectLst/>
                        <a:latin typeface="Bitstream Vera Sans" pitchFamily="48" charset="0"/>
                        <a:ea typeface="DejaVu Sans" charset="0"/>
                        <a:cs typeface="DejaVu Sans" charset="0"/>
                      </a:endParaRPr>
                    </a:p>
                  </a:txBody>
                  <a:tcPr marL="82944" marR="82944" marT="41476" marB="4147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7157">
                <a:tc>
                  <a:txBody>
                    <a:bodyPr/>
                    <a:lstStyle/>
                    <a:p>
                      <a:pPr marL="106363" marR="0" lvl="0" indent="-106363" algn="l" defTabSz="457200" rtl="0" eaLnBrk="1" fontAlgn="base" latinLnBrk="0" hangingPunct="0">
                        <a:lnSpc>
                          <a:spcPct val="100000"/>
                        </a:lnSpc>
                        <a:spcBef>
                          <a:spcPct val="0"/>
                        </a:spcBef>
                        <a:spcAft>
                          <a:spcPts val="1150"/>
                        </a:spcAft>
                        <a:buClr>
                          <a:srgbClr val="000000"/>
                        </a:buClr>
                        <a:buSzPct val="45000"/>
                        <a:buFont typeface="Wingdings" pitchFamily="-112" charset="2"/>
                        <a:buNone/>
                        <a:tabLst/>
                      </a:pPr>
                      <a:r>
                        <a:rPr kumimoji="0" lang="en-US" sz="1600" b="0" i="0" u="none" strike="noStrike" cap="none" normalizeH="0" baseline="0">
                          <a:ln>
                            <a:noFill/>
                          </a:ln>
                          <a:solidFill>
                            <a:schemeClr val="tx1"/>
                          </a:solidFill>
                          <a:effectLst/>
                          <a:latin typeface="Arial" pitchFamily="-112" charset="0"/>
                          <a:ea typeface="DejaVu Sans" charset="0"/>
                          <a:cs typeface="DejaVu Sans" charset="0"/>
                        </a:rPr>
                        <a:t>High-level Programming (Python): Files</a:t>
                      </a:r>
                    </a:p>
                  </a:txBody>
                  <a:tcPr marL="82944" marR="82944" marT="41476" marB="4147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ctr" defTabSz="457200" rtl="0" eaLnBrk="1" fontAlgn="base" latinLnBrk="0" hangingPunct="0">
                        <a:lnSpc>
                          <a:spcPct val="100000"/>
                        </a:lnSpc>
                        <a:spcBef>
                          <a:spcPct val="0"/>
                        </a:spcBef>
                        <a:spcAft>
                          <a:spcPts val="1150"/>
                        </a:spcAft>
                        <a:buClr>
                          <a:srgbClr val="000000"/>
                        </a:buClr>
                        <a:buSzPct val="45000"/>
                        <a:buFont typeface="Wingdings" pitchFamily="-112" charset="2"/>
                        <a:buNone/>
                        <a:tabLst/>
                      </a:pPr>
                      <a:r>
                        <a:rPr kumimoji="0" lang="en-US" sz="1600" b="0" i="0" u="none" strike="noStrike" cap="none" normalizeH="0" baseline="0">
                          <a:ln>
                            <a:noFill/>
                          </a:ln>
                          <a:solidFill>
                            <a:srgbClr val="000080"/>
                          </a:solidFill>
                          <a:effectLst/>
                          <a:latin typeface="Arial" pitchFamily="-112" charset="0"/>
                          <a:ea typeface="DejaVu Sans" charset="0"/>
                          <a:cs typeface="DejaVu Sans" charset="0"/>
                        </a:rPr>
                        <a:t>8</a:t>
                      </a:r>
                      <a:endParaRPr kumimoji="0" lang="en-US" sz="1600" b="0" i="0" u="none" strike="noStrike" cap="none" normalizeH="0" baseline="0">
                        <a:ln>
                          <a:noFill/>
                        </a:ln>
                        <a:solidFill>
                          <a:srgbClr val="000080"/>
                        </a:solidFill>
                        <a:effectLst/>
                        <a:latin typeface="Bitstream Vera Sans" pitchFamily="48" charset="0"/>
                        <a:ea typeface="DejaVu Sans" charset="0"/>
                        <a:cs typeface="DejaVu Sans" charset="0"/>
                      </a:endParaRPr>
                    </a:p>
                  </a:txBody>
                  <a:tcPr marL="82944" marR="82944" marT="41476" marB="4147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ctr" defTabSz="457200" rtl="0" eaLnBrk="1" fontAlgn="base" latinLnBrk="0" hangingPunct="0">
                        <a:lnSpc>
                          <a:spcPct val="100000"/>
                        </a:lnSpc>
                        <a:spcBef>
                          <a:spcPct val="0"/>
                        </a:spcBef>
                        <a:spcAft>
                          <a:spcPts val="1150"/>
                        </a:spcAft>
                        <a:buClr>
                          <a:srgbClr val="000000"/>
                        </a:buClr>
                        <a:buSzPct val="45000"/>
                        <a:buFont typeface="Wingdings" pitchFamily="-112" charset="2"/>
                        <a:buNone/>
                        <a:tabLst/>
                      </a:pPr>
                      <a:r>
                        <a:rPr kumimoji="0" lang="en-US" sz="1600" b="0" i="0" u="none" strike="noStrike" cap="none" normalizeH="0" baseline="0">
                          <a:ln>
                            <a:noFill/>
                          </a:ln>
                          <a:solidFill>
                            <a:srgbClr val="000080"/>
                          </a:solidFill>
                          <a:effectLst/>
                          <a:latin typeface="Arial" pitchFamily="-112" charset="0"/>
                          <a:ea typeface="DejaVu Sans" charset="0"/>
                          <a:cs typeface="DejaVu Sans" charset="0"/>
                        </a:rPr>
                        <a:t>4</a:t>
                      </a:r>
                      <a:endParaRPr kumimoji="0" lang="en-US" sz="1600" b="0" i="0" u="none" strike="noStrike" cap="none" normalizeH="0" baseline="0">
                        <a:ln>
                          <a:noFill/>
                        </a:ln>
                        <a:solidFill>
                          <a:srgbClr val="000080"/>
                        </a:solidFill>
                        <a:effectLst/>
                        <a:latin typeface="Bitstream Vera Sans" pitchFamily="48" charset="0"/>
                        <a:ea typeface="DejaVu Sans" charset="0"/>
                        <a:cs typeface="DejaVu Sans" charset="0"/>
                      </a:endParaRPr>
                    </a:p>
                  </a:txBody>
                  <a:tcPr marL="82944" marR="82944" marT="41476" marB="4147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7157">
                <a:tc>
                  <a:txBody>
                    <a:bodyPr/>
                    <a:lstStyle/>
                    <a:p>
                      <a:pPr marL="106363" marR="0" lvl="0" indent="-106363" algn="l" defTabSz="457200" rtl="0" eaLnBrk="1" fontAlgn="base" latinLnBrk="0" hangingPunct="0">
                        <a:lnSpc>
                          <a:spcPct val="100000"/>
                        </a:lnSpc>
                        <a:spcBef>
                          <a:spcPct val="0"/>
                        </a:spcBef>
                        <a:spcAft>
                          <a:spcPts val="1150"/>
                        </a:spcAft>
                        <a:buClr>
                          <a:srgbClr val="000000"/>
                        </a:buClr>
                        <a:buSzPct val="45000"/>
                        <a:buFont typeface="Wingdings" pitchFamily="-112" charset="2"/>
                        <a:buNone/>
                        <a:tabLst/>
                      </a:pPr>
                      <a:r>
                        <a:rPr kumimoji="0" lang="en-US" sz="1600" b="0" i="0" u="none" strike="noStrike" cap="none" normalizeH="0" baseline="0" dirty="0">
                          <a:ln>
                            <a:noFill/>
                          </a:ln>
                          <a:solidFill>
                            <a:schemeClr val="tx1"/>
                          </a:solidFill>
                          <a:effectLst/>
                          <a:latin typeface="Arial" pitchFamily="-112" charset="0"/>
                          <a:ea typeface="DejaVu Sans" charset="0"/>
                          <a:cs typeface="DejaVu Sans" charset="0"/>
                        </a:rPr>
                        <a:t>High-level Programming (Python): </a:t>
                      </a:r>
                      <a:r>
                        <a:rPr kumimoji="0" lang="en-US" sz="1600" b="0" i="0" u="none" strike="noStrike" cap="none" normalizeH="0" baseline="0" dirty="0" err="1">
                          <a:ln>
                            <a:noFill/>
                          </a:ln>
                          <a:solidFill>
                            <a:schemeClr val="tx1"/>
                          </a:solidFill>
                          <a:effectLst/>
                          <a:latin typeface="Arial" pitchFamily="-112" charset="0"/>
                          <a:ea typeface="DejaVu Sans" charset="0"/>
                          <a:cs typeface="DejaVu Sans" charset="0"/>
                        </a:rPr>
                        <a:t>BioPython</a:t>
                      </a:r>
                      <a:endParaRPr kumimoji="0" lang="en-US" sz="1600" b="0" i="0" u="none" strike="noStrike" cap="none" normalizeH="0" baseline="0" dirty="0">
                        <a:ln>
                          <a:noFill/>
                        </a:ln>
                        <a:solidFill>
                          <a:schemeClr val="tx1"/>
                        </a:solidFill>
                        <a:effectLst/>
                        <a:latin typeface="Arial" pitchFamily="-112" charset="0"/>
                        <a:ea typeface="DejaVu Sans" charset="0"/>
                        <a:cs typeface="DejaVu Sans" charset="0"/>
                      </a:endParaRPr>
                    </a:p>
                  </a:txBody>
                  <a:tcPr marL="82944" marR="82944" marT="41476" marB="4147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ctr" defTabSz="457200" rtl="0" eaLnBrk="1" fontAlgn="base" latinLnBrk="0" hangingPunct="0">
                        <a:lnSpc>
                          <a:spcPct val="100000"/>
                        </a:lnSpc>
                        <a:spcBef>
                          <a:spcPct val="0"/>
                        </a:spcBef>
                        <a:spcAft>
                          <a:spcPts val="1150"/>
                        </a:spcAft>
                        <a:buClr>
                          <a:srgbClr val="000000"/>
                        </a:buClr>
                        <a:buSzPct val="45000"/>
                        <a:buFont typeface="Wingdings" pitchFamily="-112" charset="2"/>
                        <a:buNone/>
                        <a:tabLst/>
                      </a:pPr>
                      <a:r>
                        <a:rPr kumimoji="0" lang="en-US" sz="1600" b="0" i="0" u="none" strike="noStrike" cap="none" normalizeH="0" baseline="0">
                          <a:ln>
                            <a:noFill/>
                          </a:ln>
                          <a:solidFill>
                            <a:srgbClr val="000080"/>
                          </a:solidFill>
                          <a:effectLst/>
                          <a:latin typeface="Bitstream Vera Sans" pitchFamily="48" charset="0"/>
                          <a:ea typeface="DejaVu Sans" charset="0"/>
                          <a:cs typeface="DejaVu Sans" charset="0"/>
                        </a:rPr>
                        <a:t>9</a:t>
                      </a:r>
                    </a:p>
                  </a:txBody>
                  <a:tcPr marL="82944" marR="82944" marT="41476" marB="4147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ctr" defTabSz="457200" rtl="0" eaLnBrk="1" fontAlgn="base" latinLnBrk="0" hangingPunct="0">
                        <a:lnSpc>
                          <a:spcPct val="100000"/>
                        </a:lnSpc>
                        <a:spcBef>
                          <a:spcPct val="0"/>
                        </a:spcBef>
                        <a:spcAft>
                          <a:spcPts val="1150"/>
                        </a:spcAft>
                        <a:buClr>
                          <a:srgbClr val="000000"/>
                        </a:buClr>
                        <a:buSzPct val="45000"/>
                        <a:buFont typeface="Wingdings" pitchFamily="-112" charset="2"/>
                        <a:buNone/>
                        <a:tabLst/>
                      </a:pPr>
                      <a:endParaRPr kumimoji="0" lang="en-US" sz="1600" b="0" i="0" u="none" strike="noStrike" cap="none" normalizeH="0" baseline="0" dirty="0">
                        <a:ln>
                          <a:noFill/>
                        </a:ln>
                        <a:solidFill>
                          <a:srgbClr val="000080"/>
                        </a:solidFill>
                        <a:effectLst/>
                        <a:latin typeface="Bitstream Vera Sans" pitchFamily="48" charset="0"/>
                        <a:ea typeface="DejaVu Sans" charset="0"/>
                        <a:cs typeface="DejaVu Sans" charset="0"/>
                      </a:endParaRPr>
                    </a:p>
                  </a:txBody>
                  <a:tcPr marL="82944" marR="82944" marT="41476" marB="4147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516" name="Slide Number Placeholder 35"/>
          <p:cNvSpPr>
            <a:spLocks noGrp="1"/>
          </p:cNvSpPr>
          <p:nvPr>
            <p:ph type="sldNum" sz="quarter" idx="12"/>
          </p:nvPr>
        </p:nvSpPr>
        <p:spPr bwMode="auto">
          <a:noFill/>
          <a:ln>
            <a:miter lim="800000"/>
            <a:headEnd/>
            <a:tailEnd/>
          </a:ln>
        </p:spPr>
        <p:txBody>
          <a:bodyPr/>
          <a:lstStyle/>
          <a:p>
            <a:fld id="{749556EC-FFD3-B64A-9BDD-F6426755B8C9}" type="slidenum">
              <a:rPr lang="en-US"/>
              <a:pPr/>
              <a:t>7</a:t>
            </a:fld>
            <a:endParaRPr lang="en-US"/>
          </a:p>
        </p:txBody>
      </p:sp>
      <p:sp>
        <p:nvSpPr>
          <p:cNvPr id="20517" name="Footer Placeholder 36"/>
          <p:cNvSpPr>
            <a:spLocks noGrp="1"/>
          </p:cNvSpPr>
          <p:nvPr>
            <p:ph type="ftr" sz="quarter" idx="11"/>
          </p:nvPr>
        </p:nvSpPr>
        <p:spPr bwMode="auto">
          <a:noFill/>
          <a:ln>
            <a:miter lim="800000"/>
            <a:headEnd/>
            <a:tailEnd/>
          </a:ln>
        </p:spPr>
        <p:txBody>
          <a:bodyPr wrap="square" numCol="1" anchor="t" anchorCtr="0" compatLnSpc="1">
            <a:prstTxWarp prst="textNoShape">
              <a:avLst/>
            </a:prstTxWarp>
          </a:bodyPr>
          <a:lstStyle/>
          <a:p>
            <a:pPr>
              <a:buFont typeface="Wingdings" pitchFamily="-112" charset="2"/>
              <a:buNone/>
            </a:pPr>
            <a:r>
              <a:rPr lang="en-US">
                <a:latin typeface="Times New Roman" pitchFamily="-112" charset="0"/>
                <a:ea typeface="Times New Roman" pitchFamily="-112" charset="0"/>
                <a:cs typeface="Times New Roman" pitchFamily="-112" charset="0"/>
              </a:rPr>
              <a:t>These materials were developed with funding from the US National Institutes of Health grant #2T36 GM008789 to the Pittsburgh Supercomputing Center</a:t>
            </a:r>
          </a:p>
        </p:txBody>
      </p:sp>
      <p:sp>
        <p:nvSpPr>
          <p:cNvPr id="20593" name="Rectangle 113"/>
          <p:cNvSpPr>
            <a:spLocks noChangeArrowheads="1"/>
          </p:cNvSpPr>
          <p:nvPr/>
        </p:nvSpPr>
        <p:spPr bwMode="auto">
          <a:xfrm>
            <a:off x="8413920" y="926018"/>
            <a:ext cx="167510" cy="360755"/>
          </a:xfrm>
          <a:prstGeom prst="rect">
            <a:avLst/>
          </a:prstGeom>
          <a:noFill/>
          <a:ln w="9525">
            <a:noFill/>
            <a:miter lim="800000"/>
            <a:headEnd/>
            <a:tailEnd/>
          </a:ln>
          <a:effectLst/>
        </p:spPr>
        <p:txBody>
          <a:bodyPr wrap="none" lIns="82945" tIns="41473" rIns="82945" bIns="41473">
            <a:prstTxWarp prst="textNoShape">
              <a:avLst/>
            </a:prstTxWarp>
            <a:spAutoFit/>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493921" y="525655"/>
            <a:ext cx="8153280" cy="529976"/>
          </a:xfrm>
        </p:spPr>
        <p:txBody>
          <a:bodyPr>
            <a:spAutoFit/>
          </a:bodyPr>
          <a:lstStyle/>
          <a:p>
            <a:pPr>
              <a:lnSpc>
                <a:spcPct val="98000"/>
              </a:lnSpc>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defRPr/>
            </a:pPr>
            <a:r>
              <a:rPr lang="en-GB" sz="2900" dirty="0">
                <a:latin typeface="+mn-lt"/>
              </a:rPr>
              <a:t>Main Advantages of Python</a:t>
            </a:r>
          </a:p>
        </p:txBody>
      </p:sp>
      <p:sp>
        <p:nvSpPr>
          <p:cNvPr id="22531" name="Rectangle 2"/>
          <p:cNvSpPr>
            <a:spLocks noGrp="1" noChangeArrowheads="1"/>
          </p:cNvSpPr>
          <p:nvPr>
            <p:ph sz="quarter" idx="1"/>
          </p:nvPr>
        </p:nvSpPr>
        <p:spPr>
          <a:xfrm>
            <a:off x="845281" y="1142041"/>
            <a:ext cx="7362720" cy="4777307"/>
          </a:xfrm>
        </p:spPr>
        <p:txBody>
          <a:bodyPr>
            <a:spAutoFit/>
          </a:bodyPr>
          <a:lstStyle/>
          <a:p>
            <a:pPr>
              <a:lnSpc>
                <a:spcPct val="98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sz="2400" dirty="0">
                <a:latin typeface="Gill Sans MT" pitchFamily="-112" charset="-18"/>
              </a:rPr>
              <a:t>Familiar to C/C++/C#/Java Programmers</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sz="2400" dirty="0">
                <a:latin typeface="Gill Sans MT" pitchFamily="-112" charset="-18"/>
              </a:rPr>
              <a:t>Very High Level</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sz="2400" dirty="0">
                <a:latin typeface="Gill Sans MT" pitchFamily="-112" charset="-18"/>
              </a:rPr>
              <a:t>Interpreted and Multi-platform</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sz="2400" dirty="0">
                <a:latin typeface="Gill Sans MT" pitchFamily="-112" charset="-18"/>
              </a:rPr>
              <a:t>Dynamic</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sz="2400" dirty="0">
                <a:latin typeface="Gill Sans MT" pitchFamily="-112" charset="-18"/>
              </a:rPr>
              <a:t>Object-Oriented</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sz="2400" dirty="0">
                <a:latin typeface="Gill Sans MT" pitchFamily="-112" charset="-18"/>
              </a:rPr>
              <a:t>Modular</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sz="2400" dirty="0">
                <a:latin typeface="Gill Sans MT" pitchFamily="-112" charset="-18"/>
              </a:rPr>
              <a:t>Strong string manipulation</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sz="2400" dirty="0">
                <a:latin typeface="Gill Sans MT" pitchFamily="-112" charset="-18"/>
              </a:rPr>
              <a:t>Lots of libraries available</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sz="2400" dirty="0">
                <a:latin typeface="Gill Sans MT" pitchFamily="-112" charset="-18"/>
              </a:rPr>
              <a:t>Runs everywhere</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sz="2400" dirty="0">
                <a:latin typeface="Gill Sans MT" pitchFamily="-112" charset="-18"/>
              </a:rPr>
              <a:t>Free and Open Source</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sz="2400" dirty="0">
                <a:latin typeface="Gill Sans MT" pitchFamily="-112" charset="-18"/>
              </a:rPr>
              <a:t>Track record in </a:t>
            </a:r>
            <a:r>
              <a:rPr lang="en-GB" sz="2400" dirty="0" err="1">
                <a:latin typeface="Gill Sans MT" pitchFamily="-112" charset="-18"/>
              </a:rPr>
              <a:t>bioInformatics</a:t>
            </a:r>
            <a:r>
              <a:rPr lang="en-GB" sz="2400" dirty="0">
                <a:latin typeface="Gill Sans MT" pitchFamily="-112" charset="-18"/>
              </a:rPr>
              <a:t> (</a:t>
            </a:r>
            <a:r>
              <a:rPr lang="en-GB" sz="2400" dirty="0" err="1">
                <a:latin typeface="Gill Sans MT" pitchFamily="-112" charset="-18"/>
              </a:rPr>
              <a:t>BioPython</a:t>
            </a:r>
            <a:r>
              <a:rPr lang="en-GB" sz="2400" dirty="0">
                <a:latin typeface="Gill Sans MT" pitchFamily="-112" charset="-18"/>
              </a:rPr>
              <a:t>)</a:t>
            </a:r>
          </a:p>
        </p:txBody>
      </p:sp>
      <p:sp>
        <p:nvSpPr>
          <p:cNvPr id="22532" name="Slide Number Placeholder 3"/>
          <p:cNvSpPr>
            <a:spLocks noGrp="1"/>
          </p:cNvSpPr>
          <p:nvPr>
            <p:ph type="sldNum" sz="quarter" idx="12"/>
          </p:nvPr>
        </p:nvSpPr>
        <p:spPr bwMode="auto">
          <a:noFill/>
          <a:ln>
            <a:miter lim="800000"/>
            <a:headEnd/>
            <a:tailEnd/>
          </a:ln>
        </p:spPr>
        <p:txBody>
          <a:bodyPr/>
          <a:lstStyle/>
          <a:p>
            <a:fld id="{7FDD52D3-0EF1-D745-A097-4877FF767A10}" type="slidenum">
              <a:rPr lang="en-US"/>
              <a:pPr/>
              <a:t>8</a:t>
            </a:fld>
            <a:endParaRPr lang="en-US"/>
          </a:p>
        </p:txBody>
      </p:sp>
      <p:sp>
        <p:nvSpPr>
          <p:cNvPr id="22533" name="Footer Placeholder 4"/>
          <p:cNvSpPr>
            <a:spLocks noGrp="1"/>
          </p:cNvSpPr>
          <p:nvPr>
            <p:ph type="ftr" sz="quarter" idx="11"/>
          </p:nvPr>
        </p:nvSpPr>
        <p:spPr bwMode="auto">
          <a:noFill/>
          <a:ln>
            <a:miter lim="800000"/>
            <a:headEnd/>
            <a:tailEnd/>
          </a:ln>
        </p:spPr>
        <p:txBody>
          <a:bodyPr wrap="square" numCol="1" anchor="t" anchorCtr="0" compatLnSpc="1">
            <a:prstTxWarp prst="textNoShape">
              <a:avLst/>
            </a:prstTxWarp>
          </a:bodyPr>
          <a:lstStyle/>
          <a:p>
            <a:pPr>
              <a:buFont typeface="Wingdings" pitchFamily="-112" charset="2"/>
              <a:buNone/>
            </a:pPr>
            <a:r>
              <a:rPr lang="en-US">
                <a:latin typeface="Times New Roman" pitchFamily="-112" charset="0"/>
                <a:ea typeface="Times New Roman" pitchFamily="-112" charset="0"/>
                <a:cs typeface="Times New Roman" pitchFamily="-112" charset="0"/>
              </a:rPr>
              <a:t>These materials were developed with funding from the US National Institutes of Health grant #2T36 GM008789 to the Pittsburgh Supercomputing Center</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xfrm>
            <a:off x="533400" y="564055"/>
            <a:ext cx="8153280" cy="959945"/>
          </a:xfrm>
        </p:spPr>
        <p:txBody>
          <a:bodyPr wrap="square">
            <a:spAutoFit/>
          </a:bodyPr>
          <a:lstStyle/>
          <a:p>
            <a:pPr>
              <a:lnSpc>
                <a:spcPct val="98000"/>
              </a:lnSpc>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GB" sz="2900" dirty="0">
                <a:solidFill>
                  <a:schemeClr val="tx1"/>
                </a:solidFill>
                <a:latin typeface="Gill Sans MT" pitchFamily="-112" charset="-18"/>
              </a:rPr>
              <a:t>Using </a:t>
            </a:r>
            <a:r>
              <a:rPr lang="en-GB" sz="2900" dirty="0" err="1">
                <a:solidFill>
                  <a:schemeClr val="tx1"/>
                </a:solidFill>
                <a:latin typeface="Gill Sans MT" pitchFamily="-112" charset="-18"/>
              </a:rPr>
              <a:t>BioInformatics</a:t>
            </a:r>
            <a:r>
              <a:rPr lang="en-GB" sz="2900" dirty="0">
                <a:solidFill>
                  <a:schemeClr val="tx1"/>
                </a:solidFill>
                <a:latin typeface="Gill Sans MT" pitchFamily="-112" charset="-18"/>
              </a:rPr>
              <a:t> Data Sources</a:t>
            </a:r>
            <a:r>
              <a:rPr lang="en-GB" sz="2900" dirty="0" smtClean="0">
                <a:solidFill>
                  <a:schemeClr val="tx1"/>
                </a:solidFill>
                <a:latin typeface="Gill Sans MT" pitchFamily="-112" charset="-18"/>
              </a:rPr>
              <a:t/>
            </a:r>
            <a:br>
              <a:rPr lang="en-GB" sz="2900" dirty="0" smtClean="0">
                <a:solidFill>
                  <a:schemeClr val="tx1"/>
                </a:solidFill>
                <a:latin typeface="Gill Sans MT" pitchFamily="-112" charset="-18"/>
              </a:rPr>
            </a:br>
            <a:endParaRPr lang="en-GB" sz="2900" dirty="0">
              <a:solidFill>
                <a:schemeClr val="tx1"/>
              </a:solidFill>
              <a:latin typeface="Gill Sans MT" pitchFamily="-112" charset="-18"/>
            </a:endParaRPr>
          </a:p>
        </p:txBody>
      </p:sp>
      <p:sp>
        <p:nvSpPr>
          <p:cNvPr id="26627" name="Rectangle 2"/>
          <p:cNvSpPr>
            <a:spLocks noGrp="1" noChangeArrowheads="1"/>
          </p:cNvSpPr>
          <p:nvPr>
            <p:ph sz="quarter" idx="1"/>
          </p:nvPr>
        </p:nvSpPr>
        <p:spPr>
          <a:xfrm>
            <a:off x="622081" y="2281200"/>
            <a:ext cx="7809120" cy="2882020"/>
          </a:xfrm>
        </p:spPr>
        <p:txBody>
          <a:bodyPr>
            <a:spAutoFit/>
          </a:bodyPr>
          <a:lstStyle/>
          <a:p>
            <a:pPr>
              <a:lnSpc>
                <a:spcPct val="98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Searching </a:t>
            </a:r>
            <a:r>
              <a:rPr lang="en-GB" dirty="0" smtClean="0">
                <a:latin typeface="Gill Sans MT" pitchFamily="-112" charset="-18"/>
              </a:rPr>
              <a:t>Nucleotide </a:t>
            </a:r>
            <a:r>
              <a:rPr lang="en-GB" dirty="0">
                <a:latin typeface="Gill Sans MT" pitchFamily="-112" charset="-18"/>
              </a:rPr>
              <a:t>Sequence Databases</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Searching Amino Acid Sequence Database</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Performing BLAST Searches</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r>
              <a:rPr lang="en-GB" dirty="0">
                <a:latin typeface="Gill Sans MT" pitchFamily="-112" charset="-18"/>
              </a:rPr>
              <a:t>Using Specialized Data Sources</a:t>
            </a:r>
          </a:p>
          <a:p>
            <a:pPr>
              <a:lnSpc>
                <a:spcPct val="97000"/>
              </a:lnSpc>
              <a:tabLst>
                <a:tab pos="411846" algn="l"/>
                <a:tab pos="826572" algn="l"/>
                <a:tab pos="1241298" algn="l"/>
                <a:tab pos="1656024" algn="l"/>
                <a:tab pos="2070751" algn="l"/>
                <a:tab pos="2485477" algn="l"/>
                <a:tab pos="2900203" algn="l"/>
                <a:tab pos="3314929" algn="l"/>
                <a:tab pos="3729655" algn="l"/>
                <a:tab pos="4144381" algn="l"/>
                <a:tab pos="4559107" algn="l"/>
                <a:tab pos="4973833" algn="l"/>
                <a:tab pos="5388560" algn="l"/>
                <a:tab pos="5803286" algn="l"/>
                <a:tab pos="6218012" algn="l"/>
                <a:tab pos="6632738" algn="l"/>
                <a:tab pos="7047464" algn="l"/>
                <a:tab pos="7462190" algn="l"/>
                <a:tab pos="7876916" algn="l"/>
                <a:tab pos="8291642" algn="l"/>
              </a:tabLst>
            </a:pPr>
            <a:endParaRPr lang="en-GB" i="1" dirty="0">
              <a:latin typeface="Gill Sans MT" pitchFamily="-112" charset="-18"/>
            </a:endParaRPr>
          </a:p>
        </p:txBody>
      </p:sp>
      <p:sp>
        <p:nvSpPr>
          <p:cNvPr id="26628" name="Text Box 3"/>
          <p:cNvSpPr txBox="1">
            <a:spLocks noChangeArrowheads="1"/>
          </p:cNvSpPr>
          <p:nvPr/>
        </p:nvSpPr>
        <p:spPr bwMode="auto">
          <a:xfrm>
            <a:off x="779041" y="5278155"/>
            <a:ext cx="7628742" cy="716098"/>
          </a:xfrm>
          <a:prstGeom prst="rect">
            <a:avLst/>
          </a:prstGeom>
          <a:noFill/>
          <a:ln w="9525">
            <a:noFill/>
            <a:round/>
            <a:headEnd/>
            <a:tailEnd/>
          </a:ln>
        </p:spPr>
        <p:txBody>
          <a:bodyPr wrap="none" lIns="81639" tIns="40820" rIns="81639" bIns="40820">
            <a:prstTxWarp prst="textNoShape">
              <a:avLst/>
            </a:prstTxWarp>
            <a:spAutoFit/>
          </a:bodyPr>
          <a:lstStyle/>
          <a:p>
            <a:pPr>
              <a:lnSpc>
                <a:spcPct val="93000"/>
              </a:lnSpc>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GB" sz="2200" dirty="0">
                <a:solidFill>
                  <a:srgbClr val="000000"/>
                </a:solidFill>
                <a:ea typeface="DejaVu Sans" charset="0"/>
                <a:cs typeface="DejaVu Sans" charset="0"/>
              </a:rPr>
              <a:t>IDEA: How can we expedite data collection and analysis? </a:t>
            </a:r>
          </a:p>
          <a:p>
            <a:pPr>
              <a:lnSpc>
                <a:spcPct val="93000"/>
              </a:lnSpc>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GB" sz="2200" dirty="0">
                <a:solidFill>
                  <a:srgbClr val="000000"/>
                </a:solidFill>
                <a:ea typeface="DejaVu Sans" charset="0"/>
                <a:cs typeface="DejaVu Sans" charset="0"/>
              </a:rPr>
              <a:t>           ... writing programs to automate parts of the process.</a:t>
            </a:r>
          </a:p>
        </p:txBody>
      </p:sp>
      <p:sp>
        <p:nvSpPr>
          <p:cNvPr id="26629" name="Slide Number Placeholder 4"/>
          <p:cNvSpPr>
            <a:spLocks noGrp="1"/>
          </p:cNvSpPr>
          <p:nvPr>
            <p:ph type="sldNum" sz="quarter" idx="12"/>
          </p:nvPr>
        </p:nvSpPr>
        <p:spPr bwMode="auto">
          <a:noFill/>
          <a:ln>
            <a:miter lim="800000"/>
            <a:headEnd/>
            <a:tailEnd/>
          </a:ln>
        </p:spPr>
        <p:txBody>
          <a:bodyPr/>
          <a:lstStyle/>
          <a:p>
            <a:fld id="{E32FAA9D-2F65-8649-936F-597178E90EE3}" type="slidenum">
              <a:rPr lang="en-US"/>
              <a:pPr/>
              <a:t>9</a:t>
            </a:fld>
            <a:endParaRPr lang="en-US"/>
          </a:p>
        </p:txBody>
      </p:sp>
      <p:sp>
        <p:nvSpPr>
          <p:cNvPr id="26630" name="Footer Placeholder 5"/>
          <p:cNvSpPr>
            <a:spLocks noGrp="1"/>
          </p:cNvSpPr>
          <p:nvPr>
            <p:ph type="ftr" sz="quarter" idx="11"/>
          </p:nvPr>
        </p:nvSpPr>
        <p:spPr bwMode="auto">
          <a:noFill/>
          <a:ln>
            <a:miter lim="800000"/>
            <a:headEnd/>
            <a:tailEnd/>
          </a:ln>
        </p:spPr>
        <p:txBody>
          <a:bodyPr wrap="square" numCol="1" anchor="t" anchorCtr="0" compatLnSpc="1">
            <a:prstTxWarp prst="textNoShape">
              <a:avLst/>
            </a:prstTxWarp>
          </a:bodyPr>
          <a:lstStyle/>
          <a:p>
            <a:pPr>
              <a:buFont typeface="Wingdings" pitchFamily="-112" charset="2"/>
              <a:buNone/>
            </a:pPr>
            <a:r>
              <a:rPr lang="en-US">
                <a:latin typeface="Times New Roman" pitchFamily="-112" charset="0"/>
                <a:ea typeface="Times New Roman" pitchFamily="-112" charset="0"/>
                <a:cs typeface="Times New Roman" pitchFamily="-112" charset="0"/>
              </a:rPr>
              <a:t>These materials were developed with funding from the US National Institutes of Health grant #2T36 GM008789 to the Pittsburgh Supercomputing Center</a:t>
            </a:r>
          </a:p>
        </p:txBody>
      </p:sp>
      <p:sp>
        <p:nvSpPr>
          <p:cNvPr id="26631" name="Rectangle 7"/>
          <p:cNvSpPr>
            <a:spLocks noChangeArrowheads="1"/>
          </p:cNvSpPr>
          <p:nvPr/>
        </p:nvSpPr>
        <p:spPr bwMode="auto">
          <a:xfrm>
            <a:off x="1382400" y="4700654"/>
            <a:ext cx="5608691" cy="437699"/>
          </a:xfrm>
          <a:prstGeom prst="rect">
            <a:avLst/>
          </a:prstGeom>
          <a:noFill/>
          <a:ln w="9525">
            <a:noFill/>
            <a:miter lim="800000"/>
            <a:headEnd/>
            <a:tailEnd/>
          </a:ln>
          <a:effectLst/>
        </p:spPr>
        <p:txBody>
          <a:bodyPr wrap="none" lIns="82945" tIns="41473" rIns="82945" bIns="41473">
            <a:prstTxWarp prst="textNoShape">
              <a:avLst/>
            </a:prstTxWarp>
            <a:spAutoFit/>
          </a:bodyPr>
          <a:lstStyle/>
          <a:p>
            <a:r>
              <a:rPr lang="en-GB" sz="2300" dirty="0">
                <a:latin typeface="Gill Sans MT" pitchFamily="-112" charset="-18"/>
              </a:rPr>
              <a:t>Reference: </a:t>
            </a:r>
            <a:r>
              <a:rPr lang="en-GB" sz="2300" i="1" dirty="0">
                <a:latin typeface="Gill Sans MT" pitchFamily="-112" charset="-18"/>
              </a:rPr>
              <a:t>Bioinformatics for Dummies (Ch 1-4)</a:t>
            </a:r>
            <a:endParaRPr lang="en-US" sz="2300" i="1" dirty="0">
              <a:latin typeface="Gill Sans MT" pitchFamily="-112" charset="-18"/>
            </a:endParaRPr>
          </a:p>
        </p:txBody>
      </p:sp>
      <p:sp>
        <p:nvSpPr>
          <p:cNvPr id="8" name="Rectangle 7"/>
          <p:cNvSpPr/>
          <p:nvPr/>
        </p:nvSpPr>
        <p:spPr>
          <a:xfrm>
            <a:off x="2667000" y="1524000"/>
            <a:ext cx="3860352" cy="584776"/>
          </a:xfrm>
          <a:prstGeom prst="rect">
            <a:avLst/>
          </a:prstGeom>
        </p:spPr>
        <p:txBody>
          <a:bodyPr wrap="none">
            <a:spAutoFit/>
          </a:bodyPr>
          <a:lstStyle/>
          <a:p>
            <a:r>
              <a:rPr lang="en-GB" sz="3200" dirty="0" err="1" smtClean="0">
                <a:latin typeface="Gill Sans MT" pitchFamily="-112" charset="-18"/>
              </a:rPr>
              <a:t>Goal:Basic</a:t>
            </a:r>
            <a:r>
              <a:rPr lang="en-GB" sz="3200" dirty="0" smtClean="0">
                <a:latin typeface="Gill Sans MT" pitchFamily="-112" charset="-18"/>
              </a:rPr>
              <a:t> Experience</a:t>
            </a:r>
            <a:endParaRPr lang="es-ES_tradnl" sz="3200" dirty="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SC_Basic_62409">
  <a:themeElements>
    <a:clrScheme name="Custom 2">
      <a:dk1>
        <a:srgbClr val="000000"/>
      </a:dk1>
      <a:lt1>
        <a:sysClr val="window" lastClr="FFFFFF"/>
      </a:lt1>
      <a:dk2>
        <a:srgbClr val="000000"/>
      </a:dk2>
      <a:lt2>
        <a:srgbClr val="000000"/>
      </a:lt2>
      <a:accent1>
        <a:srgbClr val="8DB3E2"/>
      </a:accent1>
      <a:accent2>
        <a:srgbClr val="00007F"/>
      </a:accent2>
      <a:accent3>
        <a:srgbClr val="FFFFFF"/>
      </a:accent3>
      <a:accent4>
        <a:srgbClr val="000000"/>
      </a:accent4>
      <a:accent5>
        <a:srgbClr val="8DB3E2"/>
      </a:accent5>
      <a:accent6>
        <a:srgbClr val="00007F"/>
      </a:accent6>
      <a:hlink>
        <a:srgbClr val="31859B"/>
      </a:hlink>
      <a:folHlink>
        <a:srgbClr val="76923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SC-MAR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PSC_Basic_62409</Template>
  <TotalTime>243</TotalTime>
  <Words>3660</Words>
  <Application>Microsoft Macintosh PowerPoint</Application>
  <PresentationFormat>On-screen Show (4:3)</PresentationFormat>
  <Paragraphs>562</Paragraphs>
  <Slides>45</Slides>
  <Notes>8</Notes>
  <HiddenSlides>0</HiddenSlides>
  <MMClips>0</MMClips>
  <ScaleCrop>false</ScaleCrop>
  <HeadingPairs>
    <vt:vector size="4" baseType="variant">
      <vt:variant>
        <vt:lpstr>Design Template</vt:lpstr>
      </vt:variant>
      <vt:variant>
        <vt:i4>2</vt:i4>
      </vt:variant>
      <vt:variant>
        <vt:lpstr>Slide Titles</vt:lpstr>
      </vt:variant>
      <vt:variant>
        <vt:i4>45</vt:i4>
      </vt:variant>
    </vt:vector>
  </HeadingPairs>
  <TitlesOfParts>
    <vt:vector size="47" baseType="lpstr">
      <vt:lpstr>PSC_Basic_62409</vt:lpstr>
      <vt:lpstr>PSC-MARC</vt:lpstr>
      <vt:lpstr>Essential Computing for Bioinformatics First Steps in Computing: Course Overview</vt:lpstr>
      <vt:lpstr>Slide 2</vt:lpstr>
      <vt:lpstr>Outline</vt:lpstr>
      <vt:lpstr>Course Overview</vt:lpstr>
      <vt:lpstr>Essential Computing for Bioinformatics  Course Description</vt:lpstr>
      <vt:lpstr>Educational Objectives</vt:lpstr>
      <vt:lpstr>Major Course Modules</vt:lpstr>
      <vt:lpstr>Main Advantages of Python</vt:lpstr>
      <vt:lpstr>Using BioInformatics Data Sources </vt:lpstr>
      <vt:lpstr>Mathematical Computing Goal:General Awareness</vt:lpstr>
      <vt:lpstr>High-Level Programming (Python)</vt:lpstr>
      <vt:lpstr>CS Fundamentals will be Interleaved Throughout the Course</vt:lpstr>
      <vt:lpstr>Why Learn to Program?</vt:lpstr>
      <vt:lpstr>Why Learn to Program?</vt:lpstr>
      <vt:lpstr>Why Learn to Program?</vt:lpstr>
      <vt:lpstr>Good Languages to Learn In no particular order….</vt:lpstr>
      <vt:lpstr>Python is Object Oriented</vt:lpstr>
      <vt:lpstr>Downloading and Installing Python</vt:lpstr>
      <vt:lpstr>Idle: The Python Shell</vt:lpstr>
      <vt:lpstr>Python as a Number Cruncher</vt:lpstr>
      <vt:lpstr>Floating Point Expressions</vt:lpstr>
      <vt:lpstr>String Expressions</vt:lpstr>
      <vt:lpstr>Values Can Have (MEANINGFUL) Names</vt:lpstr>
      <vt:lpstr>Values Have Types</vt:lpstr>
      <vt:lpstr>In Bioinformatics Words …</vt:lpstr>
      <vt:lpstr>More Bioinformatics Extracting Information from Sequences</vt:lpstr>
      <vt:lpstr>Additional Note About Python Strings </vt:lpstr>
      <vt:lpstr>Commenting Your Code!</vt:lpstr>
      <vt:lpstr>Software Development Cycle</vt:lpstr>
      <vt:lpstr>Lets Try It With Some Examples!</vt:lpstr>
      <vt:lpstr>Problem Identification</vt:lpstr>
      <vt:lpstr>Algorithm Development</vt:lpstr>
      <vt:lpstr>Coding</vt:lpstr>
      <vt:lpstr>Let’s Test The Program</vt:lpstr>
      <vt:lpstr>Testing / Debugging</vt:lpstr>
      <vt:lpstr>Testing / Debugging</vt:lpstr>
      <vt:lpstr>Let’s Test The Program</vt:lpstr>
      <vt:lpstr>Testing/Debugging</vt:lpstr>
      <vt:lpstr>Testing/Debugging</vt:lpstr>
      <vt:lpstr>Let’s change the nucleic acid sequence from DNA to RNA…</vt:lpstr>
      <vt:lpstr>Testing/Debugging</vt:lpstr>
      <vt:lpstr>Problem Identification</vt:lpstr>
      <vt:lpstr>Algorithm Development</vt:lpstr>
      <vt:lpstr>Testing/Debugging</vt:lpstr>
      <vt:lpstr>What’s Next</vt:lpstr>
    </vt:vector>
  </TitlesOfParts>
  <Company>PSC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Python programming  for biologists</dc:title>
  <dc:creator>emh</dc:creator>
  <cp:lastModifiedBy>Bienvenido Velez</cp:lastModifiedBy>
  <cp:revision>71</cp:revision>
  <cp:lastPrinted>2009-08-23T22:19:45Z</cp:lastPrinted>
  <dcterms:created xsi:type="dcterms:W3CDTF">2009-08-23T22:11:29Z</dcterms:created>
  <dcterms:modified xsi:type="dcterms:W3CDTF">2009-08-23T22:25:27Z</dcterms:modified>
</cp:coreProperties>
</file>