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50.xml" ContentType="application/vnd.openxmlformats-officedocument.presentationml.slide+xml"/>
  <Override PartName="/ppt/slides/slide23.xml" ContentType="application/vnd.openxmlformats-officedocument.presentationml.slide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6" r:id="rId1"/>
  </p:sldMasterIdLst>
  <p:notesMasterIdLst>
    <p:notesMasterId r:id="rId54"/>
  </p:notesMasterIdLst>
  <p:handoutMasterIdLst>
    <p:handoutMasterId r:id="rId55"/>
  </p:handoutMasterIdLst>
  <p:sldIdLst>
    <p:sldId id="261" r:id="rId2"/>
    <p:sldId id="258" r:id="rId3"/>
    <p:sldId id="262" r:id="rId4"/>
    <p:sldId id="263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422" autoAdjust="0"/>
    <p:restoredTop sz="94660"/>
  </p:normalViewPr>
  <p:slideViewPr>
    <p:cSldViewPr>
      <p:cViewPr varScale="1">
        <p:scale>
          <a:sx n="95" d="100"/>
          <a:sy n="95" d="100"/>
        </p:scale>
        <p:origin x="-12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0" Type="http://schemas.openxmlformats.org/officeDocument/2006/relationships/tableStyles" Target="tableStyles.xml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viewProps" Target="viewProps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presProps" Target="presProps.xml"/><Relationship Id="rId59" Type="http://schemas.openxmlformats.org/officeDocument/2006/relationships/theme" Target="theme/theme1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handoutMaster" Target="handoutMasters/handoutMaster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printerSettings" Target="printerSettings/printerSettings1.bin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54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6B655F-CA65-4F74-8B05-DD20D0F60B79}" type="datetimeFigureOut">
              <a:rPr lang="en-US" smtClean="0"/>
              <a:pPr/>
              <a:t>8/23/09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35F1D9-903D-416B-962F-9612B3B70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F4DC5BF-5781-496A-818C-9279541795C7}" type="datetimeFigureOut">
              <a:rPr lang="en-US" smtClean="0"/>
              <a:pPr/>
              <a:t>8/23/09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37C943-F99E-4F33-A14A-D32F92BCF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marc.psc.edu/" TargetMode="External"/><Relationship Id="rId3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EC2685-7EB5-4289-A761-ABC6C6D9CC5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PSC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14550" cy="771525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 userDrawn="1">
            <p:ph type="title" idx="4294967295"/>
          </p:nvPr>
        </p:nvSpPr>
        <p:spPr>
          <a:xfrm>
            <a:off x="457200" y="838200"/>
            <a:ext cx="8229600" cy="88423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85800" y="1524000"/>
            <a:ext cx="8077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The following material is the result of a curriculum development effort to provide a set of courses to support bioinformatics efforts involving students from the biological sciences, computer science, and mathematics departments. They have been developed as a part of the NIH funded project “Assisting Bioinformatics Efforts at Minority Schools” (2T36 GM008789). The people involved with the curriculum development effort include:</a:t>
            </a:r>
          </a:p>
          <a:p>
            <a:pPr marL="111125" indent="-111125">
              <a:buFont typeface="Arial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111125" indent="-111125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Dr. Hugh B. Nicholas, Dr. Troy Wymore, Mr. Alexander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Ropelewski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and Dr. David Deerfield II, National Resource for Biomedical Supercomputing, Pittsburgh Supercomputing Center, Carnegie Mellon University.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Dr. Ricardo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González</a:t>
            </a:r>
            <a:r>
              <a: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Méndez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University of Puerto Rico Medical Sciences Campus.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Dr.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Alade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Tokuta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North Carolina Central University.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Dr. Jaime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Seguel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and Dr.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Bienvenido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Vélez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University of Puerto Rico at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Mayag</a:t>
            </a:r>
            <a:r>
              <a:rPr lang="en-US" sz="16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ü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ez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Dr.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Satish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Bhalla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Johnson C. Smith University.</a:t>
            </a:r>
          </a:p>
          <a:p>
            <a:pPr marL="111125" indent="-111125">
              <a:buFont typeface="Arial" pitchFamily="34" charset="0"/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111125" indent="-111125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Unless otherwise specified, all the information contained within is Copyrighted © by Carnegie Mellon University. Permission is granted for use, modify, and reproduce these materials for teaching purposes. 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Most recent versions of these presentations</a:t>
            </a:r>
            <a:r>
              <a:rPr lang="en-US" sz="1600" baseline="0" dirty="0" smtClean="0">
                <a:latin typeface="Arial" pitchFamily="34" charset="0"/>
                <a:cs typeface="Arial" pitchFamily="34" charset="0"/>
              </a:rPr>
              <a:t> can be found at </a:t>
            </a:r>
            <a:r>
              <a:rPr lang="en-US" sz="1600" baseline="0" dirty="0" smtClean="0">
                <a:latin typeface="Arial" pitchFamily="34" charset="0"/>
                <a:cs typeface="Arial" pitchFamily="34" charset="0"/>
                <a:hlinkClick r:id="rId2"/>
              </a:rPr>
              <a:t>http://marc.psc.edu/</a:t>
            </a:r>
            <a:r>
              <a:rPr lang="en-US" sz="1600" baseline="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111125" indent="-111125"/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PSC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114550" cy="771525"/>
          </a:xfrm>
          <a:prstGeom prst="rect">
            <a:avLst/>
          </a:prstGeom>
        </p:spPr>
      </p:pic>
      <p:pic>
        <p:nvPicPr>
          <p:cNvPr id="11" name="Picture 10" descr="NRBSC Logo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772400" y="0"/>
            <a:ext cx="1143000" cy="880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hangingPunct="1"/>
            <a:endParaRPr lang="en-US">
              <a:solidFill>
                <a:srgbClr val="FFFFFF"/>
              </a:solidFill>
              <a:latin typeface="Gill Sans MT" pitchFamily="-112" charset="-1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84300" y="6356350"/>
            <a:ext cx="72771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hangingPunct="1">
              <a:defRPr sz="800" b="1">
                <a:solidFill>
                  <a:schemeClr val="tx2"/>
                </a:solidFill>
                <a:latin typeface="Times New Roman" pitchFamily="-112" charset="0"/>
                <a:ea typeface="Times New Roman" pitchFamily="-112" charset="0"/>
                <a:cs typeface="Times New Roman" pitchFamily="-112" charset="0"/>
              </a:defRPr>
            </a:lvl1pPr>
          </a:lstStyle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defRPr sz="1400">
                <a:solidFill>
                  <a:schemeClr val="tx2"/>
                </a:solidFill>
              </a:defRPr>
            </a:lvl1pPr>
          </a:lstStyle>
          <a:p>
            <a:fld id="{265FEA64-45CE-D44A-89E5-49FD58493F3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hangingPunct="1">
              <a:buFont typeface="Wingdings" pitchFamily="-109" charset="2"/>
              <a:buNone/>
              <a:defRPr/>
            </a:pPr>
            <a:endParaRPr lang="en-US">
              <a:solidFill>
                <a:srgbClr val="FFFFFF"/>
              </a:solidFill>
              <a:latin typeface="Arial" pitchFamily="-10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8229600" cy="5334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</a:t>
            </a:r>
            <a:r>
              <a:rPr lang="en-US" dirty="0" smtClean="0"/>
              <a:t>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ill Sans MT" pitchFamily="34" charset="0"/>
              </a:defRPr>
            </a:lvl1pPr>
            <a:lvl2pPr>
              <a:defRPr sz="2000">
                <a:latin typeface="Gill Sans MT" pitchFamily="34" charset="0"/>
              </a:defRPr>
            </a:lvl2pPr>
            <a:lvl3pPr>
              <a:defRPr sz="1800">
                <a:latin typeface="Gill Sans MT" pitchFamily="34" charset="0"/>
              </a:defRPr>
            </a:lvl3pPr>
            <a:lvl4pPr>
              <a:defRPr sz="1600">
                <a:latin typeface="Gill Sans MT" pitchFamily="34" charset="0"/>
              </a:defRPr>
            </a:lvl4pPr>
            <a:lvl5pPr>
              <a:defRPr sz="1600"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435100" y="6330950"/>
            <a:ext cx="7251700" cy="365125"/>
          </a:xfrm>
          <a:prstGeom prst="rect">
            <a:avLst/>
          </a:prstGeom>
        </p:spPr>
        <p:txBody>
          <a:bodyPr/>
          <a:lstStyle>
            <a:lvl1pPr algn="r" hangingPunct="1">
              <a:defRPr sz="800" b="1">
                <a:solidFill>
                  <a:schemeClr val="tx2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defRPr>
            </a:lvl1pPr>
          </a:lstStyle>
          <a:p>
            <a:pPr>
              <a:defRPr/>
            </a:pPr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buFont typeface="Wingdings" pitchFamily="-109" charset="2"/>
              <a:buNone/>
              <a:defRPr sz="1400">
                <a:solidFill>
                  <a:schemeClr val="tx2"/>
                </a:solidFill>
                <a:latin typeface="Arial" pitchFamily="-109" charset="0"/>
              </a:defRPr>
            </a:lvl1pPr>
          </a:lstStyle>
          <a:p>
            <a:pPr>
              <a:defRPr/>
            </a:pPr>
            <a:fld id="{F922ED8D-8672-E54D-9AD2-6228F48EFD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6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B6ED3-D4D6-47F2-ADB6-25529AE526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PSC 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114550" cy="771525"/>
          </a:xfrm>
          <a:prstGeom prst="rect">
            <a:avLst/>
          </a:prstGeom>
        </p:spPr>
      </p:pic>
      <p:pic>
        <p:nvPicPr>
          <p:cNvPr id="14" name="Picture 13" descr="NRBSC 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72400" y="0"/>
            <a:ext cx="1143000" cy="880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858000" y="0"/>
            <a:ext cx="914400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90" r:id="rId3"/>
    <p:sldLayoutId id="2147483691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1">
              <a:lumMod val="7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7800" y="3048000"/>
            <a:ext cx="6400800" cy="32004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GB" dirty="0" smtClean="0"/>
              <a:t>MARC: Developing Bioinformatics Programs</a:t>
            </a:r>
          </a:p>
          <a:p>
            <a:pPr lvl="1"/>
            <a:r>
              <a:rPr lang="en-GB" dirty="0" smtClean="0"/>
              <a:t>July 2009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Alex </a:t>
            </a:r>
            <a:r>
              <a:rPr lang="en-GB" dirty="0" err="1" smtClean="0"/>
              <a:t>Ropelewski</a:t>
            </a:r>
            <a:endParaRPr lang="en-GB" dirty="0" smtClean="0"/>
          </a:p>
          <a:p>
            <a:pPr lvl="1"/>
            <a:r>
              <a:rPr lang="en-GB" dirty="0" smtClean="0"/>
              <a:t>PSC-NRBSC</a:t>
            </a:r>
          </a:p>
          <a:p>
            <a:pPr lvl="1"/>
            <a:r>
              <a:rPr lang="en-GB" dirty="0" smtClean="0"/>
              <a:t>Bienvenido Vélez</a:t>
            </a:r>
          </a:p>
          <a:p>
            <a:pPr lvl="1"/>
            <a:r>
              <a:rPr lang="en-GB" dirty="0" smtClean="0"/>
              <a:t>UPR Mayaguez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EC2685-7EB5-4289-A761-ABC6C6D9CC5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Essential Computing for Bioinformatics</a:t>
            </a:r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71600" y="1676400"/>
            <a:ext cx="6477000" cy="125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prstTxWarp prst="textNoShape">
              <a:avLst/>
            </a:prstTxWarp>
            <a:spAutoFit/>
          </a:bodyPr>
          <a:lstStyle/>
          <a:p>
            <a:pPr algn="ctr" defTabSz="414338"/>
            <a:r>
              <a:rPr lang="en-US" sz="2200" dirty="0" smtClean="0"/>
              <a:t>Lecture</a:t>
            </a:r>
            <a:r>
              <a:rPr lang="en-US" sz="2200" dirty="0" smtClean="0"/>
              <a:t> 2</a:t>
            </a:r>
          </a:p>
          <a:p>
            <a:pPr algn="ctr" defTabSz="414338"/>
            <a:endParaRPr lang="en-US" sz="2200" dirty="0" smtClean="0"/>
          </a:p>
          <a:p>
            <a:pPr algn="ctr" defTabSz="414338"/>
            <a:r>
              <a:rPr lang="en-US" sz="3200" dirty="0" smtClean="0"/>
              <a:t>Using Bioinformatics Data Sources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Species Libraries</a:t>
            </a:r>
            <a:endParaRPr lang="en-US"/>
          </a:p>
        </p:txBody>
      </p:sp>
      <p:sp>
        <p:nvSpPr>
          <p:cNvPr id="25603" name="Rectangle 102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Goal is to collect and organize a variety of information concerning the genome of a particular species</a:t>
            </a:r>
          </a:p>
          <a:p>
            <a:r>
              <a:rPr lang="en-US" smtClean="0"/>
              <a:t>Usually each species has its own portal to access information such as genomic-scale datasets for the species.</a:t>
            </a:r>
          </a:p>
          <a:p>
            <a:r>
              <a:rPr lang="en-US" smtClean="0"/>
              <a:t>Examples:</a:t>
            </a:r>
          </a:p>
          <a:p>
            <a:pPr lvl="1"/>
            <a:r>
              <a:rPr lang="en-US" smtClean="0"/>
              <a:t>EuPathDB - Eukaryotic Pathogens Database (Cryptosporidium, Giardia, Plasmodium, Toxoplasma and Trichomonas)</a:t>
            </a:r>
          </a:p>
          <a:p>
            <a:pPr lvl="1"/>
            <a:r>
              <a:rPr lang="en-US" smtClean="0"/>
              <a:t>Saccharomyces Genome Database</a:t>
            </a:r>
          </a:p>
          <a:p>
            <a:pPr lvl="1"/>
            <a:r>
              <a:rPr lang="en-US" smtClean="0"/>
              <a:t>Rat Genome Database </a:t>
            </a:r>
          </a:p>
          <a:p>
            <a:pPr lvl="1"/>
            <a:r>
              <a:rPr lang="en-US" smtClean="0"/>
              <a:t>Candida Genome Database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Taxonomy Libraries</a:t>
            </a:r>
            <a:endParaRPr lang="en-US"/>
          </a:p>
        </p:txBody>
      </p:sp>
      <p:sp>
        <p:nvSpPr>
          <p:cNvPr id="26627" name="Rectangle 102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science of naming and classifying organisms </a:t>
            </a:r>
          </a:p>
          <a:p>
            <a:r>
              <a:rPr lang="en-US" smtClean="0"/>
              <a:t>Taxonomy is organized in a tree structure, which represents the taxonomic lineage. </a:t>
            </a:r>
          </a:p>
          <a:p>
            <a:r>
              <a:rPr lang="en-US" smtClean="0"/>
              <a:t>Bottom level leafs represents species or sub-species </a:t>
            </a:r>
          </a:p>
          <a:p>
            <a:r>
              <a:rPr lang="en-US" smtClean="0"/>
              <a:t>Top level nodes represent higher ranks like phylum, order and family</a:t>
            </a:r>
          </a:p>
          <a:p>
            <a:r>
              <a:rPr lang="en-US" smtClean="0"/>
              <a:t>Examples:</a:t>
            </a:r>
          </a:p>
          <a:p>
            <a:pPr lvl="1"/>
            <a:r>
              <a:rPr lang="en-US" smtClean="0"/>
              <a:t>NEWT</a:t>
            </a:r>
          </a:p>
          <a:p>
            <a:pPr lvl="1"/>
            <a:r>
              <a:rPr lang="en-US" smtClean="0"/>
              <a:t>NCBI Taxonomy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Taxonomy Libraries - NEWT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7651" name="Picture 1028" descr="NEWT_Danio_rep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7688263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112" charset="0"/>
                <a:ea typeface="ＭＳ Ｐゴシック" pitchFamily="-112" charset="-128"/>
                <a:cs typeface="ＭＳ Ｐゴシック" pitchFamily="-112" charset="-128"/>
              </a:rPr>
              <a:t>NCBI Taxonomy Browser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2ED8D-8672-E54D-9AD2-6228F48EFD8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8675" name="Picture 1028" descr="NCBITa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95400"/>
            <a:ext cx="6953250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Function/Pathway</a:t>
            </a:r>
            <a:endParaRPr lang="en-US"/>
          </a:p>
        </p:txBody>
      </p:sp>
      <p:sp>
        <p:nvSpPr>
          <p:cNvPr id="29699" name="Rectangle 102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Collection of pathway maps representing our knowledge on the molecular interaction and reaction networks for: </a:t>
            </a:r>
          </a:p>
          <a:p>
            <a:pPr lvl="1"/>
            <a:r>
              <a:rPr lang="en-US" smtClean="0"/>
              <a:t>Metabolism  </a:t>
            </a:r>
          </a:p>
          <a:p>
            <a:pPr lvl="1"/>
            <a:r>
              <a:rPr lang="en-US" smtClean="0"/>
              <a:t>Genetic Information Processing </a:t>
            </a:r>
          </a:p>
          <a:p>
            <a:pPr lvl="1"/>
            <a:r>
              <a:rPr lang="en-US" smtClean="0"/>
              <a:t>Environmental Information Processing </a:t>
            </a:r>
          </a:p>
          <a:p>
            <a:pPr lvl="1"/>
            <a:r>
              <a:rPr lang="en-US" smtClean="0"/>
              <a:t>Cellular Processes </a:t>
            </a:r>
          </a:p>
          <a:p>
            <a:pPr lvl="1"/>
            <a:r>
              <a:rPr lang="en-US" smtClean="0"/>
              <a:t>Human Diseases </a:t>
            </a:r>
          </a:p>
          <a:p>
            <a:pPr lvl="1"/>
            <a:r>
              <a:rPr lang="en-US" smtClean="0"/>
              <a:t>Drug Development</a:t>
            </a:r>
          </a:p>
          <a:p>
            <a:r>
              <a:rPr lang="en-US" smtClean="0"/>
              <a:t>Examples:</a:t>
            </a:r>
          </a:p>
          <a:p>
            <a:pPr lvl="1"/>
            <a:r>
              <a:rPr lang="en-US" smtClean="0"/>
              <a:t>KEGG Pathway Database</a:t>
            </a:r>
          </a:p>
          <a:p>
            <a:pPr lvl="1"/>
            <a:r>
              <a:rPr lang="en-US" smtClean="0"/>
              <a:t>NCI-Nature Pathway Interaction Database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Disease/Variation</a:t>
            </a:r>
            <a:endParaRPr lang="en-US"/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Catalogs of genes involving variations including within populations and among populations in different parts of the world as well as genetic disorders and other diseases.</a:t>
            </a:r>
          </a:p>
          <a:p>
            <a:r>
              <a:rPr lang="en-US" smtClean="0"/>
              <a:t> Examples:</a:t>
            </a:r>
          </a:p>
          <a:p>
            <a:pPr lvl="1"/>
            <a:r>
              <a:rPr lang="en-US" smtClean="0"/>
              <a:t>OMIM, Online Mendelian Inheritance in Man - focuses primarily on inherited, or heritable, genetic diseases in humans </a:t>
            </a:r>
          </a:p>
          <a:p>
            <a:pPr lvl="1"/>
            <a:r>
              <a:rPr lang="en-US" smtClean="0"/>
              <a:t>HapMap - a catalog of common genetic variants that occur in humans.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Journal</a:t>
            </a:r>
            <a:endParaRPr lang="en-US"/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U.S. National Library of Medicine </a:t>
            </a:r>
          </a:p>
          <a:p>
            <a:r>
              <a:rPr lang="en-US" smtClean="0"/>
              <a:t>PubMed is the premiere resources for scientific literature relevant to the biomedical sciences.</a:t>
            </a:r>
          </a:p>
          <a:p>
            <a:r>
              <a:rPr lang="en-US" smtClean="0"/>
              <a:t>Includes over 18 million citations from MEDLINE and other life science journals for articles back to the 1950s. </a:t>
            </a:r>
          </a:p>
          <a:p>
            <a:r>
              <a:rPr lang="en-US" smtClean="0"/>
              <a:t>PubMed includes links to full text articles and other related resources. </a:t>
            </a:r>
          </a:p>
          <a:p>
            <a:r>
              <a:rPr lang="en-US" smtClean="0"/>
              <a:t>Common uses of PubMed: </a:t>
            </a:r>
          </a:p>
          <a:p>
            <a:pPr lvl="1"/>
            <a:r>
              <a:rPr lang="en-US" smtClean="0"/>
              <a:t>Find journal articles that describe the structure/function/evolution of sequences that you are interested in</a:t>
            </a:r>
          </a:p>
          <a:p>
            <a:pPr lvl="1"/>
            <a:r>
              <a:rPr lang="en-US" smtClean="0"/>
              <a:t>Find out if anyone has already done the work that you are proposing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 databases are loosely integrated</a:t>
            </a:r>
            <a:endParaRPr lang="en-US"/>
          </a:p>
        </p:txBody>
      </p:sp>
      <p:sp>
        <p:nvSpPr>
          <p:cNvPr id="32771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In order to prove a hypothesis one must often collect information from several independent databases and tools</a:t>
            </a:r>
          </a:p>
          <a:p>
            <a:r>
              <a:rPr lang="en-US" smtClean="0"/>
              <a:t>Lots of time are spent converting data back and forth among the multiple specific formats required by the various tools and databases</a:t>
            </a:r>
          </a:p>
          <a:p>
            <a:r>
              <a:rPr lang="en-US" smtClean="0"/>
              <a:t>Discovery process may take a long time, weeks or even months, to complete and tools do not effectively assist the scientist in saving intermediate results in order to continue the search from that point at a later time. </a:t>
            </a:r>
          </a:p>
          <a:p>
            <a:endParaRPr lang="en-US" smtClean="0"/>
          </a:p>
        </p:txBody>
      </p:sp>
      <p:sp>
        <p:nvSpPr>
          <p:cNvPr id="3277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3277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CBB2C-4A58-6047-9573-2F211BA3731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2774" name="TextBox 5"/>
          <p:cNvSpPr txBox="1">
            <a:spLocks noChangeArrowheads="1"/>
          </p:cNvSpPr>
          <p:nvPr/>
        </p:nvSpPr>
        <p:spPr bwMode="auto">
          <a:xfrm>
            <a:off x="1927225" y="5408613"/>
            <a:ext cx="461645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What has been done about this?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Integrated Information Resources</a:t>
            </a:r>
            <a:endParaRPr lang="en-US"/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Integrated resources typically use a combination of relational databases and hyperlinks to databases maintained by others to provide more information than any single data source can provide</a:t>
            </a:r>
          </a:p>
          <a:p>
            <a:r>
              <a:rPr lang="en-US" smtClean="0"/>
              <a:t>Many Examples:</a:t>
            </a:r>
          </a:p>
          <a:p>
            <a:pPr lvl="1"/>
            <a:r>
              <a:rPr lang="en-US" smtClean="0"/>
              <a:t>NCBI Entrez – NCBI’s cross-database tool</a:t>
            </a:r>
          </a:p>
          <a:p>
            <a:pPr lvl="1"/>
            <a:r>
              <a:rPr lang="en-US" smtClean="0"/>
              <a:t>iProClass - proteins with links to over 90 biological databases. including databases for protein families, functions and pathways, interactions, structures and structural classifications, genes and genomes, ontologies, literature, and taxonomy</a:t>
            </a:r>
          </a:p>
          <a:p>
            <a:pPr lvl="1"/>
            <a:r>
              <a:rPr lang="en-US" smtClean="0"/>
              <a:t>InterPro - Integrated Resource Of Protein Domains And Functional Sites.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NCBI Entrez Data Integration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4819" name="Picture 4" descr="Entrez_nodes_thumb_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7913" y="1712913"/>
            <a:ext cx="444658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04800" y="914400"/>
            <a:ext cx="8229600" cy="6096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Essential Computing for Bioinformatics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NCBI Entrez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5843" name="Picture 5" descr="NCB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28800"/>
            <a:ext cx="7924800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NCBI Entrez Results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6867" name="Picture 4" descr="NCBI_all_results_rbp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8096250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NCBI Entrez PubMed Results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7891" name="Picture 4" descr="NCBI_Results_Pub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80772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NCBI Entrez OMIM Results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8915" name="Picture 4" descr="NCBI_OMIM_Results_rbp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8062913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NCBI Entrez Core Nucleotide Results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9939" name="Picture 4" descr="NCBI_CoreNuc_Results_rbp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129588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NCBI Entrez Core Nucleotide Results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0963" name="Picture 4" descr="NCBI_mRNA_Human_rbp4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6975475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NCBI Entrez Core Nucleotide Results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1987" name="Picture 4" descr="NCBI_mRNA_Human_rbp4-C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4613" y="1289050"/>
            <a:ext cx="6453187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NCBI Entrez Core Nucleotide Results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3011" name="Picture 4" descr="NCBI_mRNA_Human_rbp4-se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19263"/>
            <a:ext cx="7391400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NCBI Entrez Saving Sequences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44035" name="Picture 4" descr="NCBI_Sav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647700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5" descr="NCBI_Sa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775075"/>
            <a:ext cx="622935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NCBI Sequence Identifiers</a:t>
            </a:r>
            <a:endParaRPr lang="en-US"/>
          </a:p>
        </p:txBody>
      </p:sp>
      <p:sp>
        <p:nvSpPr>
          <p:cNvPr id="45059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Accession Number:  </a:t>
            </a:r>
            <a:r>
              <a:rPr lang="en-US" dirty="0" smtClean="0"/>
              <a:t>unique identifier given to a sequence when it is submitted to one of the DNA repositories (</a:t>
            </a:r>
            <a:r>
              <a:rPr lang="en-US" dirty="0" err="1" smtClean="0"/>
              <a:t>GenBank</a:t>
            </a:r>
            <a:r>
              <a:rPr lang="en-US" dirty="0" smtClean="0"/>
              <a:t>, EMBL, DDBJ). These identifiers follow an </a:t>
            </a:r>
            <a:r>
              <a:rPr lang="en-US" dirty="0" err="1" smtClean="0"/>
              <a:t>accession.version</a:t>
            </a:r>
            <a:r>
              <a:rPr lang="en-US" dirty="0" smtClean="0"/>
              <a:t> format. Updates increment the version, while the accession remains constant.</a:t>
            </a:r>
          </a:p>
          <a:p>
            <a:endParaRPr lang="en-US" dirty="0" smtClean="0"/>
          </a:p>
          <a:p>
            <a:r>
              <a:rPr lang="en-US" b="1" dirty="0" smtClean="0"/>
              <a:t>GI:  </a:t>
            </a:r>
            <a:r>
              <a:rPr lang="en-US" dirty="0" err="1" smtClean="0"/>
              <a:t>GenInfo</a:t>
            </a:r>
            <a:r>
              <a:rPr lang="en-US" dirty="0" smtClean="0"/>
              <a:t> Identifier. If a sequence changes a new GI number will be assigned. A separate GI number is also assigned to each protein translation.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Course Outline</a:t>
            </a:r>
            <a:endParaRPr lang="es-ES_tradnl" smtClean="0"/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Course Overview</a:t>
            </a:r>
          </a:p>
          <a:p>
            <a:r>
              <a:rPr lang="en-US" smtClean="0"/>
              <a:t>Introduction to Information Needs and Databases</a:t>
            </a:r>
          </a:p>
          <a:p>
            <a:r>
              <a:rPr lang="en-US" smtClean="0"/>
              <a:t>Unstructured Data Repositories</a:t>
            </a:r>
          </a:p>
          <a:p>
            <a:pPr lvl="1"/>
            <a:r>
              <a:rPr lang="en-US" smtClean="0"/>
              <a:t>Query models and implementation issues</a:t>
            </a:r>
          </a:p>
          <a:p>
            <a:r>
              <a:rPr lang="en-US" smtClean="0"/>
              <a:t>Structured Data Repositories</a:t>
            </a:r>
          </a:p>
          <a:p>
            <a:pPr lvl="1"/>
            <a:r>
              <a:rPr lang="en-US" smtClean="0"/>
              <a:t>Query models and implementation issues</a:t>
            </a:r>
          </a:p>
          <a:p>
            <a:r>
              <a:rPr lang="en-US" smtClean="0"/>
              <a:t>Biology-specific Repositories</a:t>
            </a:r>
          </a:p>
          <a:p>
            <a:pPr lvl="1"/>
            <a:r>
              <a:rPr lang="en-US" smtClean="0"/>
              <a:t>Query models and implementation issues</a:t>
            </a:r>
            <a:endParaRPr lang="en-US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iProClass Protein Knowledgebase</a:t>
            </a:r>
            <a:endParaRPr lang="en-US"/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Protein centric</a:t>
            </a:r>
          </a:p>
          <a:p>
            <a:r>
              <a:rPr lang="en-US" smtClean="0"/>
              <a:t>Links to over 90 biological data libraries</a:t>
            </a:r>
          </a:p>
          <a:p>
            <a:r>
              <a:rPr lang="en-US" smtClean="0"/>
              <a:t>Goal is to provide a comprehensive picture of protein properties that may lead to functional inference for previously uncharacterized "hypothetical" proteins and protein groups. </a:t>
            </a:r>
          </a:p>
          <a:p>
            <a:r>
              <a:rPr lang="en-US" smtClean="0"/>
              <a:t>Uses both data warehousing in relational databases as well as hypertext links to outside data sources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iProclass Integration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47107" name="Picture 3" descr="iproclass_component_databa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752600"/>
            <a:ext cx="4953000" cy="40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iProclass Search Form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48131" name="Picture 3" descr="iproclass_text_search_for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670560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iProclass Results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49155" name="Picture 3" descr="ipc_results_ta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7065963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iProClass SuperFamily Summary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0179" name="Picture 3" descr="ipc_superfamily_summary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90663"/>
            <a:ext cx="8001000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iProClass SuperFamily Summary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1203" name="Picture 3" descr="ipc_superfamily_summary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55738"/>
            <a:ext cx="7848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iProClass SuperFamily Summary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2227" name="Picture 3" descr="ipc_superfamily_summary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87538"/>
            <a:ext cx="77724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iProClass SuperFamily Summary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3251" name="Picture 3" descr="ipc_superfamily_summary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352675"/>
            <a:ext cx="7620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iProClass PDB Structure 1a27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4275" name="Picture 3" descr="ipc_structure_1a27_ribb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6113" y="1298575"/>
            <a:ext cx="5311775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iProClass Domain Architecture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55299" name="Picture 3" descr="ip[c_domain_archite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47800"/>
            <a:ext cx="6810375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/>
          </a:p>
        </p:txBody>
      </p:sp>
      <p:sp>
        <p:nvSpPr>
          <p:cNvPr id="13315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PIRSF Family Hierarchy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6323" name="Picture 3" descr="ipc_superfamily_Hierarch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95400"/>
            <a:ext cx="6983413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iProClass Taxonomy Nodes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7347" name="Picture 3" descr="ipc_Taxonomy_Nod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19200"/>
            <a:ext cx="6664325" cy="50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iProClass Enzyme Function: KEGG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58371" name="Picture 3" descr="KEGG_Reaction_R023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075" y="1447800"/>
            <a:ext cx="7180263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iProClass Pathway: KEGG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59395" name="Picture 3" descr="KEGG_Metabolic_Pathw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143000"/>
            <a:ext cx="6858000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iProClass: Saving Sequences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60419" name="Picture 4" descr="iproclass_sa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76400"/>
            <a:ext cx="5886450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609600" y="3581400"/>
            <a:ext cx="914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Check</a:t>
            </a:r>
          </a:p>
          <a:p>
            <a:pPr>
              <a:spcBef>
                <a:spcPct val="50000"/>
              </a:spcBef>
            </a:pPr>
            <a:r>
              <a:rPr lang="en-US"/>
              <a:t>Entries</a:t>
            </a:r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7543800" y="2819400"/>
            <a:ext cx="914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Save</a:t>
            </a:r>
          </a:p>
          <a:p>
            <a:pPr>
              <a:spcBef>
                <a:spcPct val="50000"/>
              </a:spcBef>
            </a:pPr>
            <a:r>
              <a:rPr lang="en-US"/>
              <a:t>Format</a:t>
            </a:r>
          </a:p>
        </p:txBody>
      </p:sp>
      <p:sp>
        <p:nvSpPr>
          <p:cNvPr id="60422" name="Line 7"/>
          <p:cNvSpPr>
            <a:spLocks noChangeShapeType="1"/>
          </p:cNvSpPr>
          <p:nvPr/>
        </p:nvSpPr>
        <p:spPr bwMode="auto">
          <a:xfrm>
            <a:off x="1219200" y="3962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60423" name="Line 8"/>
          <p:cNvSpPr>
            <a:spLocks noChangeShapeType="1"/>
          </p:cNvSpPr>
          <p:nvPr/>
        </p:nvSpPr>
        <p:spPr bwMode="auto">
          <a:xfrm flipH="1">
            <a:off x="7086600" y="3200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InterPro</a:t>
            </a:r>
            <a:endParaRPr lang="en-US"/>
          </a:p>
        </p:txBody>
      </p:sp>
      <p:sp>
        <p:nvSpPr>
          <p:cNvPr id="61443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Integrated resource of protein families, domains, repeats and sites from member databases (PROSITE, Pfam, Prints, ProDom, SMART and TIGRFAMs). </a:t>
            </a:r>
          </a:p>
          <a:p>
            <a:r>
              <a:rPr lang="en-US" smtClean="0"/>
              <a:t>Member databases represent features in different ways: Some use hidden Markov models, some use position specific scoring meaticies, some use ambiguous consensus patterns. </a:t>
            </a:r>
          </a:p>
          <a:p>
            <a:r>
              <a:rPr lang="en-US" smtClean="0"/>
              <a:t>Easy way to search several libraries at once with a query.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InterPro – Searching with InterProScan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62467" name="Picture 4" descr="interprosc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295400"/>
            <a:ext cx="476885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InterPro - InterProScan Results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63491" name="Picture 4" descr="interproscanresult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219200"/>
            <a:ext cx="5149850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InterPro - InterProScan Results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64515" name="Picture 4" descr="interproscanresult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200"/>
            <a:ext cx="741045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InterPro - InterProScan Results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65539" name="Picture 5" descr="interproscanresults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" y="1905000"/>
            <a:ext cx="77914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Definition: Biological Database</a:t>
            </a:r>
            <a:endParaRPr lang="en-US" smtClean="0"/>
          </a:p>
        </p:txBody>
      </p:sp>
      <p:sp>
        <p:nvSpPr>
          <p:cNvPr id="20483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Any repository containing Biological information which can be used to:</a:t>
            </a:r>
          </a:p>
          <a:p>
            <a:pPr lvl="1"/>
            <a:r>
              <a:rPr lang="en-US" dirty="0" smtClean="0"/>
              <a:t>assess the current state of knowledge</a:t>
            </a:r>
          </a:p>
          <a:p>
            <a:pPr lvl="1"/>
            <a:r>
              <a:rPr lang="en-US" dirty="0" smtClean="0"/>
              <a:t>Formulate new scientific hypotheses</a:t>
            </a:r>
          </a:p>
          <a:p>
            <a:pPr lvl="1"/>
            <a:r>
              <a:rPr lang="en-US" dirty="0" smtClean="0"/>
              <a:t>Validate these hypotheses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Some Examples of Biological Databases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0484" name="Text Box 1029"/>
          <p:cNvSpPr txBox="1">
            <a:spLocks noChangeArrowheads="1"/>
          </p:cNvSpPr>
          <p:nvPr/>
        </p:nvSpPr>
        <p:spPr bwMode="auto">
          <a:xfrm>
            <a:off x="838200" y="4325938"/>
            <a:ext cx="3063875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chemeClr val="accent2"/>
              </a:buClr>
              <a:buFont typeface="Wingdings" pitchFamily="-112" charset="2"/>
              <a:buChar char="Ø"/>
            </a:pPr>
            <a:r>
              <a:rPr lang="en-US" dirty="0"/>
              <a:t>  </a:t>
            </a:r>
            <a:r>
              <a:rPr lang="en-US" sz="2300" dirty="0">
                <a:latin typeface="Gill Sans MT" pitchFamily="-112" charset="-18"/>
              </a:rPr>
              <a:t>Sequence</a:t>
            </a:r>
          </a:p>
          <a:p>
            <a:pPr>
              <a:buClr>
                <a:schemeClr val="accent2"/>
              </a:buClr>
              <a:buFont typeface="Wingdings" pitchFamily="-112" charset="2"/>
              <a:buChar char="Ø"/>
            </a:pPr>
            <a:r>
              <a:rPr lang="en-US" sz="2300" dirty="0">
                <a:latin typeface="Gill Sans MT" pitchFamily="-112" charset="-18"/>
              </a:rPr>
              <a:t> Structure</a:t>
            </a:r>
          </a:p>
          <a:p>
            <a:pPr>
              <a:buClr>
                <a:schemeClr val="accent2"/>
              </a:buClr>
              <a:buFont typeface="Wingdings" pitchFamily="-112" charset="2"/>
              <a:buChar char="Ø"/>
            </a:pPr>
            <a:r>
              <a:rPr lang="en-US" sz="2300" dirty="0">
                <a:latin typeface="Gill Sans MT" pitchFamily="-112" charset="-18"/>
              </a:rPr>
              <a:t> Family/Domain</a:t>
            </a:r>
          </a:p>
          <a:p>
            <a:pPr>
              <a:buClr>
                <a:schemeClr val="accent2"/>
              </a:buClr>
              <a:buFont typeface="Wingdings" pitchFamily="-112" charset="2"/>
              <a:buChar char="Ø"/>
            </a:pPr>
            <a:r>
              <a:rPr lang="en-US" sz="2300" dirty="0">
                <a:latin typeface="Gill Sans MT" pitchFamily="-112" charset="-18"/>
              </a:rPr>
              <a:t> Species</a:t>
            </a:r>
          </a:p>
          <a:p>
            <a:pPr>
              <a:buClr>
                <a:schemeClr val="accent2"/>
              </a:buClr>
              <a:buFont typeface="Wingdings" pitchFamily="-112" charset="2"/>
              <a:buChar char="Ø"/>
            </a:pPr>
            <a:r>
              <a:rPr lang="en-US" sz="2300" dirty="0">
                <a:latin typeface="Gill Sans MT" pitchFamily="-112" charset="-18"/>
              </a:rPr>
              <a:t> Taxonomy</a:t>
            </a:r>
          </a:p>
        </p:txBody>
      </p:sp>
      <p:sp>
        <p:nvSpPr>
          <p:cNvPr id="20485" name="Text Box 1030"/>
          <p:cNvSpPr txBox="1">
            <a:spLocks noChangeArrowheads="1"/>
          </p:cNvSpPr>
          <p:nvPr/>
        </p:nvSpPr>
        <p:spPr bwMode="auto">
          <a:xfrm>
            <a:off x="4191000" y="4340225"/>
            <a:ext cx="33528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chemeClr val="accent2"/>
              </a:buClr>
              <a:buFont typeface="Wingdings" pitchFamily="-112" charset="2"/>
              <a:buChar char="Ø"/>
            </a:pPr>
            <a:r>
              <a:rPr lang="en-US" dirty="0"/>
              <a:t>  </a:t>
            </a:r>
            <a:r>
              <a:rPr lang="en-US" sz="2300" dirty="0">
                <a:latin typeface="Gill Sans MT" pitchFamily="-112" charset="-18"/>
              </a:rPr>
              <a:t>Function/Pathway</a:t>
            </a:r>
          </a:p>
          <a:p>
            <a:pPr>
              <a:buClr>
                <a:schemeClr val="accent2"/>
              </a:buClr>
              <a:buFont typeface="Wingdings" pitchFamily="-112" charset="2"/>
              <a:buChar char="Ø"/>
            </a:pPr>
            <a:r>
              <a:rPr lang="en-US" sz="2300" dirty="0">
                <a:latin typeface="Gill Sans MT" pitchFamily="-112" charset="-18"/>
              </a:rPr>
              <a:t> Disease/Variation</a:t>
            </a:r>
          </a:p>
          <a:p>
            <a:pPr>
              <a:buClr>
                <a:schemeClr val="accent2"/>
              </a:buClr>
              <a:buFont typeface="Wingdings" pitchFamily="-112" charset="2"/>
              <a:buChar char="Ø"/>
            </a:pPr>
            <a:r>
              <a:rPr lang="en-US" sz="2300" dirty="0">
                <a:latin typeface="Gill Sans MT" pitchFamily="-112" charset="-18"/>
              </a:rPr>
              <a:t> Publication Journal</a:t>
            </a:r>
          </a:p>
          <a:p>
            <a:pPr>
              <a:buClr>
                <a:schemeClr val="accent2"/>
              </a:buClr>
              <a:buFont typeface="Wingdings" pitchFamily="-112" charset="2"/>
              <a:buChar char="Ø"/>
            </a:pPr>
            <a:r>
              <a:rPr lang="en-US" sz="2300" dirty="0">
                <a:latin typeface="Gill Sans MT" pitchFamily="-112" charset="-18"/>
              </a:rPr>
              <a:t> And many other ways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InterPro - InterProScan Results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66563" name="Picture 4" descr="interproscanresults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80772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InterPro - InterProScan Results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67587" name="Picture 4" descr="interproscanresults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562100"/>
            <a:ext cx="78105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Vision: Computer Assisted Bioinformatics</a:t>
            </a:r>
            <a:endParaRPr lang="en-US" dirty="0" smtClean="0"/>
          </a:p>
        </p:txBody>
      </p:sp>
      <p:sp>
        <p:nvSpPr>
          <p:cNvPr id="68611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Goal</a:t>
            </a:r>
          </a:p>
          <a:p>
            <a:pPr lvl="1"/>
            <a:r>
              <a:rPr lang="en-US" smtClean="0"/>
              <a:t>The computer assists the scientist in the collection of all bioinformatics information relevant to the hypothesis at hand</a:t>
            </a:r>
          </a:p>
          <a:p>
            <a:r>
              <a:rPr lang="en-US" smtClean="0"/>
              <a:t>A single software application that can:</a:t>
            </a:r>
          </a:p>
          <a:p>
            <a:pPr lvl="2"/>
            <a:r>
              <a:rPr lang="en-US" smtClean="0"/>
              <a:t>Understand multiple data formats specifically devised to represent structure, function, metabolism, evolution, etc.</a:t>
            </a:r>
          </a:p>
          <a:p>
            <a:pPr lvl="2"/>
            <a:r>
              <a:rPr lang="en-US" smtClean="0"/>
              <a:t>Assist scientists in creating and maintaining relationships among different types of information collected from multiple sources</a:t>
            </a:r>
          </a:p>
          <a:p>
            <a:pPr lvl="2"/>
            <a:r>
              <a:rPr lang="en-US" smtClean="0"/>
              <a:t>Support simultaneous searches across multiple data sources of a similar nature (e.g. multiple sequence databases)</a:t>
            </a:r>
          </a:p>
          <a:p>
            <a:pPr lvl="2"/>
            <a:endParaRPr lang="en-US" dirty="0" smtClean="0"/>
          </a:p>
        </p:txBody>
      </p:sp>
      <p:sp>
        <p:nvSpPr>
          <p:cNvPr id="6861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 smtClean="0"/>
          </a:p>
        </p:txBody>
      </p:sp>
      <p:sp>
        <p:nvSpPr>
          <p:cNvPr id="6861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E311A5-A684-AF44-9D70-D565741AE19E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68614" name="TextBox 5"/>
          <p:cNvSpPr txBox="1">
            <a:spLocks noChangeArrowheads="1"/>
          </p:cNvSpPr>
          <p:nvPr/>
        </p:nvSpPr>
        <p:spPr bwMode="auto">
          <a:xfrm>
            <a:off x="1898650" y="5437188"/>
            <a:ext cx="526415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Remains an Open Research Problem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is Biological Information Stored?</a:t>
            </a:r>
            <a:endParaRPr lang="en-US"/>
          </a:p>
        </p:txBody>
      </p:sp>
      <p:sp>
        <p:nvSpPr>
          <p:cNvPr id="21507" name="Rectangle 102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From a computer-science perspective, there are several ways that data can be organized and stored:</a:t>
            </a:r>
          </a:p>
          <a:p>
            <a:pPr lvl="1"/>
            <a:r>
              <a:rPr lang="en-US" smtClean="0"/>
              <a:t>In a flat text file</a:t>
            </a:r>
          </a:p>
          <a:p>
            <a:pPr lvl="1"/>
            <a:r>
              <a:rPr lang="en-US" smtClean="0"/>
              <a:t>In a spreadsheet</a:t>
            </a:r>
          </a:p>
          <a:p>
            <a:pPr lvl="1"/>
            <a:r>
              <a:rPr lang="en-US" smtClean="0"/>
              <a:t>In an image</a:t>
            </a:r>
          </a:p>
          <a:p>
            <a:pPr lvl="1"/>
            <a:r>
              <a:rPr lang="en-US" smtClean="0"/>
              <a:t>In an video animation</a:t>
            </a:r>
          </a:p>
          <a:p>
            <a:pPr lvl="1"/>
            <a:r>
              <a:rPr lang="en-US" smtClean="0"/>
              <a:t>In a relational database</a:t>
            </a:r>
          </a:p>
          <a:p>
            <a:pPr lvl="1"/>
            <a:r>
              <a:rPr lang="en-US" smtClean="0"/>
              <a:t>In a networked (hyperlinked) model</a:t>
            </a:r>
          </a:p>
          <a:p>
            <a:pPr lvl="1"/>
            <a:r>
              <a:rPr lang="en-US" smtClean="0"/>
              <a:t>In any combination of the above</a:t>
            </a:r>
          </a:p>
          <a:p>
            <a:pPr lvl="1"/>
            <a:r>
              <a:rPr lang="en-US" smtClean="0"/>
              <a:t>Others </a:t>
            </a:r>
            <a:endParaRPr lang="en-US"/>
          </a:p>
        </p:txBody>
      </p:sp>
      <p:sp>
        <p:nvSpPr>
          <p:cNvPr id="21509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 smtClean="0"/>
          </a:p>
        </p:txBody>
      </p:sp>
      <p:sp>
        <p:nvSpPr>
          <p:cNvPr id="2151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506F4-FC80-F641-8EAC-DB1BE71EF7A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1508" name="Text Box 1028"/>
          <p:cNvSpPr txBox="1">
            <a:spLocks noChangeArrowheads="1"/>
          </p:cNvSpPr>
          <p:nvPr/>
        </p:nvSpPr>
        <p:spPr bwMode="auto">
          <a:xfrm>
            <a:off x="685800" y="2209800"/>
            <a:ext cx="283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Sequence Data Libraries</a:t>
            </a:r>
            <a:endParaRPr lang="en-US"/>
          </a:p>
        </p:txBody>
      </p:sp>
      <p:sp>
        <p:nvSpPr>
          <p:cNvPr id="22531" name="Rectangle 102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Organized according to sequence</a:t>
            </a:r>
          </a:p>
          <a:p>
            <a:r>
              <a:rPr lang="en-US" smtClean="0"/>
              <a:t>When one talks about “searching sequence databases” these are the libraries that they are searching</a:t>
            </a:r>
          </a:p>
          <a:p>
            <a:r>
              <a:rPr lang="en-US" smtClean="0"/>
              <a:t>Main sources for sequence libraries are direct submissions from individual researchers, genome sequencing projects, patent applications and other public resources.	</a:t>
            </a:r>
          </a:p>
          <a:p>
            <a:pPr lvl="1"/>
            <a:r>
              <a:rPr lang="en-US" smtClean="0"/>
              <a:t>Genbank, EMBL, and the DNA Database of Japan (DDBJ) are examples of annotated collections publicly available DNA sequences. </a:t>
            </a:r>
          </a:p>
          <a:p>
            <a:pPr lvl="1"/>
            <a:r>
              <a:rPr lang="en-US" smtClean="0"/>
              <a:t>The Universal Protein Resource (UniProt) is a comprehensive resource for protein sequence and annotation data</a:t>
            </a:r>
          </a:p>
          <a:p>
            <a:pPr lvl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Structural Data Libraries</a:t>
            </a:r>
            <a:endParaRPr lang="en-US"/>
          </a:p>
        </p:txBody>
      </p:sp>
      <p:sp>
        <p:nvSpPr>
          <p:cNvPr id="23555" name="Rectangle 102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Contain information about the (3-dimensional) structure of the molecule</a:t>
            </a:r>
          </a:p>
          <a:p>
            <a:r>
              <a:rPr lang="en-US" smtClean="0"/>
              <a:t>Main sources of structural data are direct submissions from researchers. Data can be submitted via a variety of experimental techniques including </a:t>
            </a:r>
          </a:p>
          <a:p>
            <a:pPr lvl="1"/>
            <a:r>
              <a:rPr lang="en-US" smtClean="0"/>
              <a:t>X-ray crystallography  </a:t>
            </a:r>
          </a:p>
          <a:p>
            <a:pPr lvl="1"/>
            <a:r>
              <a:rPr lang="en-US" smtClean="0"/>
              <a:t>NMR structure depositions. </a:t>
            </a:r>
          </a:p>
          <a:p>
            <a:pPr lvl="1"/>
            <a:r>
              <a:rPr lang="en-US" smtClean="0"/>
              <a:t>EM structure depositions. </a:t>
            </a:r>
          </a:p>
          <a:p>
            <a:pPr lvl="1"/>
            <a:r>
              <a:rPr lang="en-US" smtClean="0"/>
              <a:t>Other methods (including Electron diffraction, Fiber diffraction). </a:t>
            </a:r>
          </a:p>
          <a:p>
            <a:r>
              <a:rPr lang="en-US" smtClean="0"/>
              <a:t>The Protein Data Bank and the Cambridge Structural Database are two well-known repositories of structural information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Family and Domain Libraries</a:t>
            </a:r>
            <a:endParaRPr lang="en-US"/>
          </a:p>
        </p:txBody>
      </p:sp>
      <p:sp>
        <p:nvSpPr>
          <p:cNvPr id="24579" name="Rectangle 102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Typically built from sets of related sequences and contain information about the residues that are essential to the structure/function of the sequences</a:t>
            </a:r>
          </a:p>
          <a:p>
            <a:r>
              <a:rPr lang="en-US" smtClean="0"/>
              <a:t>Used to:</a:t>
            </a:r>
          </a:p>
          <a:p>
            <a:pPr lvl="1"/>
            <a:r>
              <a:rPr lang="en-US" smtClean="0"/>
              <a:t>Generate a hypothesis that the query sequence has the same structure/function as the matching group of sequences.</a:t>
            </a:r>
          </a:p>
          <a:p>
            <a:pPr lvl="1"/>
            <a:r>
              <a:rPr lang="en-US" smtClean="0"/>
              <a:t>Quickly identify a good group of sequences known to share a biological relationship.</a:t>
            </a:r>
          </a:p>
          <a:p>
            <a:r>
              <a:rPr lang="en-US" smtClean="0"/>
              <a:t>Some examples:</a:t>
            </a:r>
          </a:p>
          <a:p>
            <a:pPr lvl="1"/>
            <a:r>
              <a:rPr lang="en-US" smtClean="0"/>
              <a:t>PFAM, Prosite, BLOCKS, PRINTS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ED8D-8672-E54D-9AD2-6228F48EFD8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SC-MAR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PSC_Basic_62409</Template>
  <TotalTime>1829</TotalTime>
  <Words>2489</Words>
  <Application>Microsoft Macintosh PowerPoint</Application>
  <PresentationFormat>On-screen Show (4:3)</PresentationFormat>
  <Paragraphs>278</Paragraphs>
  <Slides>52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PSC-MARC</vt:lpstr>
      <vt:lpstr>Essential Computing for Bioinformatics</vt:lpstr>
      <vt:lpstr>Slide 2</vt:lpstr>
      <vt:lpstr>Course Outline</vt:lpstr>
      <vt:lpstr>Outline</vt:lpstr>
      <vt:lpstr>Definition: Biological Database</vt:lpstr>
      <vt:lpstr>How is Biological Information Stored?</vt:lpstr>
      <vt:lpstr>Sequence Data Libraries</vt:lpstr>
      <vt:lpstr>Structural Data Libraries</vt:lpstr>
      <vt:lpstr>Family and Domain Libraries</vt:lpstr>
      <vt:lpstr>Species Libraries</vt:lpstr>
      <vt:lpstr>Taxonomy Libraries</vt:lpstr>
      <vt:lpstr>Taxonomy Libraries - NEWT</vt:lpstr>
      <vt:lpstr>NCBI Taxonomy Browser</vt:lpstr>
      <vt:lpstr>Function/Pathway</vt:lpstr>
      <vt:lpstr>Disease/Variation</vt:lpstr>
      <vt:lpstr>Journal</vt:lpstr>
      <vt:lpstr>Current databases are loosely integrated</vt:lpstr>
      <vt:lpstr>Integrated Information Resources</vt:lpstr>
      <vt:lpstr>NCBI Entrez Data Integration</vt:lpstr>
      <vt:lpstr>NCBI Entrez</vt:lpstr>
      <vt:lpstr>NCBI Entrez Results</vt:lpstr>
      <vt:lpstr>NCBI Entrez PubMed Results</vt:lpstr>
      <vt:lpstr>NCBI Entrez OMIM Results</vt:lpstr>
      <vt:lpstr>NCBI Entrez Core Nucleotide Results</vt:lpstr>
      <vt:lpstr>NCBI Entrez Core Nucleotide Results</vt:lpstr>
      <vt:lpstr>NCBI Entrez Core Nucleotide Results</vt:lpstr>
      <vt:lpstr>NCBI Entrez Core Nucleotide Results</vt:lpstr>
      <vt:lpstr>NCBI Entrez Saving Sequences</vt:lpstr>
      <vt:lpstr>NCBI Sequence Identifiers</vt:lpstr>
      <vt:lpstr>iProClass Protein Knowledgebase</vt:lpstr>
      <vt:lpstr>iProclass Integration</vt:lpstr>
      <vt:lpstr>iProclass Search Form</vt:lpstr>
      <vt:lpstr>iProclass Results</vt:lpstr>
      <vt:lpstr>iProClass SuperFamily Summary</vt:lpstr>
      <vt:lpstr>iProClass SuperFamily Summary</vt:lpstr>
      <vt:lpstr>iProClass SuperFamily Summary</vt:lpstr>
      <vt:lpstr>iProClass SuperFamily Summary</vt:lpstr>
      <vt:lpstr>iProClass PDB Structure 1a27</vt:lpstr>
      <vt:lpstr>iProClass Domain Architecture</vt:lpstr>
      <vt:lpstr>PIRSF Family Hierarchy</vt:lpstr>
      <vt:lpstr>iProClass Taxonomy Nodes</vt:lpstr>
      <vt:lpstr>iProClass Enzyme Function: KEGG</vt:lpstr>
      <vt:lpstr>iProClass Pathway: KEGG</vt:lpstr>
      <vt:lpstr>iProClass: Saving Sequences</vt:lpstr>
      <vt:lpstr>InterPro</vt:lpstr>
      <vt:lpstr>InterPro – Searching with InterProScan</vt:lpstr>
      <vt:lpstr>InterPro - InterProScan Results</vt:lpstr>
      <vt:lpstr>InterPro - InterProScan Results</vt:lpstr>
      <vt:lpstr>InterPro - InterProScan Results</vt:lpstr>
      <vt:lpstr>InterPro - InterProScan Results</vt:lpstr>
      <vt:lpstr>InterPro - InterProScan Results</vt:lpstr>
      <vt:lpstr>A Vision: Computer Assisted Bioinformatics</vt:lpstr>
    </vt:vector>
  </TitlesOfParts>
  <Company>PSC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Python programming  for biologists</dc:title>
  <dc:creator>emh</dc:creator>
  <cp:lastModifiedBy>Bienvenido Velez</cp:lastModifiedBy>
  <cp:revision>229</cp:revision>
  <cp:lastPrinted>2009-08-23T23:07:11Z</cp:lastPrinted>
  <dcterms:created xsi:type="dcterms:W3CDTF">2009-08-23T22:51:28Z</dcterms:created>
  <dcterms:modified xsi:type="dcterms:W3CDTF">2009-08-23T23:19:36Z</dcterms:modified>
</cp:coreProperties>
</file>