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14.xml" ContentType="application/vnd.openxmlformats-officedocument.presentationml.notesSlide+xml"/>
  <Override PartName="/ppt/slides/slide22.xml" ContentType="application/vnd.openxmlformats-officedocument.presentationml.slide+xml"/>
  <Override PartName="/ppt/theme/theme2.xml" ContentType="application/vnd.openxmlformats-officedocument.theme+xml"/>
  <Override PartName="/ppt/notesSlides/notesSlide11.xml" ContentType="application/vnd.openxmlformats-officedocument.presentationml.notesSlid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notesSlides/notesSlide9.xml" ContentType="application/vnd.openxmlformats-officedocument.presentationml.notes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theme/theme3.xml" ContentType="application/vnd.openxmlformats-officedocument.theme+xml"/>
  <Override PartName="/ppt/notesSlides/notesSlide16.xml" ContentType="application/vnd.openxmlformats-officedocument.presentationml.notesSlide+xml"/>
  <Override PartName="/ppt/notesSlides/notesSlide21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3.xml" ContentType="application/vnd.openxmlformats-officedocument.presentationml.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notesSlides/notesSlide7.xml" ContentType="application/vnd.openxmlformats-officedocument.presentationml.notesSlide+xml"/>
  <Override PartName="/ppt/notesSlides/notesSlide15.xml" ContentType="application/vnd.openxmlformats-officedocument.presentationml.notesSlide+xml"/>
  <Override PartName="/ppt/slides/slide25.xml" ContentType="application/vnd.openxmlformats-officedocument.presentationml.slide+xml"/>
  <Override PartName="/ppt/notesSlides/notesSlide4.xml" ContentType="application/vnd.openxmlformats-officedocument.presentationml.notesSlide+xml"/>
  <Override PartName="/ppt/notesSlides/notesSlide19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Slides/notesSlide17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Default Extension="jpeg" ContentType="image/jpeg"/>
  <Override PartName="/ppt/notesSlides/notesSlide18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ppt/slides/slide8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Override PartName="/ppt/notesSlides/notesSlide10.xml" ContentType="application/vnd.openxmlformats-officedocument.presentationml.notesSlide+xml"/>
  <Default Extension="rels" ContentType="application/vnd.openxmlformats-package.relationships+xml"/>
  <Override PartName="/ppt/slides/slide9.xml" ContentType="application/vnd.openxmlformats-officedocument.presentationml.slide+xml"/>
  <Override PartName="/ppt/slides/slide24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Default Extension="gif" ContentType="image/gif"/>
  <Default Extension="pdf" ContentType="application/pdf"/>
  <Override PartName="/ppt/slides/slide19.xml" ContentType="application/vnd.openxmlformats-officedocument.presentationml.slide+xml"/>
  <Override PartName="/ppt/slides/slide12.xml" ContentType="application/vnd.openxmlformats-officedocument.presentationml.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2" r:id="rId1"/>
  </p:sldMasterIdLst>
  <p:notesMasterIdLst>
    <p:notesMasterId r:id="rId27"/>
  </p:notesMasterIdLst>
  <p:handoutMasterIdLst>
    <p:handoutMasterId r:id="rId28"/>
  </p:handoutMasterIdLst>
  <p:sldIdLst>
    <p:sldId id="261" r:id="rId2"/>
    <p:sldId id="258" r:id="rId3"/>
    <p:sldId id="325" r:id="rId4"/>
    <p:sldId id="303" r:id="rId5"/>
    <p:sldId id="304" r:id="rId6"/>
    <p:sldId id="305" r:id="rId7"/>
    <p:sldId id="306" r:id="rId8"/>
    <p:sldId id="307" r:id="rId9"/>
    <p:sldId id="308" r:id="rId10"/>
    <p:sldId id="309" r:id="rId11"/>
    <p:sldId id="310" r:id="rId12"/>
    <p:sldId id="311" r:id="rId13"/>
    <p:sldId id="312" r:id="rId14"/>
    <p:sldId id="313" r:id="rId15"/>
    <p:sldId id="314" r:id="rId16"/>
    <p:sldId id="315" r:id="rId17"/>
    <p:sldId id="316" r:id="rId18"/>
    <p:sldId id="317" r:id="rId19"/>
    <p:sldId id="318" r:id="rId20"/>
    <p:sldId id="319" r:id="rId21"/>
    <p:sldId id="320" r:id="rId22"/>
    <p:sldId id="321" r:id="rId23"/>
    <p:sldId id="322" r:id="rId24"/>
    <p:sldId id="323" r:id="rId25"/>
    <p:sldId id="324" r:id="rId2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00808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422" autoAdjust="0"/>
    <p:restoredTop sz="94660"/>
  </p:normalViewPr>
  <p:slideViewPr>
    <p:cSldViewPr>
      <p:cViewPr>
        <p:scale>
          <a:sx n="60" d="100"/>
          <a:sy n="60" d="100"/>
        </p:scale>
        <p:origin x="-2288" y="-8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60" y="-96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1" Type="http://schemas.openxmlformats.org/officeDocument/2006/relationships/viewProps" Target="viewProps.xml"/><Relationship Id="rId7" Type="http://schemas.openxmlformats.org/officeDocument/2006/relationships/slide" Target="slides/slide6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32" Type="http://schemas.openxmlformats.org/officeDocument/2006/relationships/theme" Target="theme/theme1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7" Type="http://schemas.openxmlformats.org/officeDocument/2006/relationships/notesMaster" Target="notesMasters/notesMaster1.xml"/><Relationship Id="rId14" Type="http://schemas.openxmlformats.org/officeDocument/2006/relationships/slide" Target="slides/slide13.xml"/><Relationship Id="rId23" Type="http://schemas.openxmlformats.org/officeDocument/2006/relationships/slide" Target="slides/slide22.xml"/><Relationship Id="rId4" Type="http://schemas.openxmlformats.org/officeDocument/2006/relationships/slide" Target="slides/slide3.xml"/><Relationship Id="rId28" Type="http://schemas.openxmlformats.org/officeDocument/2006/relationships/handoutMaster" Target="handoutMasters/handoutMaster1.xml"/><Relationship Id="rId26" Type="http://schemas.openxmlformats.org/officeDocument/2006/relationships/slide" Target="slides/slide25.xml"/><Relationship Id="rId30" Type="http://schemas.openxmlformats.org/officeDocument/2006/relationships/presProps" Target="presProps.xml"/><Relationship Id="rId11" Type="http://schemas.openxmlformats.org/officeDocument/2006/relationships/slide" Target="slides/slide10.xml"/><Relationship Id="rId29" Type="http://schemas.openxmlformats.org/officeDocument/2006/relationships/printerSettings" Target="printerSettings/printerSettings1.bin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3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20" Type="http://schemas.openxmlformats.org/officeDocument/2006/relationships/slide" Target="slides/slide19.xml"/><Relationship Id="rId22" Type="http://schemas.openxmlformats.org/officeDocument/2006/relationships/slide" Target="slides/slide21.xml"/><Relationship Id="rId21" Type="http://schemas.openxmlformats.org/officeDocument/2006/relationships/slide" Target="slides/slide20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56B655F-CA65-4F74-8B05-DD20D0F60B79}" type="datetimeFigureOut">
              <a:rPr lang="en-US" smtClean="0"/>
              <a:pPr/>
              <a:t>8/23/09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635F1D9-903D-416B-962F-9612B3B708D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F4DC5BF-5781-496A-818C-9279541795C7}" type="datetimeFigureOut">
              <a:rPr lang="en-US" smtClean="0"/>
              <a:pPr/>
              <a:t>8/23/09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537C943-F99E-4F33-A14A-D32F92BCFF9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0300" y="949325"/>
            <a:ext cx="4557713" cy="341947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427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55283" y="4701021"/>
            <a:ext cx="4713692" cy="3713572"/>
          </a:xfrm>
          <a:noFill/>
          <a:ln/>
        </p:spPr>
        <p:txBody>
          <a:bodyPr wrap="none" anchor="ctr"/>
          <a:lstStyle/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None/>
            </a:pPr>
            <a:endParaRPr lang="en-US" sz="1600" dirty="0">
              <a:latin typeface="Arial" pitchFamily="-112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BB826E-3D9B-794C-A247-9416BB3457DA}" type="slidenum">
              <a:rPr lang="en-US"/>
              <a:pPr/>
              <a:t>12</a:t>
            </a:fld>
            <a:endParaRPr lang="en-US"/>
          </a:p>
        </p:txBody>
      </p:sp>
      <p:sp>
        <p:nvSpPr>
          <p:cNvPr id="4710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_tradnl" sz="1300" dirty="0">
              <a:latin typeface="Courier New" pitchFamily="-112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CB207D-FAE2-3B4E-9BAB-060D1D4ED392}" type="slidenum">
              <a:rPr lang="en-US"/>
              <a:pPr/>
              <a:t>13</a:t>
            </a:fld>
            <a:endParaRPr lang="en-US"/>
          </a:p>
        </p:txBody>
      </p:sp>
      <p:sp>
        <p:nvSpPr>
          <p:cNvPr id="4813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_tradnl" sz="1300" dirty="0">
              <a:latin typeface="Courier New" pitchFamily="-112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27D993-3098-014C-B0D5-CF5CF3F36690}" type="slidenum">
              <a:rPr lang="en-US"/>
              <a:pPr/>
              <a:t>14</a:t>
            </a:fld>
            <a:endParaRPr lang="en-US"/>
          </a:p>
        </p:txBody>
      </p:sp>
      <p:sp>
        <p:nvSpPr>
          <p:cNvPr id="4915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_tradnl" sz="1300" dirty="0">
              <a:latin typeface="Courier New" pitchFamily="-112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05E7A2-DFB5-9646-8BEF-8CA137C6191D}" type="slidenum">
              <a:rPr lang="en-US"/>
              <a:pPr/>
              <a:t>15</a:t>
            </a:fld>
            <a:endParaRPr lang="en-US"/>
          </a:p>
        </p:txBody>
      </p:sp>
      <p:sp>
        <p:nvSpPr>
          <p:cNvPr id="5017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_tradnl" sz="1300" dirty="0">
              <a:latin typeface="Courier New" pitchFamily="-112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EAD0DE-D0EF-0F44-AB19-421349904D5B}" type="slidenum">
              <a:rPr lang="en-US"/>
              <a:pPr/>
              <a:t>16</a:t>
            </a:fld>
            <a:endParaRPr lang="en-US"/>
          </a:p>
        </p:txBody>
      </p:sp>
      <p:sp>
        <p:nvSpPr>
          <p:cNvPr id="5120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_tradnl" sz="1300" dirty="0">
              <a:latin typeface="Courier New" pitchFamily="-112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F81113-4226-9042-94C8-309CFEA60A45}" type="slidenum">
              <a:rPr lang="en-US"/>
              <a:pPr/>
              <a:t>17</a:t>
            </a:fld>
            <a:endParaRPr lang="en-US"/>
          </a:p>
        </p:txBody>
      </p:sp>
      <p:sp>
        <p:nvSpPr>
          <p:cNvPr id="5222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_tradnl" sz="1300" dirty="0">
              <a:latin typeface="Courier New" pitchFamily="-112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1DD3F1-A224-FA41-848D-D8CBAF2E35F3}" type="slidenum">
              <a:rPr lang="en-US"/>
              <a:pPr/>
              <a:t>18</a:t>
            </a:fld>
            <a:endParaRPr lang="en-US"/>
          </a:p>
        </p:txBody>
      </p:sp>
      <p:sp>
        <p:nvSpPr>
          <p:cNvPr id="5325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_tradnl" sz="1300" dirty="0">
              <a:latin typeface="Courier New" pitchFamily="-112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720F9B-EEEC-2844-B3DB-092513BD679D}" type="slidenum">
              <a:rPr lang="en-US"/>
              <a:pPr/>
              <a:t>19</a:t>
            </a:fld>
            <a:endParaRPr lang="en-US"/>
          </a:p>
        </p:txBody>
      </p:sp>
      <p:sp>
        <p:nvSpPr>
          <p:cNvPr id="5427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_tradnl" sz="1300" dirty="0">
              <a:latin typeface="Courier New" pitchFamily="-112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DDF9B1-E033-DD40-8D49-3E02E330167B}" type="slidenum">
              <a:rPr lang="en-US"/>
              <a:pPr/>
              <a:t>20</a:t>
            </a:fld>
            <a:endParaRPr lang="en-US"/>
          </a:p>
        </p:txBody>
      </p:sp>
      <p:sp>
        <p:nvSpPr>
          <p:cNvPr id="5529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_tradnl" sz="1300" dirty="0">
              <a:latin typeface="Courier New" pitchFamily="-112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546067-60F7-BE47-889F-C1020E4BA5CC}" type="slidenum">
              <a:rPr lang="en-US"/>
              <a:pPr/>
              <a:t>21</a:t>
            </a:fld>
            <a:endParaRPr lang="en-US"/>
          </a:p>
        </p:txBody>
      </p:sp>
      <p:sp>
        <p:nvSpPr>
          <p:cNvPr id="5632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_tradnl" sz="1300" dirty="0">
              <a:latin typeface="Courier New" pitchFamily="-112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0300" y="949325"/>
            <a:ext cx="4557713" cy="341947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427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55283" y="4701021"/>
            <a:ext cx="4713692" cy="3713572"/>
          </a:xfrm>
          <a:noFill/>
          <a:ln/>
        </p:spPr>
        <p:txBody>
          <a:bodyPr wrap="none" anchor="ctr"/>
          <a:lstStyle/>
          <a:p>
            <a:pPr>
              <a:lnSpc>
                <a:spcPct val="93000"/>
              </a:lnSpc>
              <a:spcBef>
                <a:spcPct val="0"/>
              </a:spcBef>
              <a:buSzPct val="45000"/>
              <a:buFont typeface="Wingdings" pitchFamily="-112" charset="2"/>
              <a:buNone/>
            </a:pPr>
            <a:endParaRPr lang="en-US" sz="1600" dirty="0">
              <a:latin typeface="Arial" pitchFamily="-112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42A422-0322-1B42-B2C0-C2414CA61EAE}" type="slidenum">
              <a:rPr lang="en-US"/>
              <a:pPr/>
              <a:t>22</a:t>
            </a:fld>
            <a:endParaRPr lang="en-US"/>
          </a:p>
        </p:txBody>
      </p:sp>
      <p:sp>
        <p:nvSpPr>
          <p:cNvPr id="5734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_tradnl" sz="1300" dirty="0">
              <a:latin typeface="Courier New" pitchFamily="-112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832EA8-9AFD-D94E-9E9D-26DCF82F205D}" type="slidenum">
              <a:rPr lang="en-US"/>
              <a:pPr/>
              <a:t>23</a:t>
            </a:fld>
            <a:endParaRPr lang="en-US"/>
          </a:p>
        </p:txBody>
      </p:sp>
      <p:sp>
        <p:nvSpPr>
          <p:cNvPr id="5837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_tradnl" sz="1300" dirty="0">
              <a:latin typeface="Courier New" pitchFamily="-112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FB9731-A238-474A-9960-9D334B7BA30D}" type="slidenum">
              <a:rPr lang="en-US"/>
              <a:pPr/>
              <a:t>24</a:t>
            </a:fld>
            <a:endParaRPr lang="en-US"/>
          </a:p>
        </p:txBody>
      </p:sp>
      <p:sp>
        <p:nvSpPr>
          <p:cNvPr id="5939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_tradnl" sz="1300" dirty="0">
              <a:latin typeface="Courier New" pitchFamily="-112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99BA23-81D1-7246-9078-BF2D07748F6C}" type="slidenum">
              <a:rPr lang="en-US"/>
              <a:pPr/>
              <a:t>25</a:t>
            </a:fld>
            <a:endParaRPr lang="en-US"/>
          </a:p>
        </p:txBody>
      </p:sp>
      <p:sp>
        <p:nvSpPr>
          <p:cNvPr id="6041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_tradnl" sz="1300" dirty="0">
              <a:latin typeface="Courier New" pitchFamily="-112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81B5E4-9D88-554C-A514-98EC31BCA309}" type="slidenum">
              <a:rPr lang="en-US"/>
              <a:pPr/>
              <a:t>5</a:t>
            </a:fld>
            <a:endParaRPr lang="en-US"/>
          </a:p>
        </p:txBody>
      </p:sp>
      <p:sp>
        <p:nvSpPr>
          <p:cNvPr id="3993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_tradnl" sz="1300" dirty="0">
              <a:latin typeface="Courier New" pitchFamily="-112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46B54D-5EE0-B04D-94C0-4AB688A10DF9}" type="slidenum">
              <a:rPr lang="en-US"/>
              <a:pPr/>
              <a:t>6</a:t>
            </a:fld>
            <a:endParaRPr lang="en-US"/>
          </a:p>
        </p:txBody>
      </p:sp>
      <p:sp>
        <p:nvSpPr>
          <p:cNvPr id="4096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_tradnl" sz="1300" dirty="0">
              <a:latin typeface="Courier New" pitchFamily="-112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EF4A1A-12FB-0142-8A08-59DD3DB13628}" type="slidenum">
              <a:rPr lang="en-US"/>
              <a:pPr/>
              <a:t>7</a:t>
            </a:fld>
            <a:endParaRPr lang="en-US"/>
          </a:p>
        </p:txBody>
      </p:sp>
      <p:sp>
        <p:nvSpPr>
          <p:cNvPr id="4198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_tradnl" sz="1300" dirty="0">
              <a:latin typeface="Courier New" pitchFamily="-112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671035-5041-9A4D-A5D4-8F4560DD83E4}" type="slidenum">
              <a:rPr lang="en-US"/>
              <a:pPr/>
              <a:t>8</a:t>
            </a:fld>
            <a:endParaRPr lang="en-US"/>
          </a:p>
        </p:txBody>
      </p:sp>
      <p:sp>
        <p:nvSpPr>
          <p:cNvPr id="4301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_tradnl" sz="1300" dirty="0">
              <a:latin typeface="Courier New" pitchFamily="-112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5AA2FC-AD20-6B48-B795-BADDDB05F24F}" type="slidenum">
              <a:rPr lang="en-US"/>
              <a:pPr/>
              <a:t>9</a:t>
            </a:fld>
            <a:endParaRPr lang="en-US"/>
          </a:p>
        </p:txBody>
      </p:sp>
      <p:sp>
        <p:nvSpPr>
          <p:cNvPr id="4403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_tradnl" sz="1300" dirty="0">
              <a:latin typeface="Courier New" pitchFamily="-112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730D38-C785-F04C-AB21-83E7CA55F9E1}" type="slidenum">
              <a:rPr lang="en-US"/>
              <a:pPr/>
              <a:t>10</a:t>
            </a:fld>
            <a:endParaRPr lang="en-US"/>
          </a:p>
        </p:txBody>
      </p:sp>
      <p:sp>
        <p:nvSpPr>
          <p:cNvPr id="4505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_tradnl" sz="1300" dirty="0">
              <a:latin typeface="Courier New" pitchFamily="-112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7993481-ABD8-4647-A215-84F44CF48F2F}" type="slidenum">
              <a:rPr lang="en-US"/>
              <a:pPr/>
              <a:t>11</a:t>
            </a:fld>
            <a:endParaRPr lang="en-US"/>
          </a:p>
        </p:txBody>
      </p:sp>
      <p:sp>
        <p:nvSpPr>
          <p:cNvPr id="4608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_tradnl" sz="1300" dirty="0">
              <a:latin typeface="Courier New" pitchFamily="-112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4" Type="http://schemas.openxmlformats.org/officeDocument/2006/relationships/image" Target="../media/image5.jpeg"/><Relationship Id="rId5" Type="http://schemas.openxmlformats.org/officeDocument/2006/relationships/image" Target="../media/image6.jpeg"/><Relationship Id="rId7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2" Type="http://schemas.openxmlformats.org/officeDocument/2006/relationships/hyperlink" Target="http://marc.psc.edu/" TargetMode="External"/><Relationship Id="rId3" Type="http://schemas.openxmlformats.org/officeDocument/2006/relationships/image" Target="../media/image4.jpeg"/><Relationship Id="rId6" Type="http://schemas.openxmlformats.org/officeDocument/2006/relationships/image" Target="../media/image7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828800"/>
            <a:ext cx="6400800" cy="38100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EC2685-7EB5-4289-A761-ABC6C6D9CC5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PSC 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114550" cy="771525"/>
          </a:xfrm>
          <a:prstGeom prst="rect">
            <a:avLst/>
          </a:prstGeom>
        </p:spPr>
      </p:pic>
      <p:sp>
        <p:nvSpPr>
          <p:cNvPr id="5" name="Title 2"/>
          <p:cNvSpPr>
            <a:spLocks noGrp="1"/>
          </p:cNvSpPr>
          <p:nvPr userDrawn="1">
            <p:ph type="title" idx="4294967295"/>
          </p:nvPr>
        </p:nvSpPr>
        <p:spPr>
          <a:xfrm>
            <a:off x="457200" y="838200"/>
            <a:ext cx="8229600" cy="762000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685800" y="1524000"/>
            <a:ext cx="80772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The following material is the result of a curriculum development effort to provide a set of courses to support bioinformatics efforts involving students from the biological sciences, computer science, and mathematics departments. They have been developed as a part of the NIH funded project “Assisting Bioinformatics Efforts at Minority Schools” (2T36 GM008789). The people involved with the curriculum development effort include:</a:t>
            </a:r>
          </a:p>
          <a:p>
            <a:pPr>
              <a:buFont typeface="Arial" pitchFamily="34" charset="0"/>
              <a:buChar char="•"/>
            </a:pP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Dr. Hugh B. Nicholas, Dr. Troy Wymore, Mr. Alexander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Ropelewski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and Dr. David Deerfield II, National Resource for Biomedical Supercomputing, Pittsburgh Supercomputing Center, Carnegie Mellon University.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Dr. Ricardo </a:t>
            </a:r>
            <a:r>
              <a:rPr lang="en-US" sz="1600" kern="1200" dirty="0" err="1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González</a:t>
            </a:r>
            <a:r>
              <a:rPr lang="en-US" sz="16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1600" kern="1200" dirty="0" err="1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Méndez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, University of Puerto Rico Medical Sciences Campus.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Dr.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Alade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Tokuta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, North Carolina Central University.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Dr. Jaime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Seguel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and Dr.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Bienvenido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kern="1200" dirty="0" err="1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Vélez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, University of Puerto Rico at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Mayag</a:t>
            </a:r>
            <a:r>
              <a:rPr lang="en-US" sz="1600" kern="1200" dirty="0" err="1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ü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ez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Dr.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Satish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Bhalla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, Johnson C. Smith University.</a:t>
            </a:r>
          </a:p>
          <a:p>
            <a:pPr>
              <a:buFont typeface="Arial" pitchFamily="34" charset="0"/>
              <a:buNone/>
            </a:pP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Unless otherwise specified, all the information contained within is Copyrighted © by Carnegie Mellon University. Permission is granted for use, modify, and reproduce these materials for teaching purposes. 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Most recent versions of these presentations</a:t>
            </a:r>
            <a:r>
              <a:rPr lang="en-US" sz="1600" baseline="0" dirty="0" smtClean="0">
                <a:latin typeface="Arial" pitchFamily="34" charset="0"/>
                <a:cs typeface="Arial" pitchFamily="34" charset="0"/>
              </a:rPr>
              <a:t> can be found at </a:t>
            </a:r>
            <a:r>
              <a:rPr lang="en-US" sz="1600" baseline="0" dirty="0" smtClean="0">
                <a:latin typeface="Arial" pitchFamily="34" charset="0"/>
                <a:cs typeface="Arial" pitchFamily="34" charset="0"/>
                <a:hlinkClick r:id="rId2"/>
              </a:rPr>
              <a:t>http://marc.psc.edu/</a:t>
            </a:r>
            <a:r>
              <a:rPr lang="en-US" sz="1600" baseline="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JCSUniv.JPG"/>
          <p:cNvPicPr>
            <a:picLocks noChangeAspect="1"/>
          </p:cNvPicPr>
          <p:nvPr userDrawn="1"/>
        </p:nvPicPr>
        <p:blipFill>
          <a:blip r:embed="rId3" cstate="print"/>
          <a:srcRect r="4578"/>
          <a:stretch>
            <a:fillRect/>
          </a:stretch>
        </p:blipFill>
        <p:spPr>
          <a:xfrm>
            <a:off x="3200400" y="67020"/>
            <a:ext cx="762000" cy="771180"/>
          </a:xfrm>
          <a:prstGeom prst="rect">
            <a:avLst/>
          </a:prstGeom>
        </p:spPr>
      </p:pic>
      <p:pic>
        <p:nvPicPr>
          <p:cNvPr id="6" name="Picture 5" descr="logo_upr2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4419600" y="76200"/>
            <a:ext cx="762000" cy="723515"/>
          </a:xfrm>
          <a:prstGeom prst="rect">
            <a:avLst/>
          </a:prstGeom>
        </p:spPr>
      </p:pic>
      <p:pic>
        <p:nvPicPr>
          <p:cNvPr id="8" name="Picture 7" descr="logo_uprmed.JPG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5562600" y="72940"/>
            <a:ext cx="733864" cy="765260"/>
          </a:xfrm>
          <a:prstGeom prst="rect">
            <a:avLst/>
          </a:prstGeom>
        </p:spPr>
      </p:pic>
      <p:pic>
        <p:nvPicPr>
          <p:cNvPr id="9" name="Picture 8" descr="NCCUniv.JPG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2257694" y="98032"/>
            <a:ext cx="714106" cy="740168"/>
          </a:xfrm>
          <a:prstGeom prst="rect">
            <a:avLst/>
          </a:prstGeom>
        </p:spPr>
      </p:pic>
      <p:pic>
        <p:nvPicPr>
          <p:cNvPr id="10" name="Picture 9" descr="PSC Logo.JPG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2114550" cy="771525"/>
          </a:xfrm>
          <a:prstGeom prst="rect">
            <a:avLst/>
          </a:prstGeom>
        </p:spPr>
      </p:pic>
      <p:pic>
        <p:nvPicPr>
          <p:cNvPr id="11" name="Picture 10" descr="NRBSC Logo.JPG"/>
          <p:cNvPicPr>
            <a:picLocks noChangeAspect="1"/>
          </p:cNvPicPr>
          <p:nvPr userDrawn="1"/>
        </p:nvPicPr>
        <p:blipFill>
          <a:blip r:embed="rId8" cstate="print"/>
          <a:stretch>
            <a:fillRect/>
          </a:stretch>
        </p:blipFill>
        <p:spPr>
          <a:xfrm>
            <a:off x="7772400" y="0"/>
            <a:ext cx="1143000" cy="88011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userDrawn="1">
  <p:cSld name="titl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1295400"/>
            <a:ext cx="8382000" cy="4800600"/>
          </a:xfrm>
        </p:spPr>
        <p:txBody>
          <a:bodyPr>
            <a:normAutofit/>
          </a:bodyPr>
          <a:lstStyle>
            <a:lvl1pPr marL="0" indent="0" algn="l">
              <a:buClr>
                <a:schemeClr val="accent1">
                  <a:lumMod val="50000"/>
                </a:schemeClr>
              </a:buClr>
              <a:buFont typeface="Wingdings" pitchFamily="2" charset="2"/>
              <a:buChar char="§"/>
              <a:defRPr sz="28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l">
              <a:buClr>
                <a:srgbClr val="C800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</a:defRPr>
            </a:lvl2pPr>
            <a:lvl3pPr marL="914400" indent="0" algn="l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</a:defRPr>
            </a:lvl3pPr>
            <a:lvl4pPr marL="1371600" indent="0" algn="l">
              <a:buClr>
                <a:srgbClr val="8200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</a:defRPr>
            </a:lvl4pPr>
            <a:lvl5pPr marL="1828800" indent="0" algn="l">
              <a:buFont typeface="Wingdings" pitchFamily="2" charset="2"/>
              <a:buChar char="§"/>
              <a:defRPr>
                <a:solidFill>
                  <a:schemeClr val="tx1"/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Level 2</a:t>
            </a:r>
          </a:p>
          <a:p>
            <a:pPr lvl="2"/>
            <a:r>
              <a:rPr lang="en-US" dirty="0" smtClean="0"/>
              <a:t>Level 3</a:t>
            </a:r>
          </a:p>
          <a:p>
            <a:pPr lvl="3"/>
            <a:r>
              <a:rPr lang="en-US" dirty="0" smtClean="0"/>
              <a:t>Level 4</a:t>
            </a:r>
          </a:p>
          <a:p>
            <a:pPr lvl="4"/>
            <a:r>
              <a:rPr lang="en-US" dirty="0" smtClean="0"/>
              <a:t>Level 5</a:t>
            </a:r>
            <a:endParaRPr lang="en-US" dirty="0"/>
          </a:p>
        </p:txBody>
      </p:sp>
      <p:sp>
        <p:nvSpPr>
          <p:cNvPr id="4" name="Title 2"/>
          <p:cNvSpPr>
            <a:spLocks noGrp="1"/>
          </p:cNvSpPr>
          <p:nvPr userDrawn="1">
            <p:ph type="title" idx="4294967295"/>
          </p:nvPr>
        </p:nvSpPr>
        <p:spPr>
          <a:xfrm>
            <a:off x="457200" y="609600"/>
            <a:ext cx="8229600" cy="60960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Click to edit Master title style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Straight Connector 4"/>
          <p:cNvSpPr>
            <a:spLocks noChangeShapeType="1"/>
          </p:cNvSpPr>
          <p:nvPr userDrawn="1"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244600" y="6356350"/>
            <a:ext cx="7416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hangingPunct="1">
              <a:defRPr sz="800" b="1">
                <a:solidFill>
                  <a:schemeClr val="tx2"/>
                </a:solidFill>
                <a:latin typeface="Times New Roman" pitchFamily="-112" charset="0"/>
                <a:ea typeface="Times New Roman" pitchFamily="-112" charset="0"/>
                <a:cs typeface="Times New Roman" pitchFamily="-112" charset="0"/>
              </a:defRPr>
            </a:lvl1pPr>
          </a:lstStyle>
          <a:p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hangingPunct="1">
              <a:defRPr sz="1400">
                <a:solidFill>
                  <a:schemeClr val="tx2"/>
                </a:solidFill>
              </a:defRPr>
            </a:lvl1pPr>
          </a:lstStyle>
          <a:p>
            <a:fld id="{3CCE3B32-70E2-2C44-BF99-0EB13D10CC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60960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229600" cy="4953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244600" y="6356350"/>
            <a:ext cx="7416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hangingPunct="1">
              <a:defRPr sz="800" b="1">
                <a:solidFill>
                  <a:schemeClr val="tx2"/>
                </a:solidFill>
                <a:latin typeface="Times New Roman" pitchFamily="-112" charset="0"/>
                <a:ea typeface="Times New Roman" pitchFamily="-112" charset="0"/>
                <a:cs typeface="Times New Roman" pitchFamily="-112" charset="0"/>
              </a:defRPr>
            </a:lvl1pPr>
          </a:lstStyle>
          <a:p>
            <a:r>
              <a:rPr lang="en-US" dirty="0" smtClean="0"/>
              <a:t>These materials were developed with funding from the US National Institutes of Health grant #2T36 GM008789 to the Pittsburgh Supercomputing Center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hangingPunct="1">
              <a:defRPr sz="1400">
                <a:solidFill>
                  <a:schemeClr val="tx2"/>
                </a:solidFill>
              </a:defRPr>
            </a:lvl1pPr>
          </a:lstStyle>
          <a:p>
            <a:fld id="{3CCE3B32-70E2-2C44-BF99-0EB13D10CCB2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0" name="Straight Connector 9"/>
          <p:cNvSpPr>
            <a:spLocks noChangeShapeType="1"/>
          </p:cNvSpPr>
          <p:nvPr userDrawn="1"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endParaRPr lang="en-US">
              <a:latin typeface="Arial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2"/>
          <p:cNvSpPr>
            <a:spLocks noGrp="1"/>
          </p:cNvSpPr>
          <p:nvPr>
            <p:ph type="title" idx="4294967295"/>
          </p:nvPr>
        </p:nvSpPr>
        <p:spPr>
          <a:xfrm>
            <a:off x="457200" y="609600"/>
            <a:ext cx="8229600" cy="60960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Click to edit Master title style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 userDrawn="1"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244600" y="6356350"/>
            <a:ext cx="7416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hangingPunct="1">
              <a:defRPr sz="800" b="1">
                <a:solidFill>
                  <a:schemeClr val="tx2"/>
                </a:solidFill>
                <a:latin typeface="Times New Roman" pitchFamily="-112" charset="0"/>
                <a:ea typeface="Times New Roman" pitchFamily="-112" charset="0"/>
                <a:cs typeface="Times New Roman" pitchFamily="-112" charset="0"/>
              </a:defRPr>
            </a:lvl1pPr>
          </a:lstStyle>
          <a:p>
            <a:r>
              <a:rPr lang="en-US" dirty="0" smtClean="0"/>
              <a:t>These materials were developed with funding from the US National Institutes of Health grant #2T36 GM008789 to the Pittsburgh Supercomputing Center</a:t>
            </a:r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hangingPunct="1">
              <a:defRPr sz="1400">
                <a:solidFill>
                  <a:schemeClr val="tx2"/>
                </a:solidFill>
              </a:defRPr>
            </a:lvl1pPr>
          </a:lstStyle>
          <a:p>
            <a:fld id="{3CCE3B32-70E2-2C44-BF99-0EB13D10CC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traight Connector 2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Courier New" pitchFamily="49" charset="0"/>
            </a:endParaRPr>
          </a:p>
        </p:txBody>
      </p:sp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Courier New" pitchFamily="49" charset="0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1282700" y="6330950"/>
            <a:ext cx="7416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CE67C56-D95B-4243-BD16-AFA87C5AF73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10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447800"/>
            <a:ext cx="7391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B6ED3-D4D6-47F2-ADB6-25529AE5269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PSC Logo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0" y="0"/>
            <a:ext cx="2114550" cy="771525"/>
          </a:xfrm>
          <a:prstGeom prst="rect">
            <a:avLst/>
          </a:prstGeom>
        </p:spPr>
      </p:pic>
      <p:pic>
        <p:nvPicPr>
          <p:cNvPr id="14" name="Picture 13" descr="NRBSC Logo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772400" y="0"/>
            <a:ext cx="1143000" cy="88011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6858000" y="0"/>
            <a:ext cx="914400" cy="9144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64" r:id="rId2"/>
    <p:sldLayoutId id="2147483665" r:id="rId3"/>
    <p:sldLayoutId id="2147483693" r:id="rId4"/>
    <p:sldLayoutId id="2147483694" r:id="rId5"/>
    <p:sldLayoutId id="2147483695" r:id="rId6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chemeClr val="accent1">
              <a:lumMod val="75000"/>
            </a:schemeClr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6" Type="http://schemas.openxmlformats.org/officeDocument/2006/relationships/image" Target="../media/image11.png"/><Relationship Id="rId4" Type="http://schemas.openxmlformats.org/officeDocument/2006/relationships/image" Target="../media/image9.gif"/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8.gif"/><Relationship Id="rId5" Type="http://schemas.openxmlformats.org/officeDocument/2006/relationships/image" Target="../media/image10.pd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6" Type="http://schemas.openxmlformats.org/officeDocument/2006/relationships/image" Target="../media/image11.png"/><Relationship Id="rId4" Type="http://schemas.openxmlformats.org/officeDocument/2006/relationships/image" Target="../media/image9.gif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8.gif"/><Relationship Id="rId5" Type="http://schemas.openxmlformats.org/officeDocument/2006/relationships/image" Target="../media/image10.pd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4" Type="http://schemas.openxmlformats.org/officeDocument/2006/relationships/image" Target="../media/image14.pn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3.pdf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16.jpe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4" Type="http://schemas.openxmlformats.org/officeDocument/2006/relationships/image" Target="../media/image17.pdf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16.jpeg"/><Relationship Id="rId5" Type="http://schemas.openxmlformats.org/officeDocument/2006/relationships/image" Target="../media/image1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85800" y="3962400"/>
            <a:ext cx="7543800" cy="2590800"/>
          </a:xfrm>
        </p:spPr>
        <p:txBody>
          <a:bodyPr>
            <a:noAutofit/>
          </a:bodyPr>
          <a:lstStyle/>
          <a:p>
            <a:pPr marL="215900" lvl="1">
              <a:lnSpc>
                <a:spcPct val="98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600" dirty="0" smtClean="0">
                <a:solidFill>
                  <a:srgbClr val="000000"/>
                </a:solidFill>
                <a:latin typeface="+mj-lt"/>
              </a:rPr>
              <a:t>MARC: Developing Bioinformatics Programs</a:t>
            </a:r>
          </a:p>
          <a:p>
            <a:pPr marL="215900" lvl="1">
              <a:lnSpc>
                <a:spcPct val="98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600" dirty="0" smtClean="0">
                <a:solidFill>
                  <a:srgbClr val="000000"/>
                </a:solidFill>
                <a:latin typeface="+mj-lt"/>
              </a:rPr>
              <a:t>July 2009</a:t>
            </a:r>
          </a:p>
          <a:p>
            <a:pPr marL="215900" lvl="1" algn="l">
              <a:lnSpc>
                <a:spcPct val="98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GB" sz="1600" b="1" dirty="0" smtClean="0">
              <a:solidFill>
                <a:srgbClr val="000000"/>
              </a:solidFill>
              <a:latin typeface="+mj-lt"/>
            </a:endParaRPr>
          </a:p>
          <a:p>
            <a:pPr marL="215900" lvl="1">
              <a:lnSpc>
                <a:spcPct val="98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600" b="1" dirty="0" smtClean="0">
                <a:solidFill>
                  <a:srgbClr val="000000"/>
                </a:solidFill>
                <a:latin typeface="+mj-lt"/>
              </a:rPr>
              <a:t>Alex </a:t>
            </a:r>
            <a:r>
              <a:rPr lang="en-GB" sz="1600" b="1" dirty="0" err="1" smtClean="0">
                <a:solidFill>
                  <a:srgbClr val="000000"/>
                </a:solidFill>
                <a:latin typeface="+mj-lt"/>
              </a:rPr>
              <a:t>Ropelewski</a:t>
            </a:r>
            <a:endParaRPr lang="en-GB" sz="1600" b="1" dirty="0" smtClean="0">
              <a:solidFill>
                <a:srgbClr val="000000"/>
              </a:solidFill>
              <a:latin typeface="+mj-lt"/>
            </a:endParaRPr>
          </a:p>
          <a:p>
            <a:pPr marL="215900" lvl="1"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4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PSC-NRBSC</a:t>
            </a:r>
            <a:endParaRPr lang="en-GB" sz="1400" dirty="0" smtClean="0">
              <a:solidFill>
                <a:srgbClr val="00AE00"/>
              </a:solidFill>
              <a:latin typeface="+mj-lt"/>
            </a:endParaRPr>
          </a:p>
          <a:p>
            <a:pPr marL="215900" lvl="1">
              <a:lnSpc>
                <a:spcPct val="98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600" b="1" dirty="0" err="1" smtClean="0">
                <a:solidFill>
                  <a:srgbClr val="000000"/>
                </a:solidFill>
                <a:latin typeface="+mj-lt"/>
              </a:rPr>
              <a:t>Bienvenido</a:t>
            </a:r>
            <a:r>
              <a:rPr lang="en-GB" sz="1600" b="1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1600" b="1" dirty="0" err="1" smtClean="0">
                <a:solidFill>
                  <a:srgbClr val="000000"/>
                </a:solidFill>
                <a:latin typeface="+mj-lt"/>
              </a:rPr>
              <a:t>Vélez</a:t>
            </a:r>
            <a:endParaRPr lang="en-GB" sz="1600" b="1" dirty="0" smtClean="0">
              <a:solidFill>
                <a:srgbClr val="000000"/>
              </a:solidFill>
              <a:latin typeface="+mj-lt"/>
            </a:endParaRPr>
          </a:p>
          <a:p>
            <a:pPr marL="215900" lvl="1"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4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UPR Mayaguez</a:t>
            </a:r>
          </a:p>
          <a:p>
            <a:endParaRPr lang="en-US" sz="1400" dirty="0" smtClean="0">
              <a:solidFill>
                <a:schemeClr val="tx1"/>
              </a:solidFill>
              <a:latin typeface="+mj-lt"/>
            </a:endParaRPr>
          </a:p>
          <a:p>
            <a:endParaRPr lang="en-US" sz="1400" dirty="0" smtClean="0">
              <a:latin typeface="+mj-lt"/>
            </a:endParaRPr>
          </a:p>
          <a:p>
            <a:r>
              <a:rPr lang="en-US" sz="900" dirty="0" smtClean="0">
                <a:latin typeface="+mj-lt"/>
              </a:rPr>
              <a:t>Reference: How to Think Like a Computer Scientist: Learning with Python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EC2685-7EB5-4289-A761-ABC6C6D9CC5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304800" y="1143000"/>
            <a:ext cx="8229600" cy="9906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>
                <a:latin typeface="+mj-lt"/>
              </a:rPr>
              <a:t>Essential Computing for Bioinformatics</a:t>
            </a:r>
            <a:endParaRPr lang="en-US" dirty="0">
              <a:latin typeface="+mj-lt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673225" y="1981200"/>
            <a:ext cx="5413375" cy="1776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algn="ctr" defTabSz="414338"/>
            <a:r>
              <a:rPr lang="en-US" sz="2200" dirty="0"/>
              <a:t>Lecture 2</a:t>
            </a:r>
          </a:p>
          <a:p>
            <a:pPr algn="ctr" defTabSz="414338"/>
            <a:endParaRPr lang="en-US" sz="2200" dirty="0"/>
          </a:p>
          <a:p>
            <a:pPr algn="ctr" defTabSz="414338"/>
            <a:r>
              <a:rPr lang="en-US" sz="2200" dirty="0"/>
              <a:t>High-level Programming with Python</a:t>
            </a:r>
          </a:p>
          <a:p>
            <a:pPr algn="ctr" defTabSz="414338"/>
            <a:endParaRPr lang="en-US" sz="2200" dirty="0" smtClean="0"/>
          </a:p>
          <a:p>
            <a:pPr algn="ctr" defTabSz="414338"/>
            <a:r>
              <a:rPr lang="en-US" sz="2200" dirty="0" smtClean="0"/>
              <a:t>Controlling </a:t>
            </a:r>
            <a:r>
              <a:rPr lang="en-US" sz="2200" dirty="0"/>
              <a:t>the flow of your program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What is computing then?</a:t>
            </a:r>
          </a:p>
        </p:txBody>
      </p:sp>
      <p:sp>
        <p:nvSpPr>
          <p:cNvPr id="21507" name="Footer Placeholder 3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Times New Roman" pitchFamily="-112" charset="0"/>
              <a:ea typeface="Times New Roman" pitchFamily="-112" charset="0"/>
              <a:cs typeface="Times New Roman" pitchFamily="-112" charset="0"/>
            </a:endParaRPr>
          </a:p>
        </p:txBody>
      </p:sp>
      <p:sp>
        <p:nvSpPr>
          <p:cNvPr id="21508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CD449FE-8531-9C42-9E3F-3EEC06D825B8}" type="slidenum">
              <a:rPr lang="en-US"/>
              <a:pPr/>
              <a:t>10</a:t>
            </a:fld>
            <a:endParaRPr lang="en-US"/>
          </a:p>
        </p:txBody>
      </p:sp>
      <p:sp>
        <p:nvSpPr>
          <p:cNvPr id="21509" name="Rectangle 3"/>
          <p:cNvSpPr>
            <a:spLocks noChangeArrowheads="1"/>
          </p:cNvSpPr>
          <p:nvPr/>
        </p:nvSpPr>
        <p:spPr bwMode="auto">
          <a:xfrm>
            <a:off x="3429000" y="2667000"/>
            <a:ext cx="1790700" cy="1676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400">
                <a:latin typeface="Times New Roman" pitchFamily="-112" charset="0"/>
              </a:rPr>
              <a:t>Algorithmic</a:t>
            </a:r>
          </a:p>
          <a:p>
            <a:pPr algn="ctr"/>
            <a:r>
              <a:rPr lang="en-US" sz="2400">
                <a:latin typeface="Times New Roman" pitchFamily="-112" charset="0"/>
              </a:rPr>
              <a:t>Computation</a:t>
            </a:r>
          </a:p>
          <a:p>
            <a:pPr algn="ctr"/>
            <a:r>
              <a:rPr lang="en-US" sz="2400">
                <a:latin typeface="Times New Roman" pitchFamily="-112" charset="0"/>
              </a:rPr>
              <a:t>Function</a:t>
            </a:r>
          </a:p>
        </p:txBody>
      </p:sp>
      <p:sp>
        <p:nvSpPr>
          <p:cNvPr id="21510" name="Oval 4"/>
          <p:cNvSpPr>
            <a:spLocks noChangeArrowheads="1"/>
          </p:cNvSpPr>
          <p:nvPr/>
        </p:nvSpPr>
        <p:spPr bwMode="auto">
          <a:xfrm>
            <a:off x="685800" y="2895600"/>
            <a:ext cx="1371600" cy="12192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>
                <a:latin typeface="Times New Roman" pitchFamily="-112" charset="0"/>
              </a:rPr>
              <a:t>Input</a:t>
            </a:r>
          </a:p>
          <a:p>
            <a:pPr algn="ctr"/>
            <a:r>
              <a:rPr lang="en-US" sz="2000">
                <a:latin typeface="Times New Roman" pitchFamily="-112" charset="0"/>
              </a:rPr>
              <a:t>Information</a:t>
            </a:r>
          </a:p>
        </p:txBody>
      </p:sp>
      <p:sp>
        <p:nvSpPr>
          <p:cNvPr id="21511" name="Oval 5"/>
          <p:cNvSpPr>
            <a:spLocks noChangeArrowheads="1"/>
          </p:cNvSpPr>
          <p:nvPr/>
        </p:nvSpPr>
        <p:spPr bwMode="auto">
          <a:xfrm>
            <a:off x="6858000" y="2895600"/>
            <a:ext cx="1371600" cy="12192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>
                <a:latin typeface="Times New Roman" pitchFamily="-112" charset="0"/>
              </a:rPr>
              <a:t>Output</a:t>
            </a:r>
          </a:p>
          <a:p>
            <a:pPr algn="ctr"/>
            <a:r>
              <a:rPr lang="en-US" sz="2000">
                <a:latin typeface="Times New Roman" pitchFamily="-112" charset="0"/>
              </a:rPr>
              <a:t>Information</a:t>
            </a:r>
          </a:p>
        </p:txBody>
      </p:sp>
      <p:sp>
        <p:nvSpPr>
          <p:cNvPr id="21512" name="AutoShape 6"/>
          <p:cNvSpPr>
            <a:spLocks noChangeArrowheads="1"/>
          </p:cNvSpPr>
          <p:nvPr/>
        </p:nvSpPr>
        <p:spPr bwMode="auto">
          <a:xfrm>
            <a:off x="2419350" y="3162300"/>
            <a:ext cx="914400" cy="6858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13" name="AutoShape 7"/>
          <p:cNvSpPr>
            <a:spLocks noChangeArrowheads="1"/>
          </p:cNvSpPr>
          <p:nvPr/>
        </p:nvSpPr>
        <p:spPr bwMode="auto">
          <a:xfrm>
            <a:off x="5581650" y="3162300"/>
            <a:ext cx="914400" cy="6858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14" name="Text Box 8"/>
          <p:cNvSpPr txBox="1">
            <a:spLocks noChangeArrowheads="1"/>
          </p:cNvSpPr>
          <p:nvPr/>
        </p:nvSpPr>
        <p:spPr bwMode="auto">
          <a:xfrm>
            <a:off x="1117600" y="4584700"/>
            <a:ext cx="6502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</a:rPr>
              <a:t>Computing is the study of Computation:</a:t>
            </a:r>
          </a:p>
          <a:p>
            <a:pPr algn="ctr">
              <a:defRPr/>
            </a:pPr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</a:rPr>
              <a:t>the process of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transforming information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The Computation Process</a:t>
            </a:r>
          </a:p>
        </p:txBody>
      </p:sp>
      <p:sp>
        <p:nvSpPr>
          <p:cNvPr id="22531" name="Footer Placeholder 3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Times New Roman" pitchFamily="-112" charset="0"/>
              <a:ea typeface="Times New Roman" pitchFamily="-112" charset="0"/>
              <a:cs typeface="Times New Roman" pitchFamily="-112" charset="0"/>
            </a:endParaRPr>
          </a:p>
        </p:txBody>
      </p:sp>
      <p:sp>
        <p:nvSpPr>
          <p:cNvPr id="22532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376E3A2-41F2-3444-A8DF-D7796CEC1836}" type="slidenum">
              <a:rPr lang="en-US"/>
              <a:pPr/>
              <a:t>11</a:t>
            </a:fld>
            <a:endParaRPr 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600200" y="1981200"/>
            <a:ext cx="1666875" cy="2041525"/>
            <a:chOff x="1008" y="1248"/>
            <a:chExt cx="1050" cy="1286"/>
          </a:xfrm>
        </p:grpSpPr>
        <p:sp>
          <p:nvSpPr>
            <p:cNvPr id="22552" name="Text Box 4"/>
            <p:cNvSpPr txBox="1">
              <a:spLocks noChangeArrowheads="1"/>
            </p:cNvSpPr>
            <p:nvPr/>
          </p:nvSpPr>
          <p:spPr bwMode="auto">
            <a:xfrm>
              <a:off x="1530" y="2125"/>
              <a:ext cx="528" cy="409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200">
                  <a:latin typeface="Arial" pitchFamily="-112" charset="0"/>
                </a:rPr>
                <a:t>011011001010100101…</a:t>
              </a:r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008" y="1248"/>
              <a:ext cx="672" cy="1056"/>
              <a:chOff x="1008" y="1248"/>
              <a:chExt cx="672" cy="1056"/>
            </a:xfrm>
          </p:grpSpPr>
          <p:sp>
            <p:nvSpPr>
              <p:cNvPr id="22554" name="Oval 6"/>
              <p:cNvSpPr>
                <a:spLocks noChangeArrowheads="1"/>
              </p:cNvSpPr>
              <p:nvPr/>
            </p:nvSpPr>
            <p:spPr bwMode="auto">
              <a:xfrm>
                <a:off x="1008" y="1248"/>
                <a:ext cx="672" cy="288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2000">
                    <a:latin typeface="Arial" pitchFamily="-112" charset="0"/>
                  </a:rPr>
                  <a:t>encode</a:t>
                </a:r>
              </a:p>
            </p:txBody>
          </p:sp>
          <p:sp>
            <p:nvSpPr>
              <p:cNvPr id="22555" name="AutoShape 7"/>
              <p:cNvSpPr>
                <a:spLocks noChangeArrowheads="1"/>
              </p:cNvSpPr>
              <p:nvPr/>
            </p:nvSpPr>
            <p:spPr bwMode="auto">
              <a:xfrm>
                <a:off x="1248" y="2160"/>
                <a:ext cx="192" cy="144"/>
              </a:xfrm>
              <a:prstGeom prst="rightArrow">
                <a:avLst>
                  <a:gd name="adj1" fmla="val 50000"/>
                  <a:gd name="adj2" fmla="val 33333"/>
                </a:avLst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s-ES_tradnl"/>
              </a:p>
            </p:txBody>
          </p:sp>
        </p:grpSp>
      </p:grp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3352800" y="1981200"/>
            <a:ext cx="3273425" cy="2430463"/>
            <a:chOff x="2112" y="1248"/>
            <a:chExt cx="2062" cy="1531"/>
          </a:xfrm>
        </p:grpSpPr>
        <p:sp>
          <p:nvSpPr>
            <p:cNvPr id="22547" name="Text Box 9"/>
            <p:cNvSpPr txBox="1">
              <a:spLocks noChangeArrowheads="1"/>
            </p:cNvSpPr>
            <p:nvPr/>
          </p:nvSpPr>
          <p:spPr bwMode="auto">
            <a:xfrm>
              <a:off x="3646" y="2125"/>
              <a:ext cx="528" cy="409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200">
                  <a:latin typeface="Arial" pitchFamily="-112" charset="0"/>
                </a:rPr>
                <a:t>011011001010100101…</a:t>
              </a:r>
            </a:p>
          </p:txBody>
        </p:sp>
        <p:grpSp>
          <p:nvGrpSpPr>
            <p:cNvPr id="5" name="Group 10"/>
            <p:cNvGrpSpPr>
              <a:grpSpLocks/>
            </p:cNvGrpSpPr>
            <p:nvPr/>
          </p:nvGrpSpPr>
          <p:grpSpPr bwMode="auto">
            <a:xfrm>
              <a:off x="2112" y="1248"/>
              <a:ext cx="1536" cy="1056"/>
              <a:chOff x="2112" y="1248"/>
              <a:chExt cx="1536" cy="1056"/>
            </a:xfrm>
          </p:grpSpPr>
          <p:sp>
            <p:nvSpPr>
              <p:cNvPr id="22550" name="Oval 11"/>
              <p:cNvSpPr>
                <a:spLocks noChangeArrowheads="1"/>
              </p:cNvSpPr>
              <p:nvPr/>
            </p:nvSpPr>
            <p:spPr bwMode="auto">
              <a:xfrm>
                <a:off x="2544" y="1248"/>
                <a:ext cx="672" cy="288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2000">
                    <a:latin typeface="Arial" pitchFamily="-112" charset="0"/>
                  </a:rPr>
                  <a:t>compute</a:t>
                </a:r>
              </a:p>
            </p:txBody>
          </p:sp>
          <p:sp>
            <p:nvSpPr>
              <p:cNvPr id="22551" name="AutoShape 12"/>
              <p:cNvSpPr>
                <a:spLocks noChangeArrowheads="1"/>
              </p:cNvSpPr>
              <p:nvPr/>
            </p:nvSpPr>
            <p:spPr bwMode="auto">
              <a:xfrm>
                <a:off x="2112" y="2160"/>
                <a:ext cx="1536" cy="144"/>
              </a:xfrm>
              <a:prstGeom prst="rightArrow">
                <a:avLst>
                  <a:gd name="adj1" fmla="val 44444"/>
                  <a:gd name="adj2" fmla="val 104741"/>
                </a:avLst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s-ES_tradnl"/>
              </a:p>
            </p:txBody>
          </p:sp>
        </p:grpSp>
        <p:pic>
          <p:nvPicPr>
            <p:cNvPr id="22549" name="Picture 13" descr="j0288895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395" y="1879"/>
              <a:ext cx="914" cy="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" name="Group 14"/>
          <p:cNvGrpSpPr>
            <a:grpSpLocks/>
          </p:cNvGrpSpPr>
          <p:nvPr/>
        </p:nvGrpSpPr>
        <p:grpSpPr bwMode="auto">
          <a:xfrm>
            <a:off x="533400" y="2747963"/>
            <a:ext cx="1360488" cy="1901825"/>
            <a:chOff x="336" y="1921"/>
            <a:chExt cx="857" cy="1198"/>
          </a:xfrm>
        </p:grpSpPr>
        <p:pic>
          <p:nvPicPr>
            <p:cNvPr id="22545" name="Picture 15" descr="j0234752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36" y="1921"/>
              <a:ext cx="857" cy="9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2546" name="Text Box 16"/>
            <p:cNvSpPr txBox="1">
              <a:spLocks noChangeArrowheads="1"/>
            </p:cNvSpPr>
            <p:nvPr/>
          </p:nvSpPr>
          <p:spPr bwMode="auto">
            <a:xfrm>
              <a:off x="336" y="2831"/>
              <a:ext cx="83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solidFill>
                    <a:schemeClr val="bg1"/>
                  </a:solidFill>
                  <a:latin typeface="Arial" pitchFamily="-112" charset="0"/>
                </a:rPr>
                <a:t>Problem</a:t>
              </a:r>
            </a:p>
          </p:txBody>
        </p:sp>
      </p:grpSp>
      <p:grpSp>
        <p:nvGrpSpPr>
          <p:cNvPr id="7" name="Group 17"/>
          <p:cNvGrpSpPr>
            <a:grpSpLocks/>
          </p:cNvGrpSpPr>
          <p:nvPr/>
        </p:nvGrpSpPr>
        <p:grpSpPr bwMode="auto">
          <a:xfrm>
            <a:off x="6400800" y="1981200"/>
            <a:ext cx="2366963" cy="2824163"/>
            <a:chOff x="4032" y="1248"/>
            <a:chExt cx="1491" cy="1779"/>
          </a:xfrm>
        </p:grpSpPr>
        <p:grpSp>
          <p:nvGrpSpPr>
            <p:cNvPr id="8" name="Group 18"/>
            <p:cNvGrpSpPr>
              <a:grpSpLocks/>
            </p:cNvGrpSpPr>
            <p:nvPr/>
          </p:nvGrpSpPr>
          <p:grpSpPr bwMode="auto">
            <a:xfrm>
              <a:off x="4032" y="1248"/>
              <a:ext cx="672" cy="1056"/>
              <a:chOff x="4080" y="1248"/>
              <a:chExt cx="672" cy="1056"/>
            </a:xfrm>
          </p:grpSpPr>
          <p:sp>
            <p:nvSpPr>
              <p:cNvPr id="22543" name="Oval 19"/>
              <p:cNvSpPr>
                <a:spLocks noChangeArrowheads="1"/>
              </p:cNvSpPr>
              <p:nvPr/>
            </p:nvSpPr>
            <p:spPr bwMode="auto">
              <a:xfrm>
                <a:off x="4080" y="1248"/>
                <a:ext cx="672" cy="288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2000">
                    <a:latin typeface="Arial" pitchFamily="-112" charset="0"/>
                  </a:rPr>
                  <a:t>decode</a:t>
                </a:r>
              </a:p>
            </p:txBody>
          </p:sp>
          <p:sp>
            <p:nvSpPr>
              <p:cNvPr id="22544" name="AutoShape 20"/>
              <p:cNvSpPr>
                <a:spLocks noChangeArrowheads="1"/>
              </p:cNvSpPr>
              <p:nvPr/>
            </p:nvSpPr>
            <p:spPr bwMode="auto">
              <a:xfrm>
                <a:off x="4320" y="2160"/>
                <a:ext cx="192" cy="144"/>
              </a:xfrm>
              <a:prstGeom prst="rightArrow">
                <a:avLst>
                  <a:gd name="adj1" fmla="val 50000"/>
                  <a:gd name="adj2" fmla="val 33333"/>
                </a:avLst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s-ES_tradnl"/>
              </a:p>
            </p:txBody>
          </p:sp>
        </p:grpSp>
        <p:grpSp>
          <p:nvGrpSpPr>
            <p:cNvPr id="9" name="Group 21"/>
            <p:cNvGrpSpPr>
              <a:grpSpLocks/>
            </p:cNvGrpSpPr>
            <p:nvPr/>
          </p:nvGrpSpPr>
          <p:grpSpPr bwMode="auto">
            <a:xfrm>
              <a:off x="4512" y="1632"/>
              <a:ext cx="1011" cy="1395"/>
              <a:chOff x="4512" y="1821"/>
              <a:chExt cx="1011" cy="1395"/>
            </a:xfrm>
          </p:grpSpPr>
          <p:pic>
            <p:nvPicPr>
              <p:cNvPr id="22541" name="Picture 22" descr="j0082259"/>
              <p:cNvPicPr>
                <a:picLocks noChangeAspect="1" noChangeArrowheads="1"/>
              </p:cNvPicPr>
              <p:nvPr/>
            </p:nvPicPr>
            <mc:AlternateContent>
              <mc:Choice xmlns:ma="http://schemas.microsoft.com/office/mac/drawingml/2008/main" Requires="ma">
                <p:blipFill>
                  <a:blip r:embed="rId5"/>
                  <a:srcRect/>
                  <a:stretch>
                    <a:fillRect/>
                  </a:stretch>
                </p:blipFill>
              </mc:Choice>
              <mc:Fallback>
                <p:blipFill>
                  <a:blip r:embed="rId6"/>
                  <a:srcRect/>
                  <a:stretch>
                    <a:fillRect/>
                  </a:stretch>
                </p:blipFill>
              </mc:Fallback>
            </mc:AlternateContent>
            <p:spPr bwMode="auto">
              <a:xfrm>
                <a:off x="4512" y="1821"/>
                <a:ext cx="1011" cy="115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2542" name="Text Box 23"/>
              <p:cNvSpPr txBox="1">
                <a:spLocks noChangeArrowheads="1"/>
              </p:cNvSpPr>
              <p:nvPr/>
            </p:nvSpPr>
            <p:spPr bwMode="auto">
              <a:xfrm>
                <a:off x="4656" y="2928"/>
                <a:ext cx="81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400">
                    <a:solidFill>
                      <a:schemeClr val="bg1"/>
                    </a:solidFill>
                    <a:latin typeface="Arial" pitchFamily="-112" charset="0"/>
                  </a:rPr>
                  <a:t>Solution</a:t>
                </a:r>
              </a:p>
            </p:txBody>
          </p:sp>
        </p:grpSp>
      </p:grpSp>
      <p:sp>
        <p:nvSpPr>
          <p:cNvPr id="22537" name="Rectangle 27"/>
          <p:cNvSpPr>
            <a:spLocks noChangeArrowheads="1"/>
          </p:cNvSpPr>
          <p:nvPr/>
        </p:nvSpPr>
        <p:spPr bwMode="auto">
          <a:xfrm>
            <a:off x="2184400" y="4062413"/>
            <a:ext cx="13573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bg1"/>
                </a:solidFill>
              </a:rPr>
              <a:t>Information</a:t>
            </a:r>
          </a:p>
        </p:txBody>
      </p:sp>
      <p:sp>
        <p:nvSpPr>
          <p:cNvPr id="22538" name="Rectangle 28"/>
          <p:cNvSpPr>
            <a:spLocks noChangeArrowheads="1"/>
          </p:cNvSpPr>
          <p:nvPr/>
        </p:nvSpPr>
        <p:spPr bwMode="auto">
          <a:xfrm>
            <a:off x="5519738" y="4060825"/>
            <a:ext cx="13573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bg1"/>
                </a:solidFill>
              </a:rPr>
              <a:t>Information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Fundamental Questions Addressed by the Discipline of Computing </a:t>
            </a:r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Times New Roman" pitchFamily="-112" charset="0"/>
              <a:ea typeface="Times New Roman" pitchFamily="-112" charset="0"/>
              <a:cs typeface="Times New Roman" pitchFamily="-112" charset="0"/>
            </a:endParaRP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E77DA7E-96C6-1146-9CAD-6842631C9F6F}" type="slidenum">
              <a:rPr lang="en-US"/>
              <a:pPr/>
              <a:t>12</a:t>
            </a:fld>
            <a:endParaRPr lang="en-US"/>
          </a:p>
        </p:txBody>
      </p:sp>
      <p:sp>
        <p:nvSpPr>
          <p:cNvPr id="2355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2057400"/>
            <a:ext cx="7772400" cy="2819400"/>
          </a:xfrm>
        </p:spPr>
        <p:txBody>
          <a:bodyPr/>
          <a:lstStyle/>
          <a:p>
            <a:pPr eaLnBrk="1" hangingPunct="1"/>
            <a:r>
              <a:rPr lang="en-US">
                <a:latin typeface="Gill Sans MT" pitchFamily="-112" charset="-18"/>
              </a:rPr>
              <a:t>What is the nature of computation?</a:t>
            </a:r>
          </a:p>
          <a:p>
            <a:pPr eaLnBrk="1" hangingPunct="1"/>
            <a:r>
              <a:rPr lang="en-US">
                <a:latin typeface="Gill Sans MT" pitchFamily="-112" charset="-18"/>
              </a:rPr>
              <a:t>What can be computed?</a:t>
            </a:r>
          </a:p>
          <a:p>
            <a:pPr eaLnBrk="1" hangingPunct="1"/>
            <a:r>
              <a:rPr lang="en-US">
                <a:latin typeface="Gill Sans MT" pitchFamily="-112" charset="-18"/>
              </a:rPr>
              <a:t>What can be computed efficiently?</a:t>
            </a:r>
          </a:p>
          <a:p>
            <a:pPr eaLnBrk="1" hangingPunct="1"/>
            <a:r>
              <a:rPr lang="en-US">
                <a:latin typeface="Gill Sans MT" pitchFamily="-112" charset="-18"/>
              </a:rPr>
              <a:t>How can we build computing devices?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0"/>
            <a:ext cx="7772400" cy="11430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The Computation Process</a:t>
            </a:r>
          </a:p>
        </p:txBody>
      </p:sp>
      <p:sp>
        <p:nvSpPr>
          <p:cNvPr id="24579" name="Footer Placeholder 3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Times New Roman" pitchFamily="-112" charset="0"/>
              <a:ea typeface="Times New Roman" pitchFamily="-112" charset="0"/>
              <a:cs typeface="Times New Roman" pitchFamily="-112" charset="0"/>
            </a:endParaRPr>
          </a:p>
        </p:txBody>
      </p:sp>
      <p:sp>
        <p:nvSpPr>
          <p:cNvPr id="24580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E67CF22-BA78-3840-AC40-30C45D785D15}" type="slidenum">
              <a:rPr lang="en-US"/>
              <a:pPr/>
              <a:t>13</a:t>
            </a:fld>
            <a:endParaRPr 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689100" y="1666875"/>
            <a:ext cx="1666875" cy="2041525"/>
            <a:chOff x="1008" y="1248"/>
            <a:chExt cx="1050" cy="1286"/>
          </a:xfrm>
        </p:grpSpPr>
        <p:sp>
          <p:nvSpPr>
            <p:cNvPr id="24608" name="Text Box 4"/>
            <p:cNvSpPr txBox="1">
              <a:spLocks noChangeArrowheads="1"/>
            </p:cNvSpPr>
            <p:nvPr/>
          </p:nvSpPr>
          <p:spPr bwMode="auto">
            <a:xfrm>
              <a:off x="1530" y="2125"/>
              <a:ext cx="528" cy="409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200">
                  <a:latin typeface="Arial" pitchFamily="-112" charset="0"/>
                </a:rPr>
                <a:t>011011001010100101…</a:t>
              </a:r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008" y="1248"/>
              <a:ext cx="672" cy="1056"/>
              <a:chOff x="1008" y="1248"/>
              <a:chExt cx="672" cy="1056"/>
            </a:xfrm>
          </p:grpSpPr>
          <p:sp>
            <p:nvSpPr>
              <p:cNvPr id="24610" name="Oval 6"/>
              <p:cNvSpPr>
                <a:spLocks noChangeArrowheads="1"/>
              </p:cNvSpPr>
              <p:nvPr/>
            </p:nvSpPr>
            <p:spPr bwMode="auto">
              <a:xfrm>
                <a:off x="1008" y="1248"/>
                <a:ext cx="672" cy="288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2000">
                    <a:latin typeface="Arial" pitchFamily="-112" charset="0"/>
                  </a:rPr>
                  <a:t>encode</a:t>
                </a:r>
              </a:p>
            </p:txBody>
          </p:sp>
          <p:sp>
            <p:nvSpPr>
              <p:cNvPr id="24611" name="AutoShape 7"/>
              <p:cNvSpPr>
                <a:spLocks noChangeArrowheads="1"/>
              </p:cNvSpPr>
              <p:nvPr/>
            </p:nvSpPr>
            <p:spPr bwMode="auto">
              <a:xfrm>
                <a:off x="1248" y="2160"/>
                <a:ext cx="192" cy="144"/>
              </a:xfrm>
              <a:prstGeom prst="rightArrow">
                <a:avLst>
                  <a:gd name="adj1" fmla="val 50000"/>
                  <a:gd name="adj2" fmla="val 33333"/>
                </a:avLst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s-ES_tradnl"/>
              </a:p>
            </p:txBody>
          </p:sp>
        </p:grpSp>
      </p:grp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3352800" y="1666875"/>
            <a:ext cx="3273425" cy="2430463"/>
            <a:chOff x="2112" y="1248"/>
            <a:chExt cx="2062" cy="1531"/>
          </a:xfrm>
        </p:grpSpPr>
        <p:sp>
          <p:nvSpPr>
            <p:cNvPr id="24603" name="Text Box 9"/>
            <p:cNvSpPr txBox="1">
              <a:spLocks noChangeArrowheads="1"/>
            </p:cNvSpPr>
            <p:nvPr/>
          </p:nvSpPr>
          <p:spPr bwMode="auto">
            <a:xfrm>
              <a:off x="3646" y="2125"/>
              <a:ext cx="528" cy="409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200">
                  <a:latin typeface="Arial" pitchFamily="-112" charset="0"/>
                </a:rPr>
                <a:t>011011001010100101…</a:t>
              </a:r>
            </a:p>
          </p:txBody>
        </p:sp>
        <p:grpSp>
          <p:nvGrpSpPr>
            <p:cNvPr id="5" name="Group 10"/>
            <p:cNvGrpSpPr>
              <a:grpSpLocks/>
            </p:cNvGrpSpPr>
            <p:nvPr/>
          </p:nvGrpSpPr>
          <p:grpSpPr bwMode="auto">
            <a:xfrm>
              <a:off x="2112" y="1248"/>
              <a:ext cx="1536" cy="1056"/>
              <a:chOff x="2112" y="1248"/>
              <a:chExt cx="1536" cy="1056"/>
            </a:xfrm>
          </p:grpSpPr>
          <p:sp>
            <p:nvSpPr>
              <p:cNvPr id="24606" name="Oval 11"/>
              <p:cNvSpPr>
                <a:spLocks noChangeArrowheads="1"/>
              </p:cNvSpPr>
              <p:nvPr/>
            </p:nvSpPr>
            <p:spPr bwMode="auto">
              <a:xfrm>
                <a:off x="2544" y="1248"/>
                <a:ext cx="672" cy="288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2000">
                    <a:latin typeface="Arial" pitchFamily="-112" charset="0"/>
                  </a:rPr>
                  <a:t>compute</a:t>
                </a:r>
              </a:p>
            </p:txBody>
          </p:sp>
          <p:sp>
            <p:nvSpPr>
              <p:cNvPr id="24607" name="AutoShape 12"/>
              <p:cNvSpPr>
                <a:spLocks noChangeArrowheads="1"/>
              </p:cNvSpPr>
              <p:nvPr/>
            </p:nvSpPr>
            <p:spPr bwMode="auto">
              <a:xfrm>
                <a:off x="2112" y="2160"/>
                <a:ext cx="1536" cy="144"/>
              </a:xfrm>
              <a:prstGeom prst="rightArrow">
                <a:avLst>
                  <a:gd name="adj1" fmla="val 44444"/>
                  <a:gd name="adj2" fmla="val 104741"/>
                </a:avLst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s-ES_tradnl"/>
              </a:p>
            </p:txBody>
          </p:sp>
        </p:grpSp>
        <p:pic>
          <p:nvPicPr>
            <p:cNvPr id="24605" name="Picture 13" descr="j0288895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395" y="1879"/>
              <a:ext cx="914" cy="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" name="Group 14"/>
          <p:cNvGrpSpPr>
            <a:grpSpLocks/>
          </p:cNvGrpSpPr>
          <p:nvPr/>
        </p:nvGrpSpPr>
        <p:grpSpPr bwMode="auto">
          <a:xfrm>
            <a:off x="533400" y="2433638"/>
            <a:ext cx="1360488" cy="1901825"/>
            <a:chOff x="336" y="1921"/>
            <a:chExt cx="857" cy="1198"/>
          </a:xfrm>
        </p:grpSpPr>
        <p:pic>
          <p:nvPicPr>
            <p:cNvPr id="24601" name="Picture 15" descr="j0234752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36" y="1921"/>
              <a:ext cx="857" cy="9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4602" name="Text Box 16"/>
            <p:cNvSpPr txBox="1">
              <a:spLocks noChangeArrowheads="1"/>
            </p:cNvSpPr>
            <p:nvPr/>
          </p:nvSpPr>
          <p:spPr bwMode="auto">
            <a:xfrm>
              <a:off x="336" y="2831"/>
              <a:ext cx="83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solidFill>
                    <a:schemeClr val="bg1"/>
                  </a:solidFill>
                  <a:latin typeface="Arial" pitchFamily="-112" charset="0"/>
                </a:rPr>
                <a:t>Problem</a:t>
              </a:r>
            </a:p>
          </p:txBody>
        </p:sp>
      </p:grpSp>
      <p:grpSp>
        <p:nvGrpSpPr>
          <p:cNvPr id="7" name="Group 17"/>
          <p:cNvGrpSpPr>
            <a:grpSpLocks/>
          </p:cNvGrpSpPr>
          <p:nvPr/>
        </p:nvGrpSpPr>
        <p:grpSpPr bwMode="auto">
          <a:xfrm>
            <a:off x="6400800" y="1666875"/>
            <a:ext cx="2366963" cy="2824163"/>
            <a:chOff x="4032" y="1248"/>
            <a:chExt cx="1491" cy="1779"/>
          </a:xfrm>
        </p:grpSpPr>
        <p:grpSp>
          <p:nvGrpSpPr>
            <p:cNvPr id="8" name="Group 18"/>
            <p:cNvGrpSpPr>
              <a:grpSpLocks/>
            </p:cNvGrpSpPr>
            <p:nvPr/>
          </p:nvGrpSpPr>
          <p:grpSpPr bwMode="auto">
            <a:xfrm>
              <a:off x="4032" y="1248"/>
              <a:ext cx="672" cy="1056"/>
              <a:chOff x="4080" y="1248"/>
              <a:chExt cx="672" cy="1056"/>
            </a:xfrm>
          </p:grpSpPr>
          <p:sp>
            <p:nvSpPr>
              <p:cNvPr id="24599" name="Oval 19"/>
              <p:cNvSpPr>
                <a:spLocks noChangeArrowheads="1"/>
              </p:cNvSpPr>
              <p:nvPr/>
            </p:nvSpPr>
            <p:spPr bwMode="auto">
              <a:xfrm>
                <a:off x="4080" y="1248"/>
                <a:ext cx="672" cy="288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2000">
                    <a:latin typeface="Arial" pitchFamily="-112" charset="0"/>
                  </a:rPr>
                  <a:t>decode</a:t>
                </a:r>
              </a:p>
            </p:txBody>
          </p:sp>
          <p:sp>
            <p:nvSpPr>
              <p:cNvPr id="24600" name="AutoShape 20"/>
              <p:cNvSpPr>
                <a:spLocks noChangeArrowheads="1"/>
              </p:cNvSpPr>
              <p:nvPr/>
            </p:nvSpPr>
            <p:spPr bwMode="auto">
              <a:xfrm>
                <a:off x="4320" y="2160"/>
                <a:ext cx="192" cy="144"/>
              </a:xfrm>
              <a:prstGeom prst="rightArrow">
                <a:avLst>
                  <a:gd name="adj1" fmla="val 50000"/>
                  <a:gd name="adj2" fmla="val 33333"/>
                </a:avLst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s-ES_tradnl"/>
              </a:p>
            </p:txBody>
          </p:sp>
        </p:grpSp>
        <p:grpSp>
          <p:nvGrpSpPr>
            <p:cNvPr id="9" name="Group 21"/>
            <p:cNvGrpSpPr>
              <a:grpSpLocks/>
            </p:cNvGrpSpPr>
            <p:nvPr/>
          </p:nvGrpSpPr>
          <p:grpSpPr bwMode="auto">
            <a:xfrm>
              <a:off x="4512" y="1632"/>
              <a:ext cx="1011" cy="1395"/>
              <a:chOff x="4512" y="1821"/>
              <a:chExt cx="1011" cy="1395"/>
            </a:xfrm>
          </p:grpSpPr>
          <p:pic>
            <p:nvPicPr>
              <p:cNvPr id="24597" name="Picture 22" descr="j0082259"/>
              <p:cNvPicPr>
                <a:picLocks noChangeAspect="1" noChangeArrowheads="1"/>
              </p:cNvPicPr>
              <p:nvPr/>
            </p:nvPicPr>
            <mc:AlternateContent>
              <mc:Choice xmlns:ma="http://schemas.microsoft.com/office/mac/drawingml/2008/main" Requires="ma">
                <p:blipFill>
                  <a:blip r:embed="rId5"/>
                  <a:srcRect/>
                  <a:stretch>
                    <a:fillRect/>
                  </a:stretch>
                </p:blipFill>
              </mc:Choice>
              <mc:Fallback>
                <p:blipFill>
                  <a:blip r:embed="rId6"/>
                  <a:srcRect/>
                  <a:stretch>
                    <a:fillRect/>
                  </a:stretch>
                </p:blipFill>
              </mc:Fallback>
            </mc:AlternateContent>
            <p:spPr bwMode="auto">
              <a:xfrm>
                <a:off x="4512" y="1821"/>
                <a:ext cx="1011" cy="115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4598" name="Text Box 23"/>
              <p:cNvSpPr txBox="1">
                <a:spLocks noChangeArrowheads="1"/>
              </p:cNvSpPr>
              <p:nvPr/>
            </p:nvSpPr>
            <p:spPr bwMode="auto">
              <a:xfrm>
                <a:off x="4656" y="2928"/>
                <a:ext cx="81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400">
                    <a:solidFill>
                      <a:schemeClr val="bg1"/>
                    </a:solidFill>
                    <a:latin typeface="Arial" pitchFamily="-112" charset="0"/>
                  </a:rPr>
                  <a:t>Solution</a:t>
                </a:r>
              </a:p>
            </p:txBody>
          </p:sp>
        </p:grpSp>
      </p:grpSp>
      <p:grpSp>
        <p:nvGrpSpPr>
          <p:cNvPr id="10" name="Group 24"/>
          <p:cNvGrpSpPr>
            <a:grpSpLocks/>
          </p:cNvGrpSpPr>
          <p:nvPr/>
        </p:nvGrpSpPr>
        <p:grpSpPr bwMode="auto">
          <a:xfrm>
            <a:off x="2286000" y="3838575"/>
            <a:ext cx="1047750" cy="1600200"/>
            <a:chOff x="1440" y="2592"/>
            <a:chExt cx="660" cy="1008"/>
          </a:xfrm>
        </p:grpSpPr>
        <p:sp>
          <p:nvSpPr>
            <p:cNvPr id="24593" name="Text Box 25"/>
            <p:cNvSpPr txBox="1">
              <a:spLocks noChangeArrowheads="1"/>
            </p:cNvSpPr>
            <p:nvPr/>
          </p:nvSpPr>
          <p:spPr bwMode="auto">
            <a:xfrm>
              <a:off x="1440" y="3312"/>
              <a:ext cx="66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latin typeface="Times New Roman" pitchFamily="-112" charset="0"/>
                </a:rPr>
                <a:t>Integer</a:t>
              </a:r>
            </a:p>
          </p:txBody>
        </p:sp>
        <p:sp>
          <p:nvSpPr>
            <p:cNvPr id="24594" name="Line 26"/>
            <p:cNvSpPr>
              <a:spLocks noChangeShapeType="1"/>
            </p:cNvSpPr>
            <p:nvPr/>
          </p:nvSpPr>
          <p:spPr bwMode="auto">
            <a:xfrm flipV="1">
              <a:off x="1770" y="2592"/>
              <a:ext cx="0" cy="72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 type="triangle" w="med" len="med"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s-ES_tradnl"/>
            </a:p>
          </p:txBody>
        </p:sp>
      </p:grpSp>
      <p:grpSp>
        <p:nvGrpSpPr>
          <p:cNvPr id="11" name="Group 27"/>
          <p:cNvGrpSpPr>
            <a:grpSpLocks/>
          </p:cNvGrpSpPr>
          <p:nvPr/>
        </p:nvGrpSpPr>
        <p:grpSpPr bwMode="auto">
          <a:xfrm>
            <a:off x="5638800" y="3724275"/>
            <a:ext cx="1047750" cy="1600200"/>
            <a:chOff x="3552" y="2544"/>
            <a:chExt cx="660" cy="1008"/>
          </a:xfrm>
        </p:grpSpPr>
        <p:sp>
          <p:nvSpPr>
            <p:cNvPr id="24591" name="Text Box 28"/>
            <p:cNvSpPr txBox="1">
              <a:spLocks noChangeArrowheads="1"/>
            </p:cNvSpPr>
            <p:nvPr/>
          </p:nvSpPr>
          <p:spPr bwMode="auto">
            <a:xfrm>
              <a:off x="3552" y="3264"/>
              <a:ext cx="66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latin typeface="Times New Roman" pitchFamily="-112" charset="0"/>
                </a:rPr>
                <a:t>Integer</a:t>
              </a:r>
            </a:p>
          </p:txBody>
        </p:sp>
        <p:sp>
          <p:nvSpPr>
            <p:cNvPr id="24592" name="Line 29"/>
            <p:cNvSpPr>
              <a:spLocks noChangeShapeType="1"/>
            </p:cNvSpPr>
            <p:nvPr/>
          </p:nvSpPr>
          <p:spPr bwMode="auto">
            <a:xfrm flipV="1">
              <a:off x="3882" y="2544"/>
              <a:ext cx="0" cy="72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 type="triangle" w="med" len="med"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s-ES_tradnl"/>
            </a:p>
          </p:txBody>
        </p:sp>
      </p:grpSp>
      <p:grpSp>
        <p:nvGrpSpPr>
          <p:cNvPr id="12" name="Group 30"/>
          <p:cNvGrpSpPr>
            <a:grpSpLocks/>
          </p:cNvGrpSpPr>
          <p:nvPr/>
        </p:nvGrpSpPr>
        <p:grpSpPr bwMode="auto">
          <a:xfrm>
            <a:off x="3967163" y="4181475"/>
            <a:ext cx="1268412" cy="1584325"/>
            <a:chOff x="2499" y="2832"/>
            <a:chExt cx="799" cy="998"/>
          </a:xfrm>
        </p:grpSpPr>
        <p:sp>
          <p:nvSpPr>
            <p:cNvPr id="24589" name="Text Box 31"/>
            <p:cNvSpPr txBox="1">
              <a:spLocks noChangeArrowheads="1"/>
            </p:cNvSpPr>
            <p:nvPr/>
          </p:nvSpPr>
          <p:spPr bwMode="auto">
            <a:xfrm>
              <a:off x="2499" y="3312"/>
              <a:ext cx="799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400">
                  <a:latin typeface="Times New Roman" pitchFamily="-112" charset="0"/>
                </a:rPr>
                <a:t>Integer</a:t>
              </a:r>
            </a:p>
            <a:p>
              <a:pPr algn="ctr"/>
              <a:r>
                <a:rPr lang="en-US" sz="2400">
                  <a:latin typeface="Times New Roman" pitchFamily="-112" charset="0"/>
                </a:rPr>
                <a:t>Function</a:t>
              </a:r>
            </a:p>
          </p:txBody>
        </p:sp>
        <p:sp>
          <p:nvSpPr>
            <p:cNvPr id="24590" name="Line 32"/>
            <p:cNvSpPr>
              <a:spLocks noChangeShapeType="1"/>
            </p:cNvSpPr>
            <p:nvPr/>
          </p:nvSpPr>
          <p:spPr bwMode="auto">
            <a:xfrm flipV="1">
              <a:off x="2895" y="2832"/>
              <a:ext cx="0" cy="48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 type="triangle" w="med" len="med"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s-ES_tradnl"/>
            </a:p>
          </p:txBody>
        </p:sp>
      </p:grpSp>
      <p:sp>
        <p:nvSpPr>
          <p:cNvPr id="24588" name="Text Box 33"/>
          <p:cNvSpPr txBox="1">
            <a:spLocks noChangeArrowheads="1"/>
          </p:cNvSpPr>
          <p:nvPr/>
        </p:nvSpPr>
        <p:spPr bwMode="auto">
          <a:xfrm>
            <a:off x="1835150" y="5822950"/>
            <a:ext cx="5411788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Every Algorithm is in Essence an Integer Function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>
          <a:xfrm>
            <a:off x="622300" y="-190500"/>
            <a:ext cx="7772400" cy="13716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Computability</a:t>
            </a:r>
          </a:p>
        </p:txBody>
      </p:sp>
      <p:sp>
        <p:nvSpPr>
          <p:cNvPr id="25603" name="Footer Placeholder 3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Times New Roman" pitchFamily="-112" charset="0"/>
              <a:ea typeface="Times New Roman" pitchFamily="-112" charset="0"/>
              <a:cs typeface="Times New Roman" pitchFamily="-112" charset="0"/>
            </a:endParaRPr>
          </a:p>
        </p:txBody>
      </p:sp>
      <p:sp>
        <p:nvSpPr>
          <p:cNvPr id="25604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6DDA479-67A3-F042-A9CC-CED061245C0D}" type="slidenum">
              <a:rPr lang="en-US"/>
              <a:pPr/>
              <a:t>14</a:t>
            </a:fld>
            <a:endParaRPr 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431925" y="2209800"/>
            <a:ext cx="6340475" cy="2819400"/>
            <a:chOff x="902" y="1392"/>
            <a:chExt cx="3994" cy="1776"/>
          </a:xfrm>
        </p:grpSpPr>
        <p:sp>
          <p:nvSpPr>
            <p:cNvPr id="25615" name="Rectangle 4"/>
            <p:cNvSpPr>
              <a:spLocks noChangeArrowheads="1"/>
            </p:cNvSpPr>
            <p:nvPr/>
          </p:nvSpPr>
          <p:spPr bwMode="auto">
            <a:xfrm>
              <a:off x="912" y="1392"/>
              <a:ext cx="3984" cy="1776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s-ES_tradnl"/>
            </a:p>
          </p:txBody>
        </p:sp>
        <p:sp>
          <p:nvSpPr>
            <p:cNvPr id="25616" name="Text Box 5"/>
            <p:cNvSpPr txBox="1">
              <a:spLocks noChangeArrowheads="1"/>
            </p:cNvSpPr>
            <p:nvPr/>
          </p:nvSpPr>
          <p:spPr bwMode="auto">
            <a:xfrm>
              <a:off x="902" y="1418"/>
              <a:ext cx="1806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400">
                  <a:solidFill>
                    <a:schemeClr val="bg1"/>
                  </a:solidFill>
                  <a:latin typeface="Times New Roman" pitchFamily="-112" charset="0"/>
                </a:rPr>
                <a:t>All Integer Functions </a:t>
              </a:r>
            </a:p>
            <a:p>
              <a:pPr algn="ctr"/>
              <a:r>
                <a:rPr lang="en-US" sz="2400">
                  <a:solidFill>
                    <a:schemeClr val="bg1"/>
                  </a:solidFill>
                  <a:latin typeface="Times New Roman" pitchFamily="-112" charset="0"/>
                </a:rPr>
                <a:t>(IF)</a:t>
              </a:r>
            </a:p>
          </p:txBody>
        </p:sp>
      </p:grpSp>
      <p:sp>
        <p:nvSpPr>
          <p:cNvPr id="25606" name="Oval 6"/>
          <p:cNvSpPr>
            <a:spLocks noChangeArrowheads="1"/>
          </p:cNvSpPr>
          <p:nvPr/>
        </p:nvSpPr>
        <p:spPr bwMode="auto">
          <a:xfrm>
            <a:off x="2743200" y="2971800"/>
            <a:ext cx="3505200" cy="1600200"/>
          </a:xfrm>
          <a:prstGeom prst="ellipse">
            <a:avLst/>
          </a:prstGeom>
          <a:noFill/>
          <a:ln w="9525">
            <a:solidFill>
              <a:srgbClr val="FFFF00"/>
            </a:solidFill>
            <a:prstDash val="sysDot"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400">
                <a:solidFill>
                  <a:srgbClr val="FF6600"/>
                </a:solidFill>
                <a:latin typeface="Times New Roman" pitchFamily="-112" charset="0"/>
              </a:rPr>
              <a:t>Computable</a:t>
            </a:r>
          </a:p>
          <a:p>
            <a:pPr algn="ctr"/>
            <a:r>
              <a:rPr lang="en-US" sz="2400">
                <a:solidFill>
                  <a:srgbClr val="FF6600"/>
                </a:solidFill>
                <a:latin typeface="Times New Roman" pitchFamily="-112" charset="0"/>
              </a:rPr>
              <a:t>Integer Functions </a:t>
            </a:r>
          </a:p>
          <a:p>
            <a:pPr algn="ctr"/>
            <a:r>
              <a:rPr lang="en-US" sz="2400">
                <a:solidFill>
                  <a:srgbClr val="FF6600"/>
                </a:solidFill>
                <a:latin typeface="Times New Roman" pitchFamily="-112" charset="0"/>
              </a:rPr>
              <a:t>(CF)</a:t>
            </a:r>
          </a:p>
        </p:txBody>
      </p:sp>
      <p:sp>
        <p:nvSpPr>
          <p:cNvPr id="25607" name="AutoShape 7"/>
          <p:cNvSpPr>
            <a:spLocks noChangeArrowheads="1"/>
          </p:cNvSpPr>
          <p:nvPr/>
        </p:nvSpPr>
        <p:spPr bwMode="auto">
          <a:xfrm>
            <a:off x="6477000" y="1981200"/>
            <a:ext cx="2209800" cy="1066800"/>
          </a:xfrm>
          <a:prstGeom prst="cloudCallout">
            <a:avLst>
              <a:gd name="adj1" fmla="val -15949"/>
              <a:gd name="adj2" fmla="val -30356"/>
            </a:avLst>
          </a:prstGeom>
          <a:solidFill>
            <a:srgbClr val="FFFF00"/>
          </a:solidFill>
          <a:ln w="9525">
            <a:solidFill>
              <a:srgbClr val="FFFF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r>
              <a:rPr lang="en-US" sz="2800">
                <a:latin typeface="Times New Roman" pitchFamily="-112" charset="0"/>
              </a:rPr>
              <a:t>IF </a:t>
            </a:r>
            <a:r>
              <a:rPr lang="en-US" sz="4000">
                <a:latin typeface="ＭＳ ゴシック" pitchFamily="-112" charset="-128"/>
                <a:ea typeface="Arial Unicode MS" pitchFamily="-112" charset="0"/>
                <a:cs typeface="Arial Unicode MS" pitchFamily="-112" charset="0"/>
              </a:rPr>
              <a:t>≟</a:t>
            </a:r>
            <a:r>
              <a:rPr lang="en-US" sz="2800">
                <a:latin typeface="Times New Roman" pitchFamily="-112" charset="0"/>
                <a:ea typeface="Arial Unicode MS" pitchFamily="-112" charset="0"/>
                <a:cs typeface="Arial Unicode MS" pitchFamily="-112" charset="0"/>
              </a:rPr>
              <a:t> CF</a:t>
            </a:r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2755900" y="1981200"/>
            <a:ext cx="5918200" cy="4108450"/>
            <a:chOff x="1736" y="1248"/>
            <a:chExt cx="3728" cy="2588"/>
          </a:xfrm>
        </p:grpSpPr>
        <p:grpSp>
          <p:nvGrpSpPr>
            <p:cNvPr id="4" name="Group 9"/>
            <p:cNvGrpSpPr>
              <a:grpSpLocks/>
            </p:cNvGrpSpPr>
            <p:nvPr/>
          </p:nvGrpSpPr>
          <p:grpSpPr bwMode="auto">
            <a:xfrm>
              <a:off x="4224" y="2592"/>
              <a:ext cx="826" cy="1244"/>
              <a:chOff x="4224" y="2592"/>
              <a:chExt cx="826" cy="1244"/>
            </a:xfrm>
          </p:grpSpPr>
          <p:sp>
            <p:nvSpPr>
              <p:cNvPr id="25612" name="Oval 10"/>
              <p:cNvSpPr>
                <a:spLocks noChangeArrowheads="1"/>
              </p:cNvSpPr>
              <p:nvPr/>
            </p:nvSpPr>
            <p:spPr bwMode="auto">
              <a:xfrm>
                <a:off x="4224" y="2592"/>
                <a:ext cx="48" cy="48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s-ES_tradnl"/>
              </a:p>
            </p:txBody>
          </p:sp>
          <p:sp>
            <p:nvSpPr>
              <p:cNvPr id="25613" name="Line 11"/>
              <p:cNvSpPr>
                <a:spLocks noChangeShapeType="1"/>
              </p:cNvSpPr>
              <p:nvPr/>
            </p:nvSpPr>
            <p:spPr bwMode="auto">
              <a:xfrm flipH="1" flipV="1">
                <a:off x="4272" y="2688"/>
                <a:ext cx="336" cy="672"/>
              </a:xfrm>
              <a:prstGeom prst="line">
                <a:avLst/>
              </a:prstGeom>
              <a:noFill/>
              <a:ln w="9525">
                <a:solidFill>
                  <a:srgbClr val="FFFF00"/>
                </a:solidFill>
                <a:round/>
                <a:headEnd/>
                <a:tailEnd type="triangle" w="med" len="med"/>
              </a:ln>
            </p:spPr>
            <p:txBody>
              <a:bodyPr wrap="none">
                <a:prstTxWarp prst="textNoShape">
                  <a:avLst/>
                </a:prstTxWarp>
              </a:bodyPr>
              <a:lstStyle/>
              <a:p>
                <a:endParaRPr lang="es-ES_tradnl"/>
              </a:p>
            </p:txBody>
          </p:sp>
          <p:sp>
            <p:nvSpPr>
              <p:cNvPr id="25614" name="Text Box 12"/>
              <p:cNvSpPr txBox="1">
                <a:spLocks noChangeArrowheads="1"/>
              </p:cNvSpPr>
              <p:nvPr/>
            </p:nvSpPr>
            <p:spPr bwMode="auto">
              <a:xfrm>
                <a:off x="4277" y="3312"/>
                <a:ext cx="773" cy="524"/>
              </a:xfrm>
              <a:prstGeom prst="rect">
                <a:avLst/>
              </a:prstGeom>
              <a:noFill/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400">
                    <a:solidFill>
                      <a:schemeClr val="tx2"/>
                    </a:solidFill>
                    <a:latin typeface="Times New Roman" pitchFamily="-112" charset="0"/>
                  </a:rPr>
                  <a:t>Halting</a:t>
                </a:r>
              </a:p>
              <a:p>
                <a:pPr algn="ctr"/>
                <a:r>
                  <a:rPr lang="en-US" sz="2400">
                    <a:solidFill>
                      <a:schemeClr val="tx2"/>
                    </a:solidFill>
                    <a:latin typeface="Times New Roman" pitchFamily="-112" charset="0"/>
                  </a:rPr>
                  <a:t>Problem</a:t>
                </a:r>
              </a:p>
            </p:txBody>
          </p:sp>
        </p:grpSp>
        <p:sp>
          <p:nvSpPr>
            <p:cNvPr id="25610" name="AutoShape 13"/>
            <p:cNvSpPr>
              <a:spLocks noChangeArrowheads="1"/>
            </p:cNvSpPr>
            <p:nvPr/>
          </p:nvSpPr>
          <p:spPr bwMode="auto">
            <a:xfrm>
              <a:off x="4072" y="1248"/>
              <a:ext cx="1392" cy="672"/>
            </a:xfrm>
            <a:prstGeom prst="cloudCallout">
              <a:avLst>
                <a:gd name="adj1" fmla="val -8477"/>
                <a:gd name="adj2" fmla="val -16069"/>
              </a:avLst>
            </a:prstGeom>
            <a:solidFill>
              <a:srgbClr val="FFFF00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/>
              <a:r>
                <a:rPr lang="en-US" sz="2800">
                  <a:latin typeface="Times New Roman" pitchFamily="-112" charset="0"/>
                </a:rPr>
                <a:t>IF </a:t>
              </a:r>
              <a:r>
                <a:rPr lang="en-US" sz="4000">
                  <a:latin typeface="Times New Roman" pitchFamily="-112" charset="0"/>
                  <a:ea typeface="Arial Unicode MS" pitchFamily="-112" charset="0"/>
                  <a:cs typeface="Arial Unicode MS" pitchFamily="-112" charset="0"/>
                </a:rPr>
                <a:t>≠</a:t>
              </a:r>
              <a:r>
                <a:rPr lang="en-US" sz="2800">
                  <a:latin typeface="Times New Roman" pitchFamily="-112" charset="0"/>
                  <a:ea typeface="Arial Unicode MS" pitchFamily="-112" charset="0"/>
                  <a:cs typeface="Arial Unicode MS" pitchFamily="-112" charset="0"/>
                </a:rPr>
                <a:t> CF</a:t>
              </a:r>
            </a:p>
          </p:txBody>
        </p:sp>
        <p:sp>
          <p:nvSpPr>
            <p:cNvPr id="25611" name="Oval 14"/>
            <p:cNvSpPr>
              <a:spLocks noChangeArrowheads="1"/>
            </p:cNvSpPr>
            <p:nvPr/>
          </p:nvSpPr>
          <p:spPr bwMode="auto">
            <a:xfrm>
              <a:off x="1736" y="1872"/>
              <a:ext cx="2208" cy="1008"/>
            </a:xfrm>
            <a:prstGeom prst="ellips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 dirty="0">
                  <a:solidFill>
                    <a:schemeClr val="accent4">
                      <a:lumMod val="75000"/>
                    </a:schemeClr>
                  </a:solidFill>
                  <a:latin typeface="Times New Roman" pitchFamily="18" charset="0"/>
                </a:rPr>
                <a:t>Computable</a:t>
              </a:r>
            </a:p>
            <a:p>
              <a:pPr algn="ctr">
                <a:defRPr/>
              </a:pPr>
              <a:r>
                <a:rPr lang="en-US" sz="2400" dirty="0">
                  <a:solidFill>
                    <a:schemeClr val="accent4">
                      <a:lumMod val="75000"/>
                    </a:schemeClr>
                  </a:solidFill>
                  <a:latin typeface="Times New Roman" pitchFamily="18" charset="0"/>
                </a:rPr>
                <a:t>Integer Functions </a:t>
              </a:r>
            </a:p>
            <a:p>
              <a:pPr algn="ctr">
                <a:defRPr/>
              </a:pPr>
              <a:r>
                <a:rPr lang="en-US" sz="2400" dirty="0">
                  <a:solidFill>
                    <a:schemeClr val="accent4">
                      <a:lumMod val="75000"/>
                    </a:schemeClr>
                  </a:solidFill>
                  <a:latin typeface="Times New Roman" pitchFamily="18" charset="0"/>
                </a:rPr>
                <a:t>(CF)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The Halting Problem</a:t>
            </a:r>
            <a:br>
              <a:rPr lang="en-US" dirty="0">
                <a:latin typeface="+mn-lt"/>
              </a:rPr>
            </a:br>
            <a:r>
              <a:rPr lang="en-US" dirty="0">
                <a:latin typeface="+mn-lt"/>
              </a:rPr>
              <a:t>(Alan Turing 1936)</a:t>
            </a:r>
          </a:p>
        </p:txBody>
      </p:sp>
      <p:sp>
        <p:nvSpPr>
          <p:cNvPr id="26627" name="Footer Placeholder 3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Times New Roman" pitchFamily="-112" charset="0"/>
              <a:ea typeface="Times New Roman" pitchFamily="-112" charset="0"/>
              <a:cs typeface="Times New Roman" pitchFamily="-112" charset="0"/>
            </a:endParaRPr>
          </a:p>
        </p:txBody>
      </p:sp>
      <p:sp>
        <p:nvSpPr>
          <p:cNvPr id="26628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1DB5690-9A41-C649-AF36-E3E0D2087751}" type="slidenum">
              <a:rPr lang="en-US"/>
              <a:pPr/>
              <a:t>15</a:t>
            </a:fld>
            <a:endParaRPr lang="en-US"/>
          </a:p>
        </p:txBody>
      </p:sp>
      <p:sp>
        <p:nvSpPr>
          <p:cNvPr id="26629" name="Rectangle 3"/>
          <p:cNvSpPr>
            <a:spLocks noChangeArrowheads="1"/>
          </p:cNvSpPr>
          <p:nvPr/>
        </p:nvSpPr>
        <p:spPr bwMode="auto">
          <a:xfrm>
            <a:off x="1447800" y="2057400"/>
            <a:ext cx="63246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>
                <a:solidFill>
                  <a:schemeClr val="bg1"/>
                </a:solidFill>
                <a:latin typeface="Times New Roman" pitchFamily="-112" charset="0"/>
              </a:rPr>
              <a:t>Given a program and an input to the program, </a:t>
            </a:r>
            <a:br>
              <a:rPr lang="en-US" sz="2400">
                <a:solidFill>
                  <a:schemeClr val="bg1"/>
                </a:solidFill>
                <a:latin typeface="Times New Roman" pitchFamily="-112" charset="0"/>
              </a:rPr>
            </a:br>
            <a:r>
              <a:rPr lang="en-US" sz="2400">
                <a:solidFill>
                  <a:schemeClr val="bg1"/>
                </a:solidFill>
                <a:latin typeface="Times New Roman" pitchFamily="-112" charset="0"/>
              </a:rPr>
              <a:t>determine if the program will eventually stop when it is given that input.</a:t>
            </a:r>
          </a:p>
          <a:p>
            <a:pPr eaLnBrk="0" hangingPunct="0"/>
            <a:endParaRPr lang="en-US" sz="2400">
              <a:solidFill>
                <a:schemeClr val="bg1"/>
              </a:solidFill>
              <a:latin typeface="Times New Roman" pitchFamily="-112" charset="0"/>
            </a:endParaRPr>
          </a:p>
        </p:txBody>
      </p:sp>
      <p:sp>
        <p:nvSpPr>
          <p:cNvPr id="26630" name="Rectangle 4"/>
          <p:cNvSpPr>
            <a:spLocks noChangeArrowheads="1"/>
          </p:cNvSpPr>
          <p:nvPr/>
        </p:nvSpPr>
        <p:spPr bwMode="auto">
          <a:xfrm>
            <a:off x="1651000" y="2184400"/>
            <a:ext cx="1905000" cy="1219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400">
                <a:latin typeface="Times New Roman" pitchFamily="-112" charset="0"/>
              </a:rPr>
              <a:t>Compute</a:t>
            </a:r>
          </a:p>
        </p:txBody>
      </p:sp>
      <p:sp>
        <p:nvSpPr>
          <p:cNvPr id="26631" name="Line 5"/>
          <p:cNvSpPr>
            <a:spLocks noChangeShapeType="1"/>
          </p:cNvSpPr>
          <p:nvPr/>
        </p:nvSpPr>
        <p:spPr bwMode="auto">
          <a:xfrm>
            <a:off x="2819400" y="4267200"/>
            <a:ext cx="6858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32" name="Text Box 6"/>
          <p:cNvSpPr txBox="1">
            <a:spLocks noChangeArrowheads="1"/>
          </p:cNvSpPr>
          <p:nvPr/>
        </p:nvSpPr>
        <p:spPr bwMode="auto">
          <a:xfrm>
            <a:off x="1371600" y="4038600"/>
            <a:ext cx="1479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solidFill>
                  <a:schemeClr val="bg1"/>
                </a:solidFill>
                <a:latin typeface="Times New Roman" pitchFamily="-112" charset="0"/>
              </a:rPr>
              <a:t>Program P</a:t>
            </a:r>
          </a:p>
        </p:txBody>
      </p:sp>
      <p:sp>
        <p:nvSpPr>
          <p:cNvPr id="26633" name="Line 7"/>
          <p:cNvSpPr>
            <a:spLocks noChangeShapeType="1"/>
          </p:cNvSpPr>
          <p:nvPr/>
        </p:nvSpPr>
        <p:spPr bwMode="auto">
          <a:xfrm>
            <a:off x="2819400" y="4800600"/>
            <a:ext cx="6858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34" name="Text Box 8"/>
          <p:cNvSpPr txBox="1">
            <a:spLocks noChangeArrowheads="1"/>
          </p:cNvSpPr>
          <p:nvPr/>
        </p:nvSpPr>
        <p:spPr bwMode="auto">
          <a:xfrm>
            <a:off x="1752600" y="4572000"/>
            <a:ext cx="1004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Times New Roman" pitchFamily="-112" charset="0"/>
              </a:rPr>
              <a:t>Input I</a:t>
            </a:r>
          </a:p>
        </p:txBody>
      </p:sp>
      <p:sp>
        <p:nvSpPr>
          <p:cNvPr id="26635" name="Line 9"/>
          <p:cNvSpPr>
            <a:spLocks noChangeShapeType="1"/>
          </p:cNvSpPr>
          <p:nvPr/>
        </p:nvSpPr>
        <p:spPr bwMode="auto">
          <a:xfrm>
            <a:off x="5486400" y="4495800"/>
            <a:ext cx="6096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36" name="Text Box 10"/>
          <p:cNvSpPr txBox="1">
            <a:spLocks noChangeArrowheads="1"/>
          </p:cNvSpPr>
          <p:nvPr/>
        </p:nvSpPr>
        <p:spPr bwMode="auto">
          <a:xfrm>
            <a:off x="6172200" y="4267200"/>
            <a:ext cx="1766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Times New Roman" pitchFamily="-112" charset="0"/>
              </a:rPr>
              <a:t>P Halts on I?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320800" y="3949700"/>
            <a:ext cx="2436813" cy="762000"/>
            <a:chOff x="2112" y="3312"/>
            <a:chExt cx="1535" cy="480"/>
          </a:xfrm>
        </p:grpSpPr>
        <p:sp>
          <p:nvSpPr>
            <p:cNvPr id="26639" name="Text Box 12"/>
            <p:cNvSpPr txBox="1">
              <a:spLocks noChangeArrowheads="1"/>
            </p:cNvSpPr>
            <p:nvPr/>
          </p:nvSpPr>
          <p:spPr bwMode="auto">
            <a:xfrm>
              <a:off x="2112" y="3504"/>
              <a:ext cx="153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solidFill>
                    <a:srgbClr val="FF3300"/>
                  </a:solidFill>
                  <a:latin typeface="Times New Roman" pitchFamily="-112" charset="0"/>
                </a:rPr>
                <a:t>Cannot Build This</a:t>
              </a:r>
            </a:p>
          </p:txBody>
        </p:sp>
        <p:sp>
          <p:nvSpPr>
            <p:cNvPr id="26640" name="AutoShape 13"/>
            <p:cNvSpPr>
              <a:spLocks noChangeArrowheads="1"/>
            </p:cNvSpPr>
            <p:nvPr/>
          </p:nvSpPr>
          <p:spPr bwMode="auto">
            <a:xfrm>
              <a:off x="2784" y="3312"/>
              <a:ext cx="240" cy="192"/>
            </a:xfrm>
            <a:prstGeom prst="upArrow">
              <a:avLst>
                <a:gd name="adj1" fmla="val 50000"/>
                <a:gd name="adj2" fmla="val 25000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s-ES_tradnl"/>
            </a:p>
          </p:txBody>
        </p:sp>
      </p:grpSp>
      <p:sp>
        <p:nvSpPr>
          <p:cNvPr id="128014" name="Text Box 14"/>
          <p:cNvSpPr txBox="1">
            <a:spLocks noChangeArrowheads="1"/>
          </p:cNvSpPr>
          <p:nvPr/>
        </p:nvSpPr>
        <p:spPr bwMode="auto">
          <a:xfrm>
            <a:off x="4664075" y="2924175"/>
            <a:ext cx="2808288" cy="1196975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>
                <a:solidFill>
                  <a:srgbClr val="FF6600"/>
                </a:solidFill>
                <a:latin typeface="Times New Roman" pitchFamily="-112" charset="0"/>
              </a:rPr>
              <a:t>Want to describe</a:t>
            </a:r>
          </a:p>
          <a:p>
            <a:pPr algn="ctr"/>
            <a:r>
              <a:rPr lang="en-US" sz="2400">
                <a:solidFill>
                  <a:srgbClr val="FF6600"/>
                </a:solidFill>
                <a:latin typeface="Times New Roman" pitchFamily="-112" charset="0"/>
              </a:rPr>
              <a:t>the set of computable</a:t>
            </a:r>
          </a:p>
          <a:p>
            <a:pPr algn="ctr"/>
            <a:r>
              <a:rPr lang="en-US" sz="2400">
                <a:solidFill>
                  <a:srgbClr val="FF6600"/>
                </a:solidFill>
                <a:latin typeface="Times New Roman" pitchFamily="-112" charset="0"/>
              </a:rPr>
              <a:t>functions?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14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8" name="Rectangle 4"/>
          <p:cNvSpPr>
            <a:spLocks noGrp="1" noChangeArrowheads="1"/>
          </p:cNvSpPr>
          <p:nvPr>
            <p:ph type="title"/>
          </p:nvPr>
        </p:nvSpPr>
        <p:spPr>
          <a:xfrm>
            <a:off x="622300" y="0"/>
            <a:ext cx="7772400" cy="12954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+mn-lt"/>
              </a:rPr>
              <a:t>Mathematical Computers:</a:t>
            </a:r>
            <a:br>
              <a:rPr lang="en-US" dirty="0">
                <a:solidFill>
                  <a:schemeClr val="tx1"/>
                </a:solidFill>
                <a:latin typeface="+mn-lt"/>
              </a:rPr>
            </a:br>
            <a:r>
              <a:rPr lang="en-US" dirty="0">
                <a:solidFill>
                  <a:schemeClr val="tx1"/>
                </a:solidFill>
                <a:latin typeface="+mn-lt"/>
              </a:rPr>
              <a:t>The Turing Machine (1936)</a:t>
            </a:r>
          </a:p>
        </p:txBody>
      </p:sp>
      <p:sp>
        <p:nvSpPr>
          <p:cNvPr id="27651" name="Footer Placeholder 3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Times New Roman" pitchFamily="-112" charset="0"/>
              <a:ea typeface="Times New Roman" pitchFamily="-112" charset="0"/>
              <a:cs typeface="Times New Roman" pitchFamily="-112" charset="0"/>
            </a:endParaRPr>
          </a:p>
        </p:txBody>
      </p:sp>
      <p:sp>
        <p:nvSpPr>
          <p:cNvPr id="27652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76221AC-FE52-0640-8ED5-2AED2A209638}" type="slidenum">
              <a:rPr lang="en-US"/>
              <a:pPr/>
              <a:t>16</a:t>
            </a:fld>
            <a:endParaRPr lang="en-US"/>
          </a:p>
        </p:txBody>
      </p:sp>
      <p:sp>
        <p:nvSpPr>
          <p:cNvPr id="27653" name="Rectangle 2"/>
          <p:cNvSpPr>
            <a:spLocks noChangeArrowheads="1"/>
          </p:cNvSpPr>
          <p:nvPr/>
        </p:nvSpPr>
        <p:spPr bwMode="auto">
          <a:xfrm>
            <a:off x="3429000" y="2286000"/>
            <a:ext cx="5181600" cy="2743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s-ES_tradnl" sz="2400">
              <a:latin typeface="Times New Roman" pitchFamily="-112" charset="0"/>
            </a:endParaRPr>
          </a:p>
        </p:txBody>
      </p:sp>
      <p:sp>
        <p:nvSpPr>
          <p:cNvPr id="27654" name="Rectangle 3"/>
          <p:cNvSpPr>
            <a:spLocks noChangeArrowheads="1"/>
          </p:cNvSpPr>
          <p:nvPr/>
        </p:nvSpPr>
        <p:spPr bwMode="auto">
          <a:xfrm>
            <a:off x="4419600" y="3200400"/>
            <a:ext cx="2819400" cy="1524000"/>
          </a:xfrm>
          <a:prstGeom prst="rect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55" name="Rectangle 5"/>
          <p:cNvSpPr>
            <a:spLocks noChangeArrowheads="1"/>
          </p:cNvSpPr>
          <p:nvPr/>
        </p:nvSpPr>
        <p:spPr bwMode="auto">
          <a:xfrm>
            <a:off x="2871788" y="1474788"/>
            <a:ext cx="914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s-ES_tradnl"/>
          </a:p>
        </p:txBody>
      </p:sp>
      <p:pic>
        <p:nvPicPr>
          <p:cNvPr id="27656" name="Picture 6" descr="Turi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2438400"/>
            <a:ext cx="2220913" cy="270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7" name="Rectangle 7"/>
          <p:cNvSpPr>
            <a:spLocks noChangeArrowheads="1"/>
          </p:cNvSpPr>
          <p:nvPr/>
        </p:nvSpPr>
        <p:spPr bwMode="auto">
          <a:xfrm>
            <a:off x="457200" y="5105400"/>
            <a:ext cx="1981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>
                <a:solidFill>
                  <a:srgbClr val="FF6600"/>
                </a:solidFill>
                <a:latin typeface="Times New Roman" pitchFamily="-112" charset="0"/>
              </a:rPr>
              <a:t>Alan Turing</a:t>
            </a:r>
          </a:p>
          <a:p>
            <a:pPr eaLnBrk="0" hangingPunct="0"/>
            <a:endParaRPr lang="en-US" sz="2400">
              <a:solidFill>
                <a:srgbClr val="FF6600"/>
              </a:solidFill>
              <a:latin typeface="Times New Roman" pitchFamily="-112" charset="0"/>
            </a:endParaRPr>
          </a:p>
        </p:txBody>
      </p:sp>
      <p:sp>
        <p:nvSpPr>
          <p:cNvPr id="27658" name="Line 8"/>
          <p:cNvSpPr>
            <a:spLocks noChangeShapeType="1"/>
          </p:cNvSpPr>
          <p:nvPr/>
        </p:nvSpPr>
        <p:spPr bwMode="auto">
          <a:xfrm>
            <a:off x="3886200" y="2590800"/>
            <a:ext cx="3810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59" name="Line 9"/>
          <p:cNvSpPr>
            <a:spLocks noChangeShapeType="1"/>
          </p:cNvSpPr>
          <p:nvPr/>
        </p:nvSpPr>
        <p:spPr bwMode="auto">
          <a:xfrm>
            <a:off x="3886200" y="2819400"/>
            <a:ext cx="3810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60" name="Rectangle 10"/>
          <p:cNvSpPr>
            <a:spLocks noChangeArrowheads="1"/>
          </p:cNvSpPr>
          <p:nvPr/>
        </p:nvSpPr>
        <p:spPr bwMode="auto">
          <a:xfrm>
            <a:off x="4114800" y="2590800"/>
            <a:ext cx="3048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s-ES_tradnl" sz="2400">
              <a:latin typeface="Times New Roman" pitchFamily="-112" charset="0"/>
            </a:endParaRPr>
          </a:p>
        </p:txBody>
      </p:sp>
      <p:sp>
        <p:nvSpPr>
          <p:cNvPr id="27661" name="Rectangle 11"/>
          <p:cNvSpPr>
            <a:spLocks noChangeArrowheads="1"/>
          </p:cNvSpPr>
          <p:nvPr/>
        </p:nvSpPr>
        <p:spPr bwMode="auto">
          <a:xfrm>
            <a:off x="4419600" y="2590800"/>
            <a:ext cx="3048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62" name="Rectangle 12"/>
          <p:cNvSpPr>
            <a:spLocks noChangeArrowheads="1"/>
          </p:cNvSpPr>
          <p:nvPr/>
        </p:nvSpPr>
        <p:spPr bwMode="auto">
          <a:xfrm>
            <a:off x="4724400" y="2590800"/>
            <a:ext cx="3048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63" name="Rectangle 13"/>
          <p:cNvSpPr>
            <a:spLocks noChangeArrowheads="1"/>
          </p:cNvSpPr>
          <p:nvPr/>
        </p:nvSpPr>
        <p:spPr bwMode="auto">
          <a:xfrm>
            <a:off x="5029200" y="2590800"/>
            <a:ext cx="3048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FF3300"/>
                </a:solidFill>
                <a:latin typeface="Times New Roman" pitchFamily="-112" charset="0"/>
              </a:rPr>
              <a:t>0</a:t>
            </a:r>
          </a:p>
        </p:txBody>
      </p:sp>
      <p:sp>
        <p:nvSpPr>
          <p:cNvPr id="27664" name="Rectangle 14"/>
          <p:cNvSpPr>
            <a:spLocks noChangeArrowheads="1"/>
          </p:cNvSpPr>
          <p:nvPr/>
        </p:nvSpPr>
        <p:spPr bwMode="auto">
          <a:xfrm>
            <a:off x="5334000" y="2590800"/>
            <a:ext cx="3048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latin typeface="Times New Roman" pitchFamily="-112" charset="0"/>
              </a:rPr>
              <a:t>1</a:t>
            </a:r>
          </a:p>
        </p:txBody>
      </p:sp>
      <p:sp>
        <p:nvSpPr>
          <p:cNvPr id="27665" name="Rectangle 15"/>
          <p:cNvSpPr>
            <a:spLocks noChangeArrowheads="1"/>
          </p:cNvSpPr>
          <p:nvPr/>
        </p:nvSpPr>
        <p:spPr bwMode="auto">
          <a:xfrm>
            <a:off x="5638800" y="2590800"/>
            <a:ext cx="3048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66" name="Rectangle 16"/>
          <p:cNvSpPr>
            <a:spLocks noChangeArrowheads="1"/>
          </p:cNvSpPr>
          <p:nvPr/>
        </p:nvSpPr>
        <p:spPr bwMode="auto">
          <a:xfrm>
            <a:off x="5943600" y="2590800"/>
            <a:ext cx="3048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67" name="Rectangle 17"/>
          <p:cNvSpPr>
            <a:spLocks noChangeArrowheads="1"/>
          </p:cNvSpPr>
          <p:nvPr/>
        </p:nvSpPr>
        <p:spPr bwMode="auto">
          <a:xfrm>
            <a:off x="6248400" y="2590800"/>
            <a:ext cx="3048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68" name="Rectangle 18"/>
          <p:cNvSpPr>
            <a:spLocks noChangeArrowheads="1"/>
          </p:cNvSpPr>
          <p:nvPr/>
        </p:nvSpPr>
        <p:spPr bwMode="auto">
          <a:xfrm>
            <a:off x="6553200" y="2590800"/>
            <a:ext cx="3048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69" name="Rectangle 19"/>
          <p:cNvSpPr>
            <a:spLocks noChangeArrowheads="1"/>
          </p:cNvSpPr>
          <p:nvPr/>
        </p:nvSpPr>
        <p:spPr bwMode="auto">
          <a:xfrm>
            <a:off x="6858000" y="2590800"/>
            <a:ext cx="3048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70" name="Rectangle 20"/>
          <p:cNvSpPr>
            <a:spLocks noChangeArrowheads="1"/>
          </p:cNvSpPr>
          <p:nvPr/>
        </p:nvSpPr>
        <p:spPr bwMode="auto">
          <a:xfrm>
            <a:off x="7162800" y="2590800"/>
            <a:ext cx="3048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71" name="Oval 21"/>
          <p:cNvSpPr>
            <a:spLocks noChangeArrowheads="1"/>
          </p:cNvSpPr>
          <p:nvPr/>
        </p:nvSpPr>
        <p:spPr bwMode="auto">
          <a:xfrm>
            <a:off x="4876800" y="3505200"/>
            <a:ext cx="533400" cy="5334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400">
                <a:latin typeface="Times New Roman" pitchFamily="-112" charset="0"/>
              </a:rPr>
              <a:t>0</a:t>
            </a:r>
          </a:p>
        </p:txBody>
      </p:sp>
      <p:sp>
        <p:nvSpPr>
          <p:cNvPr id="27672" name="Oval 22"/>
          <p:cNvSpPr>
            <a:spLocks noChangeArrowheads="1"/>
          </p:cNvSpPr>
          <p:nvPr/>
        </p:nvSpPr>
        <p:spPr bwMode="auto">
          <a:xfrm>
            <a:off x="6172200" y="35052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400">
                <a:latin typeface="Times New Roman" pitchFamily="-112" charset="0"/>
              </a:rPr>
              <a:t>1</a:t>
            </a:r>
          </a:p>
        </p:txBody>
      </p:sp>
      <p:cxnSp>
        <p:nvCxnSpPr>
          <p:cNvPr id="27673" name="AutoShape 23"/>
          <p:cNvCxnSpPr>
            <a:cxnSpLocks noChangeShapeType="1"/>
            <a:stCxn id="27671" idx="0"/>
            <a:endCxn id="27672" idx="0"/>
          </p:cNvCxnSpPr>
          <p:nvPr/>
        </p:nvCxnSpPr>
        <p:spPr bwMode="auto">
          <a:xfrm rot="5400000" flipV="1">
            <a:off x="5790406" y="2858294"/>
            <a:ext cx="1588" cy="1295400"/>
          </a:xfrm>
          <a:prstGeom prst="curvedConnector3">
            <a:avLst>
              <a:gd name="adj1" fmla="val -14400005"/>
            </a:avLst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</p:spPr>
      </p:cxnSp>
      <p:cxnSp>
        <p:nvCxnSpPr>
          <p:cNvPr id="27674" name="AutoShape 24"/>
          <p:cNvCxnSpPr>
            <a:cxnSpLocks noChangeShapeType="1"/>
            <a:stCxn id="27672" idx="4"/>
            <a:endCxn id="27671" idx="4"/>
          </p:cNvCxnSpPr>
          <p:nvPr/>
        </p:nvCxnSpPr>
        <p:spPr bwMode="auto">
          <a:xfrm rot="5400000">
            <a:off x="5790406" y="3391694"/>
            <a:ext cx="1588" cy="1295400"/>
          </a:xfrm>
          <a:prstGeom prst="curvedConnector3">
            <a:avLst>
              <a:gd name="adj1" fmla="val 1440000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7675" name="AutoShape 25"/>
          <p:cNvCxnSpPr>
            <a:cxnSpLocks noChangeShapeType="1"/>
            <a:stCxn id="27654" idx="0"/>
            <a:endCxn id="27663" idx="2"/>
          </p:cNvCxnSpPr>
          <p:nvPr/>
        </p:nvCxnSpPr>
        <p:spPr bwMode="auto">
          <a:xfrm rot="5400000" flipH="1">
            <a:off x="5314950" y="2686050"/>
            <a:ext cx="381000" cy="6477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</p:spPr>
      </p:cxnSp>
      <p:sp>
        <p:nvSpPr>
          <p:cNvPr id="27676" name="Line 26"/>
          <p:cNvSpPr>
            <a:spLocks noChangeShapeType="1"/>
          </p:cNvSpPr>
          <p:nvPr/>
        </p:nvSpPr>
        <p:spPr bwMode="auto">
          <a:xfrm>
            <a:off x="7543800" y="27051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77" name="Line 27"/>
          <p:cNvSpPr>
            <a:spLocks noChangeShapeType="1"/>
          </p:cNvSpPr>
          <p:nvPr/>
        </p:nvSpPr>
        <p:spPr bwMode="auto">
          <a:xfrm flipH="1">
            <a:off x="3733800" y="27051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78" name="AutoShape 28"/>
          <p:cNvSpPr>
            <a:spLocks noChangeArrowheads="1"/>
          </p:cNvSpPr>
          <p:nvPr/>
        </p:nvSpPr>
        <p:spPr bwMode="auto">
          <a:xfrm>
            <a:off x="7620000" y="3886200"/>
            <a:ext cx="533400" cy="304800"/>
          </a:xfrm>
          <a:prstGeom prst="wedgeRoundRectCallout">
            <a:avLst>
              <a:gd name="adj1" fmla="val -116963"/>
              <a:gd name="adj2" fmla="val -64065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r>
              <a:rPr lang="en-US" sz="1200">
                <a:latin typeface="Times New Roman" pitchFamily="-112" charset="0"/>
              </a:rPr>
              <a:t>FSM</a:t>
            </a:r>
          </a:p>
        </p:txBody>
      </p:sp>
      <p:sp>
        <p:nvSpPr>
          <p:cNvPr id="27679" name="AutoShape 29"/>
          <p:cNvSpPr>
            <a:spLocks noChangeArrowheads="1"/>
          </p:cNvSpPr>
          <p:nvPr/>
        </p:nvSpPr>
        <p:spPr bwMode="auto">
          <a:xfrm>
            <a:off x="7467600" y="2971800"/>
            <a:ext cx="685800" cy="609600"/>
          </a:xfrm>
          <a:prstGeom prst="wedgeRoundRectCallout">
            <a:avLst>
              <a:gd name="adj1" fmla="val -100926"/>
              <a:gd name="adj2" fmla="val -63542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r>
              <a:rPr lang="en-US" sz="1200">
                <a:latin typeface="Times New Roman" pitchFamily="-112" charset="0"/>
              </a:rPr>
              <a:t>Infinite</a:t>
            </a:r>
          </a:p>
          <a:p>
            <a:pPr algn="ctr"/>
            <a:r>
              <a:rPr lang="en-US" sz="1200">
                <a:latin typeface="Times New Roman" pitchFamily="-112" charset="0"/>
              </a:rPr>
              <a:t>I/O</a:t>
            </a:r>
          </a:p>
          <a:p>
            <a:pPr algn="ctr"/>
            <a:r>
              <a:rPr lang="en-US" sz="1200">
                <a:latin typeface="Times New Roman" pitchFamily="-112" charset="0"/>
              </a:rPr>
              <a:t>TAPE</a:t>
            </a:r>
          </a:p>
        </p:txBody>
      </p:sp>
      <p:sp>
        <p:nvSpPr>
          <p:cNvPr id="27680" name="Text Box 30"/>
          <p:cNvSpPr txBox="1">
            <a:spLocks noChangeArrowheads="1"/>
          </p:cNvSpPr>
          <p:nvPr/>
        </p:nvSpPr>
        <p:spPr bwMode="auto">
          <a:xfrm>
            <a:off x="5257800" y="3276600"/>
            <a:ext cx="977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Times New Roman" pitchFamily="-112" charset="0"/>
              </a:rPr>
              <a:t>0/{1,0,R}</a:t>
            </a:r>
          </a:p>
        </p:txBody>
      </p:sp>
      <p:sp>
        <p:nvSpPr>
          <p:cNvPr id="27681" name="Text Box 31"/>
          <p:cNvSpPr txBox="1">
            <a:spLocks noChangeArrowheads="1"/>
          </p:cNvSpPr>
          <p:nvPr/>
        </p:nvSpPr>
        <p:spPr bwMode="auto">
          <a:xfrm>
            <a:off x="5334000" y="4191000"/>
            <a:ext cx="9667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Times New Roman" pitchFamily="-112" charset="0"/>
              </a:rPr>
              <a:t>1/{0,1,L}</a:t>
            </a:r>
          </a:p>
        </p:txBody>
      </p:sp>
      <p:sp>
        <p:nvSpPr>
          <p:cNvPr id="27682" name="AutoShape 32"/>
          <p:cNvSpPr>
            <a:spLocks noChangeArrowheads="1"/>
          </p:cNvSpPr>
          <p:nvPr/>
        </p:nvSpPr>
        <p:spPr bwMode="auto">
          <a:xfrm>
            <a:off x="3606800" y="2997200"/>
            <a:ext cx="685800" cy="495300"/>
          </a:xfrm>
          <a:prstGeom prst="wedgeRoundRectCallout">
            <a:avLst>
              <a:gd name="adj1" fmla="val 187963"/>
              <a:gd name="adj2" fmla="val -53847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r>
              <a:rPr lang="en-US" sz="1200">
                <a:latin typeface="Times New Roman" pitchFamily="-112" charset="0"/>
              </a:rPr>
              <a:t>Tape</a:t>
            </a:r>
          </a:p>
          <a:p>
            <a:pPr algn="ctr"/>
            <a:r>
              <a:rPr lang="en-US" sz="1200">
                <a:latin typeface="Times New Roman" pitchFamily="-112" charset="0"/>
              </a:rPr>
              <a:t>Head</a:t>
            </a:r>
          </a:p>
        </p:txBody>
      </p:sp>
      <p:sp>
        <p:nvSpPr>
          <p:cNvPr id="27683" name="Text Box 33"/>
          <p:cNvSpPr txBox="1">
            <a:spLocks noChangeArrowheads="1"/>
          </p:cNvSpPr>
          <p:nvPr/>
        </p:nvSpPr>
        <p:spPr bwMode="auto">
          <a:xfrm>
            <a:off x="4256088" y="5251450"/>
            <a:ext cx="7175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b="1"/>
              <a:t>Next</a:t>
            </a:r>
          </a:p>
          <a:p>
            <a:pPr algn="ctr"/>
            <a:r>
              <a:rPr lang="en-US" b="1"/>
              <a:t>State</a:t>
            </a:r>
          </a:p>
        </p:txBody>
      </p:sp>
      <p:sp>
        <p:nvSpPr>
          <p:cNvPr id="27684" name="Text Box 34"/>
          <p:cNvSpPr txBox="1">
            <a:spLocks noChangeArrowheads="1"/>
          </p:cNvSpPr>
          <p:nvPr/>
        </p:nvSpPr>
        <p:spPr bwMode="auto">
          <a:xfrm>
            <a:off x="5454650" y="5389563"/>
            <a:ext cx="823913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b="1"/>
              <a:t>Write</a:t>
            </a:r>
          </a:p>
          <a:p>
            <a:pPr algn="ctr"/>
            <a:r>
              <a:rPr lang="en-US" b="1"/>
              <a:t>Symbol</a:t>
            </a:r>
          </a:p>
        </p:txBody>
      </p:sp>
      <p:sp>
        <p:nvSpPr>
          <p:cNvPr id="27685" name="Text Box 35"/>
          <p:cNvSpPr txBox="1">
            <a:spLocks noChangeArrowheads="1"/>
          </p:cNvSpPr>
          <p:nvPr/>
        </p:nvSpPr>
        <p:spPr bwMode="auto">
          <a:xfrm>
            <a:off x="6583363" y="5272088"/>
            <a:ext cx="10382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b="1"/>
              <a:t>Head</a:t>
            </a:r>
          </a:p>
          <a:p>
            <a:pPr algn="ctr"/>
            <a:r>
              <a:rPr lang="en-US" b="1"/>
              <a:t>Movement</a:t>
            </a:r>
          </a:p>
        </p:txBody>
      </p:sp>
      <p:sp>
        <p:nvSpPr>
          <p:cNvPr id="27686" name="Line 36"/>
          <p:cNvSpPr>
            <a:spLocks noChangeShapeType="1"/>
          </p:cNvSpPr>
          <p:nvPr/>
        </p:nvSpPr>
        <p:spPr bwMode="auto">
          <a:xfrm flipV="1">
            <a:off x="4646613" y="4473575"/>
            <a:ext cx="1052512" cy="8413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87" name="Line 37"/>
          <p:cNvSpPr>
            <a:spLocks noChangeShapeType="1"/>
          </p:cNvSpPr>
          <p:nvPr/>
        </p:nvSpPr>
        <p:spPr bwMode="auto">
          <a:xfrm flipV="1">
            <a:off x="5829300" y="4498975"/>
            <a:ext cx="41275" cy="946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88" name="Line 38"/>
          <p:cNvSpPr>
            <a:spLocks noChangeShapeType="1"/>
          </p:cNvSpPr>
          <p:nvPr/>
        </p:nvSpPr>
        <p:spPr bwMode="auto">
          <a:xfrm flipH="1" flipV="1">
            <a:off x="6049963" y="4473575"/>
            <a:ext cx="1054100" cy="8413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89" name="Text Box 39"/>
          <p:cNvSpPr txBox="1">
            <a:spLocks noChangeArrowheads="1"/>
          </p:cNvSpPr>
          <p:nvPr/>
        </p:nvSpPr>
        <p:spPr bwMode="auto">
          <a:xfrm>
            <a:off x="3206750" y="5146675"/>
            <a:ext cx="823913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b="1"/>
              <a:t>Input </a:t>
            </a:r>
          </a:p>
          <a:p>
            <a:pPr algn="ctr"/>
            <a:r>
              <a:rPr lang="en-US" b="1"/>
              <a:t>Symbol</a:t>
            </a:r>
          </a:p>
        </p:txBody>
      </p:sp>
      <p:sp>
        <p:nvSpPr>
          <p:cNvPr id="27690" name="Line 40"/>
          <p:cNvSpPr>
            <a:spLocks noChangeShapeType="1"/>
          </p:cNvSpPr>
          <p:nvPr/>
        </p:nvSpPr>
        <p:spPr bwMode="auto">
          <a:xfrm flipV="1">
            <a:off x="3927475" y="4416425"/>
            <a:ext cx="1460500" cy="850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2" name="Rectangle 4"/>
          <p:cNvSpPr>
            <a:spLocks noGrp="1" noChangeArrowheads="1"/>
          </p:cNvSpPr>
          <p:nvPr>
            <p:ph type="title"/>
          </p:nvPr>
        </p:nvSpPr>
        <p:spPr>
          <a:xfrm>
            <a:off x="571500" y="0"/>
            <a:ext cx="7772400" cy="12954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+mn-lt"/>
              </a:rPr>
              <a:t>Mathematical Computers:</a:t>
            </a:r>
            <a:br>
              <a:rPr lang="en-US" dirty="0">
                <a:solidFill>
                  <a:schemeClr val="tx1"/>
                </a:solidFill>
                <a:latin typeface="+mn-lt"/>
              </a:rPr>
            </a:br>
            <a:r>
              <a:rPr lang="en-US" dirty="0">
                <a:solidFill>
                  <a:schemeClr val="tx1"/>
                </a:solidFill>
                <a:latin typeface="+mn-lt"/>
              </a:rPr>
              <a:t>The Turing Machine (1936)</a:t>
            </a:r>
          </a:p>
        </p:txBody>
      </p:sp>
      <p:sp>
        <p:nvSpPr>
          <p:cNvPr id="28675" name="Footer Placeholder 3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Times New Roman" pitchFamily="-112" charset="0"/>
              <a:ea typeface="Times New Roman" pitchFamily="-112" charset="0"/>
              <a:cs typeface="Times New Roman" pitchFamily="-112" charset="0"/>
            </a:endParaRPr>
          </a:p>
        </p:txBody>
      </p:sp>
      <p:sp>
        <p:nvSpPr>
          <p:cNvPr id="28676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5CA01D2-1695-8244-A97C-EF0E9A3F0C54}" type="slidenum">
              <a:rPr lang="en-US"/>
              <a:pPr/>
              <a:t>17</a:t>
            </a:fld>
            <a:endParaRPr lang="en-US"/>
          </a:p>
        </p:txBody>
      </p:sp>
      <p:sp>
        <p:nvSpPr>
          <p:cNvPr id="28677" name="Rectangle 2"/>
          <p:cNvSpPr>
            <a:spLocks noChangeArrowheads="1"/>
          </p:cNvSpPr>
          <p:nvPr/>
        </p:nvSpPr>
        <p:spPr bwMode="auto">
          <a:xfrm>
            <a:off x="3429000" y="2286000"/>
            <a:ext cx="5181600" cy="2743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s-ES_tradnl" sz="2400">
              <a:latin typeface="Times New Roman" pitchFamily="-112" charset="0"/>
            </a:endParaRPr>
          </a:p>
        </p:txBody>
      </p:sp>
      <p:sp>
        <p:nvSpPr>
          <p:cNvPr id="28678" name="Rectangle 3"/>
          <p:cNvSpPr>
            <a:spLocks noChangeArrowheads="1"/>
          </p:cNvSpPr>
          <p:nvPr/>
        </p:nvSpPr>
        <p:spPr bwMode="auto">
          <a:xfrm>
            <a:off x="4419600" y="3200400"/>
            <a:ext cx="2819400" cy="1524000"/>
          </a:xfrm>
          <a:prstGeom prst="rect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79" name="Rectangle 5"/>
          <p:cNvSpPr>
            <a:spLocks noChangeArrowheads="1"/>
          </p:cNvSpPr>
          <p:nvPr/>
        </p:nvSpPr>
        <p:spPr bwMode="auto">
          <a:xfrm>
            <a:off x="2871788" y="1474788"/>
            <a:ext cx="914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s-ES_tradnl"/>
          </a:p>
        </p:txBody>
      </p:sp>
      <p:pic>
        <p:nvPicPr>
          <p:cNvPr id="28680" name="Picture 6" descr="Turi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2438400"/>
            <a:ext cx="2220913" cy="270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81" name="Rectangle 7"/>
          <p:cNvSpPr>
            <a:spLocks noChangeArrowheads="1"/>
          </p:cNvSpPr>
          <p:nvPr/>
        </p:nvSpPr>
        <p:spPr bwMode="auto">
          <a:xfrm>
            <a:off x="457200" y="5105400"/>
            <a:ext cx="1981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>
                <a:solidFill>
                  <a:srgbClr val="FF6600"/>
                </a:solidFill>
                <a:latin typeface="Times New Roman" pitchFamily="-112" charset="0"/>
              </a:rPr>
              <a:t>Alan Turing</a:t>
            </a:r>
          </a:p>
          <a:p>
            <a:pPr eaLnBrk="0" hangingPunct="0"/>
            <a:endParaRPr lang="en-US" sz="2400">
              <a:solidFill>
                <a:srgbClr val="FF6600"/>
              </a:solidFill>
              <a:latin typeface="Times New Roman" pitchFamily="-112" charset="0"/>
            </a:endParaRPr>
          </a:p>
        </p:txBody>
      </p:sp>
      <p:sp>
        <p:nvSpPr>
          <p:cNvPr id="28682" name="Line 8"/>
          <p:cNvSpPr>
            <a:spLocks noChangeShapeType="1"/>
          </p:cNvSpPr>
          <p:nvPr/>
        </p:nvSpPr>
        <p:spPr bwMode="auto">
          <a:xfrm>
            <a:off x="3886200" y="2590800"/>
            <a:ext cx="3810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83" name="Line 9"/>
          <p:cNvSpPr>
            <a:spLocks noChangeShapeType="1"/>
          </p:cNvSpPr>
          <p:nvPr/>
        </p:nvSpPr>
        <p:spPr bwMode="auto">
          <a:xfrm>
            <a:off x="3886200" y="2819400"/>
            <a:ext cx="3810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84" name="Rectangle 10"/>
          <p:cNvSpPr>
            <a:spLocks noChangeArrowheads="1"/>
          </p:cNvSpPr>
          <p:nvPr/>
        </p:nvSpPr>
        <p:spPr bwMode="auto">
          <a:xfrm>
            <a:off x="4114800" y="2590800"/>
            <a:ext cx="3048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s-ES_tradnl" sz="2400">
              <a:latin typeface="Times New Roman" pitchFamily="-112" charset="0"/>
            </a:endParaRPr>
          </a:p>
        </p:txBody>
      </p:sp>
      <p:sp>
        <p:nvSpPr>
          <p:cNvPr id="28685" name="Rectangle 11"/>
          <p:cNvSpPr>
            <a:spLocks noChangeArrowheads="1"/>
          </p:cNvSpPr>
          <p:nvPr/>
        </p:nvSpPr>
        <p:spPr bwMode="auto">
          <a:xfrm>
            <a:off x="4419600" y="2590800"/>
            <a:ext cx="3048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86" name="Rectangle 12"/>
          <p:cNvSpPr>
            <a:spLocks noChangeArrowheads="1"/>
          </p:cNvSpPr>
          <p:nvPr/>
        </p:nvSpPr>
        <p:spPr bwMode="auto">
          <a:xfrm>
            <a:off x="4724400" y="2590800"/>
            <a:ext cx="3048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87" name="Rectangle 13"/>
          <p:cNvSpPr>
            <a:spLocks noChangeArrowheads="1"/>
          </p:cNvSpPr>
          <p:nvPr/>
        </p:nvSpPr>
        <p:spPr bwMode="auto">
          <a:xfrm>
            <a:off x="5029200" y="2590800"/>
            <a:ext cx="3048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latin typeface="Times New Roman" pitchFamily="-112" charset="0"/>
              </a:rPr>
              <a:t>0</a:t>
            </a:r>
          </a:p>
        </p:txBody>
      </p:sp>
      <p:sp>
        <p:nvSpPr>
          <p:cNvPr id="28688" name="Rectangle 14"/>
          <p:cNvSpPr>
            <a:spLocks noChangeArrowheads="1"/>
          </p:cNvSpPr>
          <p:nvPr/>
        </p:nvSpPr>
        <p:spPr bwMode="auto">
          <a:xfrm>
            <a:off x="5334000" y="2590800"/>
            <a:ext cx="3048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solidFill>
                  <a:srgbClr val="FF3300"/>
                </a:solidFill>
                <a:latin typeface="Times New Roman" pitchFamily="-112" charset="0"/>
              </a:rPr>
              <a:t>1</a:t>
            </a:r>
          </a:p>
        </p:txBody>
      </p:sp>
      <p:sp>
        <p:nvSpPr>
          <p:cNvPr id="28689" name="Rectangle 15"/>
          <p:cNvSpPr>
            <a:spLocks noChangeArrowheads="1"/>
          </p:cNvSpPr>
          <p:nvPr/>
        </p:nvSpPr>
        <p:spPr bwMode="auto">
          <a:xfrm>
            <a:off x="5638800" y="2590800"/>
            <a:ext cx="3048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90" name="Rectangle 16"/>
          <p:cNvSpPr>
            <a:spLocks noChangeArrowheads="1"/>
          </p:cNvSpPr>
          <p:nvPr/>
        </p:nvSpPr>
        <p:spPr bwMode="auto">
          <a:xfrm>
            <a:off x="5943600" y="2590800"/>
            <a:ext cx="3048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91" name="Rectangle 17"/>
          <p:cNvSpPr>
            <a:spLocks noChangeArrowheads="1"/>
          </p:cNvSpPr>
          <p:nvPr/>
        </p:nvSpPr>
        <p:spPr bwMode="auto">
          <a:xfrm>
            <a:off x="6248400" y="2590800"/>
            <a:ext cx="3048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92" name="Rectangle 18"/>
          <p:cNvSpPr>
            <a:spLocks noChangeArrowheads="1"/>
          </p:cNvSpPr>
          <p:nvPr/>
        </p:nvSpPr>
        <p:spPr bwMode="auto">
          <a:xfrm>
            <a:off x="6553200" y="2590800"/>
            <a:ext cx="3048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93" name="Rectangle 19"/>
          <p:cNvSpPr>
            <a:spLocks noChangeArrowheads="1"/>
          </p:cNvSpPr>
          <p:nvPr/>
        </p:nvSpPr>
        <p:spPr bwMode="auto">
          <a:xfrm>
            <a:off x="6858000" y="2590800"/>
            <a:ext cx="3048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94" name="Rectangle 20"/>
          <p:cNvSpPr>
            <a:spLocks noChangeArrowheads="1"/>
          </p:cNvSpPr>
          <p:nvPr/>
        </p:nvSpPr>
        <p:spPr bwMode="auto">
          <a:xfrm>
            <a:off x="7162800" y="2590800"/>
            <a:ext cx="3048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95" name="Oval 21"/>
          <p:cNvSpPr>
            <a:spLocks noChangeArrowheads="1"/>
          </p:cNvSpPr>
          <p:nvPr/>
        </p:nvSpPr>
        <p:spPr bwMode="auto">
          <a:xfrm>
            <a:off x="4876800" y="35052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400">
                <a:latin typeface="Times New Roman" pitchFamily="-112" charset="0"/>
              </a:rPr>
              <a:t>0</a:t>
            </a:r>
          </a:p>
        </p:txBody>
      </p:sp>
      <p:sp>
        <p:nvSpPr>
          <p:cNvPr id="28696" name="Oval 22"/>
          <p:cNvSpPr>
            <a:spLocks noChangeArrowheads="1"/>
          </p:cNvSpPr>
          <p:nvPr/>
        </p:nvSpPr>
        <p:spPr bwMode="auto">
          <a:xfrm>
            <a:off x="6172200" y="3505200"/>
            <a:ext cx="533400" cy="5334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400">
                <a:latin typeface="Times New Roman" pitchFamily="-112" charset="0"/>
              </a:rPr>
              <a:t>1</a:t>
            </a:r>
          </a:p>
        </p:txBody>
      </p:sp>
      <p:cxnSp>
        <p:nvCxnSpPr>
          <p:cNvPr id="28697" name="AutoShape 23"/>
          <p:cNvCxnSpPr>
            <a:cxnSpLocks noChangeShapeType="1"/>
            <a:stCxn id="28695" idx="0"/>
            <a:endCxn id="28696" idx="0"/>
          </p:cNvCxnSpPr>
          <p:nvPr/>
        </p:nvCxnSpPr>
        <p:spPr bwMode="auto">
          <a:xfrm rot="5400000" flipV="1">
            <a:off x="5790406" y="2858294"/>
            <a:ext cx="1588" cy="1295400"/>
          </a:xfrm>
          <a:prstGeom prst="curvedConnector3">
            <a:avLst>
              <a:gd name="adj1" fmla="val -1440000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8698" name="AutoShape 24"/>
          <p:cNvCxnSpPr>
            <a:cxnSpLocks noChangeShapeType="1"/>
            <a:stCxn id="28696" idx="4"/>
            <a:endCxn id="28695" idx="4"/>
          </p:cNvCxnSpPr>
          <p:nvPr/>
        </p:nvCxnSpPr>
        <p:spPr bwMode="auto">
          <a:xfrm rot="5400000">
            <a:off x="5790406" y="3391694"/>
            <a:ext cx="1588" cy="1295400"/>
          </a:xfrm>
          <a:prstGeom prst="curvedConnector3">
            <a:avLst>
              <a:gd name="adj1" fmla="val 14400005"/>
            </a:avLst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</p:spPr>
      </p:cxnSp>
      <p:cxnSp>
        <p:nvCxnSpPr>
          <p:cNvPr id="28699" name="AutoShape 25"/>
          <p:cNvCxnSpPr>
            <a:cxnSpLocks noChangeShapeType="1"/>
            <a:stCxn id="28678" idx="0"/>
            <a:endCxn id="28688" idx="2"/>
          </p:cNvCxnSpPr>
          <p:nvPr/>
        </p:nvCxnSpPr>
        <p:spPr bwMode="auto">
          <a:xfrm rot="5400000" flipH="1">
            <a:off x="5467350" y="2838450"/>
            <a:ext cx="381000" cy="3429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</p:spPr>
      </p:cxnSp>
      <p:sp>
        <p:nvSpPr>
          <p:cNvPr id="28700" name="Line 26"/>
          <p:cNvSpPr>
            <a:spLocks noChangeShapeType="1"/>
          </p:cNvSpPr>
          <p:nvPr/>
        </p:nvSpPr>
        <p:spPr bwMode="auto">
          <a:xfrm>
            <a:off x="7543800" y="27051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701" name="Line 27"/>
          <p:cNvSpPr>
            <a:spLocks noChangeShapeType="1"/>
          </p:cNvSpPr>
          <p:nvPr/>
        </p:nvSpPr>
        <p:spPr bwMode="auto">
          <a:xfrm flipH="1">
            <a:off x="3733800" y="27051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702" name="AutoShape 28"/>
          <p:cNvSpPr>
            <a:spLocks noChangeArrowheads="1"/>
          </p:cNvSpPr>
          <p:nvPr/>
        </p:nvSpPr>
        <p:spPr bwMode="auto">
          <a:xfrm>
            <a:off x="7620000" y="3886200"/>
            <a:ext cx="533400" cy="304800"/>
          </a:xfrm>
          <a:prstGeom prst="wedgeRoundRectCallout">
            <a:avLst>
              <a:gd name="adj1" fmla="val -116963"/>
              <a:gd name="adj2" fmla="val -64065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r>
              <a:rPr lang="en-US" sz="1200">
                <a:latin typeface="Times New Roman" pitchFamily="-112" charset="0"/>
              </a:rPr>
              <a:t>FSM</a:t>
            </a:r>
          </a:p>
        </p:txBody>
      </p:sp>
      <p:sp>
        <p:nvSpPr>
          <p:cNvPr id="28703" name="AutoShape 29"/>
          <p:cNvSpPr>
            <a:spLocks noChangeArrowheads="1"/>
          </p:cNvSpPr>
          <p:nvPr/>
        </p:nvSpPr>
        <p:spPr bwMode="auto">
          <a:xfrm>
            <a:off x="7467600" y="2971800"/>
            <a:ext cx="685800" cy="609600"/>
          </a:xfrm>
          <a:prstGeom prst="wedgeRoundRectCallout">
            <a:avLst>
              <a:gd name="adj1" fmla="val -100926"/>
              <a:gd name="adj2" fmla="val -63542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r>
              <a:rPr lang="en-US" sz="1200">
                <a:latin typeface="Times New Roman" pitchFamily="-112" charset="0"/>
              </a:rPr>
              <a:t>InfiniteTAPE</a:t>
            </a:r>
          </a:p>
        </p:txBody>
      </p:sp>
      <p:sp>
        <p:nvSpPr>
          <p:cNvPr id="28704" name="Text Box 30"/>
          <p:cNvSpPr txBox="1">
            <a:spLocks noChangeArrowheads="1"/>
          </p:cNvSpPr>
          <p:nvPr/>
        </p:nvSpPr>
        <p:spPr bwMode="auto">
          <a:xfrm>
            <a:off x="5257800" y="3276600"/>
            <a:ext cx="977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Times New Roman" pitchFamily="-112" charset="0"/>
              </a:rPr>
              <a:t>0/{1,0,R}</a:t>
            </a:r>
          </a:p>
        </p:txBody>
      </p:sp>
      <p:sp>
        <p:nvSpPr>
          <p:cNvPr id="28705" name="Text Box 31"/>
          <p:cNvSpPr txBox="1">
            <a:spLocks noChangeArrowheads="1"/>
          </p:cNvSpPr>
          <p:nvPr/>
        </p:nvSpPr>
        <p:spPr bwMode="auto">
          <a:xfrm>
            <a:off x="5334000" y="4191000"/>
            <a:ext cx="9667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Times New Roman" pitchFamily="-112" charset="0"/>
              </a:rPr>
              <a:t>1/{0,1,L}</a:t>
            </a:r>
          </a:p>
        </p:txBody>
      </p:sp>
      <p:sp>
        <p:nvSpPr>
          <p:cNvPr id="28706" name="AutoShape 32"/>
          <p:cNvSpPr>
            <a:spLocks noChangeArrowheads="1"/>
          </p:cNvSpPr>
          <p:nvPr/>
        </p:nvSpPr>
        <p:spPr bwMode="auto">
          <a:xfrm>
            <a:off x="7620000" y="3886200"/>
            <a:ext cx="533400" cy="304800"/>
          </a:xfrm>
          <a:prstGeom prst="wedgeRoundRectCallout">
            <a:avLst>
              <a:gd name="adj1" fmla="val -116963"/>
              <a:gd name="adj2" fmla="val -64065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r>
              <a:rPr lang="en-US" sz="1200">
                <a:latin typeface="Times New Roman" pitchFamily="-112" charset="0"/>
              </a:rPr>
              <a:t>FSM</a:t>
            </a:r>
          </a:p>
        </p:txBody>
      </p:sp>
      <p:sp>
        <p:nvSpPr>
          <p:cNvPr id="28707" name="AutoShape 33"/>
          <p:cNvSpPr>
            <a:spLocks noChangeArrowheads="1"/>
          </p:cNvSpPr>
          <p:nvPr/>
        </p:nvSpPr>
        <p:spPr bwMode="auto">
          <a:xfrm>
            <a:off x="7467600" y="2971800"/>
            <a:ext cx="685800" cy="609600"/>
          </a:xfrm>
          <a:prstGeom prst="wedgeRoundRectCallout">
            <a:avLst>
              <a:gd name="adj1" fmla="val -100926"/>
              <a:gd name="adj2" fmla="val -63542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r>
              <a:rPr lang="en-US" sz="1200">
                <a:latin typeface="Times New Roman" pitchFamily="-112" charset="0"/>
              </a:rPr>
              <a:t>Infinite</a:t>
            </a:r>
          </a:p>
          <a:p>
            <a:pPr algn="ctr"/>
            <a:r>
              <a:rPr lang="en-US" sz="1200">
                <a:latin typeface="Times New Roman" pitchFamily="-112" charset="0"/>
              </a:rPr>
              <a:t>I/O</a:t>
            </a:r>
          </a:p>
          <a:p>
            <a:pPr algn="ctr"/>
            <a:r>
              <a:rPr lang="en-US" sz="1200">
                <a:latin typeface="Times New Roman" pitchFamily="-112" charset="0"/>
              </a:rPr>
              <a:t>TAPE</a:t>
            </a:r>
          </a:p>
        </p:txBody>
      </p:sp>
      <p:sp>
        <p:nvSpPr>
          <p:cNvPr id="28708" name="AutoShape 34"/>
          <p:cNvSpPr>
            <a:spLocks noChangeArrowheads="1"/>
          </p:cNvSpPr>
          <p:nvPr/>
        </p:nvSpPr>
        <p:spPr bwMode="auto">
          <a:xfrm>
            <a:off x="3606800" y="2997200"/>
            <a:ext cx="685800" cy="495300"/>
          </a:xfrm>
          <a:prstGeom prst="wedgeRoundRectCallout">
            <a:avLst>
              <a:gd name="adj1" fmla="val 187963"/>
              <a:gd name="adj2" fmla="val -53847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r>
              <a:rPr lang="en-US" sz="1200">
                <a:latin typeface="Times New Roman" pitchFamily="-112" charset="0"/>
              </a:rPr>
              <a:t>Tape</a:t>
            </a:r>
          </a:p>
          <a:p>
            <a:pPr algn="ctr"/>
            <a:r>
              <a:rPr lang="en-US" sz="1200">
                <a:latin typeface="Times New Roman" pitchFamily="-112" charset="0"/>
              </a:rPr>
              <a:t>Head</a:t>
            </a:r>
          </a:p>
        </p:txBody>
      </p:sp>
      <p:sp>
        <p:nvSpPr>
          <p:cNvPr id="28709" name="Text Box 35"/>
          <p:cNvSpPr txBox="1">
            <a:spLocks noChangeArrowheads="1"/>
          </p:cNvSpPr>
          <p:nvPr/>
        </p:nvSpPr>
        <p:spPr bwMode="auto">
          <a:xfrm>
            <a:off x="3263900" y="5184775"/>
            <a:ext cx="53816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>
                <a:latin typeface="Times New Roman" pitchFamily="-112" charset="0"/>
              </a:rPr>
              <a:t>Turing demonstrated how to solve several </a:t>
            </a:r>
          </a:p>
          <a:p>
            <a:pPr algn="ctr"/>
            <a:r>
              <a:rPr lang="en-US" sz="2400">
                <a:latin typeface="Times New Roman" pitchFamily="-112" charset="0"/>
              </a:rPr>
              <a:t>problems using his computing model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92" name="Rectangle 20"/>
          <p:cNvSpPr>
            <a:spLocks noGrp="1" noChangeArrowheads="1"/>
          </p:cNvSpPr>
          <p:nvPr>
            <p:ph type="title"/>
          </p:nvPr>
        </p:nvSpPr>
        <p:spPr>
          <a:xfrm>
            <a:off x="647700" y="0"/>
            <a:ext cx="7772400" cy="11430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Ad-hoc Turing Machines</a:t>
            </a:r>
          </a:p>
        </p:txBody>
      </p:sp>
      <p:sp>
        <p:nvSpPr>
          <p:cNvPr id="29699" name="Footer Placeholder 3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Times New Roman" pitchFamily="-112" charset="0"/>
              <a:ea typeface="Times New Roman" pitchFamily="-112" charset="0"/>
              <a:cs typeface="Times New Roman" pitchFamily="-112" charset="0"/>
            </a:endParaRPr>
          </a:p>
        </p:txBody>
      </p:sp>
      <p:sp>
        <p:nvSpPr>
          <p:cNvPr id="29700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870F904-6624-8342-8D5F-0C83760A2CF4}" type="slidenum">
              <a:rPr lang="en-US"/>
              <a:pPr/>
              <a:t>18</a:t>
            </a:fld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44500" y="1562100"/>
            <a:ext cx="2971800" cy="1752600"/>
            <a:chOff x="528" y="1248"/>
            <a:chExt cx="1872" cy="1104"/>
          </a:xfrm>
        </p:grpSpPr>
        <p:sp>
          <p:nvSpPr>
            <p:cNvPr id="29733" name="Rectangle 3"/>
            <p:cNvSpPr>
              <a:spLocks noChangeArrowheads="1"/>
            </p:cNvSpPr>
            <p:nvPr/>
          </p:nvSpPr>
          <p:spPr bwMode="auto">
            <a:xfrm>
              <a:off x="528" y="1248"/>
              <a:ext cx="1872" cy="110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s-ES_tradnl"/>
            </a:p>
          </p:txBody>
        </p:sp>
        <p:sp>
          <p:nvSpPr>
            <p:cNvPr id="29734" name="Rectangle 4"/>
            <p:cNvSpPr>
              <a:spLocks noChangeArrowheads="1"/>
            </p:cNvSpPr>
            <p:nvPr/>
          </p:nvSpPr>
          <p:spPr bwMode="auto">
            <a:xfrm>
              <a:off x="1200" y="1680"/>
              <a:ext cx="432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2400">
                  <a:latin typeface="Times New Roman" pitchFamily="-112" charset="0"/>
                </a:rPr>
                <a:t>FSM</a:t>
              </a:r>
            </a:p>
          </p:txBody>
        </p:sp>
        <p:sp>
          <p:nvSpPr>
            <p:cNvPr id="29735" name="Rectangle 5"/>
            <p:cNvSpPr>
              <a:spLocks noChangeArrowheads="1"/>
            </p:cNvSpPr>
            <p:nvPr/>
          </p:nvSpPr>
          <p:spPr bwMode="auto">
            <a:xfrm>
              <a:off x="672" y="1392"/>
              <a:ext cx="1536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s-ES_tradnl"/>
            </a:p>
          </p:txBody>
        </p:sp>
        <p:cxnSp>
          <p:nvCxnSpPr>
            <p:cNvPr id="29736" name="AutoShape 6"/>
            <p:cNvCxnSpPr>
              <a:cxnSpLocks noChangeShapeType="1"/>
              <a:stCxn id="29734" idx="0"/>
              <a:endCxn id="29735" idx="2"/>
            </p:cNvCxnSpPr>
            <p:nvPr/>
          </p:nvCxnSpPr>
          <p:spPr bwMode="auto">
            <a:xfrm rot="-5400000">
              <a:off x="1356" y="1596"/>
              <a:ext cx="144" cy="24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9737" name="Text Box 7"/>
            <p:cNvSpPr txBox="1">
              <a:spLocks noChangeArrowheads="1"/>
            </p:cNvSpPr>
            <p:nvPr/>
          </p:nvSpPr>
          <p:spPr bwMode="auto">
            <a:xfrm>
              <a:off x="912" y="2016"/>
              <a:ext cx="101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latin typeface="Times New Roman" pitchFamily="-112" charset="0"/>
                </a:rPr>
                <a:t>Sorting TM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609600" y="1727200"/>
            <a:ext cx="2971800" cy="1752600"/>
            <a:chOff x="528" y="1248"/>
            <a:chExt cx="1872" cy="1104"/>
          </a:xfrm>
        </p:grpSpPr>
        <p:sp>
          <p:nvSpPr>
            <p:cNvPr id="29728" name="Rectangle 9"/>
            <p:cNvSpPr>
              <a:spLocks noChangeArrowheads="1"/>
            </p:cNvSpPr>
            <p:nvPr/>
          </p:nvSpPr>
          <p:spPr bwMode="auto">
            <a:xfrm>
              <a:off x="528" y="1248"/>
              <a:ext cx="1872" cy="110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s-ES_tradnl"/>
            </a:p>
          </p:txBody>
        </p:sp>
        <p:sp>
          <p:nvSpPr>
            <p:cNvPr id="29729" name="Rectangle 10"/>
            <p:cNvSpPr>
              <a:spLocks noChangeArrowheads="1"/>
            </p:cNvSpPr>
            <p:nvPr/>
          </p:nvSpPr>
          <p:spPr bwMode="auto">
            <a:xfrm>
              <a:off x="1200" y="1680"/>
              <a:ext cx="432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2400">
                  <a:latin typeface="Times New Roman" pitchFamily="-112" charset="0"/>
                </a:rPr>
                <a:t>FSM</a:t>
              </a:r>
            </a:p>
          </p:txBody>
        </p:sp>
        <p:sp>
          <p:nvSpPr>
            <p:cNvPr id="29730" name="Rectangle 11"/>
            <p:cNvSpPr>
              <a:spLocks noChangeArrowheads="1"/>
            </p:cNvSpPr>
            <p:nvPr/>
          </p:nvSpPr>
          <p:spPr bwMode="auto">
            <a:xfrm>
              <a:off x="672" y="1392"/>
              <a:ext cx="1536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s-ES_tradnl"/>
            </a:p>
          </p:txBody>
        </p:sp>
        <p:cxnSp>
          <p:nvCxnSpPr>
            <p:cNvPr id="29731" name="AutoShape 12"/>
            <p:cNvCxnSpPr>
              <a:cxnSpLocks noChangeShapeType="1"/>
              <a:stCxn id="29729" idx="0"/>
              <a:endCxn id="29730" idx="2"/>
            </p:cNvCxnSpPr>
            <p:nvPr/>
          </p:nvCxnSpPr>
          <p:spPr bwMode="auto">
            <a:xfrm rot="-5400000">
              <a:off x="1356" y="1596"/>
              <a:ext cx="144" cy="24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9732" name="Text Box 13"/>
            <p:cNvSpPr txBox="1">
              <a:spLocks noChangeArrowheads="1"/>
            </p:cNvSpPr>
            <p:nvPr/>
          </p:nvSpPr>
          <p:spPr bwMode="auto">
            <a:xfrm>
              <a:off x="912" y="2016"/>
              <a:ext cx="101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latin typeface="Times New Roman" pitchFamily="-112" charset="0"/>
                </a:rPr>
                <a:t>Sorting TM</a:t>
              </a:r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711200" y="1854200"/>
            <a:ext cx="2971800" cy="1752600"/>
            <a:chOff x="528" y="1248"/>
            <a:chExt cx="1872" cy="1104"/>
          </a:xfrm>
        </p:grpSpPr>
        <p:sp>
          <p:nvSpPr>
            <p:cNvPr id="29723" name="Rectangle 15"/>
            <p:cNvSpPr>
              <a:spLocks noChangeArrowheads="1"/>
            </p:cNvSpPr>
            <p:nvPr/>
          </p:nvSpPr>
          <p:spPr bwMode="auto">
            <a:xfrm>
              <a:off x="528" y="1248"/>
              <a:ext cx="1872" cy="110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s-ES_tradnl"/>
            </a:p>
          </p:txBody>
        </p:sp>
        <p:sp>
          <p:nvSpPr>
            <p:cNvPr id="29724" name="Rectangle 16"/>
            <p:cNvSpPr>
              <a:spLocks noChangeArrowheads="1"/>
            </p:cNvSpPr>
            <p:nvPr/>
          </p:nvSpPr>
          <p:spPr bwMode="auto">
            <a:xfrm>
              <a:off x="1200" y="1680"/>
              <a:ext cx="432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2400">
                  <a:latin typeface="Times New Roman" pitchFamily="-112" charset="0"/>
                </a:rPr>
                <a:t>FSM</a:t>
              </a:r>
            </a:p>
          </p:txBody>
        </p:sp>
        <p:sp>
          <p:nvSpPr>
            <p:cNvPr id="29725" name="Rectangle 17"/>
            <p:cNvSpPr>
              <a:spLocks noChangeArrowheads="1"/>
            </p:cNvSpPr>
            <p:nvPr/>
          </p:nvSpPr>
          <p:spPr bwMode="auto">
            <a:xfrm>
              <a:off x="672" y="1392"/>
              <a:ext cx="1536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s-ES_tradnl"/>
            </a:p>
          </p:txBody>
        </p:sp>
        <p:cxnSp>
          <p:nvCxnSpPr>
            <p:cNvPr id="29726" name="AutoShape 18"/>
            <p:cNvCxnSpPr>
              <a:cxnSpLocks noChangeShapeType="1"/>
              <a:stCxn id="29724" idx="0"/>
              <a:endCxn id="29725" idx="2"/>
            </p:cNvCxnSpPr>
            <p:nvPr/>
          </p:nvCxnSpPr>
          <p:spPr bwMode="auto">
            <a:xfrm rot="-5400000">
              <a:off x="1356" y="1596"/>
              <a:ext cx="144" cy="24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9727" name="Text Box 19"/>
            <p:cNvSpPr txBox="1">
              <a:spLocks noChangeArrowheads="1"/>
            </p:cNvSpPr>
            <p:nvPr/>
          </p:nvSpPr>
          <p:spPr bwMode="auto">
            <a:xfrm>
              <a:off x="912" y="2016"/>
              <a:ext cx="101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latin typeface="Times New Roman" pitchFamily="-112" charset="0"/>
                </a:rPr>
                <a:t>Sorting TM</a:t>
              </a:r>
            </a:p>
          </p:txBody>
        </p:sp>
      </p:grpSp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838200" y="1981200"/>
            <a:ext cx="2971800" cy="1752600"/>
            <a:chOff x="528" y="1248"/>
            <a:chExt cx="1872" cy="1104"/>
          </a:xfrm>
        </p:grpSpPr>
        <p:sp>
          <p:nvSpPr>
            <p:cNvPr id="29718" name="Rectangle 22"/>
            <p:cNvSpPr>
              <a:spLocks noChangeArrowheads="1"/>
            </p:cNvSpPr>
            <p:nvPr/>
          </p:nvSpPr>
          <p:spPr bwMode="auto">
            <a:xfrm>
              <a:off x="528" y="1248"/>
              <a:ext cx="1872" cy="110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s-ES_tradnl"/>
            </a:p>
          </p:txBody>
        </p:sp>
        <p:sp>
          <p:nvSpPr>
            <p:cNvPr id="29719" name="Rectangle 23"/>
            <p:cNvSpPr>
              <a:spLocks noChangeArrowheads="1"/>
            </p:cNvSpPr>
            <p:nvPr/>
          </p:nvSpPr>
          <p:spPr bwMode="auto">
            <a:xfrm>
              <a:off x="1200" y="1680"/>
              <a:ext cx="432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2400">
                  <a:latin typeface="Times New Roman" pitchFamily="-112" charset="0"/>
                </a:rPr>
                <a:t>FSM</a:t>
              </a:r>
            </a:p>
          </p:txBody>
        </p:sp>
        <p:sp>
          <p:nvSpPr>
            <p:cNvPr id="29720" name="Rectangle 24"/>
            <p:cNvSpPr>
              <a:spLocks noChangeArrowheads="1"/>
            </p:cNvSpPr>
            <p:nvPr/>
          </p:nvSpPr>
          <p:spPr bwMode="auto">
            <a:xfrm>
              <a:off x="672" y="1392"/>
              <a:ext cx="1536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s-ES_tradnl"/>
            </a:p>
          </p:txBody>
        </p:sp>
        <p:cxnSp>
          <p:nvCxnSpPr>
            <p:cNvPr id="29721" name="AutoShape 25"/>
            <p:cNvCxnSpPr>
              <a:cxnSpLocks noChangeShapeType="1"/>
              <a:stCxn id="29719" idx="0"/>
              <a:endCxn id="29720" idx="2"/>
            </p:cNvCxnSpPr>
            <p:nvPr/>
          </p:nvCxnSpPr>
          <p:spPr bwMode="auto">
            <a:xfrm rot="-5400000">
              <a:off x="1356" y="1596"/>
              <a:ext cx="144" cy="24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9722" name="Text Box 26"/>
            <p:cNvSpPr txBox="1">
              <a:spLocks noChangeArrowheads="1"/>
            </p:cNvSpPr>
            <p:nvPr/>
          </p:nvSpPr>
          <p:spPr bwMode="auto">
            <a:xfrm>
              <a:off x="912" y="2016"/>
              <a:ext cx="101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latin typeface="Times New Roman" pitchFamily="-112" charset="0"/>
                </a:rPr>
                <a:t>Sorting TM</a:t>
              </a:r>
            </a:p>
          </p:txBody>
        </p:sp>
      </p:grpSp>
      <p:grpSp>
        <p:nvGrpSpPr>
          <p:cNvPr id="6" name="Group 27"/>
          <p:cNvGrpSpPr>
            <a:grpSpLocks/>
          </p:cNvGrpSpPr>
          <p:nvPr/>
        </p:nvGrpSpPr>
        <p:grpSpPr bwMode="auto">
          <a:xfrm>
            <a:off x="2743200" y="2590800"/>
            <a:ext cx="2971800" cy="1752600"/>
            <a:chOff x="3072" y="1248"/>
            <a:chExt cx="1872" cy="1104"/>
          </a:xfrm>
        </p:grpSpPr>
        <p:sp>
          <p:nvSpPr>
            <p:cNvPr id="29713" name="Rectangle 28"/>
            <p:cNvSpPr>
              <a:spLocks noChangeArrowheads="1"/>
            </p:cNvSpPr>
            <p:nvPr/>
          </p:nvSpPr>
          <p:spPr bwMode="auto">
            <a:xfrm>
              <a:off x="3072" y="1248"/>
              <a:ext cx="1872" cy="110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s-ES_tradnl"/>
            </a:p>
          </p:txBody>
        </p:sp>
        <p:sp>
          <p:nvSpPr>
            <p:cNvPr id="29714" name="Rectangle 29"/>
            <p:cNvSpPr>
              <a:spLocks noChangeArrowheads="1"/>
            </p:cNvSpPr>
            <p:nvPr/>
          </p:nvSpPr>
          <p:spPr bwMode="auto">
            <a:xfrm>
              <a:off x="3744" y="1680"/>
              <a:ext cx="432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2400">
                  <a:latin typeface="Times New Roman" pitchFamily="-112" charset="0"/>
                </a:rPr>
                <a:t>FSM</a:t>
              </a:r>
            </a:p>
          </p:txBody>
        </p:sp>
        <p:sp>
          <p:nvSpPr>
            <p:cNvPr id="29715" name="Rectangle 30"/>
            <p:cNvSpPr>
              <a:spLocks noChangeArrowheads="1"/>
            </p:cNvSpPr>
            <p:nvPr/>
          </p:nvSpPr>
          <p:spPr bwMode="auto">
            <a:xfrm>
              <a:off x="3216" y="1392"/>
              <a:ext cx="1536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s-ES_tradnl"/>
            </a:p>
          </p:txBody>
        </p:sp>
        <p:cxnSp>
          <p:nvCxnSpPr>
            <p:cNvPr id="29716" name="AutoShape 31"/>
            <p:cNvCxnSpPr>
              <a:cxnSpLocks noChangeShapeType="1"/>
              <a:stCxn id="29714" idx="0"/>
              <a:endCxn id="29715" idx="2"/>
            </p:cNvCxnSpPr>
            <p:nvPr/>
          </p:nvCxnSpPr>
          <p:spPr bwMode="auto">
            <a:xfrm rot="-5400000">
              <a:off x="3900" y="1596"/>
              <a:ext cx="144" cy="24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9717" name="Text Box 32"/>
            <p:cNvSpPr txBox="1">
              <a:spLocks noChangeArrowheads="1"/>
            </p:cNvSpPr>
            <p:nvPr/>
          </p:nvSpPr>
          <p:spPr bwMode="auto">
            <a:xfrm>
              <a:off x="3360" y="2016"/>
              <a:ext cx="122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latin typeface="Times New Roman" pitchFamily="-112" charset="0"/>
                </a:rPr>
                <a:t>Searching TM</a:t>
              </a:r>
            </a:p>
          </p:txBody>
        </p:sp>
      </p:grpSp>
      <p:grpSp>
        <p:nvGrpSpPr>
          <p:cNvPr id="7" name="Group 33"/>
          <p:cNvGrpSpPr>
            <a:grpSpLocks/>
          </p:cNvGrpSpPr>
          <p:nvPr/>
        </p:nvGrpSpPr>
        <p:grpSpPr bwMode="auto">
          <a:xfrm>
            <a:off x="4089400" y="3289300"/>
            <a:ext cx="2971800" cy="1752600"/>
            <a:chOff x="528" y="2496"/>
            <a:chExt cx="1872" cy="1104"/>
          </a:xfrm>
        </p:grpSpPr>
        <p:sp>
          <p:nvSpPr>
            <p:cNvPr id="29708" name="Rectangle 34"/>
            <p:cNvSpPr>
              <a:spLocks noChangeArrowheads="1"/>
            </p:cNvSpPr>
            <p:nvPr/>
          </p:nvSpPr>
          <p:spPr bwMode="auto">
            <a:xfrm>
              <a:off x="528" y="2496"/>
              <a:ext cx="1872" cy="110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s-ES_tradnl"/>
            </a:p>
          </p:txBody>
        </p:sp>
        <p:sp>
          <p:nvSpPr>
            <p:cNvPr id="29709" name="Rectangle 35"/>
            <p:cNvSpPr>
              <a:spLocks noChangeArrowheads="1"/>
            </p:cNvSpPr>
            <p:nvPr/>
          </p:nvSpPr>
          <p:spPr bwMode="auto">
            <a:xfrm>
              <a:off x="1200" y="2928"/>
              <a:ext cx="432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2400">
                  <a:latin typeface="Times New Roman" pitchFamily="-112" charset="0"/>
                </a:rPr>
                <a:t>FSM</a:t>
              </a:r>
            </a:p>
          </p:txBody>
        </p:sp>
        <p:sp>
          <p:nvSpPr>
            <p:cNvPr id="29710" name="Rectangle 36"/>
            <p:cNvSpPr>
              <a:spLocks noChangeArrowheads="1"/>
            </p:cNvSpPr>
            <p:nvPr/>
          </p:nvSpPr>
          <p:spPr bwMode="auto">
            <a:xfrm>
              <a:off x="672" y="2640"/>
              <a:ext cx="1536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s-ES_tradnl"/>
            </a:p>
          </p:txBody>
        </p:sp>
        <p:cxnSp>
          <p:nvCxnSpPr>
            <p:cNvPr id="29711" name="AutoShape 37"/>
            <p:cNvCxnSpPr>
              <a:cxnSpLocks noChangeShapeType="1"/>
              <a:stCxn id="29709" idx="0"/>
              <a:endCxn id="29710" idx="2"/>
            </p:cNvCxnSpPr>
            <p:nvPr/>
          </p:nvCxnSpPr>
          <p:spPr bwMode="auto">
            <a:xfrm rot="-5400000">
              <a:off x="1356" y="2844"/>
              <a:ext cx="144" cy="24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9712" name="Text Box 38"/>
            <p:cNvSpPr txBox="1">
              <a:spLocks noChangeArrowheads="1"/>
            </p:cNvSpPr>
            <p:nvPr/>
          </p:nvSpPr>
          <p:spPr bwMode="auto">
            <a:xfrm>
              <a:off x="816" y="3264"/>
              <a:ext cx="129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latin typeface="Times New Roman" pitchFamily="-112" charset="0"/>
                </a:rPr>
                <a:t>Integrating TM</a:t>
              </a:r>
            </a:p>
          </p:txBody>
        </p:sp>
      </p:grpSp>
      <p:sp>
        <p:nvSpPr>
          <p:cNvPr id="131111" name="Text Box 39"/>
          <p:cNvSpPr txBox="1">
            <a:spLocks noChangeArrowheads="1"/>
          </p:cNvSpPr>
          <p:nvPr/>
        </p:nvSpPr>
        <p:spPr bwMode="auto">
          <a:xfrm>
            <a:off x="2057400" y="5486400"/>
            <a:ext cx="4703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Times New Roman" pitchFamily="-112" charset="0"/>
              </a:rPr>
              <a:t>Can we build a general purpose TM?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111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dirty="0">
                <a:latin typeface="+mn-lt"/>
              </a:rPr>
              <a:t>The Universal Turing Machine (UTM)</a:t>
            </a:r>
            <a:br>
              <a:rPr lang="en-US" sz="3600" dirty="0">
                <a:latin typeface="+mn-lt"/>
              </a:rPr>
            </a:br>
            <a:r>
              <a:rPr lang="en-US" sz="2400" dirty="0">
                <a:latin typeface="+mn-lt"/>
              </a:rPr>
              <a:t>The Paradigm for Modern General Purpose Computers</a:t>
            </a:r>
          </a:p>
        </p:txBody>
      </p:sp>
      <p:sp>
        <p:nvSpPr>
          <p:cNvPr id="30723" name="Footer Placeholder 3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Times New Roman" pitchFamily="-112" charset="0"/>
              <a:ea typeface="Times New Roman" pitchFamily="-112" charset="0"/>
              <a:cs typeface="Times New Roman" pitchFamily="-112" charset="0"/>
            </a:endParaRPr>
          </a:p>
        </p:txBody>
      </p:sp>
      <p:sp>
        <p:nvSpPr>
          <p:cNvPr id="30724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9FCDE47-7396-1447-AFC5-CF5F6C8F3BC0}" type="slidenum">
              <a:rPr lang="en-US"/>
              <a:pPr/>
              <a:t>19</a:t>
            </a:fld>
            <a:endParaRPr lang="en-US"/>
          </a:p>
        </p:txBody>
      </p:sp>
      <p:sp>
        <p:nvSpPr>
          <p:cNvPr id="30725" name="Rectangle 3"/>
          <p:cNvSpPr>
            <a:spLocks noChangeArrowheads="1"/>
          </p:cNvSpPr>
          <p:nvPr/>
        </p:nvSpPr>
        <p:spPr bwMode="auto">
          <a:xfrm>
            <a:off x="3276600" y="3276600"/>
            <a:ext cx="2590800" cy="1066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400">
                <a:latin typeface="Times New Roman" pitchFamily="-112" charset="0"/>
              </a:rPr>
              <a:t>Universal TM</a:t>
            </a:r>
          </a:p>
        </p:txBody>
      </p:sp>
      <p:sp>
        <p:nvSpPr>
          <p:cNvPr id="30726" name="Rectangle 4"/>
          <p:cNvSpPr>
            <a:spLocks noChangeArrowheads="1"/>
          </p:cNvSpPr>
          <p:nvPr/>
        </p:nvSpPr>
        <p:spPr bwMode="auto">
          <a:xfrm>
            <a:off x="2209800" y="2286000"/>
            <a:ext cx="48006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27" name="Rectangle 5"/>
          <p:cNvSpPr>
            <a:spLocks noChangeArrowheads="1"/>
          </p:cNvSpPr>
          <p:nvPr/>
        </p:nvSpPr>
        <p:spPr bwMode="auto">
          <a:xfrm>
            <a:off x="2743200" y="2286000"/>
            <a:ext cx="1600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latin typeface="Arial" pitchFamily="-112" charset="0"/>
              </a:rPr>
              <a:t>Coded TM </a:t>
            </a:r>
            <a:r>
              <a:rPr lang="en-US" sz="1600" b="1">
                <a:latin typeface="Arial" pitchFamily="-112" charset="0"/>
              </a:rPr>
              <a:t>M</a:t>
            </a:r>
          </a:p>
        </p:txBody>
      </p:sp>
      <p:sp>
        <p:nvSpPr>
          <p:cNvPr id="30728" name="Rectangle 6"/>
          <p:cNvSpPr>
            <a:spLocks noChangeArrowheads="1"/>
          </p:cNvSpPr>
          <p:nvPr/>
        </p:nvSpPr>
        <p:spPr bwMode="auto">
          <a:xfrm>
            <a:off x="4343400" y="2286000"/>
            <a:ext cx="2286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latin typeface="Arial" pitchFamily="-112" charset="0"/>
              </a:rPr>
              <a:t>Coded Tape for </a:t>
            </a:r>
            <a:r>
              <a:rPr lang="en-US" sz="1600" b="1">
                <a:latin typeface="Arial" pitchFamily="-112" charset="0"/>
              </a:rPr>
              <a:t>M</a:t>
            </a:r>
          </a:p>
        </p:txBody>
      </p:sp>
      <p:sp>
        <p:nvSpPr>
          <p:cNvPr id="30729" name="Text Box 7"/>
          <p:cNvSpPr txBox="1">
            <a:spLocks noChangeArrowheads="1"/>
          </p:cNvSpPr>
          <p:nvPr/>
        </p:nvSpPr>
        <p:spPr bwMode="auto">
          <a:xfrm>
            <a:off x="2049463" y="4889500"/>
            <a:ext cx="5132387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buFontTx/>
              <a:buChar char="•"/>
            </a:pPr>
            <a:r>
              <a:rPr lang="en-US" sz="2400">
                <a:solidFill>
                  <a:schemeClr val="bg1"/>
                </a:solidFill>
                <a:latin typeface="Times New Roman" pitchFamily="-112" charset="0"/>
              </a:rPr>
              <a:t> Capable of Emulating Every other TM</a:t>
            </a:r>
          </a:p>
          <a:p>
            <a:pPr>
              <a:buFontTx/>
              <a:buChar char="•"/>
            </a:pPr>
            <a:r>
              <a:rPr lang="en-US" sz="2400">
                <a:solidFill>
                  <a:schemeClr val="bg1"/>
                </a:solidFill>
                <a:latin typeface="Times New Roman" pitchFamily="-112" charset="0"/>
              </a:rPr>
              <a:t> Shown possible by Alan Turing (1936)</a:t>
            </a:r>
          </a:p>
          <a:p>
            <a:pPr>
              <a:buFontTx/>
              <a:buChar char="•"/>
            </a:pPr>
            <a:r>
              <a:rPr lang="en-US" sz="2400">
                <a:solidFill>
                  <a:schemeClr val="bg1"/>
                </a:solidFill>
                <a:latin typeface="Times New Roman" pitchFamily="-112" charset="0"/>
              </a:rPr>
              <a:t> BIG IDEA:  </a:t>
            </a:r>
            <a:r>
              <a:rPr lang="en-US" sz="2400">
                <a:solidFill>
                  <a:srgbClr val="FF6600"/>
                </a:solidFill>
                <a:latin typeface="Times New Roman" pitchFamily="-112" charset="0"/>
              </a:rPr>
              <a:t>INTEPRETATION!!!</a:t>
            </a:r>
          </a:p>
        </p:txBody>
      </p:sp>
      <p:cxnSp>
        <p:nvCxnSpPr>
          <p:cNvPr id="30730" name="AutoShape 8"/>
          <p:cNvCxnSpPr>
            <a:cxnSpLocks noChangeShapeType="1"/>
            <a:stCxn id="30725" idx="0"/>
            <a:endCxn id="30727" idx="2"/>
          </p:cNvCxnSpPr>
          <p:nvPr/>
        </p:nvCxnSpPr>
        <p:spPr bwMode="auto">
          <a:xfrm rot="5400000" flipH="1">
            <a:off x="3714750" y="2419350"/>
            <a:ext cx="685800" cy="10287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</p:cxn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990600" y="2133600"/>
            <a:ext cx="3505200" cy="2046288"/>
            <a:chOff x="624" y="1344"/>
            <a:chExt cx="2208" cy="1289"/>
          </a:xfrm>
        </p:grpSpPr>
        <p:sp>
          <p:nvSpPr>
            <p:cNvPr id="30742" name="Rectangle 10"/>
            <p:cNvSpPr>
              <a:spLocks noChangeArrowheads="1"/>
            </p:cNvSpPr>
            <p:nvPr/>
          </p:nvSpPr>
          <p:spPr bwMode="auto">
            <a:xfrm>
              <a:off x="1680" y="1344"/>
              <a:ext cx="1152" cy="432"/>
            </a:xfrm>
            <a:prstGeom prst="rect">
              <a:avLst/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s-ES_tradnl"/>
            </a:p>
          </p:txBody>
        </p:sp>
        <p:sp>
          <p:nvSpPr>
            <p:cNvPr id="30743" name="Text Box 11"/>
            <p:cNvSpPr txBox="1">
              <a:spLocks noChangeArrowheads="1"/>
            </p:cNvSpPr>
            <p:nvPr/>
          </p:nvSpPr>
          <p:spPr bwMode="auto">
            <a:xfrm>
              <a:off x="624" y="2115"/>
              <a:ext cx="965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solidFill>
                    <a:srgbClr val="FF6600"/>
                  </a:solidFill>
                  <a:latin typeface="Comic Sans MS" pitchFamily="-112" charset="0"/>
                </a:rPr>
                <a:t>Software</a:t>
              </a:r>
            </a:p>
            <a:p>
              <a:r>
                <a:rPr lang="en-US" sz="2400">
                  <a:solidFill>
                    <a:srgbClr val="FF6600"/>
                  </a:solidFill>
                  <a:latin typeface="Comic Sans MS" pitchFamily="-112" charset="0"/>
                </a:rPr>
                <a:t>(flexible)</a:t>
              </a:r>
            </a:p>
          </p:txBody>
        </p:sp>
        <p:cxnSp>
          <p:nvCxnSpPr>
            <p:cNvPr id="30744" name="AutoShape 12"/>
            <p:cNvCxnSpPr>
              <a:cxnSpLocks noChangeShapeType="1"/>
              <a:stCxn id="30743" idx="0"/>
              <a:endCxn id="30742" idx="2"/>
            </p:cNvCxnSpPr>
            <p:nvPr/>
          </p:nvCxnSpPr>
          <p:spPr bwMode="auto">
            <a:xfrm rot="-5400000">
              <a:off x="1511" y="1371"/>
              <a:ext cx="339" cy="1150"/>
            </a:xfrm>
            <a:prstGeom prst="curvedConnector3">
              <a:avLst>
                <a:gd name="adj1" fmla="val 49852"/>
              </a:avLst>
            </a:prstGeom>
            <a:noFill/>
            <a:ln w="9525">
              <a:solidFill>
                <a:srgbClr val="FF660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3124200" y="3124200"/>
            <a:ext cx="5538788" cy="1660525"/>
            <a:chOff x="1968" y="1968"/>
            <a:chExt cx="3489" cy="1046"/>
          </a:xfrm>
        </p:grpSpPr>
        <p:sp>
          <p:nvSpPr>
            <p:cNvPr id="30739" name="Rectangle 14"/>
            <p:cNvSpPr>
              <a:spLocks noChangeArrowheads="1"/>
            </p:cNvSpPr>
            <p:nvPr/>
          </p:nvSpPr>
          <p:spPr bwMode="auto">
            <a:xfrm>
              <a:off x="1968" y="1968"/>
              <a:ext cx="1872" cy="864"/>
            </a:xfrm>
            <a:prstGeom prst="rect">
              <a:avLst/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s-ES_tradnl"/>
            </a:p>
          </p:txBody>
        </p:sp>
        <p:sp>
          <p:nvSpPr>
            <p:cNvPr id="30740" name="Text Box 15"/>
            <p:cNvSpPr txBox="1">
              <a:spLocks noChangeArrowheads="1"/>
            </p:cNvSpPr>
            <p:nvPr/>
          </p:nvSpPr>
          <p:spPr bwMode="auto">
            <a:xfrm>
              <a:off x="4463" y="2496"/>
              <a:ext cx="994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400">
                  <a:solidFill>
                    <a:srgbClr val="FF6600"/>
                  </a:solidFill>
                  <a:latin typeface="Comic Sans MS" pitchFamily="-112" charset="0"/>
                </a:rPr>
                <a:t>Hardware</a:t>
              </a:r>
            </a:p>
            <a:p>
              <a:pPr algn="ctr"/>
              <a:r>
                <a:rPr lang="en-US" sz="2400">
                  <a:solidFill>
                    <a:srgbClr val="FF6600"/>
                  </a:solidFill>
                  <a:latin typeface="Comic Sans MS" pitchFamily="-112" charset="0"/>
                </a:rPr>
                <a:t>(fast)</a:t>
              </a:r>
            </a:p>
          </p:txBody>
        </p:sp>
        <p:cxnSp>
          <p:nvCxnSpPr>
            <p:cNvPr id="30741" name="AutoShape 16"/>
            <p:cNvCxnSpPr>
              <a:cxnSpLocks noChangeShapeType="1"/>
              <a:stCxn id="30740" idx="1"/>
              <a:endCxn id="30739" idx="3"/>
            </p:cNvCxnSpPr>
            <p:nvPr/>
          </p:nvCxnSpPr>
          <p:spPr bwMode="auto">
            <a:xfrm rot="10800000">
              <a:off x="3840" y="2400"/>
              <a:ext cx="624" cy="240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rgbClr val="FF6600"/>
              </a:solidFill>
              <a:round/>
              <a:headEnd/>
              <a:tailEnd type="triangle" w="med" len="med"/>
            </a:ln>
          </p:spPr>
        </p:cxnSp>
      </p:grpSp>
      <p:sp>
        <p:nvSpPr>
          <p:cNvPr id="30733" name="Line 17"/>
          <p:cNvSpPr>
            <a:spLocks noChangeShapeType="1"/>
          </p:cNvSpPr>
          <p:nvPr/>
        </p:nvSpPr>
        <p:spPr bwMode="auto">
          <a:xfrm>
            <a:off x="7023100" y="2438400"/>
            <a:ext cx="3810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34" name="Line 18"/>
          <p:cNvSpPr>
            <a:spLocks noChangeShapeType="1"/>
          </p:cNvSpPr>
          <p:nvPr/>
        </p:nvSpPr>
        <p:spPr bwMode="auto">
          <a:xfrm flipH="1">
            <a:off x="1943100" y="2451100"/>
            <a:ext cx="2794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s-ES_tradnl"/>
          </a:p>
        </p:txBody>
      </p: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246063" y="2874963"/>
            <a:ext cx="3756025" cy="2136775"/>
            <a:chOff x="155" y="1811"/>
            <a:chExt cx="2366" cy="1346"/>
          </a:xfrm>
        </p:grpSpPr>
        <p:sp>
          <p:nvSpPr>
            <p:cNvPr id="30736" name="Oval 21"/>
            <p:cNvSpPr>
              <a:spLocks noChangeArrowheads="1"/>
            </p:cNvSpPr>
            <p:nvPr/>
          </p:nvSpPr>
          <p:spPr bwMode="auto">
            <a:xfrm>
              <a:off x="155" y="2808"/>
              <a:ext cx="2321" cy="349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s-ES_tradnl"/>
            </a:p>
          </p:txBody>
        </p:sp>
        <p:sp>
          <p:nvSpPr>
            <p:cNvPr id="30737" name="Rectangle 20"/>
            <p:cNvSpPr>
              <a:spLocks noChangeArrowheads="1"/>
            </p:cNvSpPr>
            <p:nvPr/>
          </p:nvSpPr>
          <p:spPr bwMode="auto">
            <a:xfrm>
              <a:off x="166" y="2883"/>
              <a:ext cx="235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b="1"/>
                <a:t>Programming = Encoding Algorithms</a:t>
              </a:r>
            </a:p>
          </p:txBody>
        </p:sp>
        <p:sp>
          <p:nvSpPr>
            <p:cNvPr id="30738" name="Line 22"/>
            <p:cNvSpPr>
              <a:spLocks noChangeShapeType="1"/>
            </p:cNvSpPr>
            <p:nvPr/>
          </p:nvSpPr>
          <p:spPr bwMode="auto">
            <a:xfrm flipV="1">
              <a:off x="1180" y="1811"/>
              <a:ext cx="781" cy="997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s-ES_tradnl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85800" y="914400"/>
            <a:ext cx="7620000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Arial" pitchFamily="34" charset="0"/>
              </a:rPr>
              <a:t>Essential Computing for Bioinformatics</a:t>
            </a:r>
            <a:endParaRPr lang="es-ES_tradnl" sz="3200" dirty="0" smtClean="0">
              <a:solidFill>
                <a:schemeClr val="accent1">
                  <a:lumMod val="75000"/>
                </a:schemeClr>
              </a:solidFill>
              <a:latin typeface="+mj-lt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Other Familiar Models of Computation</a:t>
            </a:r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Times New Roman" pitchFamily="-112" charset="0"/>
              <a:ea typeface="Times New Roman" pitchFamily="-112" charset="0"/>
              <a:cs typeface="Times New Roman" pitchFamily="-112" charset="0"/>
            </a:endParaRPr>
          </a:p>
        </p:txBody>
      </p:sp>
      <p:sp>
        <p:nvSpPr>
          <p:cNvPr id="31748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21AD571-0CDA-1241-B161-B66C1E66BCC2}" type="slidenum">
              <a:rPr lang="en-US"/>
              <a:pPr/>
              <a:t>20</a:t>
            </a:fld>
            <a:endParaRPr lang="en-US"/>
          </a:p>
        </p:txBody>
      </p:sp>
      <p:sp>
        <p:nvSpPr>
          <p:cNvPr id="3174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60400" y="1981200"/>
            <a:ext cx="7797800" cy="284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>
                <a:latin typeface="Gill Sans MT" pitchFamily="-112" charset="-18"/>
              </a:rPr>
              <a:t>Combinational Circuits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Gill Sans MT" pitchFamily="-112" charset="-18"/>
              </a:rPr>
              <a:t>Sequential Circuits (FSM’s)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Gill Sans MT" pitchFamily="-112" charset="-18"/>
              </a:rPr>
              <a:t>Pentium Instruction Set Architectures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Gill Sans MT" pitchFamily="-112" charset="-18"/>
              </a:rPr>
              <a:t>Lambda Calculus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Gill Sans MT" pitchFamily="-112" charset="-18"/>
              </a:rPr>
              <a:t>Recursive Functions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Gill Sans MT" pitchFamily="-112" charset="-18"/>
              </a:rPr>
              <a:t>C++</a:t>
            </a:r>
          </a:p>
        </p:txBody>
      </p:sp>
      <p:sp>
        <p:nvSpPr>
          <p:cNvPr id="31750" name="Text Box 4"/>
          <p:cNvSpPr txBox="1">
            <a:spLocks noChangeArrowheads="1"/>
          </p:cNvSpPr>
          <p:nvPr/>
        </p:nvSpPr>
        <p:spPr bwMode="auto">
          <a:xfrm>
            <a:off x="931863" y="5172075"/>
            <a:ext cx="74961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>
                <a:latin typeface="Times New Roman" pitchFamily="-112" charset="0"/>
              </a:rPr>
              <a:t>Can you tell which ones are Turing Universal? </a:t>
            </a:r>
          </a:p>
          <a:p>
            <a:pPr algn="ctr"/>
            <a:r>
              <a:rPr lang="en-US" sz="2400">
                <a:latin typeface="Times New Roman" pitchFamily="-112" charset="0"/>
              </a:rPr>
              <a:t>That is, which ones can emulate any other Turing Machine?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algn="ctr" eaLnBrk="1" hangingPunct="1"/>
            <a:r>
              <a:rPr lang="en-US" sz="3600">
                <a:latin typeface="Calibri" pitchFamily="-112" charset="0"/>
              </a:rPr>
              <a:t>Computing in Perspective</a:t>
            </a:r>
          </a:p>
        </p:txBody>
      </p:sp>
      <p:sp>
        <p:nvSpPr>
          <p:cNvPr id="32771" name="Footer Placeholder 3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Times New Roman" pitchFamily="-112" charset="0"/>
              <a:ea typeface="Times New Roman" pitchFamily="-112" charset="0"/>
              <a:cs typeface="Times New Roman" pitchFamily="-112" charset="0"/>
            </a:endParaRPr>
          </a:p>
        </p:txBody>
      </p:sp>
      <p:sp>
        <p:nvSpPr>
          <p:cNvPr id="32772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5246F97-37E2-214E-B377-B6B93323D01F}" type="slidenum">
              <a:rPr lang="en-US"/>
              <a:pPr/>
              <a:t>21</a:t>
            </a:fld>
            <a:endParaRPr lang="en-US"/>
          </a:p>
        </p:txBody>
      </p:sp>
      <p:sp>
        <p:nvSpPr>
          <p:cNvPr id="32773" name="Rectangle 3"/>
          <p:cNvSpPr>
            <a:spLocks noChangeArrowheads="1"/>
          </p:cNvSpPr>
          <p:nvPr/>
        </p:nvSpPr>
        <p:spPr bwMode="auto">
          <a:xfrm>
            <a:off x="3835400" y="5321300"/>
            <a:ext cx="1600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400">
                <a:latin typeface="Times New Roman" pitchFamily="-112" charset="0"/>
              </a:rPr>
              <a:t>CMOS</a:t>
            </a:r>
          </a:p>
        </p:txBody>
      </p:sp>
      <p:sp>
        <p:nvSpPr>
          <p:cNvPr id="32774" name="Rectangle 4"/>
          <p:cNvSpPr>
            <a:spLocks noChangeArrowheads="1"/>
          </p:cNvSpPr>
          <p:nvPr/>
        </p:nvSpPr>
        <p:spPr bwMode="auto">
          <a:xfrm>
            <a:off x="3835400" y="4940300"/>
            <a:ext cx="1600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400">
                <a:latin typeface="Times New Roman" pitchFamily="-112" charset="0"/>
              </a:rPr>
              <a:t>Gate</a:t>
            </a:r>
          </a:p>
        </p:txBody>
      </p:sp>
      <p:sp>
        <p:nvSpPr>
          <p:cNvPr id="32775" name="Rectangle 5"/>
          <p:cNvSpPr>
            <a:spLocks noChangeArrowheads="1"/>
          </p:cNvSpPr>
          <p:nvPr/>
        </p:nvSpPr>
        <p:spPr bwMode="auto">
          <a:xfrm>
            <a:off x="3835400" y="4483100"/>
            <a:ext cx="1600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400">
                <a:latin typeface="Times New Roman" pitchFamily="-112" charset="0"/>
              </a:rPr>
              <a:t>FSM</a:t>
            </a:r>
          </a:p>
        </p:txBody>
      </p:sp>
      <p:sp>
        <p:nvSpPr>
          <p:cNvPr id="32776" name="Rectangle 6"/>
          <p:cNvSpPr>
            <a:spLocks noChangeArrowheads="1"/>
          </p:cNvSpPr>
          <p:nvPr/>
        </p:nvSpPr>
        <p:spPr bwMode="auto">
          <a:xfrm>
            <a:off x="3835400" y="4025900"/>
            <a:ext cx="1600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400">
                <a:latin typeface="Times New Roman" pitchFamily="-112" charset="0"/>
              </a:rPr>
              <a:t>ISA</a:t>
            </a:r>
          </a:p>
        </p:txBody>
      </p:sp>
      <p:sp>
        <p:nvSpPr>
          <p:cNvPr id="32777" name="Rectangle 7"/>
          <p:cNvSpPr>
            <a:spLocks noChangeArrowheads="1"/>
          </p:cNvSpPr>
          <p:nvPr/>
        </p:nvSpPr>
        <p:spPr bwMode="auto">
          <a:xfrm>
            <a:off x="1778000" y="3263900"/>
            <a:ext cx="1600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400">
                <a:latin typeface="Times New Roman" pitchFamily="-112" charset="0"/>
              </a:rPr>
              <a:t>Assembler 1</a:t>
            </a:r>
          </a:p>
        </p:txBody>
      </p:sp>
      <p:sp>
        <p:nvSpPr>
          <p:cNvPr id="32778" name="Rectangle 8"/>
          <p:cNvSpPr>
            <a:spLocks noChangeArrowheads="1"/>
          </p:cNvSpPr>
          <p:nvPr/>
        </p:nvSpPr>
        <p:spPr bwMode="auto">
          <a:xfrm>
            <a:off x="3683000" y="3263900"/>
            <a:ext cx="1600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400">
                <a:latin typeface="Times New Roman" pitchFamily="-112" charset="0"/>
              </a:rPr>
              <a:t>Assembler 2</a:t>
            </a:r>
          </a:p>
        </p:txBody>
      </p:sp>
      <p:sp>
        <p:nvSpPr>
          <p:cNvPr id="32779" name="Rectangle 9"/>
          <p:cNvSpPr>
            <a:spLocks noChangeArrowheads="1"/>
          </p:cNvSpPr>
          <p:nvPr/>
        </p:nvSpPr>
        <p:spPr bwMode="auto">
          <a:xfrm>
            <a:off x="5664200" y="3263900"/>
            <a:ext cx="1600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400">
                <a:latin typeface="Times New Roman" pitchFamily="-112" charset="0"/>
              </a:rPr>
              <a:t>Assembler 3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2463800" y="3644900"/>
            <a:ext cx="4114800" cy="381000"/>
            <a:chOff x="1584" y="2592"/>
            <a:chExt cx="2592" cy="240"/>
          </a:xfrm>
        </p:grpSpPr>
        <p:sp>
          <p:nvSpPr>
            <p:cNvPr id="32809" name="Line 11"/>
            <p:cNvSpPr>
              <a:spLocks noChangeShapeType="1"/>
            </p:cNvSpPr>
            <p:nvPr/>
          </p:nvSpPr>
          <p:spPr bwMode="auto">
            <a:xfrm>
              <a:off x="1584" y="2736"/>
              <a:ext cx="259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s-ES_tradnl"/>
            </a:p>
          </p:txBody>
        </p:sp>
        <p:sp>
          <p:nvSpPr>
            <p:cNvPr id="32810" name="Line 12"/>
            <p:cNvSpPr>
              <a:spLocks noChangeShapeType="1"/>
            </p:cNvSpPr>
            <p:nvPr/>
          </p:nvSpPr>
          <p:spPr bwMode="auto">
            <a:xfrm flipV="1">
              <a:off x="2928" y="2736"/>
              <a:ext cx="0" cy="9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s-ES_tradnl"/>
            </a:p>
          </p:txBody>
        </p:sp>
        <p:sp>
          <p:nvSpPr>
            <p:cNvPr id="32811" name="Line 13"/>
            <p:cNvSpPr>
              <a:spLocks noChangeShapeType="1"/>
            </p:cNvSpPr>
            <p:nvPr/>
          </p:nvSpPr>
          <p:spPr bwMode="auto">
            <a:xfrm flipV="1">
              <a:off x="1584" y="2592"/>
              <a:ext cx="0" cy="14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s-ES_tradnl"/>
            </a:p>
          </p:txBody>
        </p:sp>
        <p:sp>
          <p:nvSpPr>
            <p:cNvPr id="32812" name="Line 14"/>
            <p:cNvSpPr>
              <a:spLocks noChangeShapeType="1"/>
            </p:cNvSpPr>
            <p:nvPr/>
          </p:nvSpPr>
          <p:spPr bwMode="auto">
            <a:xfrm flipV="1">
              <a:off x="2928" y="2592"/>
              <a:ext cx="0" cy="14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s-ES_tradnl"/>
            </a:p>
          </p:txBody>
        </p:sp>
        <p:sp>
          <p:nvSpPr>
            <p:cNvPr id="32813" name="Line 15"/>
            <p:cNvSpPr>
              <a:spLocks noChangeShapeType="1"/>
            </p:cNvSpPr>
            <p:nvPr/>
          </p:nvSpPr>
          <p:spPr bwMode="auto">
            <a:xfrm flipV="1">
              <a:off x="4176" y="2592"/>
              <a:ext cx="0" cy="14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s-ES_tradnl"/>
            </a:p>
          </p:txBody>
        </p:sp>
        <p:sp>
          <p:nvSpPr>
            <p:cNvPr id="32814" name="Line 16"/>
            <p:cNvSpPr>
              <a:spLocks noChangeShapeType="1"/>
            </p:cNvSpPr>
            <p:nvPr/>
          </p:nvSpPr>
          <p:spPr bwMode="auto">
            <a:xfrm flipV="1">
              <a:off x="1584" y="2592"/>
              <a:ext cx="0" cy="14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s-ES_tradnl"/>
            </a:p>
          </p:txBody>
        </p:sp>
      </p:grpSp>
      <p:sp>
        <p:nvSpPr>
          <p:cNvPr id="32781" name="Rectangle 17"/>
          <p:cNvSpPr>
            <a:spLocks noChangeArrowheads="1"/>
          </p:cNvSpPr>
          <p:nvPr/>
        </p:nvSpPr>
        <p:spPr bwMode="auto">
          <a:xfrm>
            <a:off x="2006600" y="2501900"/>
            <a:ext cx="9906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400">
                <a:latin typeface="Times New Roman" pitchFamily="-112" charset="0"/>
              </a:rPr>
              <a:t>C++</a:t>
            </a:r>
          </a:p>
        </p:txBody>
      </p:sp>
      <p:sp>
        <p:nvSpPr>
          <p:cNvPr id="32782" name="Rectangle 18"/>
          <p:cNvSpPr>
            <a:spLocks noChangeArrowheads="1"/>
          </p:cNvSpPr>
          <p:nvPr/>
        </p:nvSpPr>
        <p:spPr bwMode="auto">
          <a:xfrm>
            <a:off x="711200" y="2501900"/>
            <a:ext cx="9906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400">
                <a:latin typeface="Times New Roman" pitchFamily="-112" charset="0"/>
              </a:rPr>
              <a:t>Pascal</a:t>
            </a:r>
          </a:p>
        </p:txBody>
      </p:sp>
      <p:sp>
        <p:nvSpPr>
          <p:cNvPr id="32783" name="Rectangle 19"/>
          <p:cNvSpPr>
            <a:spLocks noChangeArrowheads="1"/>
          </p:cNvSpPr>
          <p:nvPr/>
        </p:nvSpPr>
        <p:spPr bwMode="auto">
          <a:xfrm>
            <a:off x="3302000" y="2501900"/>
            <a:ext cx="9906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400">
                <a:latin typeface="Times New Roman" pitchFamily="-112" charset="0"/>
              </a:rPr>
              <a:t>Fortran</a:t>
            </a:r>
          </a:p>
        </p:txBody>
      </p: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1168400" y="2882900"/>
            <a:ext cx="2667000" cy="381000"/>
            <a:chOff x="768" y="2112"/>
            <a:chExt cx="1680" cy="240"/>
          </a:xfrm>
        </p:grpSpPr>
        <p:sp>
          <p:nvSpPr>
            <p:cNvPr id="32803" name="Line 21"/>
            <p:cNvSpPr>
              <a:spLocks noChangeShapeType="1"/>
            </p:cNvSpPr>
            <p:nvPr/>
          </p:nvSpPr>
          <p:spPr bwMode="auto">
            <a:xfrm>
              <a:off x="768" y="2256"/>
              <a:ext cx="168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s-ES_tradnl"/>
            </a:p>
          </p:txBody>
        </p:sp>
        <p:sp>
          <p:nvSpPr>
            <p:cNvPr id="32804" name="Line 22"/>
            <p:cNvSpPr>
              <a:spLocks noChangeShapeType="1"/>
            </p:cNvSpPr>
            <p:nvPr/>
          </p:nvSpPr>
          <p:spPr bwMode="auto">
            <a:xfrm flipV="1">
              <a:off x="1632" y="2256"/>
              <a:ext cx="0" cy="9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s-ES_tradnl"/>
            </a:p>
          </p:txBody>
        </p:sp>
        <p:sp>
          <p:nvSpPr>
            <p:cNvPr id="32805" name="Line 23"/>
            <p:cNvSpPr>
              <a:spLocks noChangeShapeType="1"/>
            </p:cNvSpPr>
            <p:nvPr/>
          </p:nvSpPr>
          <p:spPr bwMode="auto">
            <a:xfrm flipV="1">
              <a:off x="768" y="2112"/>
              <a:ext cx="0" cy="14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s-ES_tradnl"/>
            </a:p>
          </p:txBody>
        </p:sp>
        <p:sp>
          <p:nvSpPr>
            <p:cNvPr id="32806" name="Line 24"/>
            <p:cNvSpPr>
              <a:spLocks noChangeShapeType="1"/>
            </p:cNvSpPr>
            <p:nvPr/>
          </p:nvSpPr>
          <p:spPr bwMode="auto">
            <a:xfrm flipV="1">
              <a:off x="2448" y="2112"/>
              <a:ext cx="0" cy="14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s-ES_tradnl"/>
            </a:p>
          </p:txBody>
        </p:sp>
        <p:sp>
          <p:nvSpPr>
            <p:cNvPr id="32807" name="Line 25"/>
            <p:cNvSpPr>
              <a:spLocks noChangeShapeType="1"/>
            </p:cNvSpPr>
            <p:nvPr/>
          </p:nvSpPr>
          <p:spPr bwMode="auto">
            <a:xfrm flipV="1">
              <a:off x="768" y="2112"/>
              <a:ext cx="0" cy="14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s-ES_tradnl"/>
            </a:p>
          </p:txBody>
        </p:sp>
        <p:sp>
          <p:nvSpPr>
            <p:cNvPr id="32808" name="Line 26"/>
            <p:cNvSpPr>
              <a:spLocks noChangeShapeType="1"/>
            </p:cNvSpPr>
            <p:nvPr/>
          </p:nvSpPr>
          <p:spPr bwMode="auto">
            <a:xfrm flipV="1">
              <a:off x="1632" y="2112"/>
              <a:ext cx="0" cy="14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s-ES_tradnl"/>
            </a:p>
          </p:txBody>
        </p:sp>
      </p:grpSp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1320800" y="1892300"/>
            <a:ext cx="2540000" cy="609600"/>
            <a:chOff x="832" y="1192"/>
            <a:chExt cx="1600" cy="384"/>
          </a:xfrm>
        </p:grpSpPr>
        <p:sp>
          <p:nvSpPr>
            <p:cNvPr id="32798" name="Line 28"/>
            <p:cNvSpPr>
              <a:spLocks noChangeShapeType="1"/>
            </p:cNvSpPr>
            <p:nvPr/>
          </p:nvSpPr>
          <p:spPr bwMode="auto">
            <a:xfrm>
              <a:off x="832" y="1480"/>
              <a:ext cx="160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s-ES_tradnl"/>
            </a:p>
          </p:txBody>
        </p:sp>
        <p:sp>
          <p:nvSpPr>
            <p:cNvPr id="32799" name="Line 29"/>
            <p:cNvSpPr>
              <a:spLocks noChangeShapeType="1"/>
            </p:cNvSpPr>
            <p:nvPr/>
          </p:nvSpPr>
          <p:spPr bwMode="auto">
            <a:xfrm flipV="1">
              <a:off x="1552" y="1480"/>
              <a:ext cx="0" cy="9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s-ES_tradnl"/>
            </a:p>
          </p:txBody>
        </p:sp>
        <p:sp>
          <p:nvSpPr>
            <p:cNvPr id="32800" name="Line 30"/>
            <p:cNvSpPr>
              <a:spLocks noChangeShapeType="1"/>
            </p:cNvSpPr>
            <p:nvPr/>
          </p:nvSpPr>
          <p:spPr bwMode="auto">
            <a:xfrm flipH="1" flipV="1">
              <a:off x="832" y="1208"/>
              <a:ext cx="0" cy="27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s-ES_tradnl"/>
            </a:p>
          </p:txBody>
        </p:sp>
        <p:sp>
          <p:nvSpPr>
            <p:cNvPr id="32801" name="Line 31"/>
            <p:cNvSpPr>
              <a:spLocks noChangeShapeType="1"/>
            </p:cNvSpPr>
            <p:nvPr/>
          </p:nvSpPr>
          <p:spPr bwMode="auto">
            <a:xfrm flipV="1">
              <a:off x="2432" y="1192"/>
              <a:ext cx="0" cy="28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s-ES_tradnl"/>
            </a:p>
          </p:txBody>
        </p:sp>
        <p:sp>
          <p:nvSpPr>
            <p:cNvPr id="32802" name="Line 32"/>
            <p:cNvSpPr>
              <a:spLocks noChangeShapeType="1"/>
            </p:cNvSpPr>
            <p:nvPr/>
          </p:nvSpPr>
          <p:spPr bwMode="auto">
            <a:xfrm flipV="1">
              <a:off x="1552" y="1192"/>
              <a:ext cx="0" cy="288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s-ES_tradnl"/>
            </a:p>
          </p:txBody>
        </p:sp>
      </p:grpSp>
      <p:sp>
        <p:nvSpPr>
          <p:cNvPr id="32786" name="Rectangle 33"/>
          <p:cNvSpPr>
            <a:spLocks noChangeArrowheads="1"/>
          </p:cNvSpPr>
          <p:nvPr/>
        </p:nvSpPr>
        <p:spPr bwMode="auto">
          <a:xfrm>
            <a:off x="2108200" y="1536700"/>
            <a:ext cx="9906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>
                <a:latin typeface="Times New Roman" pitchFamily="-112" charset="0"/>
              </a:rPr>
              <a:t>MatLab</a:t>
            </a:r>
          </a:p>
        </p:txBody>
      </p:sp>
      <p:sp>
        <p:nvSpPr>
          <p:cNvPr id="32787" name="AutoShape 34"/>
          <p:cNvSpPr>
            <a:spLocks/>
          </p:cNvSpPr>
          <p:nvPr/>
        </p:nvSpPr>
        <p:spPr bwMode="auto">
          <a:xfrm>
            <a:off x="5511800" y="4025900"/>
            <a:ext cx="685800" cy="1676400"/>
          </a:xfrm>
          <a:prstGeom prst="rightBrace">
            <a:avLst>
              <a:gd name="adj1" fmla="val 20370"/>
              <a:gd name="adj2" fmla="val 50000"/>
            </a:avLst>
          </a:prstGeom>
          <a:noFill/>
          <a:ln w="9525">
            <a:solidFill>
              <a:srgbClr val="FFFF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88" name="Text Box 35"/>
          <p:cNvSpPr txBox="1">
            <a:spLocks noChangeArrowheads="1"/>
          </p:cNvSpPr>
          <p:nvPr/>
        </p:nvSpPr>
        <p:spPr bwMode="auto">
          <a:xfrm>
            <a:off x="6257925" y="4483100"/>
            <a:ext cx="871538" cy="831850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>
                <a:latin typeface="Times New Roman" pitchFamily="-112" charset="0"/>
              </a:rPr>
              <a:t>Build</a:t>
            </a:r>
          </a:p>
          <a:p>
            <a:pPr algn="ctr"/>
            <a:r>
              <a:rPr lang="en-US" sz="2400">
                <a:latin typeface="Times New Roman" pitchFamily="-112" charset="0"/>
              </a:rPr>
              <a:t>One</a:t>
            </a:r>
          </a:p>
        </p:txBody>
      </p:sp>
      <p:sp>
        <p:nvSpPr>
          <p:cNvPr id="32789" name="AutoShape 36"/>
          <p:cNvSpPr>
            <a:spLocks/>
          </p:cNvSpPr>
          <p:nvPr/>
        </p:nvSpPr>
        <p:spPr bwMode="auto">
          <a:xfrm>
            <a:off x="7340600" y="1384300"/>
            <a:ext cx="501650" cy="2260600"/>
          </a:xfrm>
          <a:prstGeom prst="rightBrace">
            <a:avLst>
              <a:gd name="adj1" fmla="val 37553"/>
              <a:gd name="adj2" fmla="val 50000"/>
            </a:avLst>
          </a:prstGeom>
          <a:noFill/>
          <a:ln w="9525">
            <a:solidFill>
              <a:srgbClr val="FFFF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90" name="Text Box 37"/>
          <p:cNvSpPr txBox="1">
            <a:spLocks noChangeArrowheads="1"/>
          </p:cNvSpPr>
          <p:nvPr/>
        </p:nvSpPr>
        <p:spPr bwMode="auto">
          <a:xfrm>
            <a:off x="7924800" y="2133600"/>
            <a:ext cx="904875" cy="831850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>
                <a:latin typeface="Times New Roman" pitchFamily="-112" charset="0"/>
              </a:rPr>
              <a:t>Build</a:t>
            </a:r>
          </a:p>
          <a:p>
            <a:pPr algn="ctr"/>
            <a:r>
              <a:rPr lang="en-US" sz="2400">
                <a:latin typeface="Times New Roman" pitchFamily="-112" charset="0"/>
              </a:rPr>
              <a:t>Many</a:t>
            </a:r>
          </a:p>
        </p:txBody>
      </p:sp>
      <p:sp>
        <p:nvSpPr>
          <p:cNvPr id="32791" name="Rectangle 38"/>
          <p:cNvSpPr>
            <a:spLocks noChangeArrowheads="1"/>
          </p:cNvSpPr>
          <p:nvPr/>
        </p:nvSpPr>
        <p:spPr bwMode="auto">
          <a:xfrm>
            <a:off x="863600" y="1536700"/>
            <a:ext cx="9906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latin typeface="Times New Roman" pitchFamily="-112" charset="0"/>
              </a:rPr>
              <a:t>Excel</a:t>
            </a:r>
          </a:p>
        </p:txBody>
      </p:sp>
      <p:sp>
        <p:nvSpPr>
          <p:cNvPr id="32792" name="Text Box 39"/>
          <p:cNvSpPr txBox="1">
            <a:spLocks noChangeArrowheads="1"/>
          </p:cNvSpPr>
          <p:nvPr/>
        </p:nvSpPr>
        <p:spPr bwMode="auto">
          <a:xfrm>
            <a:off x="873125" y="5832475"/>
            <a:ext cx="7607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Times New Roman" pitchFamily="-112" charset="0"/>
              </a:rPr>
              <a:t>Interpreter Design Demands Programming Language Design</a:t>
            </a:r>
          </a:p>
        </p:txBody>
      </p:sp>
      <p:sp>
        <p:nvSpPr>
          <p:cNvPr id="32793" name="Rectangle 40"/>
          <p:cNvSpPr>
            <a:spLocks noChangeArrowheads="1"/>
          </p:cNvSpPr>
          <p:nvPr/>
        </p:nvSpPr>
        <p:spPr bwMode="auto">
          <a:xfrm>
            <a:off x="3352800" y="1524000"/>
            <a:ext cx="9906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>
                <a:latin typeface="Times New Roman" pitchFamily="-112" charset="0"/>
              </a:rPr>
              <a:t>PSpice</a:t>
            </a:r>
          </a:p>
        </p:txBody>
      </p:sp>
      <p:grpSp>
        <p:nvGrpSpPr>
          <p:cNvPr id="5" name="Group 41"/>
          <p:cNvGrpSpPr>
            <a:grpSpLocks/>
          </p:cNvGrpSpPr>
          <p:nvPr/>
        </p:nvGrpSpPr>
        <p:grpSpPr bwMode="auto">
          <a:xfrm>
            <a:off x="647700" y="917575"/>
            <a:ext cx="6438900" cy="1152525"/>
            <a:chOff x="408" y="578"/>
            <a:chExt cx="4056" cy="726"/>
          </a:xfrm>
        </p:grpSpPr>
        <p:sp>
          <p:nvSpPr>
            <p:cNvPr id="32795" name="Rectangle 42"/>
            <p:cNvSpPr>
              <a:spLocks noChangeArrowheads="1"/>
            </p:cNvSpPr>
            <p:nvPr/>
          </p:nvSpPr>
          <p:spPr bwMode="auto">
            <a:xfrm>
              <a:off x="408" y="904"/>
              <a:ext cx="2536" cy="400"/>
            </a:xfrm>
            <a:prstGeom prst="rect">
              <a:avLst/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s-ES_tradnl"/>
            </a:p>
          </p:txBody>
        </p:sp>
        <p:sp>
          <p:nvSpPr>
            <p:cNvPr id="32796" name="Text Box 43"/>
            <p:cNvSpPr txBox="1">
              <a:spLocks noChangeArrowheads="1"/>
            </p:cNvSpPr>
            <p:nvPr/>
          </p:nvSpPr>
          <p:spPr bwMode="auto">
            <a:xfrm>
              <a:off x="3142" y="578"/>
              <a:ext cx="1322" cy="524"/>
            </a:xfrm>
            <a:prstGeom prst="rect">
              <a:avLst/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400">
                  <a:solidFill>
                    <a:srgbClr val="FF6600"/>
                  </a:solidFill>
                  <a:latin typeface="Times New Roman" pitchFamily="-112" charset="0"/>
                </a:rPr>
                <a:t>All have </a:t>
              </a:r>
            </a:p>
            <a:p>
              <a:pPr algn="ctr"/>
              <a:r>
                <a:rPr lang="en-US" sz="2400">
                  <a:solidFill>
                    <a:srgbClr val="FF6600"/>
                  </a:solidFill>
                  <a:latin typeface="Times New Roman" pitchFamily="-112" charset="0"/>
                </a:rPr>
                <a:t>embedded PL’s</a:t>
              </a:r>
            </a:p>
          </p:txBody>
        </p:sp>
        <p:cxnSp>
          <p:nvCxnSpPr>
            <p:cNvPr id="32797" name="AutoShape 44"/>
            <p:cNvCxnSpPr>
              <a:cxnSpLocks noChangeShapeType="1"/>
              <a:stCxn id="32796" idx="1"/>
              <a:endCxn id="32795" idx="3"/>
            </p:cNvCxnSpPr>
            <p:nvPr/>
          </p:nvCxnSpPr>
          <p:spPr bwMode="auto">
            <a:xfrm rot="10800000" flipV="1">
              <a:off x="2944" y="840"/>
              <a:ext cx="198" cy="264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rgbClr val="FF6600"/>
              </a:solidFill>
              <a:round/>
              <a:headEnd/>
              <a:tailEnd type="triangle" w="med" len="med"/>
            </a:ln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Why Abstraction Layers?</a:t>
            </a:r>
          </a:p>
        </p:txBody>
      </p:sp>
      <p:sp>
        <p:nvSpPr>
          <p:cNvPr id="33795" name="Footer Placeholder 4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Times New Roman" pitchFamily="-112" charset="0"/>
              <a:ea typeface="Times New Roman" pitchFamily="-112" charset="0"/>
              <a:cs typeface="Times New Roman" pitchFamily="-112" charset="0"/>
            </a:endParaRPr>
          </a:p>
        </p:txBody>
      </p:sp>
      <p:sp>
        <p:nvSpPr>
          <p:cNvPr id="33796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99CE4BA-3104-4F43-90F4-B45EE15DDA11}" type="slidenum">
              <a:rPr lang="en-US"/>
              <a:pPr/>
              <a:t>22</a:t>
            </a:fld>
            <a:endParaRPr lang="en-US"/>
          </a:p>
        </p:txBody>
      </p:sp>
      <p:sp>
        <p:nvSpPr>
          <p:cNvPr id="3379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60400" y="1231900"/>
            <a:ext cx="7810500" cy="3213100"/>
          </a:xfrm>
        </p:spPr>
        <p:txBody>
          <a:bodyPr/>
          <a:lstStyle/>
          <a:p>
            <a:pPr eaLnBrk="1" hangingPunct="1"/>
            <a:r>
              <a:rPr lang="en-US" sz="2800">
                <a:latin typeface="Gill Sans MT" pitchFamily="-112" charset="-18"/>
              </a:rPr>
              <a:t>Resilience to change:</a:t>
            </a:r>
          </a:p>
          <a:p>
            <a:pPr lvl="1" eaLnBrk="1" hangingPunct="1"/>
            <a:r>
              <a:rPr lang="en-US" sz="2400">
                <a:latin typeface="Gill Sans MT" pitchFamily="-112" charset="-18"/>
              </a:rPr>
              <a:t>Each layer provides a level of indirection</a:t>
            </a:r>
          </a:p>
          <a:p>
            <a:pPr eaLnBrk="1" hangingPunct="1"/>
            <a:r>
              <a:rPr lang="en-US" sz="2800">
                <a:latin typeface="Gill Sans MT" pitchFamily="-112" charset="-18"/>
              </a:rPr>
              <a:t>Divide and Conquer Approach:</a:t>
            </a:r>
          </a:p>
          <a:p>
            <a:pPr lvl="1" eaLnBrk="1" hangingPunct="1"/>
            <a:r>
              <a:rPr lang="en-US" sz="2400">
                <a:latin typeface="Gill Sans MT" pitchFamily="-112" charset="-18"/>
              </a:rPr>
              <a:t>Can work on one small  semantic gap at a time</a:t>
            </a:r>
          </a:p>
          <a:p>
            <a:pPr eaLnBrk="1" hangingPunct="1"/>
            <a:r>
              <a:rPr lang="en-US" sz="2800">
                <a:latin typeface="Gill Sans MT" pitchFamily="-112" charset="-18"/>
              </a:rPr>
              <a:t>Building Block Approach:</a:t>
            </a:r>
          </a:p>
          <a:p>
            <a:pPr lvl="1" eaLnBrk="1" hangingPunct="1"/>
            <a:r>
              <a:rPr lang="en-US" sz="2400">
                <a:latin typeface="Gill Sans MT" pitchFamily="-112" charset="-18"/>
              </a:rPr>
              <a:t>Can build many higher layer on same lower layer</a:t>
            </a:r>
          </a:p>
          <a:p>
            <a:pPr eaLnBrk="1" hangingPunct="1"/>
            <a:endParaRPr lang="en-US" sz="2800">
              <a:latin typeface="Gill Sans MT" pitchFamily="-112" charset="-18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235700" y="4330700"/>
            <a:ext cx="2263775" cy="1890713"/>
            <a:chOff x="3928" y="2728"/>
            <a:chExt cx="1426" cy="1191"/>
          </a:xfrm>
        </p:grpSpPr>
        <p:sp>
          <p:nvSpPr>
            <p:cNvPr id="33799" name="Text Box 5"/>
            <p:cNvSpPr txBox="1">
              <a:spLocks noChangeArrowheads="1"/>
            </p:cNvSpPr>
            <p:nvPr/>
          </p:nvSpPr>
          <p:spPr bwMode="auto">
            <a:xfrm>
              <a:off x="3928" y="2728"/>
              <a:ext cx="1426" cy="46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latin typeface="Arial" pitchFamily="-112" charset="0"/>
                </a:rPr>
                <a:t>Because we know of no other way of doing anything</a:t>
              </a:r>
            </a:p>
          </p:txBody>
        </p:sp>
        <p:pic>
          <p:nvPicPr>
            <p:cNvPr id="33800" name="Picture 6" descr="j0092017"/>
            <p:cNvPicPr>
              <a:picLocks noChangeAspect="1" noChangeArrowheads="1"/>
            </p:cNvPicPr>
            <p:nvPr/>
          </p:nvPicPr>
          <mc:AlternateContent>
            <mc:Choice xmlns:ma="http://schemas.microsoft.com/office/mac/drawingml/2008/main" Requires="ma">
              <p:blipFill>
                <a:blip r:embed="rId3"/>
                <a:srcRect/>
                <a:stretch>
                  <a:fillRect/>
                </a:stretch>
              </p:blipFill>
            </mc:Choice>
            <mc:Fallback>
              <p:blipFill>
                <a:blip r:embed="rId4"/>
                <a:srcRect/>
                <a:stretch>
                  <a:fillRect/>
                </a:stretch>
              </p:blipFill>
            </mc:Fallback>
          </mc:AlternateContent>
          <p:spPr bwMode="auto">
            <a:xfrm>
              <a:off x="4300" y="3472"/>
              <a:ext cx="980" cy="4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3801" name="Line 7"/>
            <p:cNvSpPr>
              <a:spLocks noChangeShapeType="1"/>
            </p:cNvSpPr>
            <p:nvPr/>
          </p:nvSpPr>
          <p:spPr bwMode="auto">
            <a:xfrm>
              <a:off x="4520" y="3248"/>
              <a:ext cx="56" cy="20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>
              <a:prstTxWarp prst="textNoShape">
                <a:avLst/>
              </a:prstTxWarp>
            </a:bodyPr>
            <a:lstStyle/>
            <a:p>
              <a:endParaRPr lang="es-ES_tradnl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US">
                <a:latin typeface="Gill Sans MT" pitchFamily="-112" charset="-18"/>
              </a:rPr>
              <a:t>Church’s Thesis </a:t>
            </a:r>
          </a:p>
        </p:txBody>
      </p:sp>
      <p:sp>
        <p:nvSpPr>
          <p:cNvPr id="34819" name="Footer Placeholder 3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Times New Roman" pitchFamily="-112" charset="0"/>
              <a:ea typeface="Times New Roman" pitchFamily="-112" charset="0"/>
              <a:cs typeface="Times New Roman" pitchFamily="-112" charset="0"/>
            </a:endParaRPr>
          </a:p>
        </p:txBody>
      </p:sp>
      <p:sp>
        <p:nvSpPr>
          <p:cNvPr id="34820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56D6939-B946-9A4F-B538-48507130F095}" type="slidenum">
              <a:rPr lang="en-US"/>
              <a:pPr/>
              <a:t>23</a:t>
            </a:fld>
            <a:endParaRPr lang="en-US"/>
          </a:p>
        </p:txBody>
      </p:sp>
      <p:pic>
        <p:nvPicPr>
          <p:cNvPr id="34821" name="Picture 3" descr="Church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1981200"/>
            <a:ext cx="2401888" cy="292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2" name="Rectangle 4"/>
          <p:cNvSpPr>
            <a:spLocks noChangeArrowheads="1"/>
          </p:cNvSpPr>
          <p:nvPr/>
        </p:nvSpPr>
        <p:spPr bwMode="auto">
          <a:xfrm>
            <a:off x="641350" y="4876800"/>
            <a:ext cx="1981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>
                <a:solidFill>
                  <a:srgbClr val="FF6600"/>
                </a:solidFill>
                <a:latin typeface="Times New Roman" pitchFamily="-112" charset="0"/>
              </a:rPr>
              <a:t>Alonso Church</a:t>
            </a:r>
          </a:p>
          <a:p>
            <a:pPr eaLnBrk="0" hangingPunct="0"/>
            <a:endParaRPr lang="en-US" sz="2400">
              <a:solidFill>
                <a:srgbClr val="FF6600"/>
              </a:solidFill>
              <a:latin typeface="Times New Roman" pitchFamily="-112" charset="0"/>
            </a:endParaRPr>
          </a:p>
        </p:txBody>
      </p:sp>
      <p:sp>
        <p:nvSpPr>
          <p:cNvPr id="34823" name="Rectangle 5"/>
          <p:cNvSpPr>
            <a:spLocks noChangeArrowheads="1"/>
          </p:cNvSpPr>
          <p:nvPr/>
        </p:nvSpPr>
        <p:spPr bwMode="auto">
          <a:xfrm>
            <a:off x="3276600" y="3352800"/>
            <a:ext cx="53340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Times New Roman" pitchFamily="-112" charset="0"/>
              </a:rPr>
              <a:t>“All the models of computation yet developed, and all those that may be developed in the future, are equivalent in power.”</a:t>
            </a:r>
          </a:p>
        </p:txBody>
      </p:sp>
      <p:sp>
        <p:nvSpPr>
          <p:cNvPr id="34824" name="Rectangle 6"/>
          <p:cNvSpPr>
            <a:spLocks noChangeArrowheads="1"/>
          </p:cNvSpPr>
          <p:nvPr/>
        </p:nvSpPr>
        <p:spPr bwMode="auto">
          <a:xfrm>
            <a:off x="3276600" y="2133600"/>
            <a:ext cx="5334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>
                <a:latin typeface="Times New Roman" pitchFamily="-112" charset="0"/>
              </a:rPr>
              <a:t>“Any realizable computing device can be </a:t>
            </a:r>
          </a:p>
          <a:p>
            <a:pPr algn="ctr"/>
            <a:r>
              <a:rPr lang="en-US" sz="2400">
                <a:latin typeface="Times New Roman" pitchFamily="-112" charset="0"/>
              </a:rPr>
              <a:t>simulated by a Turing machine” </a:t>
            </a:r>
          </a:p>
        </p:txBody>
      </p:sp>
      <p:sp>
        <p:nvSpPr>
          <p:cNvPr id="34825" name="Text Box 7"/>
          <p:cNvSpPr txBox="1">
            <a:spLocks noChangeArrowheads="1"/>
          </p:cNvSpPr>
          <p:nvPr/>
        </p:nvSpPr>
        <p:spPr bwMode="auto">
          <a:xfrm>
            <a:off x="895350" y="5397500"/>
            <a:ext cx="74041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>
                <a:latin typeface="Times New Roman" pitchFamily="-112" charset="0"/>
              </a:rPr>
              <a:t>Issues not considered: Size, Programmability, Performance</a:t>
            </a:r>
          </a:p>
          <a:p>
            <a:pPr algn="ctr"/>
            <a:r>
              <a:rPr lang="en-US" sz="2400">
                <a:latin typeface="Times New Roman" pitchFamily="-112" charset="0"/>
              </a:rPr>
              <a:t>But they must be considered if one is to build …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hangingPunct="1"/>
            <a:r>
              <a:rPr lang="en-US">
                <a:latin typeface="Gill Sans MT" pitchFamily="-112" charset="-18"/>
              </a:rPr>
              <a:t>The (John) Von Neumann Architecture</a:t>
            </a:r>
            <a:br>
              <a:rPr lang="en-US">
                <a:latin typeface="Gill Sans MT" pitchFamily="-112" charset="-18"/>
              </a:rPr>
            </a:br>
            <a:r>
              <a:rPr lang="en-US">
                <a:latin typeface="Gill Sans MT" pitchFamily="-112" charset="-18"/>
              </a:rPr>
              <a:t>(late 40’s)</a:t>
            </a:r>
          </a:p>
        </p:txBody>
      </p:sp>
      <p:sp>
        <p:nvSpPr>
          <p:cNvPr id="35843" name="Footer Placeholder 4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Times New Roman" pitchFamily="-112" charset="0"/>
              <a:ea typeface="Times New Roman" pitchFamily="-112" charset="0"/>
              <a:cs typeface="Times New Roman" pitchFamily="-112" charset="0"/>
            </a:endParaRPr>
          </a:p>
        </p:txBody>
      </p:sp>
      <p:sp>
        <p:nvSpPr>
          <p:cNvPr id="35844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2F8A24D-E75C-5E4E-86A9-ADB6F2192903}" type="slidenum">
              <a:rPr lang="en-US"/>
              <a:pPr/>
              <a:t>24</a:t>
            </a:fld>
            <a:endParaRPr lang="en-US"/>
          </a:p>
        </p:txBody>
      </p:sp>
      <p:pic>
        <p:nvPicPr>
          <p:cNvPr id="35845" name="Picture 12" descr="vonNeumann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425450" y="2114550"/>
            <a:ext cx="2120900" cy="2997200"/>
          </a:xfrm>
          <a:noFill/>
        </p:spPr>
      </p:pic>
      <p:sp>
        <p:nvSpPr>
          <p:cNvPr id="35846" name="Rectangle 3"/>
          <p:cNvSpPr>
            <a:spLocks noChangeArrowheads="1"/>
          </p:cNvSpPr>
          <p:nvPr/>
        </p:nvSpPr>
        <p:spPr bwMode="auto">
          <a:xfrm>
            <a:off x="2832100" y="1797050"/>
            <a:ext cx="1828800" cy="62865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400">
                <a:latin typeface="Times New Roman" pitchFamily="-112" charset="0"/>
              </a:rPr>
              <a:t>I/O</a:t>
            </a:r>
          </a:p>
          <a:p>
            <a:pPr algn="ctr"/>
            <a:r>
              <a:rPr lang="en-US" sz="2400">
                <a:latin typeface="Times New Roman" pitchFamily="-112" charset="0"/>
              </a:rPr>
              <a:t>devices</a:t>
            </a:r>
          </a:p>
        </p:txBody>
      </p:sp>
      <p:sp>
        <p:nvSpPr>
          <p:cNvPr id="35847" name="Rectangle 4"/>
          <p:cNvSpPr>
            <a:spLocks noChangeArrowheads="1"/>
          </p:cNvSpPr>
          <p:nvPr/>
        </p:nvSpPr>
        <p:spPr bwMode="auto">
          <a:xfrm>
            <a:off x="2781300" y="3063875"/>
            <a:ext cx="1930400" cy="112395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400">
                <a:latin typeface="Times New Roman" pitchFamily="-112" charset="0"/>
              </a:rPr>
              <a:t>Central</a:t>
            </a:r>
          </a:p>
          <a:p>
            <a:pPr algn="ctr"/>
            <a:r>
              <a:rPr lang="en-US" sz="2400">
                <a:latin typeface="Times New Roman" pitchFamily="-112" charset="0"/>
              </a:rPr>
              <a:t>Processing</a:t>
            </a:r>
          </a:p>
          <a:p>
            <a:pPr algn="ctr"/>
            <a:r>
              <a:rPr lang="en-US" sz="2400">
                <a:latin typeface="Times New Roman" pitchFamily="-112" charset="0"/>
              </a:rPr>
              <a:t>Unit (CPU)</a:t>
            </a:r>
          </a:p>
        </p:txBody>
      </p:sp>
      <p:sp>
        <p:nvSpPr>
          <p:cNvPr id="35848" name="Rectangle 5"/>
          <p:cNvSpPr>
            <a:spLocks noChangeArrowheads="1"/>
          </p:cNvSpPr>
          <p:nvPr/>
        </p:nvSpPr>
        <p:spPr bwMode="auto">
          <a:xfrm>
            <a:off x="2832100" y="4826000"/>
            <a:ext cx="1828800" cy="62865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400">
                <a:latin typeface="Times New Roman" pitchFamily="-112" charset="0"/>
              </a:rPr>
              <a:t>Memory</a:t>
            </a:r>
          </a:p>
        </p:txBody>
      </p:sp>
      <p:sp>
        <p:nvSpPr>
          <p:cNvPr id="35849" name="AutoShape 6"/>
          <p:cNvSpPr>
            <a:spLocks noChangeArrowheads="1"/>
          </p:cNvSpPr>
          <p:nvPr/>
        </p:nvSpPr>
        <p:spPr bwMode="auto">
          <a:xfrm>
            <a:off x="3390900" y="2544763"/>
            <a:ext cx="711200" cy="40005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50" name="AutoShape 7"/>
          <p:cNvSpPr>
            <a:spLocks noChangeArrowheads="1"/>
          </p:cNvSpPr>
          <p:nvPr/>
        </p:nvSpPr>
        <p:spPr bwMode="auto">
          <a:xfrm>
            <a:off x="3390900" y="4306888"/>
            <a:ext cx="711200" cy="40005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51" name="Text Box 8"/>
          <p:cNvSpPr txBox="1">
            <a:spLocks noChangeArrowheads="1"/>
          </p:cNvSpPr>
          <p:nvPr/>
        </p:nvSpPr>
        <p:spPr bwMode="auto">
          <a:xfrm>
            <a:off x="5016500" y="1701800"/>
            <a:ext cx="3657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Times New Roman" pitchFamily="-112" charset="0"/>
              </a:rPr>
              <a:t>Allow communication </a:t>
            </a:r>
          </a:p>
          <a:p>
            <a:r>
              <a:rPr lang="en-US" sz="2400">
                <a:latin typeface="Times New Roman" pitchFamily="-112" charset="0"/>
              </a:rPr>
              <a:t>with outside world</a:t>
            </a:r>
          </a:p>
        </p:txBody>
      </p:sp>
      <p:sp>
        <p:nvSpPr>
          <p:cNvPr id="35852" name="Text Box 9"/>
          <p:cNvSpPr txBox="1">
            <a:spLocks noChangeArrowheads="1"/>
          </p:cNvSpPr>
          <p:nvPr/>
        </p:nvSpPr>
        <p:spPr bwMode="auto">
          <a:xfrm>
            <a:off x="5016500" y="3225800"/>
            <a:ext cx="2851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Times New Roman" pitchFamily="-112" charset="0"/>
              </a:rPr>
              <a:t>Interprets instructions</a:t>
            </a:r>
          </a:p>
        </p:txBody>
      </p:sp>
      <p:sp>
        <p:nvSpPr>
          <p:cNvPr id="35853" name="Text Box 10"/>
          <p:cNvSpPr txBox="1">
            <a:spLocks noChangeArrowheads="1"/>
          </p:cNvSpPr>
          <p:nvPr/>
        </p:nvSpPr>
        <p:spPr bwMode="auto">
          <a:xfrm>
            <a:off x="5016500" y="4445000"/>
            <a:ext cx="3892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Times New Roman" pitchFamily="-112" charset="0"/>
              </a:rPr>
              <a:t>Stores </a:t>
            </a:r>
            <a:r>
              <a:rPr lang="en-US" sz="2400" u="sng">
                <a:latin typeface="Times New Roman" pitchFamily="-112" charset="0"/>
              </a:rPr>
              <a:t>both</a:t>
            </a:r>
            <a:r>
              <a:rPr lang="en-US" sz="2400">
                <a:latin typeface="Times New Roman" pitchFamily="-112" charset="0"/>
              </a:rPr>
              <a:t> programs and data</a:t>
            </a:r>
          </a:p>
        </p:txBody>
      </p:sp>
      <p:sp>
        <p:nvSpPr>
          <p:cNvPr id="35854" name="Text Box 11"/>
          <p:cNvSpPr txBox="1">
            <a:spLocks noChangeArrowheads="1"/>
          </p:cNvSpPr>
          <p:nvPr/>
        </p:nvSpPr>
        <p:spPr bwMode="auto">
          <a:xfrm>
            <a:off x="1177925" y="5638800"/>
            <a:ext cx="6948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b="1">
                <a:solidFill>
                  <a:srgbClr val="FF0000"/>
                </a:solidFill>
                <a:latin typeface="Times New Roman" pitchFamily="-112" charset="0"/>
              </a:rPr>
              <a:t>After 60 years … most processors still look like this!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94" name="Rectangle 26"/>
          <p:cNvSpPr>
            <a:spLocks noGrp="1" noChangeArrowheads="1"/>
          </p:cNvSpPr>
          <p:nvPr>
            <p:ph type="title"/>
          </p:nvPr>
        </p:nvSpPr>
        <p:spPr>
          <a:xfrm>
            <a:off x="698500" y="-215900"/>
            <a:ext cx="7772400" cy="13716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>
                <a:latin typeface="Gill Sans MT" pitchFamily="-112" charset="-18"/>
              </a:rPr>
              <a:t>Practical Universal </a:t>
            </a:r>
            <a:r>
              <a:rPr lang="en-US" u="sng">
                <a:latin typeface="Gill Sans MT" pitchFamily="-112" charset="-18"/>
              </a:rPr>
              <a:t>Computers</a:t>
            </a:r>
            <a:r>
              <a:rPr lang="en-US">
                <a:latin typeface="Gill Sans MT" pitchFamily="-112" charset="-18"/>
              </a:rPr>
              <a:t/>
            </a:r>
            <a:br>
              <a:rPr lang="en-US">
                <a:latin typeface="Gill Sans MT" pitchFamily="-112" charset="-18"/>
              </a:rPr>
            </a:br>
            <a:r>
              <a:rPr lang="en-US">
                <a:latin typeface="Gill Sans MT" pitchFamily="-112" charset="-18"/>
              </a:rPr>
              <a:t>(John) Von Neumann  Architecture (1945)</a:t>
            </a:r>
          </a:p>
        </p:txBody>
      </p:sp>
      <p:sp>
        <p:nvSpPr>
          <p:cNvPr id="36867" name="Footer Placeholder 3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Times New Roman" pitchFamily="-112" charset="0"/>
              <a:ea typeface="Times New Roman" pitchFamily="-112" charset="0"/>
              <a:cs typeface="Times New Roman" pitchFamily="-112" charset="0"/>
            </a:endParaRPr>
          </a:p>
        </p:txBody>
      </p:sp>
      <p:sp>
        <p:nvSpPr>
          <p:cNvPr id="36868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039F231-3D5A-E54E-97CA-7D4BB9C3A215}" type="slidenum">
              <a:rPr lang="en-US"/>
              <a:pPr/>
              <a:t>25</a:t>
            </a:fld>
            <a:endParaRPr lang="en-US"/>
          </a:p>
        </p:txBody>
      </p:sp>
      <p:sp>
        <p:nvSpPr>
          <p:cNvPr id="36869" name="Rectangle 2"/>
          <p:cNvSpPr>
            <a:spLocks noChangeArrowheads="1"/>
          </p:cNvSpPr>
          <p:nvPr/>
        </p:nvSpPr>
        <p:spPr bwMode="auto">
          <a:xfrm>
            <a:off x="3810000" y="2362200"/>
            <a:ext cx="2133600" cy="2057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Ctr="1">
            <a:prstTxWarp prst="textNoShape">
              <a:avLst/>
            </a:prstTxWarp>
          </a:bodyPr>
          <a:lstStyle/>
          <a:p>
            <a:pPr algn="ctr"/>
            <a:r>
              <a:rPr lang="en-US" sz="1600">
                <a:latin typeface="Arial" pitchFamily="-112" charset="0"/>
              </a:rPr>
              <a:t>DataPaths</a:t>
            </a:r>
          </a:p>
          <a:p>
            <a:pPr algn="ctr"/>
            <a:endParaRPr lang="en-US" sz="2000">
              <a:latin typeface="Arial" pitchFamily="-112" charset="0"/>
            </a:endParaRPr>
          </a:p>
        </p:txBody>
      </p:sp>
      <p:sp>
        <p:nvSpPr>
          <p:cNvPr id="36870" name="Rectangle 3"/>
          <p:cNvSpPr>
            <a:spLocks noChangeArrowheads="1"/>
          </p:cNvSpPr>
          <p:nvPr/>
        </p:nvSpPr>
        <p:spPr bwMode="auto">
          <a:xfrm>
            <a:off x="4191000" y="3810000"/>
            <a:ext cx="12954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>
                <a:latin typeface="Times New Roman" pitchFamily="-112" charset="0"/>
              </a:rPr>
              <a:t>PC</a:t>
            </a:r>
          </a:p>
        </p:txBody>
      </p:sp>
      <p:sp>
        <p:nvSpPr>
          <p:cNvPr id="36871" name="Rectangle 4"/>
          <p:cNvSpPr>
            <a:spLocks noChangeArrowheads="1"/>
          </p:cNvSpPr>
          <p:nvPr/>
        </p:nvSpPr>
        <p:spPr bwMode="auto">
          <a:xfrm>
            <a:off x="4191000" y="4114800"/>
            <a:ext cx="12954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>
                <a:latin typeface="Times New Roman" pitchFamily="-112" charset="0"/>
              </a:rPr>
              <a:t>ABR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4191000" y="3276600"/>
            <a:ext cx="1371600" cy="442913"/>
            <a:chOff x="2880" y="1968"/>
            <a:chExt cx="864" cy="279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2880" y="1968"/>
              <a:ext cx="864" cy="252"/>
              <a:chOff x="1440" y="2736"/>
              <a:chExt cx="1152" cy="240"/>
            </a:xfrm>
          </p:grpSpPr>
          <p:sp>
            <p:nvSpPr>
              <p:cNvPr id="36902" name="Line 7"/>
              <p:cNvSpPr>
                <a:spLocks noChangeShapeType="1"/>
              </p:cNvSpPr>
              <p:nvPr/>
            </p:nvSpPr>
            <p:spPr bwMode="auto">
              <a:xfrm>
                <a:off x="1440" y="2736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s-ES_tradnl"/>
              </a:p>
            </p:txBody>
          </p:sp>
          <p:sp>
            <p:nvSpPr>
              <p:cNvPr id="36903" name="Line 8"/>
              <p:cNvSpPr>
                <a:spLocks noChangeShapeType="1"/>
              </p:cNvSpPr>
              <p:nvPr/>
            </p:nvSpPr>
            <p:spPr bwMode="auto">
              <a:xfrm>
                <a:off x="2160" y="2736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s-ES_tradnl"/>
              </a:p>
            </p:txBody>
          </p:sp>
          <p:sp>
            <p:nvSpPr>
              <p:cNvPr id="36904" name="Line 9"/>
              <p:cNvSpPr>
                <a:spLocks noChangeShapeType="1"/>
              </p:cNvSpPr>
              <p:nvPr/>
            </p:nvSpPr>
            <p:spPr bwMode="auto">
              <a:xfrm>
                <a:off x="1584" y="2976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s-ES_tradnl"/>
              </a:p>
            </p:txBody>
          </p:sp>
          <p:sp>
            <p:nvSpPr>
              <p:cNvPr id="36905" name="Line 10"/>
              <p:cNvSpPr>
                <a:spLocks noChangeShapeType="1"/>
              </p:cNvSpPr>
              <p:nvPr/>
            </p:nvSpPr>
            <p:spPr bwMode="auto">
              <a:xfrm>
                <a:off x="2016" y="2976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s-ES_tradnl"/>
              </a:p>
            </p:txBody>
          </p:sp>
          <p:sp>
            <p:nvSpPr>
              <p:cNvPr id="36906" name="Line 11"/>
              <p:cNvSpPr>
                <a:spLocks noChangeShapeType="1"/>
              </p:cNvSpPr>
              <p:nvPr/>
            </p:nvSpPr>
            <p:spPr bwMode="auto">
              <a:xfrm>
                <a:off x="1440" y="2736"/>
                <a:ext cx="144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s-ES_tradnl"/>
              </a:p>
            </p:txBody>
          </p:sp>
          <p:sp>
            <p:nvSpPr>
              <p:cNvPr id="36907" name="Line 12"/>
              <p:cNvSpPr>
                <a:spLocks noChangeShapeType="1"/>
              </p:cNvSpPr>
              <p:nvPr/>
            </p:nvSpPr>
            <p:spPr bwMode="auto">
              <a:xfrm flipH="1">
                <a:off x="2448" y="2736"/>
                <a:ext cx="144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s-ES_tradnl"/>
              </a:p>
            </p:txBody>
          </p:sp>
          <p:sp>
            <p:nvSpPr>
              <p:cNvPr id="36908" name="Line 13"/>
              <p:cNvSpPr>
                <a:spLocks noChangeShapeType="1"/>
              </p:cNvSpPr>
              <p:nvPr/>
            </p:nvSpPr>
            <p:spPr bwMode="auto">
              <a:xfrm>
                <a:off x="1872" y="2736"/>
                <a:ext cx="144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s-ES_tradnl"/>
              </a:p>
            </p:txBody>
          </p:sp>
          <p:sp>
            <p:nvSpPr>
              <p:cNvPr id="36909" name="Line 14"/>
              <p:cNvSpPr>
                <a:spLocks noChangeShapeType="1"/>
              </p:cNvSpPr>
              <p:nvPr/>
            </p:nvSpPr>
            <p:spPr bwMode="auto">
              <a:xfrm flipH="1">
                <a:off x="2016" y="2736"/>
                <a:ext cx="144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s-ES_tradnl"/>
              </a:p>
            </p:txBody>
          </p:sp>
        </p:grpSp>
        <p:sp>
          <p:nvSpPr>
            <p:cNvPr id="36901" name="Text Box 15"/>
            <p:cNvSpPr txBox="1">
              <a:spLocks noChangeArrowheads="1"/>
            </p:cNvSpPr>
            <p:nvPr/>
          </p:nvSpPr>
          <p:spPr bwMode="auto">
            <a:xfrm>
              <a:off x="3120" y="2016"/>
              <a:ext cx="4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>
                  <a:latin typeface="Times New Roman" pitchFamily="-112" charset="0"/>
                </a:rPr>
                <a:t>ALU</a:t>
              </a:r>
            </a:p>
          </p:txBody>
        </p:sp>
      </p:grpSp>
      <p:sp>
        <p:nvSpPr>
          <p:cNvPr id="36873" name="Rectangle 16"/>
          <p:cNvSpPr>
            <a:spLocks noChangeArrowheads="1"/>
          </p:cNvSpPr>
          <p:nvPr/>
        </p:nvSpPr>
        <p:spPr bwMode="auto">
          <a:xfrm>
            <a:off x="4724400" y="2895600"/>
            <a:ext cx="10668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>
                <a:latin typeface="Times New Roman" pitchFamily="-112" charset="0"/>
              </a:rPr>
              <a:t>AC</a:t>
            </a:r>
          </a:p>
        </p:txBody>
      </p:sp>
      <p:sp>
        <p:nvSpPr>
          <p:cNvPr id="36874" name="Line 17"/>
          <p:cNvSpPr>
            <a:spLocks noChangeShapeType="1"/>
          </p:cNvSpPr>
          <p:nvPr/>
        </p:nvSpPr>
        <p:spPr bwMode="auto">
          <a:xfrm>
            <a:off x="3962400" y="25908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75" name="Line 18"/>
          <p:cNvSpPr>
            <a:spLocks noChangeShapeType="1"/>
          </p:cNvSpPr>
          <p:nvPr/>
        </p:nvSpPr>
        <p:spPr bwMode="auto">
          <a:xfrm>
            <a:off x="3962400" y="2895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76" name="Line 19"/>
          <p:cNvSpPr>
            <a:spLocks noChangeShapeType="1"/>
          </p:cNvSpPr>
          <p:nvPr/>
        </p:nvSpPr>
        <p:spPr bwMode="auto">
          <a:xfrm>
            <a:off x="4419600" y="2895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77" name="Line 20"/>
          <p:cNvSpPr>
            <a:spLocks noChangeShapeType="1"/>
          </p:cNvSpPr>
          <p:nvPr/>
        </p:nvSpPr>
        <p:spPr bwMode="auto">
          <a:xfrm flipH="1">
            <a:off x="3962400" y="3962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78" name="Line 21"/>
          <p:cNvSpPr>
            <a:spLocks noChangeShapeType="1"/>
          </p:cNvSpPr>
          <p:nvPr/>
        </p:nvSpPr>
        <p:spPr bwMode="auto">
          <a:xfrm flipH="1">
            <a:off x="3962400" y="41910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79" name="Line 22"/>
          <p:cNvSpPr>
            <a:spLocks noChangeShapeType="1"/>
          </p:cNvSpPr>
          <p:nvPr/>
        </p:nvSpPr>
        <p:spPr bwMode="auto">
          <a:xfrm>
            <a:off x="5334000" y="3124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80" name="Freeform 23"/>
          <p:cNvSpPr>
            <a:spLocks/>
          </p:cNvSpPr>
          <p:nvPr/>
        </p:nvSpPr>
        <p:spPr bwMode="auto">
          <a:xfrm>
            <a:off x="3962400" y="3657600"/>
            <a:ext cx="914400" cy="76200"/>
          </a:xfrm>
          <a:custGeom>
            <a:avLst/>
            <a:gdLst>
              <a:gd name="T0" fmla="*/ 914400 w 576"/>
              <a:gd name="T1" fmla="*/ 0 h 48"/>
              <a:gd name="T2" fmla="*/ 914400 w 576"/>
              <a:gd name="T3" fmla="*/ 76200 h 48"/>
              <a:gd name="T4" fmla="*/ 0 w 576"/>
              <a:gd name="T5" fmla="*/ 76200 h 48"/>
              <a:gd name="T6" fmla="*/ 0 60000 65536"/>
              <a:gd name="T7" fmla="*/ 0 60000 65536"/>
              <a:gd name="T8" fmla="*/ 0 60000 65536"/>
              <a:gd name="T9" fmla="*/ 0 w 576"/>
              <a:gd name="T10" fmla="*/ 0 h 48"/>
              <a:gd name="T11" fmla="*/ 576 w 576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76" h="48">
                <a:moveTo>
                  <a:pt x="576" y="0"/>
                </a:moveTo>
                <a:lnTo>
                  <a:pt x="576" y="48"/>
                </a:lnTo>
                <a:lnTo>
                  <a:pt x="0" y="48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81" name="Line 24"/>
          <p:cNvSpPr>
            <a:spLocks noChangeShapeType="1"/>
          </p:cNvSpPr>
          <p:nvPr/>
        </p:nvSpPr>
        <p:spPr bwMode="auto">
          <a:xfrm>
            <a:off x="3962400" y="27432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82" name="Line 25"/>
          <p:cNvSpPr>
            <a:spLocks noChangeShapeType="1"/>
          </p:cNvSpPr>
          <p:nvPr/>
        </p:nvSpPr>
        <p:spPr bwMode="auto">
          <a:xfrm>
            <a:off x="5257800" y="2743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s-ES_tradnl"/>
          </a:p>
        </p:txBody>
      </p:sp>
      <p:pic>
        <p:nvPicPr>
          <p:cNvPr id="36883" name="Picture 27" descr="vonNeumann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6100" y="2070100"/>
            <a:ext cx="2470150" cy="348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84" name="Rectangle 28"/>
          <p:cNvSpPr>
            <a:spLocks noChangeArrowheads="1"/>
          </p:cNvSpPr>
          <p:nvPr/>
        </p:nvSpPr>
        <p:spPr bwMode="auto">
          <a:xfrm>
            <a:off x="6553200" y="2286000"/>
            <a:ext cx="1143000" cy="3276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85" name="Rectangle 29"/>
          <p:cNvSpPr>
            <a:spLocks noChangeArrowheads="1"/>
          </p:cNvSpPr>
          <p:nvPr/>
        </p:nvSpPr>
        <p:spPr bwMode="auto">
          <a:xfrm>
            <a:off x="6553200" y="2286000"/>
            <a:ext cx="1143000" cy="16002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>
                <a:latin typeface="Arial" pitchFamily="-112" charset="0"/>
              </a:rPr>
              <a:t>Program</a:t>
            </a:r>
          </a:p>
        </p:txBody>
      </p:sp>
      <p:sp>
        <p:nvSpPr>
          <p:cNvPr id="36886" name="Rectangle 30"/>
          <p:cNvSpPr>
            <a:spLocks noChangeArrowheads="1"/>
          </p:cNvSpPr>
          <p:nvPr/>
        </p:nvSpPr>
        <p:spPr bwMode="auto">
          <a:xfrm>
            <a:off x="6553200" y="3886200"/>
            <a:ext cx="1143000" cy="1676400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>
                <a:latin typeface="Arial" pitchFamily="-112" charset="0"/>
              </a:rPr>
              <a:t>Data</a:t>
            </a:r>
          </a:p>
        </p:txBody>
      </p:sp>
      <p:sp>
        <p:nvSpPr>
          <p:cNvPr id="36887" name="Text Box 31"/>
          <p:cNvSpPr txBox="1">
            <a:spLocks noChangeArrowheads="1"/>
          </p:cNvSpPr>
          <p:nvPr/>
        </p:nvSpPr>
        <p:spPr bwMode="auto">
          <a:xfrm>
            <a:off x="6477000" y="1827213"/>
            <a:ext cx="1284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solidFill>
                  <a:srgbClr val="FF6600"/>
                </a:solidFill>
                <a:latin typeface="Arial" pitchFamily="-112" charset="0"/>
              </a:rPr>
              <a:t>Memory</a:t>
            </a:r>
          </a:p>
        </p:txBody>
      </p:sp>
      <p:sp>
        <p:nvSpPr>
          <p:cNvPr id="36888" name="Rectangle 32"/>
          <p:cNvSpPr>
            <a:spLocks noChangeArrowheads="1"/>
          </p:cNvSpPr>
          <p:nvPr/>
        </p:nvSpPr>
        <p:spPr bwMode="auto">
          <a:xfrm>
            <a:off x="3810000" y="4876800"/>
            <a:ext cx="21336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latin typeface="Arial" pitchFamily="-112" charset="0"/>
              </a:rPr>
              <a:t>Control Unit</a:t>
            </a:r>
            <a:r>
              <a:rPr lang="en-US" sz="2000">
                <a:latin typeface="Arial" pitchFamily="-112" charset="0"/>
              </a:rPr>
              <a:t> </a:t>
            </a:r>
          </a:p>
          <a:p>
            <a:pPr algn="ctr"/>
            <a:r>
              <a:rPr lang="en-US" sz="1600">
                <a:latin typeface="Arial" pitchFamily="-112" charset="0"/>
              </a:rPr>
              <a:t>(FSM)</a:t>
            </a:r>
          </a:p>
        </p:txBody>
      </p:sp>
      <p:sp>
        <p:nvSpPr>
          <p:cNvPr id="36889" name="Rectangle 33"/>
          <p:cNvSpPr>
            <a:spLocks noChangeArrowheads="1"/>
          </p:cNvSpPr>
          <p:nvPr/>
        </p:nvSpPr>
        <p:spPr bwMode="auto">
          <a:xfrm>
            <a:off x="3505200" y="1981200"/>
            <a:ext cx="2590800" cy="3581400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90" name="Text Box 34"/>
          <p:cNvSpPr txBox="1">
            <a:spLocks noChangeArrowheads="1"/>
          </p:cNvSpPr>
          <p:nvPr/>
        </p:nvSpPr>
        <p:spPr bwMode="auto">
          <a:xfrm>
            <a:off x="3505200" y="1981200"/>
            <a:ext cx="666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FF6600"/>
                </a:solidFill>
                <a:latin typeface="Arial" pitchFamily="-112" charset="0"/>
              </a:rPr>
              <a:t>CPU</a:t>
            </a:r>
          </a:p>
        </p:txBody>
      </p:sp>
      <p:cxnSp>
        <p:nvCxnSpPr>
          <p:cNvPr id="36891" name="AutoShape 35"/>
          <p:cNvCxnSpPr>
            <a:cxnSpLocks noChangeShapeType="1"/>
            <a:stCxn id="36871" idx="3"/>
            <a:endCxn id="36886" idx="1"/>
          </p:cNvCxnSpPr>
          <p:nvPr/>
        </p:nvCxnSpPr>
        <p:spPr bwMode="auto">
          <a:xfrm>
            <a:off x="5486400" y="4229100"/>
            <a:ext cx="1066800" cy="4953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</p:cxnSp>
      <p:cxnSp>
        <p:nvCxnSpPr>
          <p:cNvPr id="36892" name="AutoShape 36"/>
          <p:cNvCxnSpPr>
            <a:cxnSpLocks noChangeShapeType="1"/>
            <a:stCxn id="36870" idx="3"/>
            <a:endCxn id="36885" idx="1"/>
          </p:cNvCxnSpPr>
          <p:nvPr/>
        </p:nvCxnSpPr>
        <p:spPr bwMode="auto">
          <a:xfrm flipV="1">
            <a:off x="5486400" y="3086100"/>
            <a:ext cx="1066800" cy="8382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</p:cxnSp>
      <p:sp>
        <p:nvSpPr>
          <p:cNvPr id="36893" name="Text Box 37"/>
          <p:cNvSpPr txBox="1">
            <a:spLocks noChangeArrowheads="1"/>
          </p:cNvSpPr>
          <p:nvPr/>
        </p:nvSpPr>
        <p:spPr bwMode="auto">
          <a:xfrm>
            <a:off x="1616075" y="5562600"/>
            <a:ext cx="64976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>
                <a:latin typeface="Times New Roman" pitchFamily="-112" charset="0"/>
              </a:rPr>
              <a:t>CPU is a universal TM </a:t>
            </a:r>
          </a:p>
          <a:p>
            <a:pPr algn="ctr"/>
            <a:r>
              <a:rPr lang="en-US" sz="2400">
                <a:latin typeface="Times New Roman" pitchFamily="-112" charset="0"/>
              </a:rPr>
              <a:t>An interpreter of some programming language (PL)</a:t>
            </a:r>
          </a:p>
        </p:txBody>
      </p:sp>
      <p:grpSp>
        <p:nvGrpSpPr>
          <p:cNvPr id="4" name="Group 38"/>
          <p:cNvGrpSpPr>
            <a:grpSpLocks/>
          </p:cNvGrpSpPr>
          <p:nvPr/>
        </p:nvGrpSpPr>
        <p:grpSpPr bwMode="auto">
          <a:xfrm>
            <a:off x="3886200" y="4495800"/>
            <a:ext cx="1981200" cy="304800"/>
            <a:chOff x="2784" y="2880"/>
            <a:chExt cx="1248" cy="192"/>
          </a:xfrm>
        </p:grpSpPr>
        <p:sp>
          <p:nvSpPr>
            <p:cNvPr id="36898" name="AutoShape 39"/>
            <p:cNvSpPr>
              <a:spLocks noChangeArrowheads="1"/>
            </p:cNvSpPr>
            <p:nvPr/>
          </p:nvSpPr>
          <p:spPr bwMode="auto">
            <a:xfrm>
              <a:off x="2784" y="2880"/>
              <a:ext cx="624" cy="192"/>
            </a:xfrm>
            <a:prstGeom prst="upArrow">
              <a:avLst>
                <a:gd name="adj1" fmla="val 50000"/>
                <a:gd name="adj2" fmla="val 58333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600">
                  <a:latin typeface="Times New Roman" pitchFamily="-112" charset="0"/>
                </a:rPr>
                <a:t>status</a:t>
              </a:r>
            </a:p>
          </p:txBody>
        </p:sp>
        <p:sp>
          <p:nvSpPr>
            <p:cNvPr id="36899" name="AutoShape 40"/>
            <p:cNvSpPr>
              <a:spLocks noChangeArrowheads="1"/>
            </p:cNvSpPr>
            <p:nvPr/>
          </p:nvSpPr>
          <p:spPr bwMode="auto">
            <a:xfrm>
              <a:off x="3408" y="2880"/>
              <a:ext cx="624" cy="192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200">
                  <a:latin typeface="Times New Roman" pitchFamily="-112" charset="0"/>
                </a:rPr>
                <a:t>control</a:t>
              </a:r>
            </a:p>
          </p:txBody>
        </p:sp>
      </p:grpSp>
      <p:pic>
        <p:nvPicPr>
          <p:cNvPr id="36895" name="Picture 41" descr="j0078748"/>
          <p:cNvPicPr>
            <a:picLocks noChangeAspect="1" noChangeArrowheads="1"/>
          </p:cNvPicPr>
          <p:nvPr/>
        </p:nvPicPr>
        <mc:AlternateContent>
          <mc:Choice xmlns:ma="http://schemas.microsoft.com/office/mac/drawingml/2008/main" Requires="ma">
            <p:blipFill>
              <a:blip r:embed="rId4"/>
              <a:srcRect/>
              <a:stretch>
                <a:fillRect/>
              </a:stretch>
            </p:blipFill>
          </mc:Choice>
          <mc:Fallback>
            <p:blipFill>
              <a:blip r:embed="rId5"/>
              <a:srcRect/>
              <a:stretch>
                <a:fillRect/>
              </a:stretch>
            </p:blipFill>
          </mc:Fallback>
        </mc:AlternateContent>
        <p:spPr bwMode="auto">
          <a:xfrm>
            <a:off x="7872413" y="4360863"/>
            <a:ext cx="1068387" cy="157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96" name="Text Box 42"/>
          <p:cNvSpPr txBox="1">
            <a:spLocks noChangeArrowheads="1"/>
          </p:cNvSpPr>
          <p:nvPr/>
        </p:nvSpPr>
        <p:spPr bwMode="auto">
          <a:xfrm>
            <a:off x="7820025" y="3224213"/>
            <a:ext cx="1087438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>
                <a:solidFill>
                  <a:schemeClr val="bg1"/>
                </a:solidFill>
                <a:latin typeface="Times New Roman" pitchFamily="-112" charset="0"/>
              </a:rPr>
              <a:t>This looks </a:t>
            </a:r>
          </a:p>
          <a:p>
            <a:r>
              <a:rPr lang="en-US" sz="1600">
                <a:solidFill>
                  <a:schemeClr val="bg1"/>
                </a:solidFill>
                <a:latin typeface="Times New Roman" pitchFamily="-112" charset="0"/>
              </a:rPr>
              <a:t>just like a </a:t>
            </a:r>
          </a:p>
          <a:p>
            <a:r>
              <a:rPr lang="en-US" sz="1600">
                <a:solidFill>
                  <a:schemeClr val="bg1"/>
                </a:solidFill>
                <a:latin typeface="Times New Roman" pitchFamily="-112" charset="0"/>
              </a:rPr>
              <a:t>TM Tape</a:t>
            </a:r>
          </a:p>
        </p:txBody>
      </p:sp>
      <p:sp>
        <p:nvSpPr>
          <p:cNvPr id="36897" name="Line 43"/>
          <p:cNvSpPr>
            <a:spLocks noChangeShapeType="1"/>
          </p:cNvSpPr>
          <p:nvPr/>
        </p:nvSpPr>
        <p:spPr bwMode="auto">
          <a:xfrm flipH="1" flipV="1">
            <a:off x="8267700" y="4089400"/>
            <a:ext cx="50800" cy="4064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Basics of Functions</a:t>
            </a:r>
          </a:p>
          <a:p>
            <a:r>
              <a:rPr lang="en-GB" dirty="0" smtClean="0"/>
              <a:t>Decision statements</a:t>
            </a:r>
          </a:p>
          <a:p>
            <a:r>
              <a:rPr lang="en-GB" dirty="0" smtClean="0"/>
              <a:t>Recursion</a:t>
            </a:r>
          </a:p>
          <a:p>
            <a:r>
              <a:rPr lang="en-GB" dirty="0" smtClean="0"/>
              <a:t>Iteration statements</a:t>
            </a:r>
          </a:p>
          <a:p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229600" cy="609600"/>
          </a:xfrm>
        </p:spPr>
        <p:txBody>
          <a:bodyPr/>
          <a:lstStyle/>
          <a:p>
            <a:r>
              <a:rPr lang="en-GB" smtClean="0"/>
              <a:t>Outline</a:t>
            </a:r>
            <a:endParaRPr lang="en-GB" dirty="0"/>
          </a:p>
        </p:txBody>
      </p:sp>
      <p:sp>
        <p:nvSpPr>
          <p:cNvPr id="1741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These materials were developed with funding from the US National Institutes of Health grant #2T36 GM008789 to the Pittsburgh Supercomputing Center</a:t>
            </a:r>
            <a:endParaRPr lang="en-US" dirty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757F61A-D27E-F644-BF78-87297A58D6B6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mtClean="0"/>
              <a:t>Basics of Functions</a:t>
            </a:r>
          </a:p>
          <a:p>
            <a:r>
              <a:rPr lang="en-GB" smtClean="0"/>
              <a:t>Decision statements</a:t>
            </a:r>
          </a:p>
          <a:p>
            <a:r>
              <a:rPr lang="en-GB" smtClean="0"/>
              <a:t>Recursion</a:t>
            </a:r>
          </a:p>
          <a:p>
            <a:r>
              <a:rPr lang="en-GB" smtClean="0"/>
              <a:t>Iteration statements</a:t>
            </a:r>
          </a:p>
          <a:p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229600" cy="609600"/>
          </a:xfrm>
        </p:spPr>
        <p:txBody>
          <a:bodyPr/>
          <a:lstStyle/>
          <a:p>
            <a:r>
              <a:rPr lang="en-GB" smtClean="0"/>
              <a:t>Outline</a:t>
            </a:r>
            <a:endParaRPr lang="en-GB" dirty="0"/>
          </a:p>
        </p:txBody>
      </p:sp>
      <p:sp>
        <p:nvSpPr>
          <p:cNvPr id="1741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757F61A-D27E-F644-BF78-87297A58D6B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609600"/>
          </a:xfrm>
        </p:spPr>
        <p:txBody>
          <a:bodyPr/>
          <a:lstStyle/>
          <a:p>
            <a:r>
              <a:rPr lang="en-US" dirty="0" smtClean="0"/>
              <a:t>Some Inaccurate Yet Popular </a:t>
            </a:r>
            <a:br>
              <a:rPr lang="en-US" dirty="0" smtClean="0"/>
            </a:br>
            <a:r>
              <a:rPr lang="en-US" dirty="0" smtClean="0"/>
              <a:t>Perceptions of Computing</a:t>
            </a:r>
            <a:endParaRPr lang="en-US" dirty="0"/>
          </a:p>
        </p:txBody>
      </p:sp>
      <p:sp>
        <p:nvSpPr>
          <p:cNvPr id="1638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Computing = Computers</a:t>
            </a:r>
          </a:p>
          <a:p>
            <a:r>
              <a:rPr lang="en-US" smtClean="0"/>
              <a:t>Computing = Programming</a:t>
            </a:r>
          </a:p>
          <a:p>
            <a:r>
              <a:rPr lang="en-US" smtClean="0"/>
              <a:t>Computing = Software</a:t>
            </a:r>
            <a:endParaRPr lang="en-US"/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20045D-4835-C24D-A15F-90970EC4DC6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469900" y="444500"/>
            <a:ext cx="7848600" cy="6604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Computing = Computers</a:t>
            </a:r>
          </a:p>
        </p:txBody>
      </p:sp>
      <p:sp>
        <p:nvSpPr>
          <p:cNvPr id="17411" name="Footer Placeholder 3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Times New Roman" pitchFamily="-112" charset="0"/>
              <a:ea typeface="Times New Roman" pitchFamily="-112" charset="0"/>
              <a:cs typeface="Times New Roman" pitchFamily="-112" charset="0"/>
            </a:endParaRPr>
          </a:p>
        </p:txBody>
      </p:sp>
      <p:sp>
        <p:nvSpPr>
          <p:cNvPr id="17412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A66686F-6292-384A-83AB-2725928B8C39}" type="slidenum">
              <a:rPr lang="en-US"/>
              <a:pPr/>
              <a:t>6</a:t>
            </a:fld>
            <a:endParaRPr lang="en-US"/>
          </a:p>
        </p:txBody>
      </p:sp>
      <p:sp>
        <p:nvSpPr>
          <p:cNvPr id="17413" name="Text Box 3"/>
          <p:cNvSpPr txBox="1">
            <a:spLocks noChangeArrowheads="1"/>
          </p:cNvSpPr>
          <p:nvPr/>
        </p:nvSpPr>
        <p:spPr bwMode="auto">
          <a:xfrm>
            <a:off x="1774825" y="2590800"/>
            <a:ext cx="5562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sz="3200">
                <a:solidFill>
                  <a:schemeClr val="bg1"/>
                </a:solidFill>
                <a:latin typeface="Times New Roman" pitchFamily="-112" charset="0"/>
              </a:rPr>
              <a:t>Computing is about solving problems using computers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206500" y="2146300"/>
            <a:ext cx="6524625" cy="1752600"/>
            <a:chOff x="816" y="2544"/>
            <a:chExt cx="4110" cy="1104"/>
          </a:xfrm>
        </p:grpSpPr>
        <p:sp>
          <p:nvSpPr>
            <p:cNvPr id="17415" name="Text Box 5"/>
            <p:cNvSpPr txBox="1">
              <a:spLocks noChangeArrowheads="1"/>
            </p:cNvSpPr>
            <p:nvPr/>
          </p:nvSpPr>
          <p:spPr bwMode="auto">
            <a:xfrm>
              <a:off x="816" y="3360"/>
              <a:ext cx="411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solidFill>
                    <a:srgbClr val="00B050"/>
                  </a:solidFill>
                  <a:latin typeface="Times New Roman" pitchFamily="-112" charset="0"/>
                </a:rPr>
                <a:t>A.K.A. The Computing Device View of Computing</a:t>
              </a:r>
            </a:p>
          </p:txBody>
        </p:sp>
        <p:sp>
          <p:nvSpPr>
            <p:cNvPr id="17416" name="AutoShape 6"/>
            <p:cNvSpPr>
              <a:spLocks noChangeArrowheads="1"/>
            </p:cNvSpPr>
            <p:nvPr/>
          </p:nvSpPr>
          <p:spPr bwMode="auto">
            <a:xfrm>
              <a:off x="2534" y="2544"/>
              <a:ext cx="672" cy="576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FFFF00"/>
            </a:solidFill>
            <a:ln w="9525">
              <a:solidFill>
                <a:srgbClr val="FFFF00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s-ES_tradnl">
                <a:solidFill>
                  <a:srgbClr val="00B05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431800" y="-203200"/>
            <a:ext cx="8229600" cy="13716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Computing = Programming</a:t>
            </a:r>
          </a:p>
        </p:txBody>
      </p:sp>
      <p:sp>
        <p:nvSpPr>
          <p:cNvPr id="18435" name="Footer Placeholder 3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Times New Roman" pitchFamily="-112" charset="0"/>
              <a:ea typeface="Times New Roman" pitchFamily="-112" charset="0"/>
              <a:cs typeface="Times New Roman" pitchFamily="-112" charset="0"/>
            </a:endParaRPr>
          </a:p>
        </p:txBody>
      </p:sp>
      <p:sp>
        <p:nvSpPr>
          <p:cNvPr id="18436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4EFB6F2-442B-EE46-85E8-16A180178672}" type="slidenum">
              <a:rPr lang="en-US"/>
              <a:pPr/>
              <a:t>7</a:t>
            </a:fld>
            <a:endParaRPr lang="en-US"/>
          </a:p>
        </p:txBody>
      </p:sp>
      <p:sp>
        <p:nvSpPr>
          <p:cNvPr id="18437" name="Text Box 3"/>
          <p:cNvSpPr txBox="1">
            <a:spLocks noChangeArrowheads="1"/>
          </p:cNvSpPr>
          <p:nvPr/>
        </p:nvSpPr>
        <p:spPr bwMode="auto">
          <a:xfrm>
            <a:off x="2560638" y="2590800"/>
            <a:ext cx="41941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>
                <a:solidFill>
                  <a:schemeClr val="bg1"/>
                </a:solidFill>
                <a:latin typeface="Times New Roman" pitchFamily="-112" charset="0"/>
              </a:rPr>
              <a:t>Computing is about writing </a:t>
            </a:r>
          </a:p>
          <a:p>
            <a:pPr algn="ctr"/>
            <a:r>
              <a:rPr lang="en-US" sz="2800">
                <a:solidFill>
                  <a:schemeClr val="bg1"/>
                </a:solidFill>
                <a:latin typeface="Times New Roman" pitchFamily="-112" charset="0"/>
              </a:rPr>
              <a:t>programs for computers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952500" y="2108200"/>
            <a:ext cx="7100888" cy="1828800"/>
            <a:chOff x="720" y="2544"/>
            <a:chExt cx="4473" cy="1152"/>
          </a:xfrm>
        </p:grpSpPr>
        <p:sp>
          <p:nvSpPr>
            <p:cNvPr id="18439" name="Text Box 5"/>
            <p:cNvSpPr txBox="1">
              <a:spLocks noChangeArrowheads="1"/>
            </p:cNvSpPr>
            <p:nvPr/>
          </p:nvSpPr>
          <p:spPr bwMode="auto">
            <a:xfrm>
              <a:off x="720" y="3408"/>
              <a:ext cx="447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solidFill>
                    <a:srgbClr val="00B050"/>
                  </a:solidFill>
                  <a:latin typeface="Times New Roman" pitchFamily="-112" charset="0"/>
                </a:rPr>
                <a:t>A.K.A. The Programming Language view of Computing</a:t>
              </a:r>
            </a:p>
          </p:txBody>
        </p:sp>
        <p:sp>
          <p:nvSpPr>
            <p:cNvPr id="18440" name="AutoShape 6"/>
            <p:cNvSpPr>
              <a:spLocks noChangeArrowheads="1"/>
            </p:cNvSpPr>
            <p:nvPr/>
          </p:nvSpPr>
          <p:spPr bwMode="auto">
            <a:xfrm>
              <a:off x="2592" y="2544"/>
              <a:ext cx="672" cy="576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FFFF00"/>
            </a:solidFill>
            <a:ln w="9525">
              <a:solidFill>
                <a:srgbClr val="FFFF00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s-ES_tradnl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54000"/>
            <a:ext cx="8229600" cy="13716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Computing = Software</a:t>
            </a:r>
          </a:p>
        </p:txBody>
      </p:sp>
      <p:sp>
        <p:nvSpPr>
          <p:cNvPr id="19459" name="Footer Placeholder 3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Times New Roman" pitchFamily="-112" charset="0"/>
              <a:ea typeface="Times New Roman" pitchFamily="-112" charset="0"/>
              <a:cs typeface="Times New Roman" pitchFamily="-112" charset="0"/>
            </a:endParaRPr>
          </a:p>
        </p:txBody>
      </p:sp>
      <p:sp>
        <p:nvSpPr>
          <p:cNvPr id="19460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DEEF66A-8F4E-084E-AB64-E9075B46BD44}" type="slidenum">
              <a:rPr lang="en-US"/>
              <a:pPr/>
              <a:t>8</a:t>
            </a:fld>
            <a:endParaRPr lang="en-US"/>
          </a:p>
        </p:txBody>
      </p:sp>
      <p:sp>
        <p:nvSpPr>
          <p:cNvPr id="19461" name="Text Box 3"/>
          <p:cNvSpPr txBox="1">
            <a:spLocks noChangeArrowheads="1"/>
          </p:cNvSpPr>
          <p:nvPr/>
        </p:nvSpPr>
        <p:spPr bwMode="auto">
          <a:xfrm>
            <a:off x="2132013" y="2514600"/>
            <a:ext cx="492442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>
                <a:solidFill>
                  <a:schemeClr val="bg1"/>
                </a:solidFill>
                <a:latin typeface="Times New Roman" pitchFamily="-112" charset="0"/>
              </a:rPr>
              <a:t>Computing is not concerned with</a:t>
            </a:r>
          </a:p>
          <a:p>
            <a:pPr algn="ctr"/>
            <a:r>
              <a:rPr lang="en-US" sz="2800">
                <a:solidFill>
                  <a:schemeClr val="bg1"/>
                </a:solidFill>
                <a:latin typeface="Times New Roman" pitchFamily="-112" charset="0"/>
              </a:rPr>
              <a:t>hardware design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724025" y="2171700"/>
            <a:ext cx="5932488" cy="1828800"/>
            <a:chOff x="1110" y="2496"/>
            <a:chExt cx="3737" cy="1152"/>
          </a:xfrm>
        </p:grpSpPr>
        <p:sp>
          <p:nvSpPr>
            <p:cNvPr id="19463" name="Text Box 5"/>
            <p:cNvSpPr txBox="1">
              <a:spLocks noChangeArrowheads="1"/>
            </p:cNvSpPr>
            <p:nvPr/>
          </p:nvSpPr>
          <p:spPr bwMode="auto">
            <a:xfrm>
              <a:off x="1110" y="3360"/>
              <a:ext cx="373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solidFill>
                    <a:srgbClr val="00B050"/>
                  </a:solidFill>
                  <a:latin typeface="Times New Roman" pitchFamily="-112" charset="0"/>
                </a:rPr>
                <a:t>A.K.A. The “Floppy Disk” view of Computing</a:t>
              </a:r>
            </a:p>
          </p:txBody>
        </p:sp>
        <p:sp>
          <p:nvSpPr>
            <p:cNvPr id="19464" name="AutoShape 6"/>
            <p:cNvSpPr>
              <a:spLocks noChangeArrowheads="1"/>
            </p:cNvSpPr>
            <p:nvPr/>
          </p:nvSpPr>
          <p:spPr bwMode="auto">
            <a:xfrm>
              <a:off x="2557" y="2496"/>
              <a:ext cx="672" cy="576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FFFF00"/>
            </a:solidFill>
            <a:ln w="9525">
              <a:solidFill>
                <a:srgbClr val="FFFF00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s-ES_tradnl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Part I - Outline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Times New Roman" pitchFamily="-112" charset="0"/>
              <a:ea typeface="Times New Roman" pitchFamily="-112" charset="0"/>
              <a:cs typeface="Times New Roman" pitchFamily="-112" charset="0"/>
            </a:endParaRP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ACCC6A0-2275-BE46-81F1-7B049127559A}" type="slidenum">
              <a:rPr lang="en-US"/>
              <a:pPr/>
              <a:t>9</a:t>
            </a:fld>
            <a:endParaRPr lang="en-US"/>
          </a:p>
        </p:txBody>
      </p:sp>
      <p:sp>
        <p:nvSpPr>
          <p:cNvPr id="2048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1981200"/>
            <a:ext cx="7848600" cy="2794000"/>
          </a:xfrm>
        </p:spPr>
        <p:txBody>
          <a:bodyPr/>
          <a:lstStyle/>
          <a:p>
            <a:pPr eaLnBrk="1" hangingPunct="1"/>
            <a:r>
              <a:rPr lang="en-US">
                <a:latin typeface="Gill Sans MT" pitchFamily="-112" charset="-18"/>
              </a:rPr>
              <a:t>What is Computing?</a:t>
            </a:r>
          </a:p>
          <a:p>
            <a:pPr eaLnBrk="1" hangingPunct="1"/>
            <a:r>
              <a:rPr lang="en-US">
                <a:latin typeface="Gill Sans MT" pitchFamily="-112" charset="-18"/>
              </a:rPr>
              <a:t>Computing Models and Computability</a:t>
            </a:r>
          </a:p>
          <a:p>
            <a:pPr eaLnBrk="1" hangingPunct="1"/>
            <a:r>
              <a:rPr lang="en-US">
                <a:latin typeface="Gill Sans MT" pitchFamily="-112" charset="-18"/>
              </a:rPr>
              <a:t>Interpretation and Universal Computers</a:t>
            </a:r>
          </a:p>
          <a:p>
            <a:pPr eaLnBrk="1" hangingPunct="1"/>
            <a:r>
              <a:rPr lang="en-US">
                <a:latin typeface="Gill Sans MT" pitchFamily="-112" charset="-18"/>
              </a:rPr>
              <a:t>Church’s Thesis</a:t>
            </a:r>
          </a:p>
          <a:p>
            <a:pPr eaLnBrk="1" hangingPunct="1">
              <a:buFontTx/>
              <a:buNone/>
            </a:pPr>
            <a:endParaRPr lang="en-US">
              <a:latin typeface="Gill Sans MT" pitchFamily="-112" charset="-18"/>
            </a:endParaRPr>
          </a:p>
          <a:p>
            <a:pPr eaLnBrk="1" hangingPunct="1"/>
            <a:endParaRPr lang="en-US">
              <a:latin typeface="Gill Sans MT" pitchFamily="-112" charset="-18"/>
            </a:endParaRPr>
          </a:p>
          <a:p>
            <a:pPr eaLnBrk="1" hangingPunct="1"/>
            <a:endParaRPr lang="en-US">
              <a:latin typeface="Gill Sans MT" pitchFamily="-112" charset="-1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SC_Basic_62409">
  <a:themeElements>
    <a:clrScheme name="Custom 2">
      <a:dk1>
        <a:srgbClr val="000000"/>
      </a:dk1>
      <a:lt1>
        <a:sysClr val="window" lastClr="FFFFFF"/>
      </a:lt1>
      <a:dk2>
        <a:srgbClr val="000000"/>
      </a:dk2>
      <a:lt2>
        <a:srgbClr val="000000"/>
      </a:lt2>
      <a:accent1>
        <a:srgbClr val="8DB3E2"/>
      </a:accent1>
      <a:accent2>
        <a:srgbClr val="00007F"/>
      </a:accent2>
      <a:accent3>
        <a:srgbClr val="FFFFFF"/>
      </a:accent3>
      <a:accent4>
        <a:srgbClr val="000000"/>
      </a:accent4>
      <a:accent5>
        <a:srgbClr val="8DB3E2"/>
      </a:accent5>
      <a:accent6>
        <a:srgbClr val="00007F"/>
      </a:accent6>
      <a:hlink>
        <a:srgbClr val="31859B"/>
      </a:hlink>
      <a:folHlink>
        <a:srgbClr val="76923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PSC_Basic_62409</Template>
  <TotalTime>659</TotalTime>
  <Words>898</Words>
  <Application>Microsoft Macintosh PowerPoint</Application>
  <PresentationFormat>On-screen Show (4:3)</PresentationFormat>
  <Paragraphs>297</Paragraphs>
  <Slides>25</Slides>
  <Notes>23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PSC_Basic_62409</vt:lpstr>
      <vt:lpstr>Essential Computing for Bioinformatics</vt:lpstr>
      <vt:lpstr>Slide 2</vt:lpstr>
      <vt:lpstr>Outline</vt:lpstr>
      <vt:lpstr>Outline</vt:lpstr>
      <vt:lpstr>Some Inaccurate Yet Popular  Perceptions of Computing</vt:lpstr>
      <vt:lpstr>Computing = Computers</vt:lpstr>
      <vt:lpstr>Computing = Programming</vt:lpstr>
      <vt:lpstr>Computing = Software</vt:lpstr>
      <vt:lpstr>Part I - Outline</vt:lpstr>
      <vt:lpstr>What is computing then?</vt:lpstr>
      <vt:lpstr>The Computation Process</vt:lpstr>
      <vt:lpstr>Fundamental Questions Addressed by the Discipline of Computing </vt:lpstr>
      <vt:lpstr>The Computation Process</vt:lpstr>
      <vt:lpstr>Computability</vt:lpstr>
      <vt:lpstr>The Halting Problem (Alan Turing 1936)</vt:lpstr>
      <vt:lpstr>Mathematical Computers: The Turing Machine (1936)</vt:lpstr>
      <vt:lpstr>Mathematical Computers: The Turing Machine (1936)</vt:lpstr>
      <vt:lpstr>Ad-hoc Turing Machines</vt:lpstr>
      <vt:lpstr>The Universal Turing Machine (UTM) The Paradigm for Modern General Purpose Computers</vt:lpstr>
      <vt:lpstr>Other Familiar Models of Computation</vt:lpstr>
      <vt:lpstr>Computing in Perspective</vt:lpstr>
      <vt:lpstr>Why Abstraction Layers?</vt:lpstr>
      <vt:lpstr>Church’s Thesis </vt:lpstr>
      <vt:lpstr>The (John) Von Neumann Architecture (late 40’s)</vt:lpstr>
      <vt:lpstr>Practical Universal Computers (John) Von Neumann  Architecture (1945)</vt:lpstr>
    </vt:vector>
  </TitlesOfParts>
  <Company>PSC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Python programming  for biologists</dc:title>
  <dc:creator>emh</dc:creator>
  <cp:lastModifiedBy>Bienvenido Velez</cp:lastModifiedBy>
  <cp:revision>111</cp:revision>
  <dcterms:created xsi:type="dcterms:W3CDTF">2009-08-23T23:27:38Z</dcterms:created>
  <dcterms:modified xsi:type="dcterms:W3CDTF">2009-08-24T02:37:58Z</dcterms:modified>
</cp:coreProperties>
</file>