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33"/>
  </p:notesMasterIdLst>
  <p:handoutMasterIdLst>
    <p:handoutMasterId r:id="rId34"/>
  </p:handoutMasterIdLst>
  <p:sldIdLst>
    <p:sldId id="261" r:id="rId2"/>
    <p:sldId id="258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34" r:id="rId25"/>
    <p:sldId id="335" r:id="rId26"/>
    <p:sldId id="336" r:id="rId27"/>
    <p:sldId id="329" r:id="rId28"/>
    <p:sldId id="330" r:id="rId29"/>
    <p:sldId id="331" r:id="rId30"/>
    <p:sldId id="332" r:id="rId31"/>
    <p:sldId id="333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288" y="-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handoutMaster" Target="handoutMasters/handoutMaster1.xml"/><Relationship Id="rId39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heme" Target="theme/theme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600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949325"/>
            <a:ext cx="4556125" cy="3417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2260" cy="37942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6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</a:t>
            </a:r>
            <a:r>
              <a:rPr lang="en-US" sz="2200" dirty="0" smtClean="0"/>
              <a:t> 5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Container Objects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Values</a:t>
            </a:r>
            <a:endParaRPr lang="en-US" dirty="0"/>
          </a:p>
        </p:txBody>
      </p:sp>
      <p:sp>
        <p:nvSpPr>
          <p:cNvPr id="19465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E7AE7-5338-DF47-85BD-61916D07D9D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71525" y="2644775"/>
            <a:ext cx="3363913" cy="18073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[10, 20, 30, 40]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['spam', 'bungee', 'swallow']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['hello', 2.0, 5, [10, 20]]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[]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765675" y="4137024"/>
            <a:ext cx="2033588" cy="892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can be </a:t>
            </a:r>
          </a:p>
          <a:p>
            <a:pPr algn="ctr" defTabSz="414338"/>
            <a:r>
              <a:rPr lang="en-US" sz="1600"/>
              <a:t>heterogeneous</a:t>
            </a:r>
          </a:p>
          <a:p>
            <a:pPr algn="ctr" defTabSz="414338"/>
            <a:r>
              <a:rPr lang="en-US" sz="1600"/>
              <a:t>and nested</a:t>
            </a: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H="1" flipV="1">
            <a:off x="3135313" y="3819525"/>
            <a:ext cx="1484312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958975" y="4678363"/>
            <a:ext cx="1820863" cy="712787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The empty list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H="1" flipV="1">
            <a:off x="1062038" y="4283075"/>
            <a:ext cx="82867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953000" y="2514600"/>
            <a:ext cx="2033588" cy="892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 dirty="0" smtClean="0"/>
              <a:t>Homogeneous</a:t>
            </a:r>
          </a:p>
          <a:p>
            <a:pPr algn="ctr" defTabSz="414338"/>
            <a:r>
              <a:rPr lang="en-US" sz="1600" dirty="0" smtClean="0"/>
              <a:t>Lists</a:t>
            </a:r>
            <a:endParaRPr lang="en-US" sz="1600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3429000" y="2743200"/>
            <a:ext cx="1524000" cy="457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2590800" y="2743201"/>
            <a:ext cx="236855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Integer Lists</a:t>
            </a:r>
            <a:endParaRPr lang="en-US" dirty="0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73607-68B7-4646-9BE9-C2C3C23FC5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062038" y="2132012"/>
            <a:ext cx="2813050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&gt;&gt;&gt;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range(10)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[0, 1, 2, 3, 4, 5, 6, 7, 8, 9]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range(1, 10, 2)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3, 5, 7, 9]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5187950" y="3048000"/>
            <a:ext cx="2352675" cy="1001713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 General</a:t>
            </a:r>
          </a:p>
          <a:p>
            <a:pPr algn="ctr" defTabSz="414338"/>
            <a:endParaRPr lang="en-US" sz="1600"/>
          </a:p>
          <a:p>
            <a:pPr algn="ctr" defTabSz="414338"/>
            <a:r>
              <a:rPr lang="en-US" sz="1600"/>
              <a:t>range(first,last+1,step)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List Elements</a:t>
            </a:r>
            <a:endParaRPr lang="en-US" dirty="0"/>
          </a:p>
        </p:txBody>
      </p:sp>
      <p:sp>
        <p:nvSpPr>
          <p:cNvPr id="21520" name="Footer Placeholder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21519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82698-1DC9-964B-8856-35BA0F304F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314450" y="1524000"/>
            <a:ext cx="2909888" cy="4632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&gt;&gt; words=['hello', 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words[1]</a:t>
            </a:r>
          </a:p>
          <a:p>
            <a:pPr defTabSz="414338"/>
            <a:r>
              <a:rPr lang="en-US" sz="1600"/>
              <a:t>'my'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words[1:3]</a:t>
            </a:r>
          </a:p>
          <a:p>
            <a:pPr defTabSz="414338"/>
            <a:r>
              <a:rPr lang="en-US" sz="1600"/>
              <a:t>['my',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words[-1]</a:t>
            </a:r>
          </a:p>
          <a:p>
            <a:pPr defTabSz="414338"/>
            <a:r>
              <a:rPr lang="en-US" sz="1600"/>
              <a:t>'friend'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'friend' in words</a:t>
            </a:r>
          </a:p>
          <a:p>
            <a:pPr defTabSz="414338"/>
            <a:r>
              <a:rPr lang="en-US" sz="1600"/>
              <a:t>True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words[0] = 'goodbye'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print words</a:t>
            </a:r>
          </a:p>
          <a:p>
            <a:pPr defTabSz="414338"/>
            <a:r>
              <a:rPr lang="en-US" sz="1600"/>
              <a:t>['goodbye', 'my', 'friend']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5110163" y="2428876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5110163" y="1763714"/>
            <a:ext cx="1497012" cy="4826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single element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5110163" y="3155951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negative</a:t>
            </a:r>
          </a:p>
          <a:p>
            <a:pPr algn="ctr" defTabSz="414338"/>
            <a:r>
              <a:rPr lang="en-US" sz="1600"/>
              <a:t>index</a:t>
            </a: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2490788" y="1982789"/>
            <a:ext cx="262890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2820988" y="2708276"/>
            <a:ext cx="2271712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>
            <a:off x="2628900" y="3402014"/>
            <a:ext cx="250666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5110163" y="3875089"/>
            <a:ext cx="1628775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Testing</a:t>
            </a:r>
          </a:p>
          <a:p>
            <a:pPr algn="ctr" defTabSz="414338"/>
            <a:r>
              <a:rPr lang="en-US" sz="1600"/>
              <a:t>List membership</a:t>
            </a: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 flipH="1">
            <a:off x="3221038" y="4205289"/>
            <a:ext cx="1912937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5110163" y="4930776"/>
            <a:ext cx="1630362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are</a:t>
            </a:r>
          </a:p>
          <a:p>
            <a:pPr algn="ctr" defTabSz="414338"/>
            <a:r>
              <a:rPr lang="en-US" sz="1600"/>
              <a:t>mutable</a:t>
            </a:r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 flipH="1" flipV="1">
            <a:off x="3665538" y="4883151"/>
            <a:ext cx="1433512" cy="38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Line 16"/>
          <p:cNvSpPr>
            <a:spLocks noChangeShapeType="1"/>
          </p:cNvSpPr>
          <p:nvPr/>
        </p:nvSpPr>
        <p:spPr bwMode="auto">
          <a:xfrm flipH="1">
            <a:off x="3630613" y="5280026"/>
            <a:ext cx="1477962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List Slices</a:t>
            </a:r>
            <a:endParaRPr lang="en-US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59C51D-5487-E64A-803B-984991955C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874838" y="5553075"/>
            <a:ext cx="53673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Slicing operator always returns a NEW list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117600" y="2081212"/>
            <a:ext cx="2428875" cy="25459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 numbers =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numbers[1:]</a:t>
            </a:r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numbers[:3]</a:t>
            </a:r>
          </a:p>
          <a:p>
            <a:pPr defTabSz="414338"/>
            <a:r>
              <a:rPr lang="en-US" sz="1600" dirty="0"/>
              <a:t>[1, 2]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numbers[:]</a:t>
            </a:r>
          </a:p>
          <a:p>
            <a:pPr defTabSz="414338"/>
            <a:r>
              <a:rPr lang="en-US" sz="1600" dirty="0"/>
              <a:t>[1, 2, 3, 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Modifying Slices of Lists</a:t>
            </a:r>
            <a:endParaRPr lang="en-US" dirty="0"/>
          </a:p>
        </p:txBody>
      </p:sp>
      <p:sp>
        <p:nvSpPr>
          <p:cNvPr id="23563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62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CF8A7-EC0F-044D-9255-A60F72A8DA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047750" y="1361842"/>
            <a:ext cx="3448050" cy="503895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list[1:1] = ['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list[4:4] = ['</a:t>
            </a:r>
            <a:r>
              <a:rPr lang="en-US" sz="1400" dirty="0" err="1"/>
              <a:t>e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</p:txBody>
      </p:sp>
      <p:sp>
        <p:nvSpPr>
          <p:cNvPr id="23556" name="AutoShape 5"/>
          <p:cNvSpPr>
            <a:spLocks/>
          </p:cNvSpPr>
          <p:nvPr/>
        </p:nvSpPr>
        <p:spPr bwMode="auto">
          <a:xfrm>
            <a:off x="3709988" y="4419600"/>
            <a:ext cx="1376362" cy="1901825"/>
          </a:xfrm>
          <a:prstGeom prst="rightBrace">
            <a:avLst>
              <a:gd name="adj1" fmla="val 14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303838" y="4692650"/>
            <a:ext cx="1543050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Inserting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58" name="AutoShape 7"/>
          <p:cNvSpPr>
            <a:spLocks/>
          </p:cNvSpPr>
          <p:nvPr/>
        </p:nvSpPr>
        <p:spPr bwMode="auto">
          <a:xfrm>
            <a:off x="3344863" y="2895600"/>
            <a:ext cx="1868487" cy="1143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5316538" y="3101975"/>
            <a:ext cx="1541462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Deleting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60" name="AutoShape 9"/>
          <p:cNvSpPr>
            <a:spLocks/>
          </p:cNvSpPr>
          <p:nvPr/>
        </p:nvSpPr>
        <p:spPr bwMode="auto">
          <a:xfrm>
            <a:off x="3652838" y="1525587"/>
            <a:ext cx="1770062" cy="1065213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5292725" y="1641475"/>
            <a:ext cx="1543050" cy="779462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Replacing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Traversing Lists ( 2 WAYS)</a:t>
            </a:r>
            <a:endParaRPr lang="en-US" dirty="0"/>
          </a:p>
        </p:txBody>
      </p:sp>
      <p:sp>
        <p:nvSpPr>
          <p:cNvPr id="2458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28696-75E2-C346-8780-BB000A09E48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117725" y="2109788"/>
            <a:ext cx="4570413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for codon in codons:</a:t>
            </a:r>
          </a:p>
          <a:p>
            <a:pPr defTabSz="414338"/>
            <a:r>
              <a:rPr lang="en-US" sz="1600">
                <a:latin typeface="Courier New" pitchFamily="-65" charset="0"/>
              </a:rPr>
              <a:t>	print codon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117725" y="3014663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while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len(codons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codon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codons[i</a:t>
            </a:r>
            <a:r>
              <a:rPr lang="en-US" sz="1600" dirty="0">
                <a:latin typeface="Courier New" pitchFamily="-65" charset="0"/>
              </a:rPr>
              <a:t>]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print </a:t>
            </a:r>
            <a:r>
              <a:rPr lang="en-US" sz="1600" dirty="0" err="1">
                <a:latin typeface="Courier New" pitchFamily="-65" charset="0"/>
              </a:rPr>
              <a:t>codon</a:t>
            </a:r>
            <a:endParaRPr lang="en-US" sz="1600" dirty="0">
              <a:latin typeface="Courier New" pitchFamily="-65" charset="0"/>
            </a:endParaRP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135188" y="4781550"/>
            <a:ext cx="4538662" cy="8224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dirty="0"/>
              <a:t>Which one do you prefer?  Why?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Why does Python provide both </a:t>
            </a:r>
            <a:r>
              <a:rPr lang="en-US" sz="1600" dirty="0">
                <a:latin typeface="Courier New" pitchFamily="-65" charset="0"/>
              </a:rPr>
              <a:t>for</a:t>
            </a:r>
            <a:r>
              <a:rPr lang="en-US" sz="1600" dirty="0"/>
              <a:t> and </a:t>
            </a:r>
            <a:r>
              <a:rPr lang="en-US" sz="1600" dirty="0">
                <a:latin typeface="Courier New" pitchFamily="-65" charset="0"/>
              </a:rPr>
              <a:t>while</a:t>
            </a:r>
            <a:r>
              <a:rPr lang="en-US" sz="1600" dirty="0"/>
              <a:t>?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2117725" y="1468438"/>
            <a:ext cx="4570413" cy="3476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codons = [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cac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caa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ggg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57200" y="1467683"/>
            <a:ext cx="8047038" cy="424731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stringToList(theString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string as a list of </a:t>
            </a:r>
            <a:r>
              <a:rPr lang="en-US" dirty="0" smtClean="0">
                <a:latin typeface="Courier New" pitchFamily="-65" charset="0"/>
              </a:rPr>
              <a:t>characters’
</a:t>
            </a:r>
            <a:r>
              <a:rPr lang="en-US" dirty="0">
                <a:latin typeface="Courier New" pitchFamily="-65" charset="0"/>
              </a:rPr>
              <a:t>    result = [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theString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[element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return result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listToString(theList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list of characters as a </a:t>
            </a:r>
            <a:r>
              <a:rPr lang="en-US" dirty="0" smtClean="0">
                <a:latin typeface="Courier New" pitchFamily="-65" charset="0"/>
              </a:rPr>
              <a:t>string’
</a:t>
            </a:r>
            <a:r>
              <a:rPr lang="en-US" dirty="0">
                <a:latin typeface="Courier New" pitchFamily="-65" charset="0"/>
              </a:rPr>
              <a:t>    result =</a:t>
            </a:r>
            <a:r>
              <a:rPr lang="en-US" dirty="0" smtClean="0">
                <a:latin typeface="Courier New" pitchFamily="-65" charset="0"/>
              </a:rPr>
              <a:t> ””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theList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</a:t>
            </a:r>
            <a:r>
              <a:rPr lang="en-US" dirty="0" smtClean="0">
                <a:latin typeface="Courier New" pitchFamily="-65" charset="0"/>
              </a:rPr>
              <a:t>element
</a:t>
            </a:r>
            <a:r>
              <a:rPr lang="en-US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dirty="0">
                <a:latin typeface="Courier New" pitchFamily="-65" charset="0"/>
              </a:rPr>
              <a:t>
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</a:t>
            </a:r>
            <a:r>
              <a:rPr lang="en-US" smtClean="0">
                <a:sym typeface="Symbol" pitchFamily="-65" charset="2"/>
              </a:rPr>
              <a:t></a:t>
            </a:r>
            <a:r>
              <a:rPr lang="en-US" smtClean="0"/>
              <a:t> List Conversion</a:t>
            </a:r>
            <a:endParaRPr lang="en-US" dirty="0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37293B-8506-6B46-BB16-D565302FBC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Sequences: Utilities</a:t>
            </a:r>
            <a:endParaRPr lang="en-US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57200" y="1447085"/>
            <a:ext cx="8047038" cy="480131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>
                <a:latin typeface="Courier New" pitchFamily="-65" charset="0"/>
              </a:rPr>
              <a:t>acgt</a:t>
            </a:r>
            <a:r>
              <a:rPr lang="en-US" dirty="0">
                <a:latin typeface="Courier New" pitchFamily="-65" charset="0"/>
              </a:rPr>
              <a:t>'</a:t>
            </a:r>
          </a:p>
          <a:p>
            <a:pPr eaLnBrk="0"/>
            <a:r>
              <a:rPr lang="en-US" dirty="0" err="1">
                <a:latin typeface="Courier New" pitchFamily="-65" charset="0"/>
              </a:rPr>
              <a:t>DNAComplements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 smtClean="0">
                <a:latin typeface="Courier New" pitchFamily="-65" charset="0"/>
              </a:rPr>
              <a:t>tgca</a:t>
            </a:r>
            <a:r>
              <a:rPr lang="en-US" dirty="0" smtClean="0">
                <a:latin typeface="Courier New" pitchFamily="-65" charset="0"/>
              </a:rPr>
              <a:t>’</a:t>
            </a:r>
          </a:p>
          <a:p>
            <a:pPr eaLnBrk="0"/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isDNANucleotide</a:t>
            </a:r>
            <a:r>
              <a:rPr lang="en-US" dirty="0" err="1">
                <a:latin typeface="Courier New" pitchFamily="-65" charset="0"/>
              </a:rPr>
              <a:t>(nucleotide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 is a DNA </a:t>
            </a:r>
            <a:r>
              <a:rPr lang="en-US" dirty="0" smtClean="0">
                <a:latin typeface="Courier New" pitchFamily="-65" charset="0"/>
              </a:rPr>
              <a:t>nucleotide’
</a:t>
            </a:r>
            <a:r>
              <a:rPr lang="en-US" dirty="0">
                <a:latin typeface="Courier New" pitchFamily="-65" charset="0"/>
              </a:rPr>
              <a:t>    return (</a:t>
            </a:r>
            <a:r>
              <a:rPr lang="en-US" dirty="0" err="1">
                <a:latin typeface="Courier New" pitchFamily="-65" charset="0"/>
              </a:rPr>
              <a:t>type(nucleotide</a:t>
            </a:r>
            <a:r>
              <a:rPr lang="en-US" dirty="0">
                <a:latin typeface="Courier New" pitchFamily="-65" charset="0"/>
              </a:rPr>
              <a:t>) == type("")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len(nucleotide</a:t>
            </a:r>
            <a:r>
              <a:rPr lang="en-US" dirty="0">
                <a:latin typeface="Courier New" pitchFamily="-65" charset="0"/>
              </a:rPr>
              <a:t>)==1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nucleotide.lower</a:t>
            </a:r>
            <a:r>
              <a:rPr lang="en-US" dirty="0">
                <a:latin typeface="Courier New" pitchFamily="-65" charset="0"/>
              </a:rPr>
              <a:t>() in </a:t>
            </a:r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)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isDNASequence</a:t>
            </a:r>
            <a:r>
              <a:rPr lang="en-US" dirty="0" err="1">
                <a:latin typeface="Courier New" pitchFamily="-65" charset="0"/>
              </a:rPr>
              <a:t>(sequence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sequence is a DNA </a:t>
            </a:r>
            <a:r>
              <a:rPr lang="en-US" dirty="0" smtClean="0">
                <a:latin typeface="Courier New" pitchFamily="-65" charset="0"/>
              </a:rPr>
              <a:t>sequence’
</a:t>
            </a:r>
            <a:r>
              <a:rPr lang="en-US" dirty="0">
                <a:latin typeface="Courier New" pitchFamily="-65" charset="0"/>
              </a:rPr>
              <a:t>    if </a:t>
            </a:r>
            <a:r>
              <a:rPr lang="en-US" dirty="0" err="1">
                <a:latin typeface="Courier New" pitchFamily="-65" charset="0"/>
              </a:rPr>
              <a:t>type(sequence</a:t>
            </a:r>
            <a:r>
              <a:rPr lang="en-US" dirty="0">
                <a:latin typeface="Courier New" pitchFamily="-65" charset="0"/>
              </a:rPr>
              <a:t>) != type("")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</a:t>
            </a:r>
            <a:r>
              <a:rPr lang="en-US" dirty="0" smtClean="0">
                <a:latin typeface="Courier New" pitchFamily="-65" charset="0"/>
              </a:rPr>
              <a:t>  return </a:t>
            </a:r>
            <a:r>
              <a:rPr lang="en-US" dirty="0">
                <a:latin typeface="Courier New" pitchFamily="-65" charset="0"/>
              </a:rPr>
              <a:t>False</a:t>
            </a:r>
            <a:r>
              <a:rPr lang="en-US" dirty="0" smtClean="0">
                <a:latin typeface="Courier New" pitchFamily="-65" charset="0"/>
              </a:rPr>
              <a:t>;
</a:t>
            </a:r>
            <a:r>
              <a:rPr lang="en-US" dirty="0">
                <a:latin typeface="Courier New" pitchFamily="-65" charset="0"/>
              </a:rPr>
              <a:t>    for base in sequence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if (not </a:t>
            </a:r>
            <a:r>
              <a:rPr lang="en-US" dirty="0" err="1">
                <a:latin typeface="Courier New" pitchFamily="-65" charset="0"/>
              </a:rPr>
              <a:t>isDNANucleotide(base.lower</a:t>
            </a:r>
            <a:r>
              <a:rPr lang="en-US" dirty="0">
                <a:latin typeface="Courier New" pitchFamily="-65" charset="0"/>
              </a:rPr>
              <a:t>()))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    return </a:t>
            </a:r>
            <a:r>
              <a:rPr lang="en-US" dirty="0" smtClean="0">
                <a:latin typeface="Courier New" pitchFamily="-65" charset="0"/>
              </a:rPr>
              <a:t>False
</a:t>
            </a:r>
            <a:r>
              <a:rPr lang="en-US" dirty="0">
                <a:latin typeface="Courier New" pitchFamily="-65" charset="0"/>
              </a:rPr>
              <a:t>    return True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</a:t>
            </a:r>
            <a:endParaRPr lang="en-US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88938" y="1477863"/>
            <a:ext cx="8331200" cy="47705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getComplementDNANucleotide</a:t>
            </a:r>
            <a:r>
              <a:rPr lang="en-US" sz="1600" dirty="0" err="1">
                <a:latin typeface="Courier New" pitchFamily="-65" charset="0"/>
              </a:rPr>
              <a:t>(n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DNA Nucleotide complement of </a:t>
            </a:r>
            <a:r>
              <a:rPr lang="en-US" sz="1600" dirty="0" err="1" smtClean="0">
                <a:latin typeface="Courier New" pitchFamily="-65" charset="0"/>
              </a:rPr>
              <a:t>n</a:t>
            </a:r>
            <a:r>
              <a:rPr lang="en-US" sz="1600" dirty="0" smtClean="0">
                <a:latin typeface="Courier New" pitchFamily="-65" charset="0"/>
              </a:rPr>
              <a:t>’
</a:t>
            </a:r>
            <a:r>
              <a:rPr lang="en-US" sz="1600" dirty="0">
                <a:latin typeface="Courier New" pitchFamily="-65" charset="0"/>
              </a:rPr>
              <a:t>    if (</a:t>
            </a:r>
            <a:r>
              <a:rPr lang="en-US" sz="1600" dirty="0" err="1">
                <a:latin typeface="Courier New" pitchFamily="-65" charset="0"/>
              </a:rPr>
              <a:t>isDNANucleotide(n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return(DNAComplements[find(DNANucleotides,n.lower</a:t>
            </a:r>
            <a:r>
              <a:rPr lang="en-US" sz="1600" dirty="0">
                <a:latin typeface="Courier New" pitchFamily="-65" charset="0"/>
              </a:rPr>
              <a:t>())]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else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Exception ("</a:t>
            </a:r>
            <a:r>
              <a:rPr lang="en-US" sz="1600" dirty="0" err="1">
                <a:latin typeface="Courier New" pitchFamily="-65" charset="0"/>
              </a:rPr>
              <a:t>getComplementDNANucleotide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</a:t>
            </a:r>
            <a:r>
              <a:rPr lang="en-US" sz="1600" dirty="0" err="1">
                <a:latin typeface="Courier New" pitchFamily="-65" charset="0"/>
              </a:rPr>
              <a:t>n</a:t>
            </a:r>
            <a:r>
              <a:rPr lang="en-US" sz="1600" dirty="0">
                <a:latin typeface="Courier New" pitchFamily="-65" charset="0"/>
              </a:rPr>
              <a:t>)</a:t>
            </a:r>
          </a:p>
          <a:p>
            <a:pPr eaLnBrk="0"/>
            <a:endParaRPr lang="en-US" sz="1600" dirty="0">
              <a:latin typeface="Courier New" pitchFamily="-65" charset="0"/>
            </a:endParaRPr>
          </a:p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complementary DNA </a:t>
            </a:r>
            <a:r>
              <a:rPr lang="en-US" sz="1600" dirty="0" smtClean="0">
                <a:latin typeface="Courier New" pitchFamily="-65" charset="0"/>
              </a:rPr>
              <a:t>sequence’
</a:t>
            </a:r>
            <a:r>
              <a:rPr lang="en-US" sz="1600" dirty="0">
                <a:latin typeface="Courier New" pitchFamily="-65" charset="0"/>
              </a:rPr>
              <a:t>    if (not </a:t>
            </a:r>
            <a:r>
              <a:rPr lang="en-US" sz="1600" dirty="0" err="1">
                <a:latin typeface="Courier New" pitchFamily="-65" charset="0"/>
              </a:rPr>
              <a:t>isDNASequence(sequence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</a:t>
            </a:r>
            <a:r>
              <a:rPr lang="en-US" sz="1600" dirty="0" err="1">
                <a:latin typeface="Courier New" pitchFamily="-65" charset="0"/>
              </a:rPr>
              <a:t>Exception("getComplementRNASequence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sequence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result =</a:t>
            </a:r>
            <a:r>
              <a:rPr lang="en-US" sz="1600" dirty="0" smtClean="0">
                <a:latin typeface="Courier New" pitchFamily="-65" charset="0"/>
              </a:rPr>
              <a:t> ””
</a:t>
            </a:r>
            <a:r>
              <a:rPr lang="en-US" sz="1600" dirty="0">
                <a:latin typeface="Courier New" pitchFamily="-65" charset="0"/>
              </a:rPr>
              <a:t>    for base in sequence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</a:t>
            </a:r>
            <a:r>
              <a:rPr lang="en-US" sz="1600" dirty="0" err="1">
                <a:latin typeface="Courier New" pitchFamily="-65" charset="0"/>
              </a:rPr>
              <a:t>getComplementDNANucleotide(base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
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a List of Sequences</a:t>
            </a:r>
            <a:endParaRPr lang="en-US" dirty="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88938" y="2016125"/>
            <a:ext cx="8331200" cy="15696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getComplementDNASequences</a:t>
            </a:r>
            <a:r>
              <a:rPr lang="en-US" sz="1600" dirty="0" err="1">
                <a:latin typeface="Courier New" pitchFamily="-65" charset="0"/>
              </a:rPr>
              <a:t>(sequences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a list of the complements of list of DNA </a:t>
            </a:r>
            <a:r>
              <a:rPr lang="en-US" sz="1600" dirty="0" smtClean="0">
                <a:latin typeface="Courier New" pitchFamily="-65" charset="0"/>
              </a:rPr>
              <a:t>sequences’
</a:t>
            </a:r>
            <a:r>
              <a:rPr lang="en-US" sz="1600" dirty="0">
                <a:latin typeface="Courier New" pitchFamily="-65" charset="0"/>
              </a:rPr>
              <a:t>    result = [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for sequence in sequences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[</a:t>
            </a:r>
            <a:r>
              <a:rPr lang="en-US" sz="1600" dirty="0" err="1">
                <a:latin typeface="Courier New" pitchFamily="-65" charset="0"/>
              </a:rPr>
              <a:t>getComplementDNASequence(sequence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514350" y="4343400"/>
            <a:ext cx="8154988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>
                <a:latin typeface="Courier New" pitchFamily="-65" charset="0"/>
              </a:rPr>
              <a:t>&gt;&gt;&gt; getComplementDNASequences(['acg', 'ggg'])</a:t>
            </a:r>
          </a:p>
          <a:p>
            <a:pPr eaLnBrk="0"/>
            <a:r>
              <a:rPr lang="en-US">
                <a:latin typeface="Courier New" pitchFamily="-65" charset="0"/>
              </a:rPr>
              <a:t>
['tgc', 'ccc']</a:t>
            </a:r>
          </a:p>
          <a:p>
            <a:pPr eaLnBrk="0"/>
            <a:r>
              <a:rPr lang="en-US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Sequence Types</a:t>
            </a:r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619125" y="2295524"/>
            <a:ext cx="7810500" cy="171497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Type 			Description 				Elements 				Mutable</a:t>
            </a:r>
          </a:p>
          <a:p>
            <a:pPr defTabSz="414338"/>
            <a:r>
              <a:rPr lang="en-US" sz="1500" dirty="0" err="1"/>
              <a:t>StringType</a:t>
            </a:r>
            <a:r>
              <a:rPr lang="en-US" sz="1500" dirty="0"/>
              <a:t> 		Character string 			Characters only 			no</a:t>
            </a:r>
          </a:p>
          <a:p>
            <a:pPr defTabSz="414338"/>
            <a:r>
              <a:rPr lang="en-US" sz="1500" dirty="0" err="1"/>
              <a:t>UnicodeType</a:t>
            </a:r>
            <a:r>
              <a:rPr lang="en-US" sz="1500" dirty="0"/>
              <a:t> 		Unicode character string 	Unicode characters only 	no</a:t>
            </a:r>
          </a:p>
          <a:p>
            <a:pPr defTabSz="414338"/>
            <a:r>
              <a:rPr lang="en-US" sz="1500" dirty="0" err="1"/>
              <a:t>ListType</a:t>
            </a:r>
            <a:r>
              <a:rPr lang="en-US" sz="1500" dirty="0"/>
              <a:t> 			List 						Arbitrary objects 			yes</a:t>
            </a:r>
          </a:p>
          <a:p>
            <a:pPr defTabSz="414338"/>
            <a:r>
              <a:rPr lang="en-US" sz="1500" dirty="0" err="1"/>
              <a:t>TupleType</a:t>
            </a:r>
            <a:r>
              <a:rPr lang="en-US" sz="1500" dirty="0"/>
              <a:t> 		Immutable List 			Arbitrary objects 			no</a:t>
            </a:r>
          </a:p>
          <a:p>
            <a:pPr defTabSz="414338"/>
            <a:r>
              <a:rPr lang="en-US" sz="1500" dirty="0" err="1"/>
              <a:t>XRangeType</a:t>
            </a:r>
            <a:r>
              <a:rPr lang="en-US" sz="1500" dirty="0"/>
              <a:t> 		return by </a:t>
            </a:r>
            <a:r>
              <a:rPr lang="en-US" sz="1500" dirty="0" err="1"/>
              <a:t>xrange</a:t>
            </a:r>
            <a:r>
              <a:rPr lang="en-US" sz="1500" dirty="0"/>
              <a:t>() 			Integers 					no</a:t>
            </a:r>
          </a:p>
          <a:p>
            <a:pPr defTabSz="414338"/>
            <a:r>
              <a:rPr lang="en-US" sz="1500" dirty="0" err="1"/>
              <a:t>BufferType</a:t>
            </a:r>
            <a:r>
              <a:rPr lang="en-US" sz="1500" dirty="0"/>
              <a:t> Buffer	return by buffer()			arbitrary objects of one type	yes/no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582613" y="6373813"/>
            <a:ext cx="6778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427163" y="6345238"/>
            <a:ext cx="72453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800" b="1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on Sequences</a:t>
            </a: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85215B-1B65-534B-87A6-735B0323CEE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54063" y="1995488"/>
            <a:ext cx="7358062" cy="286913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Operator/Function 			Action 				Action on Numbers</a:t>
            </a:r>
          </a:p>
          <a:p>
            <a:pPr defTabSz="414338"/>
            <a:r>
              <a:rPr lang="en-US" sz="1500" dirty="0"/>
              <a:t>[  ], (  ), ' '			</a:t>
            </a:r>
            <a:r>
              <a:rPr lang="en-US" sz="1500" dirty="0" smtClean="0"/>
              <a:t>		creation</a:t>
            </a:r>
            <a:endParaRPr lang="en-US" sz="1500" dirty="0"/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+ </a:t>
            </a:r>
            <a:r>
              <a:rPr lang="en-US" sz="1500" dirty="0" err="1"/>
              <a:t>t</a:t>
            </a:r>
            <a:r>
              <a:rPr lang="en-US" sz="1500" dirty="0"/>
              <a:t> 						concatenation 	</a:t>
            </a:r>
            <a:r>
              <a:rPr lang="en-US" sz="1500" dirty="0" smtClean="0"/>
              <a:t>	addition</a:t>
            </a:r>
            <a:endParaRPr lang="en-US" sz="1500" dirty="0"/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* </a:t>
            </a:r>
            <a:r>
              <a:rPr lang="en-US" sz="1500" dirty="0" err="1"/>
              <a:t>n</a:t>
            </a:r>
            <a:r>
              <a:rPr lang="en-US" sz="1500" dirty="0"/>
              <a:t> 						repetition </a:t>
            </a:r>
            <a:r>
              <a:rPr lang="en-US" sz="1500" dirty="0" err="1"/>
              <a:t>n</a:t>
            </a:r>
            <a:r>
              <a:rPr lang="en-US" sz="1500" dirty="0"/>
              <a:t> times 		multiplication</a:t>
            </a:r>
          </a:p>
          <a:p>
            <a:pPr defTabSz="414338"/>
            <a:r>
              <a:rPr lang="en-US" sz="1500" dirty="0" err="1"/>
              <a:t>s[i</a:t>
            </a:r>
            <a:r>
              <a:rPr lang="en-US" sz="1500" dirty="0"/>
              <a:t>] 							indexation</a:t>
            </a:r>
          </a:p>
          <a:p>
            <a:pPr defTabSz="414338"/>
            <a:r>
              <a:rPr lang="en-US" sz="1500" dirty="0" err="1"/>
              <a:t>s[i:k</a:t>
            </a:r>
            <a:r>
              <a:rPr lang="en-US" sz="1500" dirty="0"/>
              <a:t>] 						slice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in </a:t>
            </a:r>
            <a:r>
              <a:rPr lang="en-US" sz="1500" dirty="0" err="1"/>
              <a:t>s</a:t>
            </a:r>
            <a:r>
              <a:rPr lang="en-US" sz="1500" dirty="0"/>
              <a:t> 						membership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not in </a:t>
            </a:r>
            <a:r>
              <a:rPr lang="en-US" sz="1500" dirty="0" err="1"/>
              <a:t>s</a:t>
            </a:r>
            <a:r>
              <a:rPr lang="en-US" sz="1500" dirty="0"/>
              <a:t>						absence</a:t>
            </a:r>
          </a:p>
          <a:p>
            <a:pPr defTabSz="414338"/>
            <a:r>
              <a:rPr lang="en-US" sz="1500" dirty="0"/>
              <a:t>for a in </a:t>
            </a:r>
            <a:r>
              <a:rPr lang="en-US" sz="1500" dirty="0" err="1"/>
              <a:t>s</a:t>
            </a:r>
            <a:r>
              <a:rPr lang="en-US" sz="1500" dirty="0"/>
              <a:t> 				</a:t>
            </a:r>
            <a:r>
              <a:rPr lang="en-US" sz="1500" dirty="0" smtClean="0"/>
              <a:t>	traversal</a:t>
            </a:r>
            <a:endParaRPr lang="en-US" sz="1500" dirty="0"/>
          </a:p>
          <a:p>
            <a:pPr defTabSz="414338"/>
            <a:r>
              <a:rPr lang="en-US" sz="1500" dirty="0" err="1"/>
              <a:t>len(s</a:t>
            </a:r>
            <a:r>
              <a:rPr lang="en-US" sz="1500" dirty="0"/>
              <a:t>) 						length</a:t>
            </a:r>
          </a:p>
          <a:p>
            <a:pPr defTabSz="414338"/>
            <a:r>
              <a:rPr lang="en-US" sz="1500" dirty="0" err="1"/>
              <a:t>min(s</a:t>
            </a:r>
            <a:r>
              <a:rPr lang="en-US" sz="1500" dirty="0"/>
              <a:t>) 						return smallest element</a:t>
            </a:r>
          </a:p>
          <a:p>
            <a:pPr defTabSz="414338"/>
            <a:r>
              <a:rPr lang="en-US" sz="1500" dirty="0" err="1"/>
              <a:t>max(s</a:t>
            </a:r>
            <a:r>
              <a:rPr lang="en-US" sz="1500" dirty="0"/>
              <a:t>) 						return greatest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362200"/>
            <a:ext cx="8229600" cy="35814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Return the list of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DNA sequence for a given reading frame</a:t>
            </a:r>
          </a:p>
          <a:p>
            <a:r>
              <a:rPr lang="en-US" sz="2400" dirty="0" smtClean="0"/>
              <a:t>Return the lists of restriction sites for an enzyme in a DNA sequence</a:t>
            </a:r>
          </a:p>
          <a:p>
            <a:r>
              <a:rPr lang="en-US" sz="2400" dirty="0" smtClean="0"/>
              <a:t>Return the list of restriction sites for a list of enzymes in a DNA sequence</a:t>
            </a:r>
          </a:p>
          <a:p>
            <a:r>
              <a:rPr lang="en-US" sz="2400" dirty="0" smtClean="0"/>
              <a:t>Find all the </a:t>
            </a:r>
            <a:r>
              <a:rPr lang="en-US" sz="2400" dirty="0" err="1" smtClean="0"/>
              <a:t>ORF’s</a:t>
            </a:r>
            <a:r>
              <a:rPr lang="en-US" sz="2400" dirty="0" smtClean="0"/>
              <a:t> of length &gt;= </a:t>
            </a:r>
            <a:r>
              <a:rPr lang="en-US" sz="2400" dirty="0" err="1" smtClean="0"/>
              <a:t>n</a:t>
            </a:r>
            <a:r>
              <a:rPr lang="en-US" sz="2400" dirty="0" smtClean="0"/>
              <a:t> in a sequence</a:t>
            </a:r>
            <a:endParaRPr lang="en-US" sz="2400" dirty="0"/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3D0BD1-0476-5246-ACB9-059FC5D346C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81025" y="1582738"/>
            <a:ext cx="8450401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000" dirty="0"/>
              <a:t>Design and implement Python functions to satisfy the following contracts: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7F2D5-596E-E74B-BBBC-AE1B1AF3CE2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904875" y="1863725"/>
            <a:ext cx="7407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marL="311150" indent="-311150" defTabSz="414338">
              <a:lnSpc>
                <a:spcPct val="97000"/>
              </a:lnSpc>
              <a:spcAft>
                <a:spcPts val="1038"/>
              </a:spcAft>
            </a:pPr>
            <a:r>
              <a:rPr lang="en-US" sz="2200" i="1">
                <a:solidFill>
                  <a:srgbClr val="000080"/>
                </a:solidFill>
              </a:rPr>
              <a:t>Dictionaries </a:t>
            </a:r>
            <a:r>
              <a:rPr lang="en-US" sz="2200">
                <a:solidFill>
                  <a:srgbClr val="000080"/>
                </a:solidFill>
              </a:rPr>
              <a:t>are </a:t>
            </a:r>
            <a:r>
              <a:rPr lang="en-US" sz="2200" i="1">
                <a:solidFill>
                  <a:srgbClr val="000080"/>
                </a:solidFill>
              </a:rPr>
              <a:t>mutable unordered collections </a:t>
            </a:r>
            <a:r>
              <a:rPr lang="en-US" sz="2200">
                <a:solidFill>
                  <a:srgbClr val="000080"/>
                </a:solidFill>
              </a:rPr>
              <a:t>which may contain objects of different sorts. The objects can be accessed using a </a:t>
            </a:r>
            <a:r>
              <a:rPr lang="en-US" sz="2200" i="1">
                <a:solidFill>
                  <a:srgbClr val="000080"/>
                </a:solidFill>
              </a:rPr>
              <a:t>key</a:t>
            </a:r>
            <a:r>
              <a:rPr lang="en-US" sz="2200">
                <a:solidFill>
                  <a:srgbClr val="00008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Genetic Code As Python Dictionary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7775575" cy="3940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GeneticCode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=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{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’tat’: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’tag’: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’W’,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’cat’: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’act’: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’acc’: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’M’,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’gat’: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’gag’: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Test DNA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2913" y="1698625"/>
            <a:ext cx="8308975" cy="35295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US" sz="1600" dirty="0" err="1">
                <a:latin typeface="Courier New" pitchFamily="-65" charset="0"/>
              </a:rPr>
              <a:t>cds</a:t>
            </a:r>
            <a:r>
              <a:rPr lang="en-US" sz="1600" dirty="0">
                <a:latin typeface="Courier New" pitchFamily="-65" charset="0"/>
              </a:rPr>
              <a:t> ='''</a:t>
            </a:r>
            <a:r>
              <a:rPr lang="en-US" sz="1600" dirty="0" err="1" smtClean="0">
                <a:latin typeface="Courier New" pitchFamily="-65" charset="0"/>
              </a:rPr>
              <a:t>atgagtgaacgtctgagcattaccccgctggggccgtatatcggcgcacaaa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tttcgggtgccgacctgacgcgcccgttaagcgataatcagtttgaacagctttaccatgcggtg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ctgcgccatcaggtggtgtttctacgcgatcaagctattacgccgcagcagcaacgcgcgctggc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ccagcgttttggcgaattgcatattcaccctgtttacccgcatgccgaaggggttgacgagatca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tcgtgctggatacccataacgataatccgccagataacgacaactggcataccgatgtgacattt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attgaaacgccacccgcaggggcgattctggcagctaaagagttaccttcgaccggcggtgatac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gctctggaccagcggtattgcggcctatgaggcgctctctgttcccttccgccagctgctgagtg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ggctgcgtgcggagcatgatttccgtaaatcgttcccggaatacaaataccgcaaaaccgaggag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gaacatcaacgctggcgcgaggcggtcgcgaaaaacccgccgttgctacatccggtggtgcgaac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gcatccggtgagcggtaaacaggcgctgtttgtgaatgaaggctttactacgcgaattgttgatg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tgagcgagaaagagagcgaagccttgttaagttttttgtttgcccatatcaccaaaccggagttt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caggtgcgctggcgctggcaaccaaatgatattgcgatttgggataaccgcgtgacccagcacta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tgccaatgccgattacctgccacagcgacggataatgcatcgggcgacgatccttggggataaac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>
                <a:latin typeface="Courier New" pitchFamily="-65" charset="0"/>
              </a:rPr>
              <a:t>cgttttatcgggcggggtaa'''.replace('\n','').lower</a:t>
            </a:r>
            <a:r>
              <a:rPr lang="en-US" sz="1600" dirty="0">
                <a:latin typeface="Courier New" pitchFamily="-65" charset="0"/>
              </a:rPr>
              <a:t>()</a:t>
            </a:r>
            <a:endParaRPr lang="en-GB" sz="1600" dirty="0">
              <a:latin typeface="Courier New" pitchFamily="-65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CDS Sequence -&gt; Protein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3075" y="1483770"/>
            <a:ext cx="8240713" cy="202143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400" dirty="0">
                <a:latin typeface="Courier New" pitchFamily="-65" charset="0"/>
              </a:rPr>
              <a:t>def </a:t>
            </a:r>
            <a:r>
              <a:rPr lang="en-US" sz="1400" b="1" dirty="0" err="1">
                <a:latin typeface="Courier New" pitchFamily="-65" charset="0"/>
              </a:rPr>
              <a:t>translateDNASequence</a:t>
            </a:r>
            <a:r>
              <a:rPr lang="en-US" sz="1400" dirty="0" err="1">
                <a:latin typeface="Courier New" pitchFamily="-65" charset="0"/>
              </a:rPr>
              <a:t>(dna</a:t>
            </a:r>
            <a:r>
              <a:rPr lang="en-US" sz="1400" dirty="0">
                <a:latin typeface="Courier New" pitchFamily="-65" charset="0"/>
              </a:rPr>
              <a:t>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if (not </a:t>
            </a:r>
            <a:r>
              <a:rPr lang="en-US" sz="1400" dirty="0" err="1">
                <a:latin typeface="Courier New" pitchFamily="-65" charset="0"/>
              </a:rPr>
              <a:t>isDNASequence(dna</a:t>
            </a:r>
            <a:r>
              <a:rPr lang="en-US" sz="1400" dirty="0">
                <a:latin typeface="Courier New" pitchFamily="-65" charset="0"/>
              </a:rPr>
              <a:t>))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raise </a:t>
            </a:r>
            <a:r>
              <a:rPr lang="en-US" sz="1400" dirty="0" err="1">
                <a:latin typeface="Courier New" pitchFamily="-65" charset="0"/>
              </a:rPr>
              <a:t>Exception('translateDNASequence</a:t>
            </a:r>
            <a:r>
              <a:rPr lang="en-US" sz="1400" dirty="0">
                <a:latin typeface="Courier New" pitchFamily="-65" charset="0"/>
              </a:rPr>
              <a:t>: Invalid DNA </a:t>
            </a:r>
            <a:r>
              <a:rPr lang="en-US" sz="1400" dirty="0" smtClean="0">
                <a:latin typeface="Courier New" pitchFamily="-65" charset="0"/>
              </a:rPr>
              <a:t>sequence’)
</a:t>
            </a:r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</a:t>
            </a:r>
            <a:r>
              <a:rPr lang="en-US" sz="1400" dirty="0" smtClean="0">
                <a:latin typeface="Courier New" pitchFamily="-65" charset="0"/>
              </a:rPr>
              <a:t> ””
</a:t>
            </a:r>
            <a:r>
              <a:rPr lang="en-US" sz="1400" dirty="0">
                <a:latin typeface="Courier New" pitchFamily="-65" charset="0"/>
              </a:rPr>
              <a:t>    for </a:t>
            </a:r>
            <a:r>
              <a:rPr lang="en-US" sz="1400" dirty="0" err="1">
                <a:latin typeface="Courier New" pitchFamily="-65" charset="0"/>
              </a:rPr>
              <a:t>i</a:t>
            </a:r>
            <a:r>
              <a:rPr lang="en-US" sz="1400" dirty="0">
                <a:latin typeface="Courier New" pitchFamily="-65" charset="0"/>
              </a:rPr>
              <a:t> in range(0,len(dna),3)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codon</a:t>
            </a:r>
            <a:r>
              <a:rPr lang="en-US" sz="1400" dirty="0">
                <a:latin typeface="Courier New" pitchFamily="-65" charset="0"/>
              </a:rPr>
              <a:t> = dna[i:i+3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+ </a:t>
            </a:r>
            <a:r>
              <a:rPr lang="en-US" sz="1400" dirty="0" err="1">
                <a:latin typeface="Courier New" pitchFamily="-65" charset="0"/>
              </a:rPr>
              <a:t>GeneticCode[codon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return </a:t>
            </a:r>
            <a:r>
              <a:rPr lang="en-US" sz="1400" dirty="0" err="1">
                <a:latin typeface="Courier New" pitchFamily="-65" charset="0"/>
              </a:rPr>
              <a:t>prot</a:t>
            </a:r>
            <a:endParaRPr lang="en-US" sz="1400" dirty="0">
              <a:latin typeface="Courier New" pitchFamily="-65" charset="0"/>
            </a:endParaRPr>
          </a:p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1400" dirty="0">
              <a:solidFill>
                <a:srgbClr val="000000"/>
              </a:solidFill>
              <a:latin typeface="Courier New" pitchFamily="-65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14350" y="3733800"/>
            <a:ext cx="8199438" cy="25853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&gt;&gt;&gt; </a:t>
            </a:r>
            <a:r>
              <a:rPr lang="en-US" dirty="0" err="1">
                <a:latin typeface="Courier New" pitchFamily="-65" charset="0"/>
              </a:rPr>
              <a:t>translateDNASequence(cds</a:t>
            </a:r>
            <a:r>
              <a:rPr lang="en-US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dirty="0">
                <a:latin typeface="Courier New" pitchFamily="-65" charset="0"/>
              </a:rPr>
              <a:t>
'MSERLSITPLGPYIGAQISGADLTRPLSDNQFEQLYHAVLRHQVVFLRDQAITPQQQRALAQRFGELHIHPVYPHAEGVDEIIVLDTHNDNPPDNDNWHTDVTFIETPPAGAILAAKELPSTGGDTLWTSGIAAYEALSVPFRQLLSGLRAEHDFRKSFPEYKYRKTEEEHQRWREAVAKNPPLLHPVVRTHPVSGKQALFVNEGFTTRIVDVSEKESEALLSFLFAHITKPEFQVRWRWQPNDIAIWDNRVTQHYANADYLPQRRIMHRATILGDKPFYRAG*'</a:t>
            </a:r>
          </a:p>
          <a:p>
            <a:pPr eaLnBrk="0"/>
            <a:r>
              <a:rPr lang="en-US" dirty="0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Dictionary Methods and Operations</a:t>
            </a:r>
            <a:endParaRPr lang="en-US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4F4AD-BFF0-B44B-BCA0-B2D2F85E2C95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3847" name="Group 55"/>
          <p:cNvGraphicFramePr>
            <a:graphicFrameLocks noGrp="1"/>
          </p:cNvGraphicFramePr>
          <p:nvPr/>
        </p:nvGraphicFramePr>
        <p:xfrm>
          <a:off x="179388" y="1371600"/>
          <a:ext cx="8701087" cy="5082857"/>
        </p:xfrm>
        <a:graphic>
          <a:graphicData uri="http://schemas.openxmlformats.org/drawingml/2006/table">
            <a:tbl>
              <a:tblPr/>
              <a:tblGrid>
                <a:gridCol w="4351337"/>
                <a:gridCol w="434975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Method or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Get the value of the entry with key key in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 =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Set the value of entry with key key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 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Delete entry with key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d.clear()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all entries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len(d)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Number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d.copy()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Makes a shallow copya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d.has_key(key)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1 if key exists, 0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d.keys()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keys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d.values()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d.items()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a list of all items as tuples (key, value)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d.update(new)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Adds all entries of dictionary new to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d.get(key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[, otherwise])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value of the entry with key key if it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Otherwise returns to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d.setdefaults(key [, val])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Same as d.get(key), but if key does not exist, sets d[key]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d.popitem()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 random item and returns it as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tuple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ORF’s </a:t>
            </a:r>
            <a:endParaRPr lang="en-US" dirty="0"/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361940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'Finds the </a:t>
            </a:r>
            <a:r>
              <a:rPr lang="en-US" sz="1200" dirty="0" err="1">
                <a:latin typeface="Courier New" pitchFamily="-65" charset="0"/>
              </a:rPr>
              <a:t>postion</a:t>
            </a:r>
            <a:r>
              <a:rPr lang="en-US" sz="1200" dirty="0">
                <a:latin typeface="Courier New" pitchFamily="-65" charset="0"/>
              </a:rPr>
              <a:t> and length of the first ORF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while (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&lt;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if (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    if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if ((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 &gt;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return [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+ 3,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 – </a:t>
            </a:r>
            <a:r>
              <a:rPr lang="en-US" sz="1200" dirty="0">
                <a:latin typeface="Courier New" pitchFamily="-65" charset="0"/>
              </a:rPr>
              <a:t>3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+ </a:t>
            </a:r>
            <a:r>
              <a:rPr lang="en-US" sz="1200" dirty="0" smtClean="0">
                <a:latin typeface="Courier New" pitchFamily="-65" charset="0"/>
              </a:rPr>
              <a:t>3
</a:t>
            </a:r>
            <a:r>
              <a:rPr lang="en-US" sz="1200" dirty="0">
                <a:latin typeface="Courier New" pitchFamily="-65" charset="0"/>
              </a:rPr>
              <a:t>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return [-1,0] # Finished the sequence without finding stop </a:t>
            </a:r>
            <a:r>
              <a:rPr lang="en-US" sz="1200" dirty="0" err="1" smtClean="0">
                <a:latin typeface="Courier New" pitchFamily="-65" charset="0"/>
              </a:rPr>
              <a:t>codon</a:t>
            </a:r>
            <a:r>
              <a:rPr lang="en-US" sz="1200" dirty="0" smtClean="0">
                <a:latin typeface="Courier New" pitchFamily="-65" charset="0"/>
              </a:rPr>
              <a:t>
</a:t>
            </a:r>
            <a:r>
              <a:rPr lang="en-US" sz="1200" dirty="0">
                <a:latin typeface="Courier New" pitchFamily="-65" charset="0"/>
              </a:rPr>
              <a:t>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return [-1,0] # Could not find any more start </a:t>
            </a:r>
            <a:r>
              <a:rPr lang="en-US" sz="1200" dirty="0" err="1">
                <a:latin typeface="Courier New" pitchFamily="-65" charset="0"/>
              </a:rPr>
              <a:t>codons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Extracting the ORF</a:t>
            </a:r>
            <a:endParaRPr 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211961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3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extractDNAORF(sequence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'Returns the first ORF of length &gt;=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 found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ORFPos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= ORFPos[0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endPosORF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+ ORFPos[1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if (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sequence[ORFPos[0]: ORFPos[0]+ORFPos[1]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""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259080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Lecture 2 Homework</a:t>
            </a:r>
          </a:p>
          <a:p>
            <a:r>
              <a:rPr lang="en-GB" dirty="0" smtClean="0"/>
              <a:t>Lists and Other Sequences</a:t>
            </a:r>
          </a:p>
          <a:p>
            <a:r>
              <a:rPr lang="en-GB" dirty="0" smtClean="0"/>
              <a:t>Dictionaries and Sequence Translation</a:t>
            </a:r>
          </a:p>
          <a:p>
            <a:r>
              <a:rPr lang="en-GB" dirty="0" smtClean="0"/>
              <a:t>Finding </a:t>
            </a:r>
            <a:r>
              <a:rPr lang="en-GB" dirty="0" err="1" smtClean="0"/>
              <a:t>ORF’s</a:t>
            </a:r>
            <a:r>
              <a:rPr lang="en-GB" dirty="0" smtClean="0"/>
              <a:t> in sequences</a:t>
            </a:r>
            <a:endParaRPr lang="en-GB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09D350-B815-144F-8D62-1707396841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78851" name="Rectangle 3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Design an ORF extractor to return the list of all ORF’s within a sequence together with their positions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Time</a:t>
            </a:r>
            <a:endParaRPr lang="en-US"/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Handling files containing sequences and alignments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1812" cy="582612"/>
          </a:xfrm>
        </p:spPr>
        <p:txBody>
          <a:bodyPr/>
          <a:lstStyle/>
          <a:p>
            <a:pPr algn="ctr"/>
            <a:r>
              <a:rPr lang="en-US" sz="2400" dirty="0" smtClean="0"/>
              <a:t>Lecture 2 Homework:</a:t>
            </a:r>
            <a:br>
              <a:rPr lang="en-US" sz="2400" dirty="0" smtClean="0"/>
            </a:br>
            <a:r>
              <a:rPr lang="en-US" sz="2400" dirty="0" smtClean="0"/>
              <a:t>Finding Patterns Within Sequences</a:t>
            </a:r>
            <a:endParaRPr lang="en-US" sz="2400" dirty="0"/>
          </a:p>
        </p:txBody>
      </p:sp>
      <p:sp>
        <p:nvSpPr>
          <p:cNvPr id="111619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'print all start positions of a pattern string inside a target string’</a:t>
            </a:r>
          </a:p>
          <a:p>
            <a:pPr defTabSz="414338"/>
            <a:r>
              <a:rPr lang="en-US" dirty="0"/>
              <a:t>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’pattern %</a:t>
            </a:r>
            <a:r>
              <a:rPr lang="en-US" dirty="0" err="1"/>
              <a:t>s</a:t>
            </a:r>
            <a:r>
              <a:rPr lang="en-US" dirty="0"/>
              <a:t> found at position %</a:t>
            </a:r>
            <a:r>
              <a:rPr lang="en-US" dirty="0" err="1"/>
              <a:t>d</a:t>
            </a:r>
            <a:r>
              <a:rPr lang="en-US" dirty="0"/>
              <a:t>' % (pattern, site)</a:t>
            </a:r>
          </a:p>
          <a:p>
            <a:pPr defTabSz="414338"/>
            <a:r>
              <a:rPr lang="en-US" dirty="0"/>
              <a:t>	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111620" name="Text Box 5"/>
          <p:cNvSpPr txBox="1">
            <a:spLocks noChangeArrowheads="1"/>
          </p:cNvSpPr>
          <p:nvPr/>
        </p:nvSpPr>
        <p:spPr bwMode="auto">
          <a:xfrm>
            <a:off x="4473575" y="6061075"/>
            <a:ext cx="419735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200" i="1"/>
              <a:t>Example from Pasteur Institute Bioinformatics Using Python</a:t>
            </a:r>
          </a:p>
        </p:txBody>
      </p:sp>
      <p:sp>
        <p:nvSpPr>
          <p:cNvPr id="111621" name="Rectangle 8"/>
          <p:cNvSpPr>
            <a:spLocks noChangeArrowheads="1"/>
          </p:cNvSpPr>
          <p:nvPr/>
        </p:nvSpPr>
        <p:spPr bwMode="auto">
          <a:xfrm>
            <a:off x="1931988" y="3685048"/>
            <a:ext cx="4999037" cy="119175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</a:t>
            </a:r>
            <a:r>
              <a:rPr lang="en-US" dirty="0" err="1" smtClean="0"/>
              <a:t>gc</a:t>
            </a:r>
            <a:r>
              <a:rPr lang="en-US" dirty="0" smtClean="0"/>
              <a:t>”)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2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7
</a:t>
            </a:r>
            <a:r>
              <a:rPr lang="en-US" dirty="0"/>
              <a:t>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1622" name="Slide Number Placeholder 7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B19FCAAE-26EB-0B45-B208-DEF137EE2108}" type="slidenum">
              <a:rPr lang="en-US" sz="1400">
                <a:solidFill>
                  <a:schemeClr val="tx2"/>
                </a:solidFill>
              </a:rPr>
              <a:pPr hangingPunct="1"/>
              <a:t>4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1623" name="Footer Placeholder 8"/>
          <p:cNvSpPr txBox="1">
            <a:spLocks noGrp="1"/>
          </p:cNvSpPr>
          <p:nvPr/>
        </p:nvSpPr>
        <p:spPr bwMode="auto">
          <a:xfrm>
            <a:off x="1287463" y="6313488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771650" y="5334000"/>
            <a:ext cx="5391150" cy="3571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What if DNA may contain unknown nucleotides ‘X’?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493713" y="2519363"/>
            <a:ext cx="8247062" cy="31307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findDNAPattern</a:t>
            </a:r>
            <a:r>
              <a:rPr lang="en-US" sz="1600" dirty="0" err="1">
                <a:latin typeface="Courier New" pitchFamily="-65" charset="0"/>
              </a:rPr>
              <a:t>(dna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pattern,startPosition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200" dirty="0">
                <a:latin typeface="Courier New" pitchFamily="-65" charset="0"/>
              </a:rPr>
              <a:t>'Finds the index of the first </a:t>
            </a:r>
            <a:r>
              <a:rPr lang="en-US" sz="1200" dirty="0" err="1">
                <a:latin typeface="Courier New" pitchFamily="-65" charset="0"/>
              </a:rPr>
              <a:t>ocurrence</a:t>
            </a:r>
            <a:r>
              <a:rPr lang="en-US" sz="1200" dirty="0">
                <a:latin typeface="Courier New" pitchFamily="-65" charset="0"/>
              </a:rPr>
              <a:t> of DNA pattern within DNA sequence'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dna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dna.lower</a:t>
            </a:r>
            <a:r>
              <a:rPr lang="en-US" sz="1600" dirty="0">
                <a:latin typeface="Courier New" pitchFamily="-65" charset="0"/>
              </a:rPr>
              <a:t>() # Force sequence and pattern to lower case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pattern = </a:t>
            </a:r>
            <a:r>
              <a:rPr lang="en-US" sz="1600" dirty="0" err="1">
                <a:latin typeface="Courier New" pitchFamily="-65" charset="0"/>
              </a:rPr>
              <a:t>pattern.lower</a:t>
            </a:r>
            <a:r>
              <a:rPr lang="en-US" sz="1600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for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in </a:t>
            </a:r>
            <a:r>
              <a:rPr lang="en-US" sz="1600" dirty="0" err="1">
                <a:latin typeface="Courier New" pitchFamily="-65" charset="0"/>
              </a:rPr>
              <a:t>xrange(startPosition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# Attempt to match </a:t>
            </a:r>
            <a:r>
              <a:rPr lang="en-US" sz="1600" dirty="0" smtClean="0">
                <a:latin typeface="Courier New" pitchFamily="-65" charset="0"/>
              </a:rPr>
              <a:t>pattern </a:t>
            </a:r>
            <a:r>
              <a:rPr lang="en-US" sz="1600" dirty="0">
                <a:latin typeface="Courier New" pitchFamily="-65" charset="0"/>
              </a:rPr>
              <a:t>starting at position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(dna[i:],pattern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-1</a:t>
            </a:r>
            <a:endParaRPr lang="en-US" dirty="0"/>
          </a:p>
          <a:p>
            <a:pPr defTabSz="414338" eaLnBrk="0"/>
            <a:endParaRPr lang="en-US" i="1" dirty="0"/>
          </a:p>
          <a:p>
            <a:pPr defTabSz="414338"/>
            <a:r>
              <a:rPr lang="en-US" i="1" dirty="0"/>
              <a:t>		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1893888" y="4191000"/>
            <a:ext cx="2143125" cy="533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/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00038" y="2519363"/>
            <a:ext cx="8440737" cy="25892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, pattern):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'Determines if DNA pattern is a prefix of DNA sequence'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while ((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 and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len(sequence</a:t>
            </a:r>
            <a:r>
              <a:rPr lang="en-US" sz="1600" dirty="0">
                <a:latin typeface="Courier New" pitchFamily="-65" charset="0"/>
              </a:rPr>
              <a:t>))):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(not </a:t>
            </a:r>
            <a:r>
              <a:rPr lang="en-US" sz="1600" b="1" dirty="0" err="1">
                <a:latin typeface="Courier New" pitchFamily="-65" charset="0"/>
              </a:rPr>
              <a:t>matchDNANucleotides</a:t>
            </a:r>
            <a:r>
              <a:rPr lang="en-US" sz="1600" dirty="0" err="1">
                <a:latin typeface="Courier New" pitchFamily="-65" charset="0"/>
              </a:rPr>
              <a:t>(sequence[i</a:t>
            </a:r>
            <a:r>
              <a:rPr lang="en-US" sz="1600" dirty="0">
                <a:latin typeface="Courier New" pitchFamily="-65" charset="0"/>
              </a:rPr>
              <a:t>], </a:t>
            </a:r>
            <a:r>
              <a:rPr lang="en-US" sz="1600" dirty="0" err="1">
                <a:latin typeface="Courier New" pitchFamily="-65" charset="0"/>
              </a:rPr>
              <a:t>pattern[i</a:t>
            </a:r>
            <a:r>
              <a:rPr lang="en-US" sz="1600" dirty="0">
                <a:latin typeface="Courier New" pitchFamily="-65" charset="0"/>
              </a:rPr>
              <a:t>])):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False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==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</a:t>
            </a:r>
          </a:p>
          <a:p>
            <a:pPr defTabSz="414338" eaLnBrk="0"/>
            <a:endParaRPr lang="en-US" sz="1600" i="1" dirty="0"/>
          </a:p>
          <a:p>
            <a:pPr defTabSz="414338"/>
            <a:r>
              <a:rPr lang="en-US" sz="1600" i="1" dirty="0"/>
              <a:t>		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2278063" y="3786187"/>
            <a:ext cx="2405062" cy="32861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3667" name="Text Box 4"/>
          <p:cNvSpPr txBox="1">
            <a:spLocks noChangeArrowheads="1"/>
          </p:cNvSpPr>
          <p:nvPr/>
        </p:nvSpPr>
        <p:spPr bwMode="auto">
          <a:xfrm>
            <a:off x="290513" y="2281238"/>
            <a:ext cx="8542337" cy="21066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400">
                <a:latin typeface="Courier New" pitchFamily="-65" charset="0"/>
              </a:rPr>
              <a:t>def </a:t>
            </a:r>
            <a:r>
              <a:rPr lang="en-US" sz="1400" b="1">
                <a:latin typeface="Courier New" pitchFamily="-65" charset="0"/>
              </a:rPr>
              <a:t>matchDNANucleotides</a:t>
            </a:r>
            <a:r>
              <a:rPr lang="en-US" sz="1400">
                <a:latin typeface="Courier New" pitchFamily="-65" charset="0"/>
              </a:rPr>
              <a:t>(base1, base2):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'Returns True is nucleotide bases are equal or one of them is unknown'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return (base1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 base2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(isDNANucleotide(base1) and (base1 == base2)))</a:t>
            </a:r>
            <a:endParaRPr lang="en-US"/>
          </a:p>
          <a:p>
            <a:pPr defTabSz="414338" eaLnBrk="0"/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93688" y="1658938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4691" name="Text Box 4"/>
          <p:cNvSpPr txBox="1">
            <a:spLocks noChangeArrowheads="1"/>
          </p:cNvSpPr>
          <p:nvPr/>
        </p:nvSpPr>
        <p:spPr bwMode="auto">
          <a:xfrm>
            <a:off x="312738" y="2519363"/>
            <a:ext cx="8428037" cy="3355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600">
                <a:latin typeface="Courier New" pitchFamily="-65" charset="0"/>
              </a:rPr>
              <a:t>def </a:t>
            </a:r>
            <a:r>
              <a:rPr lang="en-US" sz="1600" b="1">
                <a:latin typeface="Courier New" pitchFamily="-65" charset="0"/>
              </a:rPr>
              <a:t>findDNAPattern</a:t>
            </a:r>
            <a:r>
              <a:rPr lang="en-US" sz="1600">
                <a:latin typeface="Courier New" pitchFamily="-65" charset="0"/>
              </a:rPr>
              <a:t>(dna, pattern,</a:t>
            </a:r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startPosition=0, endPosition=None</a:t>
            </a:r>
            <a:r>
              <a:rPr lang="en-US" sz="160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</a:t>
            </a:r>
            <a:r>
              <a:rPr lang="en-US" sz="1200">
                <a:latin typeface="Courier New" pitchFamily="-65" charset="0"/>
              </a:rPr>
              <a:t>'Finds the index of the first ocurrence of DNA pattern within DNA sequence’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if (endPosition == None):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    endPosition = len(dna)</a:t>
            </a:r>
            <a:endParaRPr lang="en-US" sz="1600">
              <a:latin typeface="Courier New" pitchFamily="-65" charset="0"/>
            </a:endParaRPr>
          </a:p>
          <a:p>
            <a:pPr defTabSz="414338" eaLnBrk="0"/>
            <a:r>
              <a:rPr lang="en-US" sz="1600">
                <a:latin typeface="Courier New" pitchFamily="-65" charset="0"/>
              </a:rPr>
              <a:t>    dna = dna.lower() # Force sequence and pattern to lower case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pattern = pattern.lower()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for i in xrange(startPosition, endPosition):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# Attempt to match patter starting at position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if (matchDNAPattern(dna[i:],pattern)):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    return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return -1</a:t>
            </a:r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95275" y="1806575"/>
            <a:ext cx="36734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Using default parameters: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Gill Sans"/>
                <a:cs typeface="Gill Sans"/>
              </a:rPr>
              <a:t>Top Down Design: A Recursive Process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Start with a high level problem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Design a high-level function assuming existence of  ideal lower level functions that it needs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Gill Sans MT" pitchFamily="-65" charset="-18"/>
              </a:rPr>
              <a:t>Recursively design each lower level function top-down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439</TotalTime>
  <Words>3606</Words>
  <Application>Microsoft Macintosh PowerPoint</Application>
  <PresentationFormat>On-screen Show (4:3)</PresentationFormat>
  <Paragraphs>352</Paragraphs>
  <Slides>31</Slides>
  <Notes>26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PSC-MARC</vt:lpstr>
      <vt:lpstr>Essential Computing for Bioinformatics</vt:lpstr>
      <vt:lpstr>Slide 2</vt:lpstr>
      <vt:lpstr>Outline</vt:lpstr>
      <vt:lpstr>Lecture 2 Homework: Finding Patterns Within Sequences</vt:lpstr>
      <vt:lpstr>Lecture 2 Homework: One Approach</vt:lpstr>
      <vt:lpstr>Lecture 2 Homework: One Approach</vt:lpstr>
      <vt:lpstr>Lecture 2 Homework: One Approach</vt:lpstr>
      <vt:lpstr>Lecture 2 Homework: One Approach</vt:lpstr>
      <vt:lpstr>Top Down Design: A Recursive Process</vt:lpstr>
      <vt:lpstr>List Values</vt:lpstr>
      <vt:lpstr>Generating Integer Lists</vt:lpstr>
      <vt:lpstr>Accessing List Elements</vt:lpstr>
      <vt:lpstr>More List Slices</vt:lpstr>
      <vt:lpstr>Modifying Slices of Lists</vt:lpstr>
      <vt:lpstr>Traversing Lists ( 2 WAYS)</vt:lpstr>
      <vt:lpstr>String  List Conversion</vt:lpstr>
      <vt:lpstr>Complementing Sequences: Utilities</vt:lpstr>
      <vt:lpstr>Complementing Sequences</vt:lpstr>
      <vt:lpstr>Complementing a List of Sequences</vt:lpstr>
      <vt:lpstr>Python Sequence Types</vt:lpstr>
      <vt:lpstr>Operations on Sequences</vt:lpstr>
      <vt:lpstr>Exercises</vt:lpstr>
      <vt:lpstr>Dictionaries</vt:lpstr>
      <vt:lpstr>Genetic Code As Python Dictionary</vt:lpstr>
      <vt:lpstr>A Test DNA Sequence</vt:lpstr>
      <vt:lpstr>CDS Sequence -&gt; Protein Sequence</vt:lpstr>
      <vt:lpstr>Dictionary Methods and Operations</vt:lpstr>
      <vt:lpstr>Finding ORF’s </vt:lpstr>
      <vt:lpstr>Extracting the ORF</vt:lpstr>
      <vt:lpstr>Homework</vt:lpstr>
      <vt:lpstr>Next Time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132</cp:revision>
  <cp:lastPrinted>2009-08-23T22:38:11Z</cp:lastPrinted>
  <dcterms:created xsi:type="dcterms:W3CDTF">2009-08-23T22:36:59Z</dcterms:created>
  <dcterms:modified xsi:type="dcterms:W3CDTF">2009-08-23T22:38:20Z</dcterms:modified>
</cp:coreProperties>
</file>