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3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slides/slide2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27"/>
  </p:notesMasterIdLst>
  <p:handoutMasterIdLst>
    <p:handoutMasterId r:id="rId28"/>
  </p:handoutMasterIdLst>
  <p:sldIdLst>
    <p:sldId id="261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94660"/>
  </p:normalViewPr>
  <p:slideViewPr>
    <p:cSldViewPr>
      <p:cViewPr varScale="1">
        <p:scale>
          <a:sx n="95" d="100"/>
          <a:sy n="95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265FEA64-45CE-D44A-89E5-49FD58493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265FEA64-45CE-D44A-89E5-49FD58493F3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haracter_encodin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971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sz="2595" dirty="0" smtClean="0"/>
              <a:t>MARC: Developing Bioinformatics Programs</a:t>
            </a:r>
          </a:p>
          <a:p>
            <a:pPr lvl="1"/>
            <a:r>
              <a:rPr lang="en-GB" sz="2595" dirty="0" smtClean="0"/>
              <a:t>July 2009</a:t>
            </a:r>
          </a:p>
          <a:p>
            <a:pPr lvl="1"/>
            <a:endParaRPr lang="en-GB" sz="2595" dirty="0" smtClean="0"/>
          </a:p>
          <a:p>
            <a:pPr lvl="1"/>
            <a:r>
              <a:rPr lang="en-GB" sz="2595" dirty="0" smtClean="0"/>
              <a:t>Alex </a:t>
            </a:r>
            <a:r>
              <a:rPr lang="en-GB" sz="2595" dirty="0" err="1" smtClean="0"/>
              <a:t>Ropelewski</a:t>
            </a:r>
            <a:endParaRPr lang="en-GB" sz="2595" dirty="0" smtClean="0"/>
          </a:p>
          <a:p>
            <a:pPr lvl="1"/>
            <a:r>
              <a:rPr lang="en-GB" sz="2595" dirty="0" smtClean="0"/>
              <a:t>PSC-NRBSC</a:t>
            </a:r>
          </a:p>
          <a:p>
            <a:pPr lvl="1"/>
            <a:r>
              <a:rPr lang="en-GB" sz="2595" dirty="0" smtClean="0"/>
              <a:t>Bienvenido Vélez</a:t>
            </a:r>
          </a:p>
          <a:p>
            <a:pPr lvl="1"/>
            <a:r>
              <a:rPr lang="en-GB" sz="2595" dirty="0" smtClean="0"/>
              <a:t>UPR Mayaguez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944562"/>
            <a:ext cx="8229600" cy="884238"/>
          </a:xfrm>
        </p:spPr>
        <p:txBody>
          <a:bodyPr/>
          <a:lstStyle/>
          <a:p>
            <a:pPr algn="ctr"/>
            <a:r>
              <a:rPr lang="en-US" dirty="0" smtClean="0"/>
              <a:t>Essential Computing for Bioinformatics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05000" y="1600200"/>
            <a:ext cx="5413375" cy="125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</a:t>
            </a:r>
            <a:r>
              <a:rPr lang="en-US" sz="2200" dirty="0" smtClean="0"/>
              <a:t> 6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3200" dirty="0" smtClean="0"/>
              <a:t>Files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87400" y="1371600"/>
            <a:ext cx="7642225" cy="487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1" name="Rectangle 3"/>
          <p:cNvSpPr>
            <a:spLocks noGrp="1"/>
          </p:cNvSpPr>
          <p:nvPr>
            <p:ph type="title"/>
          </p:nvPr>
        </p:nvSpPr>
        <p:spPr>
          <a:xfrm>
            <a:off x="0" y="609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Bookman Old Style" pitchFamily="-112" charset="0"/>
              </a:rPr>
              <a:t>Examples of Text Files: FASTA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35000" y="1219200"/>
            <a:ext cx="7642225" cy="487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 dirty="0">
                <a:latin typeface="Courier New" pitchFamily="-112" charset="0"/>
              </a:rPr>
              <a:t>&gt;gi|188989396|ref|NC_010688.1|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pv</a:t>
            </a:r>
            <a:r>
              <a:rPr lang="en-US" sz="1000" dirty="0">
                <a:latin typeface="Courier New" pitchFamily="-112" charset="0"/>
              </a:rPr>
              <a:t>.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, complete genome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GCAGGTTCGCGAGCGATACCTGCCGCGCATCCGCGAGTTGCTGGCGTATTTCGCCGGCAATGGCGAGGTG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GCGCTGGCGGTCGGCTCCCGTCCGCGTGCGCCGGAGCCGCTGCCGGCACCGCAAGCCGTCGCCAGTGCGC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CGGCGGCCGCGCCGATCGTGCCCTTCGCCGGCAACCTGGATTCGCATTACACCTTTGCCAACTTCGTGGA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AGGCCGCAGCAACCAGCTCGGTCTGGCCGCGGCGATCCAGGCCGCACAGAAGCCTGGCGACCGGGCGCAC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AACCCGTTGCTGCTGTACGGCAGCACCGGGCTGGGCAAGACCCACCTGATGTTCGCGGCCGGCAACGCGC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TGCGCCAGGCCAATCCGGCCGCCAAGGTGATGTACCTGCGCTCGGAACAGTTCTTCAGCGCGATGATCCG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CGCGTTGCAGGACAAGGCAATGGACCAGTTCAAGCGCCAGTTCCAGCAGATCGATGCGCTGCTGATCGAC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GACATCCAGTTTTTTGCCGGCAAGGACCGCACGCAGGAGGAGTTTTTCCACACCTTCAACGCGCTGTTCG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ACGGCCGCCAGCAGATCATCCTGACCTGCGACCGCTATCCGCGCGAAGTCGAGGGCCTGGAGCCGCGGCT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GAAGTCGCGCCTGGCCTGGGGCCTGTCGGTGGCGATCGACCCGCCGGATTTCGAGACGCGTGCGGCAATC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GTGCTGGCCAAGGCGCGCGAGCGCGGCGCCGAGATTCCCGACGACGTGGCGTTTCTGATCGCCAAGAAGA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TGCGCTCGAACGTGCGCGACCTGGAAGGGGCGCTCAACACGTTGGTGGCCCGCGCCAACTTCACTGGCCG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TTCGATCACCGTGGAGTTTGCGCAGGAGACGCTGCGTGACCTGTTGCGTGCGCAGCAGCAGGCGATCGGC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ATTCCCAACATCCAGAAGACCGTGGCCGACTACTACGGCCTGCAGATGAAGGACCTGCTTTCCAAGCGCC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GCACCCGCTCATTGGCGCGCCCGCGCCAGGTGGCGATGGCGCTCGCCAAGGAGTTGACCGAGCACAGCCT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TCCCGAGATCGGCGATGCGTTTGCCGGCCGCGACCACACCACCGTGCTGCACGCCTGCCGGCAGATCCGC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ACGCTGATGGAGGCCGACGGCAAGCTGCGCGAGGACTGGGAAAAGCTGATTCGCAAGCTCAGCGAGTGAG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CGTTTGGCGCCCTTCTCGCCCGGCTTGGAAAAAAGCGTGGATGAGTTGGGGCCAAATGCGGGAGAATCTG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TGGATAAATGCGGCTGCAGCGTTGAGGCGGAAACTATCCACAGGTTTTCCCACCGCTCCAGGGGCACTAG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TCCATAGACTTTGAAGCTCAAAATGGTCTTTGGAAACAATACGTTAGTGTGGTTGTCCGCCGAAAACGGC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CCTACCATCACCACCAAGCTTTTGATTTATTCCACATCTTTAAAGCATAGGGGCACGGAACCACATGCGT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TTCACACTGCAGCGCGAAGCCTTCCTCAAGCCGTTGGCCCAGGTGGTCAATGTCGTCGAACGGCGTCAGA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CATTGCCGGTACTGGCGAACTTGCTGGTGCAGGTGAACAACGGCCAGCTGTCGCTGACGGGGACCGACCT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GGAAGTCGAAATGATCTCGCGCACCATGGTCGAGGACGCCCAGGACGGCGAAACCACGATCCCGGCGCGC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AAGCTGTTCGACATCCTGCGGGCCCTGCCTGACGGCAGCCGTGTCACCGTCTCGCAAACCGGAGACAAGG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TCACGGTGCAGGCCGGGCGCAGCCGCTTTACGCTCGCCACGCTACCGGCCAACGACTTCCCGTCGGTGGA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CGAAGTCGAGGCCACCGAGCGTGTGGCGGTGCCGGAAGCCGGGCTGAAGGAGCTGATGGAGCGCACGGCG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TTCGCCATGGCCCAGCAGGACGTGCGTTATTACCTCAACGGCCTGCTGTTCGACCTGCGCGATGGCCTGC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…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…</a:t>
            </a:r>
          </a:p>
          <a:p>
            <a:pPr eaLnBrk="0"/>
            <a:endParaRPr lang="en-US" sz="1000" dirty="0">
              <a:latin typeface="Courier New" pitchFamily="-112" charset="0"/>
            </a:endParaRPr>
          </a:p>
          <a:p>
            <a:endParaRPr lang="en-US" sz="1000" dirty="0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35" name="Rectang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Examples of Text Files: ClustalW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112" charset="0"/>
              </a:rPr>
              <a:t>clustalw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>
                <a:latin typeface="Courier New" pitchFamily="-112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>
                <a:latin typeface="Courier New" pitchFamily="-112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112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112" charset="0"/>
            </a:endParaRPr>
          </a:p>
          <a:p>
            <a:pPr eaLnBrk="0"/>
            <a:r>
              <a:rPr lang="en-US" sz="1200">
                <a:latin typeface="Courier New" pitchFamily="-112" charset="0"/>
              </a:rPr>
              <a:t>…</a:t>
            </a:r>
          </a:p>
          <a:p>
            <a:pPr eaLnBrk="0"/>
            <a:r>
              <a:rPr lang="en-US" sz="1200">
                <a:latin typeface="Courier New" pitchFamily="-112" charset="0"/>
              </a:rPr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1307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# ex. 1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open a file for reading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read a single line of the file and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bind the line to variable 'line'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file = </a:t>
            </a:r>
            <a:r>
              <a:rPr lang="en-US" dirty="0" err="1">
                <a:latin typeface="Courier New" pitchFamily="-112" charset="0"/>
              </a:rPr>
              <a:t>open(</a:t>
            </a:r>
            <a:r>
              <a:rPr lang="en-US" sz="1600" dirty="0" err="1">
                <a:latin typeface="Courier New" pitchFamily="-112" charset="0"/>
              </a:rPr>
              <a:t>”test.txt"</a:t>
            </a:r>
            <a:r>
              <a:rPr lang="en-US" dirty="0" err="1">
                <a:latin typeface="Courier New" pitchFamily="-112" charset="0"/>
              </a:rPr>
              <a:t>,"r</a:t>
            </a:r>
            <a:r>
              <a:rPr lang="en-US" dirty="0">
                <a:latin typeface="Courier New" pitchFamily="-112" charset="0"/>
              </a:rPr>
              <a:t>") </a:t>
            </a:r>
            <a:r>
              <a:rPr lang="en-US" dirty="0">
                <a:solidFill>
                  <a:srgbClr val="FF0000"/>
                </a:solidFill>
                <a:latin typeface="Courier New" pitchFamily="-112" charset="0"/>
              </a:rPr>
              <a:t># Open the file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line = </a:t>
            </a:r>
            <a:r>
              <a:rPr lang="en-US" dirty="0" err="1">
                <a:latin typeface="Courier New" pitchFamily="-112" charset="0"/>
              </a:rPr>
              <a:t>file.readline</a:t>
            </a:r>
            <a:r>
              <a:rPr lang="en-US" dirty="0">
                <a:latin typeface="Courier New" pitchFamily="-112" charset="0"/>
              </a:rPr>
              <a:t>()	   </a:t>
            </a:r>
            <a:r>
              <a:rPr lang="en-US" dirty="0">
                <a:solidFill>
                  <a:srgbClr val="FF0000"/>
                </a:solidFill>
                <a:latin typeface="Courier New" pitchFamily="-112" charset="0"/>
              </a:rPr>
              <a:t># Returns next line in a string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print line</a:t>
            </a:r>
          </a:p>
          <a:p>
            <a:pPr defTabSz="414338" eaLnBrk="0"/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					</a:t>
            </a:r>
            <a:r>
              <a:rPr lang="en-US" dirty="0">
                <a:solidFill>
                  <a:srgbClr val="FF0000"/>
                </a:solidFill>
                <a:latin typeface="Courier New" pitchFamily="-112" charset="0"/>
              </a:rPr>
              <a:t># Close the file</a:t>
            </a:r>
            <a:endParaRPr lang="en-US" dirty="0">
              <a:latin typeface="Courier New" pitchFamily="-112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58963" y="5297488"/>
            <a:ext cx="49625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How can we scan the entire sequence of lines?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285374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# ex. 3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read all the lines of the file and store them in a list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print the 3rd line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file = </a:t>
            </a:r>
            <a:r>
              <a:rPr lang="en-US" dirty="0" err="1">
                <a:latin typeface="Courier New" pitchFamily="-112" charset="0"/>
              </a:rPr>
              <a:t>open(pathname,"r</a:t>
            </a:r>
            <a:r>
              <a:rPr lang="en-US" dirty="0">
                <a:latin typeface="Courier New" pitchFamily="-112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line = </a:t>
            </a:r>
            <a:r>
              <a:rPr lang="en-US" dirty="0" err="1">
                <a:latin typeface="Courier New" pitchFamily="-112" charset="0"/>
              </a:rPr>
              <a:t>file.readlines</a:t>
            </a:r>
            <a:r>
              <a:rPr lang="en-US" dirty="0">
                <a:latin typeface="Courier New" pitchFamily="-112" charset="0"/>
              </a:rPr>
              <a:t>()	 # Reads all lines into a sequence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print line[2]</a:t>
            </a:r>
          </a:p>
          <a:p>
            <a:pPr defTabSz="414338" eaLnBrk="0"/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</a:t>
            </a: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808288" y="4810125"/>
            <a:ext cx="32337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Why is this NOT a great idea?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165475" y="5619750"/>
            <a:ext cx="25225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How can we do better?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68474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# ex. 4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print the line number and the line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def example4(pathname):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file = </a:t>
            </a:r>
            <a:r>
              <a:rPr lang="en-US" dirty="0" err="1">
                <a:latin typeface="Courier New" pitchFamily="-112" charset="0"/>
              </a:rPr>
              <a:t>open(pathname,"r</a:t>
            </a:r>
            <a:r>
              <a:rPr lang="en-US" dirty="0">
                <a:latin typeface="Courier New" pitchFamily="-112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print </a:t>
            </a:r>
            <a:r>
              <a:rPr lang="en-US" dirty="0" err="1">
                <a:latin typeface="Courier New" pitchFamily="-112" charset="0"/>
              </a:rPr>
              <a:t>count,":",line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		count = count + 1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</a:t>
            </a:r>
            <a:endParaRPr lang="en-US" dirty="0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011363" y="5619750"/>
            <a:ext cx="48339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Now lets try to extract info from the Fasta file?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1" name="Rectang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A Fasta file with three sequences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35000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112" charset="0"/>
              </a:rPr>
              <a:t>&gt;gi|188989396|ref|NC_010688.1| Xanthomonas campestris pv. campestris, complete genome</a:t>
            </a:r>
            <a:endParaRPr lang="en-US" sz="1000" b="1">
              <a:latin typeface="Courier New" pitchFamily="-112" charset="0"/>
            </a:endParaRPr>
          </a:p>
          <a:p>
            <a:pPr eaLnBrk="0"/>
            <a:r>
              <a:rPr lang="en-US" sz="1000">
                <a:latin typeface="Courier New" pitchFamily="-112" charset="0"/>
              </a:rPr>
              <a:t>ATGGATGCTTGGCCCCGCTGTCTGGAACGTCTCGAAGCTGAATTCCCGCCCGAAGATGTCCACACCTGGT</a:t>
            </a:r>
          </a:p>
          <a:p>
            <a:pPr eaLnBrk="0"/>
            <a:r>
              <a:rPr lang="en-US" sz="1000">
                <a:latin typeface="Courier New" pitchFamily="-112" charset="0"/>
              </a:rPr>
              <a:t>TGAAACCCCTGCAGGCCGAAGATCGCGGCGACAGCATCGTGCTGTACGCGCCGAACGCCTTCATTGTCGA</a:t>
            </a:r>
          </a:p>
          <a:p>
            <a:pPr eaLnBrk="0"/>
            <a:r>
              <a:rPr lang="en-US" sz="1000">
                <a:latin typeface="Courier New" pitchFamily="-112" charset="0"/>
              </a:rPr>
              <a:t>GCAGGTTCGCGAGCGATACCTGCCGCGCATCCGCGAGTTGCTGGCGTATTTCGCCGGCAATGGCGAGGTG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112" charset="0"/>
              </a:rPr>
              <a:t>&gt;gi|194208364|ref|XM_001500342.2| PREDICTED: Equus caballus electron-transferring-flavoprotein …</a:t>
            </a:r>
          </a:p>
          <a:p>
            <a:pPr eaLnBrk="0"/>
            <a:r>
              <a:rPr lang="en-US" sz="1000">
                <a:latin typeface="Courier New" pitchFamily="-112" charset="0"/>
              </a:rPr>
              <a:t>GATACGTGACCCGGAAGCCTCTGCTGGCCATGGCGTCATGCGTGGCGCCGGCGCAGAGCGAGAGAGAGTC</a:t>
            </a:r>
          </a:p>
          <a:p>
            <a:pPr eaLnBrk="0"/>
            <a:r>
              <a:rPr lang="en-US" sz="1000">
                <a:latin typeface="Courier New" pitchFamily="-112" charset="0"/>
              </a:rPr>
              <a:t>GGGAGCGCTGTGAAGACAGAGCGGTCGGCTGATCAGAGACGAACTTCAGTGGAGGTGATGGCGCCCCCCG</a:t>
            </a:r>
          </a:p>
          <a:p>
            <a:pPr eaLnBrk="0"/>
            <a:r>
              <a:rPr lang="en-US" sz="1000">
                <a:latin typeface="Courier New" pitchFamily="-112" charset="0"/>
              </a:rPr>
              <a:t>CGGCCTAGAGGTCCAGAGCGTGCCGCGAGCTGCAGACAGTACGCCTCCCATTGTATCCGACGGAGACTCC</a:t>
            </a:r>
          </a:p>
          <a:p>
            <a:pPr eaLnBrk="0"/>
            <a:r>
              <a:rPr lang="en-US" sz="1000">
                <a:latin typeface="Courier New" pitchFamily="-112" charset="0"/>
              </a:rPr>
              <a:t>TCGTTGCAGGGAACATGTTGCTGCCGCTAGCCAAGCTGTCCTGTCCGGCATATCAGTGCTTTCATGCCTT</a:t>
            </a:r>
          </a:p>
          <a:p>
            <a:pPr eaLnBrk="0"/>
            <a:r>
              <a:rPr lang="en-US" sz="1000">
                <a:latin typeface="Courier New" pitchFamily="-112" charset="0"/>
              </a:rPr>
              <a:t>AAAAATTAAGAAAGATTATCTACCTCTGTGTGCTACAAGATGGTCTTCAACTTCTGTTGTACCTCGAATT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 b="1">
                <a:solidFill>
                  <a:srgbClr val="FF0000"/>
                </a:solidFill>
                <a:latin typeface="Courier New" pitchFamily="-112" charset="0"/>
              </a:rPr>
              <a:t>&gt;gi|193087197|gb|CP001100.1| Chloroherpeton thalassium ATCC 35110, complete genome</a:t>
            </a:r>
          </a:p>
          <a:p>
            <a:pPr eaLnBrk="0"/>
            <a:r>
              <a:rPr lang="en-US" sz="1000">
                <a:latin typeface="Courier New" pitchFamily="-112" charset="0"/>
              </a:rPr>
              <a:t>ATGCTTATGAGCGAAGGACATGACCAGCCAGGCGCTCCTGTTTCTCATTTATCGGAACAGGCTTTAGCAC</a:t>
            </a:r>
          </a:p>
          <a:p>
            <a:pPr eaLnBrk="0"/>
            <a:r>
              <a:rPr lang="en-US" sz="1000">
                <a:latin typeface="Courier New" pitchFamily="-112" charset="0"/>
              </a:rPr>
              <a:t>AAATTGCGTGGAAAAAATGCCTCGATATCATTCGTGATGGCCTTCATAACCTGCAAAGCTTTAAGACTTG</a:t>
            </a:r>
          </a:p>
          <a:p>
            <a:pPr eaLnBrk="0"/>
            <a:r>
              <a:rPr lang="en-US" sz="1000">
                <a:latin typeface="Courier New" pitchFamily="-112" charset="0"/>
              </a:rPr>
              <a:t>GTTTGAGCCCATCGTGCCATTAAAACTTTCTGGCCAGGAATTGACCATTCAGGTGCCCAGCCAGTTTTTT</a:t>
            </a:r>
          </a:p>
          <a:p>
            <a:pPr eaLnBrk="0"/>
            <a:r>
              <a:rPr lang="en-US" sz="1000">
                <a:latin typeface="Courier New" pitchFamily="-112" charset="0"/>
              </a:rPr>
              <a:t>TATGAAATGATCGAGGAAAATTATTACTCGCTTTTAAAGCGCGCCTTGATGGAAGTGATGGGAACGGGAG</a:t>
            </a:r>
          </a:p>
          <a:p>
            <a:pPr eaLnBrk="0"/>
            <a:r>
              <a:rPr lang="en-US" sz="1000">
                <a:latin typeface="Courier New" pitchFamily="-112" charset="0"/>
              </a:rPr>
              <a:t>CCAAGCTGCGATATTCTGTTTTGGTTCAGGCGGCACAAGCTGAAACACCCGTCGTCGCTCGTATCCCCGA</a:t>
            </a:r>
          </a:p>
          <a:p>
            <a:pPr eaLnBrk="0"/>
            <a:r>
              <a:rPr lang="en-US" sz="1000">
                <a:latin typeface="Courier New" pitchFamily="-112" charset="0"/>
              </a:rPr>
              <a:t>GAAAAAAGGCAAGCACACTCCGGCGGCGCTTCCGAAAGTCATTTCTCATGCGAATGGCAAGCAGACAAAA</a:t>
            </a:r>
          </a:p>
          <a:p>
            <a:pPr eaLnBrk="0"/>
            <a:r>
              <a:rPr lang="en-US" sz="1000">
                <a:latin typeface="Courier New" pitchFamily="-112" charset="0"/>
              </a:rPr>
              <a:t>GAAGCTCAAGACTTATTTGCAAACAATGTACACCGCTTCGAAAGCTACCTAAATCCAAAATATCGCTTCG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96174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# ex. 5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print only the </a:t>
            </a:r>
            <a:r>
              <a:rPr lang="en-US" dirty="0" err="1">
                <a:latin typeface="Courier New" pitchFamily="-112" charset="0"/>
              </a:rPr>
              <a:t>fasta</a:t>
            </a:r>
            <a:r>
              <a:rPr lang="en-US" dirty="0">
                <a:latin typeface="Courier New" pitchFamily="-112" charset="0"/>
              </a:rPr>
              <a:t> sequence header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def example5(pathname):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file = </a:t>
            </a:r>
            <a:r>
              <a:rPr lang="en-US" dirty="0" err="1">
                <a:latin typeface="Courier New" pitchFamily="-112" charset="0"/>
              </a:rPr>
              <a:t>open(pathname,"r</a:t>
            </a:r>
            <a:r>
              <a:rPr lang="en-US" dirty="0">
                <a:latin typeface="Courier New" pitchFamily="-112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count = 0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print </a:t>
            </a:r>
            <a:r>
              <a:rPr lang="en-US" dirty="0" err="1">
                <a:latin typeface="Courier New" pitchFamily="-112" charset="0"/>
              </a:rPr>
              <a:t>count,":",line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			count = count + 1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</a:t>
            </a: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11363" y="5619750"/>
            <a:ext cx="48339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Now lets try to extract info from the Fasta file?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420688" y="1500188"/>
            <a:ext cx="8266112" cy="396174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# ex. 6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read 1 line at a time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 identify the </a:t>
            </a:r>
            <a:r>
              <a:rPr lang="en-US" dirty="0" err="1">
                <a:latin typeface="Courier New" pitchFamily="-112" charset="0"/>
              </a:rPr>
              <a:t>fasta</a:t>
            </a:r>
            <a:r>
              <a:rPr lang="en-US" dirty="0">
                <a:latin typeface="Courier New" pitchFamily="-112" charset="0"/>
              </a:rPr>
              <a:t> sequence header and the sequence data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#</a:t>
            </a:r>
          </a:p>
          <a:p>
            <a:pPr defTabSz="414338" eaLnBrk="0"/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def example6(pathname):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file = </a:t>
            </a:r>
            <a:r>
              <a:rPr lang="en-US" dirty="0" err="1">
                <a:latin typeface="Courier New" pitchFamily="-112" charset="0"/>
              </a:rPr>
              <a:t>open(pathname,"r</a:t>
            </a:r>
            <a:r>
              <a:rPr lang="en-US" dirty="0">
                <a:latin typeface="Courier New" pitchFamily="-112" charset="0"/>
              </a:rPr>
              <a:t>")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print "</a:t>
            </a:r>
            <a:r>
              <a:rPr lang="en-US" dirty="0" err="1">
                <a:latin typeface="Courier New" pitchFamily="-112" charset="0"/>
              </a:rPr>
              <a:t>header",line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print "</a:t>
            </a:r>
            <a:r>
              <a:rPr lang="en-US" dirty="0" err="1">
                <a:latin typeface="Courier New" pitchFamily="-112" charset="0"/>
              </a:rPr>
              <a:t>data",line</a:t>
            </a:r>
            <a:endParaRPr lang="en-US" dirty="0">
              <a:latin typeface="Courier New" pitchFamily="-112" charset="0"/>
            </a:endParaRP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</a:t>
            </a: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089150" y="5619750"/>
            <a:ext cx="46831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How about blank lines and trailing newlines?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5105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sz="1400" dirty="0">
                <a:latin typeface="Courier New" pitchFamily="-112" charset="0"/>
              </a:rPr>
              <a:t># ex. 8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#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# read 1 line at a time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# identify the </a:t>
            </a:r>
            <a:r>
              <a:rPr lang="en-US" sz="1400" dirty="0" err="1">
                <a:latin typeface="Courier New" pitchFamily="-112" charset="0"/>
              </a:rPr>
              <a:t>fasta</a:t>
            </a:r>
            <a:r>
              <a:rPr lang="en-US" sz="1400" dirty="0">
                <a:latin typeface="Courier New" pitchFamily="-112" charset="0"/>
              </a:rPr>
              <a:t> sequence header and the sequence data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# account for blank lines and trailing space/newlines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# collect sequence data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def example8(pathname):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file = </a:t>
            </a:r>
            <a:r>
              <a:rPr lang="en-US" sz="1400" dirty="0" err="1">
                <a:latin typeface="Courier New" pitchFamily="-112" charset="0"/>
              </a:rPr>
              <a:t>open(pathname,"r</a:t>
            </a:r>
            <a:r>
              <a:rPr lang="en-US" sz="1400" dirty="0">
                <a:latin typeface="Courier New" pitchFamily="-112" charset="0"/>
              </a:rPr>
              <a:t>")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data = "" 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for line in file: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112" charset="0"/>
              </a:rPr>
              <a:t># remove the trailing '\</a:t>
            </a:r>
            <a:r>
              <a:rPr lang="en-US" sz="1400" dirty="0" err="1">
                <a:solidFill>
                  <a:srgbClr val="FF0000"/>
                </a:solidFill>
                <a:latin typeface="Courier New" pitchFamily="-112" charset="0"/>
              </a:rPr>
              <a:t>n</a:t>
            </a:r>
            <a:r>
              <a:rPr lang="en-US" sz="1400" dirty="0">
                <a:solidFill>
                  <a:srgbClr val="FF0000"/>
                </a:solidFill>
                <a:latin typeface="Courier New" pitchFamily="-112" charset="0"/>
              </a:rPr>
              <a:t>' and trailing spaces</a:t>
            </a:r>
            <a:endParaRPr lang="en-US" sz="1400" dirty="0">
              <a:latin typeface="Courier New" pitchFamily="-112" charset="0"/>
            </a:endParaRP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line = </a:t>
            </a:r>
            <a:r>
              <a:rPr lang="en-US" sz="1400" dirty="0" err="1">
                <a:latin typeface="Courier New" pitchFamily="-112" charset="0"/>
              </a:rPr>
              <a:t>line.rstrip('\n</a:t>
            </a:r>
            <a:r>
              <a:rPr lang="en-US" sz="1400" dirty="0">
                <a:latin typeface="Courier New" pitchFamily="-112" charset="0"/>
              </a:rPr>
              <a:t> ')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</a:t>
            </a:r>
            <a:r>
              <a:rPr lang="en-US" sz="1400" dirty="0">
                <a:solidFill>
                  <a:srgbClr val="FF0000"/>
                </a:solidFill>
                <a:latin typeface="Courier New" pitchFamily="-112" charset="0"/>
              </a:rPr>
              <a:t># if the line length is &lt; 1, there nothing to do for this line</a:t>
            </a:r>
          </a:p>
          <a:p>
            <a:pPr defTabSz="414338" eaLnBrk="0"/>
            <a:r>
              <a:rPr lang="en-US" sz="1400" dirty="0">
                <a:solidFill>
                  <a:srgbClr val="FF0000"/>
                </a:solidFill>
                <a:latin typeface="Courier New" pitchFamily="-112" charset="0"/>
              </a:rPr>
              <a:t>		# so move to the next line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if </a:t>
            </a:r>
            <a:r>
              <a:rPr lang="en-US" sz="1400" dirty="0" err="1">
                <a:latin typeface="Courier New" pitchFamily="-112" charset="0"/>
              </a:rPr>
              <a:t>len</a:t>
            </a:r>
            <a:r>
              <a:rPr lang="en-US" sz="1400" dirty="0">
                <a:latin typeface="Courier New" pitchFamily="-112" charset="0"/>
              </a:rPr>
              <a:t>( line ) &lt; 1: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	continue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if line[0] == '&gt;':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112" charset="0"/>
              </a:rPr>
              <a:t>			print "</a:t>
            </a:r>
            <a:r>
              <a:rPr lang="en-US" sz="1400" dirty="0" err="1">
                <a:latin typeface="Courier New" pitchFamily="-112" charset="0"/>
              </a:rPr>
              <a:t>data",data</a:t>
            </a:r>
            <a:r>
              <a:rPr lang="en-US" sz="1400" dirty="0">
                <a:latin typeface="Courier New" pitchFamily="-112" charset="0"/>
              </a:rPr>
              <a:t>  </a:t>
            </a:r>
            <a:r>
              <a:rPr lang="en-US" sz="1400" dirty="0">
                <a:solidFill>
                  <a:srgbClr val="FF0000"/>
                </a:solidFill>
                <a:latin typeface="Courier New" pitchFamily="-112" charset="0"/>
              </a:rPr>
              <a:t>#this data belongs to previous sequence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112" charset="0"/>
              </a:rPr>
              <a:t>			data = ""</a:t>
            </a:r>
          </a:p>
          <a:p>
            <a:pPr defTabSz="414338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 dirty="0">
                <a:latin typeface="Courier New" pitchFamily="-112" charset="0"/>
              </a:rPr>
              <a:t>			print "</a:t>
            </a:r>
            <a:r>
              <a:rPr lang="en-US" sz="1400" dirty="0" err="1">
                <a:latin typeface="Courier New" pitchFamily="-112" charset="0"/>
              </a:rPr>
              <a:t>header",line</a:t>
            </a:r>
            <a:endParaRPr lang="en-US" sz="1400" dirty="0">
              <a:latin typeface="Courier New" pitchFamily="-112" charset="0"/>
            </a:endParaRP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else: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		data = data + line</a:t>
            </a:r>
          </a:p>
          <a:p>
            <a:pPr defTabSz="414338" eaLnBrk="0"/>
            <a:r>
              <a:rPr lang="en-US" sz="1400" dirty="0">
                <a:latin typeface="Courier New" pitchFamily="-112" charset="0"/>
              </a:rPr>
              <a:t>	</a:t>
            </a:r>
            <a:r>
              <a:rPr lang="en-US" sz="1400" dirty="0" err="1">
                <a:latin typeface="Courier New" pitchFamily="-112" charset="0"/>
              </a:rPr>
              <a:t>file.close</a:t>
            </a:r>
            <a:r>
              <a:rPr lang="en-US" sz="1400" dirty="0">
                <a:latin typeface="Courier New" pitchFamily="-112" charset="0"/>
              </a:rPr>
              <a:t>()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Loading Fasta Sequences: Step 6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431800" y="1219200"/>
            <a:ext cx="8266113" cy="4953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>
                <a:latin typeface="Courier New" pitchFamily="-112" charset="0"/>
              </a:rPr>
              <a:t>def </a:t>
            </a:r>
            <a:r>
              <a:rPr lang="en-US" b="1" dirty="0" err="1">
                <a:latin typeface="Courier New" pitchFamily="-112" charset="0"/>
              </a:rPr>
              <a:t>readFastaFile</a:t>
            </a:r>
            <a:r>
              <a:rPr lang="en-US" dirty="0" err="1">
                <a:latin typeface="Courier New" pitchFamily="-112" charset="0"/>
              </a:rPr>
              <a:t>(filename</a:t>
            </a:r>
            <a:r>
              <a:rPr lang="en-US" dirty="0">
                <a:latin typeface="Courier New" pitchFamily="-112" charset="0"/>
              </a:rPr>
              <a:t>):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file = </a:t>
            </a:r>
            <a:r>
              <a:rPr lang="en-US" dirty="0" err="1">
                <a:latin typeface="Courier New" pitchFamily="-112" charset="0"/>
              </a:rPr>
              <a:t>open(filename,"r</a:t>
            </a:r>
            <a:r>
              <a:rPr lang="en-US" dirty="0">
                <a:latin typeface="Courier New" pitchFamily="-112" charset="0"/>
              </a:rPr>
              <a:t>")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sequence_data</a:t>
            </a:r>
            <a:r>
              <a:rPr lang="en-US" dirty="0">
                <a:latin typeface="Courier New" pitchFamily="-112" charset="0"/>
              </a:rPr>
              <a:t> = []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for line in file: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# remove the trailing '\</a:t>
            </a:r>
            <a:r>
              <a:rPr lang="en-US" dirty="0" err="1">
                <a:latin typeface="Courier New" pitchFamily="-112" charset="0"/>
              </a:rPr>
              <a:t>n</a:t>
            </a:r>
            <a:r>
              <a:rPr lang="en-US" dirty="0">
                <a:latin typeface="Courier New" pitchFamily="-112" charset="0"/>
              </a:rPr>
              <a:t>' and trailing spaces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line = </a:t>
            </a:r>
            <a:r>
              <a:rPr lang="en-US" dirty="0" err="1">
                <a:latin typeface="Courier New" pitchFamily="-112" charset="0"/>
              </a:rPr>
              <a:t>line.rstrip('\n</a:t>
            </a:r>
            <a:r>
              <a:rPr lang="en-US" dirty="0">
                <a:latin typeface="Courier New" pitchFamily="-112" charset="0"/>
              </a:rPr>
              <a:t> ')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# if the line length is &lt; 1, do nothing 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# so skip rest of iteration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if </a:t>
            </a:r>
            <a:r>
              <a:rPr lang="en-US" dirty="0" err="1">
                <a:latin typeface="Courier New" pitchFamily="-112" charset="0"/>
              </a:rPr>
              <a:t>len</a:t>
            </a:r>
            <a:r>
              <a:rPr lang="en-US" dirty="0">
                <a:latin typeface="Courier New" pitchFamily="-112" charset="0"/>
              </a:rPr>
              <a:t>( line ) &lt; 1: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continue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if line[0] == '&gt;':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</a:t>
            </a:r>
            <a:r>
              <a:rPr lang="en-US" dirty="0" err="1">
                <a:latin typeface="Courier New" pitchFamily="-112" charset="0"/>
              </a:rPr>
              <a:t>sequence_data.append</a:t>
            </a:r>
            <a:r>
              <a:rPr lang="en-US" dirty="0">
                <a:latin typeface="Courier New" pitchFamily="-112" charset="0"/>
              </a:rPr>
              <a:t>('')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else: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</a:t>
            </a:r>
            <a:r>
              <a:rPr lang="en-US" dirty="0" err="1">
                <a:latin typeface="Courier New" pitchFamily="-112" charset="0"/>
              </a:rPr>
              <a:t>k</a:t>
            </a:r>
            <a:r>
              <a:rPr lang="en-US" dirty="0">
                <a:latin typeface="Courier New" pitchFamily="-112" charset="0"/>
              </a:rPr>
              <a:t> = </a:t>
            </a:r>
            <a:r>
              <a:rPr lang="en-US" dirty="0" err="1">
                <a:latin typeface="Courier New" pitchFamily="-112" charset="0"/>
              </a:rPr>
              <a:t>len(sequence_data</a:t>
            </a:r>
            <a:r>
              <a:rPr lang="en-US" dirty="0">
                <a:latin typeface="Courier New" pitchFamily="-112" charset="0"/>
              </a:rPr>
              <a:t>) - 1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		</a:t>
            </a:r>
            <a:r>
              <a:rPr lang="en-US" dirty="0" err="1">
                <a:latin typeface="Courier New" pitchFamily="-112" charset="0"/>
              </a:rPr>
              <a:t>sequence_data[k</a:t>
            </a:r>
            <a:r>
              <a:rPr lang="en-US" dirty="0">
                <a:latin typeface="Courier New" pitchFamily="-112" charset="0"/>
              </a:rPr>
              <a:t>] = </a:t>
            </a:r>
            <a:r>
              <a:rPr lang="en-US" dirty="0" err="1">
                <a:latin typeface="Courier New" pitchFamily="-112" charset="0"/>
              </a:rPr>
              <a:t>sequence_data[k</a:t>
            </a:r>
            <a:r>
              <a:rPr lang="en-US" dirty="0">
                <a:latin typeface="Courier New" pitchFamily="-112" charset="0"/>
              </a:rPr>
              <a:t>] + line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file.close</a:t>
            </a:r>
            <a:r>
              <a:rPr lang="en-US" dirty="0">
                <a:latin typeface="Courier New" pitchFamily="-112" charset="0"/>
              </a:rPr>
              <a:t>()</a:t>
            </a:r>
          </a:p>
          <a:p>
            <a:pPr defTabSz="414338" eaLnBrk="0"/>
            <a:r>
              <a:rPr lang="en-US" dirty="0">
                <a:latin typeface="Courier New" pitchFamily="-112" charset="0"/>
              </a:rPr>
              <a:t>	</a:t>
            </a:r>
            <a:r>
              <a:rPr lang="en-US" dirty="0" err="1">
                <a:latin typeface="Courier New" pitchFamily="-112" charset="0"/>
              </a:rPr>
              <a:t>return(sequence_data</a:t>
            </a:r>
            <a:r>
              <a:rPr lang="en-US" dirty="0">
                <a:latin typeface="Courier New" pitchFamily="-112" charset="0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Essential Computing for Bioinformatics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Gill Sans MT" pitchFamily="-112" charset="-18"/>
              </a:rPr>
              <a:t>Summary of File Operations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2EF4BD-0637-414D-B3DB-A0AFF0106582}" type="slidenum">
              <a:rPr lang="en-US"/>
              <a:pPr/>
              <a:t>20</a:t>
            </a:fld>
            <a:endParaRPr lang="en-US" dirty="0"/>
          </a:p>
        </p:txBody>
      </p:sp>
      <p:graphicFrame>
        <p:nvGraphicFramePr>
          <p:cNvPr id="21541" name="Group 37"/>
          <p:cNvGraphicFramePr>
            <a:graphicFrameLocks noGrp="1"/>
          </p:cNvGraphicFramePr>
          <p:nvPr/>
        </p:nvGraphicFramePr>
        <p:xfrm>
          <a:off x="1233488" y="1397000"/>
          <a:ext cx="6816725" cy="4341813"/>
        </p:xfrm>
        <a:graphic>
          <a:graphicData uri="http://schemas.openxmlformats.org/drawingml/2006/table">
            <a:tbl>
              <a:tblPr/>
              <a:tblGrid>
                <a:gridCol w="1749425"/>
                <a:gridCol w="50673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Reads at most n bytes; if no n is specified, reads the entire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Readline([n])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Reads a line of input, if n is specified reads at most n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Reads all lines and returns the in a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Xreadlines()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Reads all lines but handles them as a XRangeType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Write(s)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Writes string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Writelines(l)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Writes all strings in list I as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Close()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Closes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Seek(offset[, mode])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Changes to a new file position=start + offset.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12" charset="0"/>
                        </a:rPr>
                        <a:t>Start is specified by the mode argument: mode=0 (default), start = start of the file, mode=1, start = current file position and mode=2, start = end of the file.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5" name="Rectang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>
                <a:latin typeface="Bookman Old Style" pitchFamily="-112" charset="0"/>
              </a:rPr>
              <a:t>Importing ClustalW Files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2EF4BD-0637-414D-B3DB-A0AFF0106582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00075" y="1371600"/>
            <a:ext cx="7642225" cy="4695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>
                <a:latin typeface="Courier New" pitchFamily="-112" charset="0"/>
              </a:rPr>
              <a:t>clustalw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>
                <a:latin typeface="Courier New" pitchFamily="-112" charset="0"/>
              </a:rPr>
              <a:t>0xOLI           RIILVTGASDGIGREAAMTYARY--GATVILLGRN----------------EEKLRQV--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1xMAN           KKVIVTGASKGIGREMAYHLAKM-GA-HVVVTARS----------------KETLQKV--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2xAST           KVILITGASRGIGLQLVKTVIEEDDECIVYGVART----------------EAGLQSL--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3xAST           KVILVTGVSRGIGKSIVDVLFSLDKDTVVYGVARS-------------------EAPL--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4xAST           KIAVVTGASGGIGYEVTKELARN--GYLVYACARR----------------LEPMAQL--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5xMAN           HVALVTGGNKGIGLAIVRDLCRL-FSGDVVLTARD---------------VTRGQAAV--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6xCSU           NTVLITGGSAGIGLELAKRLLEL--GNEVIICGRS---------------EARLAEAK--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7xEX            KTVIITGGARGLGAEAARQAVAA-GARVVLADVLD---------------E-EGAATA--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8xASP           KTVLLTGASRGLGVYIARALAKE--QATVVCVSRS----------------QSGLAQT--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9xCSU           KTALITGGGRGIGRATALALAKE--GVNIGLIGRT----------------SANVEKV--</a:t>
            </a:r>
          </a:p>
          <a:p>
            <a:pPr eaLnBrk="0"/>
            <a:r>
              <a:rPr lang="en-US" sz="1000">
                <a:latin typeface="Courier New" pitchFamily="-112" charset="0"/>
              </a:rPr>
              <a:t>10xOBR          KIALVTGAMGGLGTAICQALAKD-GCIVAANCLPN---------------FEPAAAWL--</a:t>
            </a: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endParaRPr lang="en-US" sz="1000">
              <a:latin typeface="Courier New" pitchFamily="-112" charset="0"/>
            </a:endParaRPr>
          </a:p>
          <a:p>
            <a:pPr eaLnBrk="0"/>
            <a:r>
              <a:rPr lang="en-US" sz="1000">
                <a:latin typeface="Courier New" pitchFamily="-112" charset="0"/>
              </a:rPr>
              <a:t>0xOLI           ---ASHIN--EETG-RQPQWFILDLLTCTSENC-QQLAQRIAVNY----P-RLDGVLHNA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1xMAN           ---VSHCL---ELG-AASAHYIA-GT---MEDM-TFAEQFVAQAG--KLMGGLDMLILNH</a:t>
            </a:r>
          </a:p>
          <a:p>
            <a:pPr eaLnBrk="0"/>
            <a:r>
              <a:rPr lang="en-US" sz="1000">
                <a:latin typeface="Courier New" pitchFamily="-112" charset="0"/>
              </a:rPr>
              <a:t>2xAST           ---QREYG--------ADKFVYRVLD---ITDR-SRMEALVEEIR--QKHGKLDGIVANA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3xAST           ----KKLK--EKYG-DRFFYVVG--D---ITED-SVLKQLVNAAVK--GHGKIDSLVANA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4xAST           -----AIQ----FG-NDSIKPYK-LD---ISKP-EEIVTFSGFLRANLPDGKLDLLYNNA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5xMAN           ----QQLQ---AEG--LSPRFHQ-LD---IDDL-QSIRALRDFLR--KEYGGLDVLVNNA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6xCSU           ----QQLP--------N-IHTKQ-CD---VADR-SQREALYEWALK--EYPNLNVLVNNA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7xEX            -------R---ELG--DAARYQH-LD---VTIE-EDWQRVVAYAR--EEFGSVDGLVNNA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8xASP           ---CNAVK---AAG--GKAIAIP-FD---VRNT-SQLSALVQQAQ--DIVGPIDVLINNA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9xCSU           ---AEEVK---ALG--VKAAFAA-AD---VKDA-DQVNQAVAQVK--EQLGDIDILINNA</a:t>
            </a:r>
          </a:p>
          <a:p>
            <a:pPr eaLnBrk="0"/>
            <a:r>
              <a:rPr lang="en-US" sz="1000">
                <a:latin typeface="Courier New" pitchFamily="-112" charset="0"/>
              </a:rPr>
              <a:t>10xOBR          ----GQQE---ALG--FKFYVAE-GD---VSDF-ESCKAMVAKIEA--DLGPVDILVNNA</a:t>
            </a:r>
            <a:endParaRPr lang="en-US"/>
          </a:p>
          <a:p>
            <a:pPr eaLnBrk="0"/>
            <a:endParaRPr lang="en-US" sz="1200">
              <a:latin typeface="Courier New" pitchFamily="-112" charset="0"/>
            </a:endParaRPr>
          </a:p>
          <a:p>
            <a:pPr eaLnBrk="0"/>
            <a:r>
              <a:rPr lang="en-US" sz="1200">
                <a:latin typeface="Courier New" pitchFamily="-112" charset="0"/>
              </a:rPr>
              <a:t>…</a:t>
            </a:r>
          </a:p>
          <a:p>
            <a:pPr eaLnBrk="0"/>
            <a:r>
              <a:rPr lang="en-US" sz="1200">
                <a:latin typeface="Courier New" pitchFamily="-112" charset="0"/>
              </a:rPr>
              <a:t>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Gill Sans MT" pitchFamily="-112" charset="-18"/>
              </a:rPr>
              <a:t>Reading from ClustalW Files</a:t>
            </a:r>
          </a:p>
        </p:txBody>
      </p:sp>
      <p:sp>
        <p:nvSpPr>
          <p:cNvPr id="29700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66F717-E394-114E-9712-E0E12DE16A40}" type="slidenum">
              <a:rPr lang="en-US"/>
              <a:pPr/>
              <a:t>22</a:t>
            </a:fld>
            <a:endParaRPr lang="en-US"/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77825" y="1355725"/>
            <a:ext cx="8335963" cy="418576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400" dirty="0">
                <a:latin typeface="Courier New" pitchFamily="-112" charset="0"/>
              </a:rPr>
              <a:t>def </a:t>
            </a:r>
            <a:r>
              <a:rPr lang="en-US" sz="1400" b="1" dirty="0" err="1">
                <a:latin typeface="Courier New" pitchFamily="-112" charset="0"/>
              </a:rPr>
              <a:t>loadClustalwAlignment</a:t>
            </a:r>
            <a:r>
              <a:rPr lang="en-US" sz="1400" dirty="0" err="1">
                <a:latin typeface="Courier New" pitchFamily="-112" charset="0"/>
              </a:rPr>
              <a:t>(pathname</a:t>
            </a:r>
            <a:r>
              <a:rPr lang="en-US" sz="1400" dirty="0">
                <a:latin typeface="Courier New" pitchFamily="-112" charset="0"/>
              </a:rPr>
              <a:t>):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sequences = []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id2SequenceMap = </a:t>
            </a:r>
            <a:r>
              <a:rPr lang="en-US" sz="1400" dirty="0" err="1">
                <a:latin typeface="Courier New" pitchFamily="-112" charset="0"/>
              </a:rPr>
              <a:t>dict</a:t>
            </a:r>
            <a:r>
              <a:rPr lang="en-US" sz="1400" dirty="0">
                <a:latin typeface="Courier New" pitchFamily="-112" charset="0"/>
              </a:rPr>
              <a:t>()  # Keep id -&gt; </a:t>
            </a:r>
            <a:r>
              <a:rPr lang="en-US" sz="1400" dirty="0" err="1">
                <a:latin typeface="Courier New" pitchFamily="-112" charset="0"/>
              </a:rPr>
              <a:t>seq</a:t>
            </a:r>
            <a:r>
              <a:rPr lang="en-US" sz="1400" dirty="0">
                <a:latin typeface="Courier New" pitchFamily="-112" charset="0"/>
              </a:rPr>
              <a:t> dictionary to collect data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</a:t>
            </a:r>
            <a:r>
              <a:rPr lang="en-US" sz="1400" dirty="0" err="1">
                <a:latin typeface="Courier New" pitchFamily="-112" charset="0"/>
              </a:rPr>
              <a:t>f</a:t>
            </a:r>
            <a:r>
              <a:rPr lang="en-US" sz="1400" dirty="0">
                <a:latin typeface="Courier New" pitchFamily="-112" charset="0"/>
              </a:rPr>
              <a:t>=</a:t>
            </a:r>
            <a:r>
              <a:rPr lang="en-US" sz="1400" dirty="0" err="1">
                <a:latin typeface="Courier New" pitchFamily="-112" charset="0"/>
              </a:rPr>
              <a:t>open(pathname</a:t>
            </a:r>
            <a:r>
              <a:rPr lang="en-US" sz="1400" dirty="0">
                <a:latin typeface="Courier New" pitchFamily="-112" charset="0"/>
              </a:rPr>
              <a:t>, '</a:t>
            </a:r>
            <a:r>
              <a:rPr lang="en-US" sz="1400" dirty="0" err="1">
                <a:latin typeface="Courier New" pitchFamily="-112" charset="0"/>
              </a:rPr>
              <a:t>r</a:t>
            </a:r>
            <a:r>
              <a:rPr lang="en-US" sz="1400" dirty="0">
                <a:latin typeface="Courier New" pitchFamily="-112" charset="0"/>
              </a:rPr>
              <a:t>')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</a:t>
            </a:r>
            <a:r>
              <a:rPr lang="en-US" sz="1400" dirty="0" err="1">
                <a:latin typeface="Courier New" pitchFamily="-112" charset="0"/>
              </a:rPr>
              <a:t>f.readline</a:t>
            </a:r>
            <a:r>
              <a:rPr lang="en-US" sz="1400" dirty="0">
                <a:latin typeface="Courier New" pitchFamily="-112" charset="0"/>
              </a:rPr>
              <a:t>()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for line in </a:t>
            </a:r>
            <a:r>
              <a:rPr lang="en-US" sz="1400" dirty="0" err="1">
                <a:latin typeface="Courier New" pitchFamily="-112" charset="0"/>
              </a:rPr>
              <a:t>f</a:t>
            </a:r>
            <a:r>
              <a:rPr lang="en-US" sz="1400" dirty="0">
                <a:latin typeface="Courier New" pitchFamily="-112" charset="0"/>
              </a:rPr>
              <a:t>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line = </a:t>
            </a:r>
            <a:r>
              <a:rPr lang="en-US" sz="1400" dirty="0" err="1">
                <a:latin typeface="Courier New" pitchFamily="-112" charset="0"/>
              </a:rPr>
              <a:t>line.replace('\n</a:t>
            </a:r>
            <a:r>
              <a:rPr lang="en-US" sz="1400" dirty="0">
                <a:latin typeface="Courier New" pitchFamily="-112" charset="0"/>
              </a:rPr>
              <a:t>','')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if (</a:t>
            </a:r>
            <a:r>
              <a:rPr lang="en-US" sz="1400" dirty="0" err="1">
                <a:latin typeface="Courier New" pitchFamily="-112" charset="0"/>
              </a:rPr>
              <a:t>len(line</a:t>
            </a:r>
            <a:r>
              <a:rPr lang="en-US" sz="1400" dirty="0">
                <a:latin typeface="Courier New" pitchFamily="-112" charset="0"/>
              </a:rPr>
              <a:t>)&gt;1):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</a:t>
            </a:r>
            <a:r>
              <a:rPr lang="en-US" sz="1400" dirty="0" err="1">
                <a:latin typeface="Courier New" pitchFamily="-112" charset="0"/>
              </a:rPr>
              <a:t>sequenceID</a:t>
            </a:r>
            <a:r>
              <a:rPr lang="en-US" sz="1400" dirty="0">
                <a:latin typeface="Courier New" pitchFamily="-112" charset="0"/>
              </a:rPr>
              <a:t> = </a:t>
            </a:r>
            <a:r>
              <a:rPr lang="en-US" sz="1400" dirty="0" err="1">
                <a:latin typeface="Courier New" pitchFamily="-112" charset="0"/>
              </a:rPr>
              <a:t>extractID(line</a:t>
            </a:r>
            <a:r>
              <a:rPr lang="en-US" sz="1400" dirty="0">
                <a:latin typeface="Courier New" pitchFamily="-112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if (</a:t>
            </a:r>
            <a:r>
              <a:rPr lang="en-US" sz="1400" dirty="0" err="1">
                <a:latin typeface="Courier New" pitchFamily="-112" charset="0"/>
              </a:rPr>
              <a:t>sequenceID</a:t>
            </a:r>
            <a:r>
              <a:rPr lang="en-US" sz="1400" dirty="0">
                <a:latin typeface="Courier New" pitchFamily="-112" charset="0"/>
              </a:rPr>
              <a:t> in id2SequenceMap):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    </a:t>
            </a:r>
            <a:r>
              <a:rPr lang="en-US" sz="1400" dirty="0" err="1">
                <a:latin typeface="Courier New" pitchFamily="-112" charset="0"/>
              </a:rPr>
              <a:t>prevSequence</a:t>
            </a:r>
            <a:r>
              <a:rPr lang="en-US" sz="1400" dirty="0">
                <a:latin typeface="Courier New" pitchFamily="-112" charset="0"/>
              </a:rPr>
              <a:t> = id2SequenceMap[sequenceID]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else: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    </a:t>
            </a:r>
            <a:r>
              <a:rPr lang="en-US" sz="1400" dirty="0" err="1">
                <a:latin typeface="Courier New" pitchFamily="-112" charset="0"/>
              </a:rPr>
              <a:t>prevSequence</a:t>
            </a:r>
            <a:r>
              <a:rPr lang="en-US" sz="1400" dirty="0">
                <a:latin typeface="Courier New" pitchFamily="-112" charset="0"/>
              </a:rPr>
              <a:t> = ' '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    id2SequenceMap[sequenceID]= </a:t>
            </a:r>
            <a:r>
              <a:rPr lang="en-US" sz="1400" dirty="0" err="1">
                <a:latin typeface="Courier New" pitchFamily="-112" charset="0"/>
              </a:rPr>
              <a:t>prevSequence</a:t>
            </a:r>
            <a:r>
              <a:rPr lang="en-US" sz="1400" dirty="0">
                <a:latin typeface="Courier New" pitchFamily="-112" charset="0"/>
              </a:rPr>
              <a:t> + </a:t>
            </a:r>
            <a:r>
              <a:rPr lang="en-US" sz="1400" dirty="0" err="1">
                <a:latin typeface="Courier New" pitchFamily="-112" charset="0"/>
              </a:rPr>
              <a:t>extractSequence(line</a:t>
            </a:r>
            <a:r>
              <a:rPr lang="en-US" sz="1400" dirty="0">
                <a:latin typeface="Courier New" pitchFamily="-112" charset="0"/>
              </a:rPr>
              <a:t>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</a:t>
            </a:r>
            <a:r>
              <a:rPr lang="en-US" sz="1400" dirty="0" err="1">
                <a:latin typeface="Courier New" pitchFamily="-112" charset="0"/>
              </a:rPr>
              <a:t>f.close</a:t>
            </a:r>
            <a:r>
              <a:rPr lang="en-US" sz="1400" dirty="0">
                <a:latin typeface="Courier New" pitchFamily="-112" charset="0"/>
              </a:rPr>
              <a:t>()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sequences = []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	for key in id2SequenceMap.keys():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    sequences = sequences + [key + ":"+id2SequenceMap[key]]</a:t>
            </a:r>
          </a:p>
          <a:p>
            <a:pPr eaLnBrk="0"/>
            <a:r>
              <a:rPr lang="en-US" sz="1400" dirty="0">
                <a:latin typeface="Courier New" pitchFamily="-112" charset="0"/>
              </a:rPr>
              <a:t>    return sequences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Gill Sans MT" pitchFamily="-112" charset="-18"/>
              </a:rPr>
              <a:t>Reading from ClustalW Files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6B74-DED8-6C49-99DC-D319ED2C0B1F}" type="slidenum">
              <a:rPr lang="en-US"/>
              <a:pPr/>
              <a:t>23</a:t>
            </a:fld>
            <a:endParaRPr lang="en-US"/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377825" y="1355725"/>
            <a:ext cx="8335963" cy="230832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112" charset="0"/>
              </a:rPr>
              <a:t>def </a:t>
            </a:r>
            <a:r>
              <a:rPr lang="en-US" sz="1600" dirty="0" err="1">
                <a:latin typeface="Courier New" pitchFamily="-112" charset="0"/>
              </a:rPr>
              <a:t>extractSequence(fileLine</a:t>
            </a:r>
            <a:r>
              <a:rPr lang="en-US" sz="1600" dirty="0">
                <a:latin typeface="Courier New" pitchFamily="-112" charset="0"/>
              </a:rPr>
              <a:t>):</a:t>
            </a:r>
          </a:p>
          <a:p>
            <a:pPr eaLnBrk="0"/>
            <a:r>
              <a:rPr lang="en-US" sz="1600" dirty="0">
                <a:latin typeface="Courier New" pitchFamily="-112" charset="0"/>
              </a:rPr>
              <a:t>    sequence = </a:t>
            </a:r>
            <a:r>
              <a:rPr lang="en-US" sz="1600" dirty="0" err="1">
                <a:latin typeface="Courier New" pitchFamily="-112" charset="0"/>
              </a:rPr>
              <a:t>fileLine[find(fileLine</a:t>
            </a:r>
            <a:r>
              <a:rPr lang="en-US" sz="1600" dirty="0">
                <a:latin typeface="Courier New" pitchFamily="-112" charset="0"/>
              </a:rPr>
              <a:t>,' '):].replace(' ','')</a:t>
            </a:r>
          </a:p>
          <a:p>
            <a:pPr eaLnBrk="0"/>
            <a:r>
              <a:rPr lang="en-US" sz="1600" dirty="0">
                <a:latin typeface="Courier New" pitchFamily="-112" charset="0"/>
              </a:rPr>
              <a:t>    return </a:t>
            </a:r>
            <a:r>
              <a:rPr lang="en-US" sz="1600" dirty="0" err="1">
                <a:latin typeface="Courier New" pitchFamily="-112" charset="0"/>
              </a:rPr>
              <a:t>sequence.replace('\r','').replace('\n</a:t>
            </a:r>
            <a:r>
              <a:rPr lang="en-US" sz="1600" dirty="0">
                <a:latin typeface="Courier New" pitchFamily="-112" charset="0"/>
              </a:rPr>
              <a:t>','')</a:t>
            </a:r>
          </a:p>
          <a:p>
            <a:pPr eaLnBrk="0"/>
            <a:endParaRPr lang="en-US" sz="1600" dirty="0">
              <a:latin typeface="Courier New" pitchFamily="-112" charset="0"/>
            </a:endParaRPr>
          </a:p>
          <a:p>
            <a:pPr eaLnBrk="0"/>
            <a:endParaRPr lang="en-US" sz="1600" dirty="0">
              <a:latin typeface="Courier New" pitchFamily="-112" charset="0"/>
            </a:endParaRPr>
          </a:p>
          <a:p>
            <a:pPr eaLnBrk="0"/>
            <a:endParaRPr lang="en-US" sz="1600" dirty="0">
              <a:latin typeface="Courier New" pitchFamily="-112" charset="0"/>
            </a:endParaRPr>
          </a:p>
          <a:p>
            <a:pPr eaLnBrk="0"/>
            <a:r>
              <a:rPr lang="en-US" sz="1600" dirty="0">
                <a:latin typeface="Courier New" pitchFamily="-112" charset="0"/>
              </a:rPr>
              <a:t>def </a:t>
            </a:r>
            <a:r>
              <a:rPr lang="en-US" sz="1600" dirty="0" err="1">
                <a:latin typeface="Courier New" pitchFamily="-112" charset="0"/>
              </a:rPr>
              <a:t>extractID(fileLine</a:t>
            </a:r>
            <a:r>
              <a:rPr lang="en-US" sz="1600" dirty="0">
                <a:latin typeface="Courier New" pitchFamily="-112" charset="0"/>
              </a:rPr>
              <a:t>):</a:t>
            </a:r>
          </a:p>
          <a:p>
            <a:pPr eaLnBrk="0"/>
            <a:r>
              <a:rPr lang="en-US" sz="1600" dirty="0">
                <a:latin typeface="Courier New" pitchFamily="-112" charset="0"/>
              </a:rPr>
              <a:t>    id = </a:t>
            </a:r>
            <a:r>
              <a:rPr lang="en-US" sz="1600" dirty="0" err="1">
                <a:latin typeface="Courier New" pitchFamily="-112" charset="0"/>
              </a:rPr>
              <a:t>fileLine[:find(fileLine</a:t>
            </a:r>
            <a:r>
              <a:rPr lang="en-US" sz="1600" dirty="0">
                <a:latin typeface="Courier New" pitchFamily="-112" charset="0"/>
              </a:rPr>
              <a:t>,' ')].replace(' ','')</a:t>
            </a:r>
          </a:p>
          <a:p>
            <a:pPr eaLnBrk="0"/>
            <a:r>
              <a:rPr lang="en-US" sz="1600" dirty="0">
                <a:latin typeface="Courier New" pitchFamily="-112" charset="0"/>
              </a:rPr>
              <a:t>    return 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Gill Sans MT" pitchFamily="-112" charset="-18"/>
              </a:rPr>
              <a:t>Writing to Text Files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B8DF02-BB20-814A-AA99-3B263F5A2CC5}" type="slidenum">
              <a:rPr lang="en-US"/>
              <a:pPr/>
              <a:t>24</a:t>
            </a:fld>
            <a:endParaRPr lang="en-US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85763" y="1143000"/>
            <a:ext cx="8335962" cy="5260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sz="1600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translateFastaFile</a:t>
            </a:r>
            <a:r>
              <a:rPr lang="en-US" sz="1600" dirty="0" err="1">
                <a:latin typeface="Courier New" pitchFamily="-112" charset="0"/>
              </a:rPr>
              <a:t>(infilename</a:t>
            </a:r>
            <a:r>
              <a:rPr lang="en-US" sz="1600" dirty="0">
                <a:latin typeface="Courier New" pitchFamily="-112" charset="0"/>
              </a:rPr>
              <a:t>, </a:t>
            </a:r>
            <a:r>
              <a:rPr lang="en-US" sz="1600" dirty="0" err="1">
                <a:latin typeface="Courier New" pitchFamily="-112" charset="0"/>
              </a:rPr>
              <a:t>outfilename</a:t>
            </a:r>
            <a:r>
              <a:rPr lang="en-US" sz="1600" dirty="0">
                <a:latin typeface="Courier New" pitchFamily="-112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</a:t>
            </a:r>
            <a:r>
              <a:rPr lang="en-US" sz="1600" dirty="0" err="1">
                <a:latin typeface="Courier New" pitchFamily="-112" charset="0"/>
              </a:rPr>
              <a:t>infile</a:t>
            </a:r>
            <a:r>
              <a:rPr lang="en-US" sz="1600" dirty="0">
                <a:latin typeface="Courier New" pitchFamily="-112" charset="0"/>
              </a:rPr>
              <a:t> = </a:t>
            </a:r>
            <a:r>
              <a:rPr lang="en-US" sz="1600" dirty="0" err="1">
                <a:latin typeface="Courier New" pitchFamily="-112" charset="0"/>
              </a:rPr>
              <a:t>open(filename,"r</a:t>
            </a:r>
            <a:r>
              <a:rPr lang="en-US" sz="1600" dirty="0">
                <a:latin typeface="Courier New" pitchFamily="-112" charset="0"/>
              </a:rPr>
              <a:t>")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</a:t>
            </a:r>
            <a:r>
              <a:rPr lang="en-US" sz="1600" dirty="0" err="1">
                <a:latin typeface="Courier New" pitchFamily="-112" charset="0"/>
              </a:rPr>
              <a:t>outfile</a:t>
            </a:r>
            <a:r>
              <a:rPr lang="en-US" sz="1600" dirty="0">
                <a:latin typeface="Courier New" pitchFamily="-112" charset="0"/>
              </a:rPr>
              <a:t> = </a:t>
            </a:r>
            <a:r>
              <a:rPr lang="en-US" sz="1600" dirty="0" err="1">
                <a:latin typeface="Courier New" pitchFamily="-112" charset="0"/>
              </a:rPr>
              <a:t>open(filename</a:t>
            </a:r>
            <a:r>
              <a:rPr lang="en-US" sz="1600" dirty="0">
                <a:latin typeface="Courier New" pitchFamily="-112" charset="0"/>
              </a:rPr>
              <a:t>, "</a:t>
            </a:r>
            <a:r>
              <a:rPr lang="en-US" sz="1600" dirty="0" err="1">
                <a:latin typeface="Courier New" pitchFamily="-112" charset="0"/>
              </a:rPr>
              <a:t>w</a:t>
            </a:r>
            <a:r>
              <a:rPr lang="en-US" sz="1600" dirty="0">
                <a:latin typeface="Courier New" pitchFamily="-112" charset="0"/>
              </a:rPr>
              <a:t>")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</a:t>
            </a:r>
            <a:r>
              <a:rPr lang="en-US" sz="1600" dirty="0" err="1">
                <a:latin typeface="Courier New" pitchFamily="-112" charset="0"/>
              </a:rPr>
              <a:t>sequence_data</a:t>
            </a:r>
            <a:r>
              <a:rPr lang="en-US" sz="1600" dirty="0">
                <a:latin typeface="Courier New" pitchFamily="-112" charset="0"/>
              </a:rPr>
              <a:t> = []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for line in </a:t>
            </a:r>
            <a:r>
              <a:rPr lang="en-US" sz="1600" dirty="0" err="1">
                <a:latin typeface="Courier New" pitchFamily="-112" charset="0"/>
              </a:rPr>
              <a:t>infile</a:t>
            </a:r>
            <a:r>
              <a:rPr lang="en-US" sz="1600" dirty="0">
                <a:latin typeface="Courier New" pitchFamily="-112" charset="0"/>
              </a:rPr>
              <a:t>: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# remove the trailing '\</a:t>
            </a:r>
            <a:r>
              <a:rPr lang="en-US" sz="1600" dirty="0" err="1">
                <a:latin typeface="Courier New" pitchFamily="-112" charset="0"/>
              </a:rPr>
              <a:t>n</a:t>
            </a:r>
            <a:r>
              <a:rPr lang="en-US" sz="1600" dirty="0">
                <a:latin typeface="Courier New" pitchFamily="-112" charset="0"/>
              </a:rPr>
              <a:t>' and trailing spaces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line = </a:t>
            </a:r>
            <a:r>
              <a:rPr lang="en-US" sz="1600" dirty="0" err="1">
                <a:latin typeface="Courier New" pitchFamily="-112" charset="0"/>
              </a:rPr>
              <a:t>line.rstrip('\n</a:t>
            </a:r>
            <a:r>
              <a:rPr lang="en-US" sz="1600" dirty="0">
                <a:latin typeface="Courier New" pitchFamily="-112" charset="0"/>
              </a:rPr>
              <a:t> ')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# if the line length is &lt; 1, do nothing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# so skip rest of iteration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if </a:t>
            </a:r>
            <a:r>
              <a:rPr lang="en-US" sz="1600" dirty="0" err="1">
                <a:latin typeface="Courier New" pitchFamily="-112" charset="0"/>
              </a:rPr>
              <a:t>len</a:t>
            </a:r>
            <a:r>
              <a:rPr lang="en-US" sz="1600" dirty="0">
                <a:latin typeface="Courier New" pitchFamily="-112" charset="0"/>
              </a:rPr>
              <a:t>( line ) &lt; 1: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continue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if line[0] == '&gt;':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</a:t>
            </a:r>
            <a:r>
              <a:rPr lang="en-US" sz="1600" dirty="0" err="1">
                <a:latin typeface="Courier New" pitchFamily="-112" charset="0"/>
              </a:rPr>
              <a:t>outfile.write(line+'\n</a:t>
            </a:r>
            <a:r>
              <a:rPr lang="en-US" sz="1600" dirty="0">
                <a:latin typeface="Courier New" pitchFamily="-112" charset="0"/>
              </a:rPr>
              <a:t>')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</a:t>
            </a:r>
            <a:r>
              <a:rPr lang="en-US" sz="1600" dirty="0" err="1">
                <a:latin typeface="Courier New" pitchFamily="-112" charset="0"/>
              </a:rPr>
              <a:t>writeSequenceToFastaFile(outfile</a:t>
            </a:r>
            <a:r>
              <a:rPr lang="en-US" sz="1600" dirty="0">
                <a:latin typeface="Courier New" pitchFamily="-112" charset="0"/>
              </a:rPr>
              <a:t>,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	</a:t>
            </a:r>
            <a:r>
              <a:rPr lang="en-US" sz="1600" dirty="0" err="1">
                <a:latin typeface="Courier New" pitchFamily="-112" charset="0"/>
              </a:rPr>
              <a:t>translateDNASequence(sequence_data</a:t>
            </a:r>
            <a:r>
              <a:rPr lang="en-US" sz="1600" dirty="0">
                <a:latin typeface="Courier New" pitchFamily="-112" charset="0"/>
              </a:rPr>
              <a:t>))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</a:t>
            </a:r>
            <a:r>
              <a:rPr lang="en-US" sz="1600" dirty="0" err="1">
                <a:latin typeface="Courier New" pitchFamily="-112" charset="0"/>
              </a:rPr>
              <a:t>sequence_data.append</a:t>
            </a:r>
            <a:r>
              <a:rPr lang="en-US" sz="1600" dirty="0">
                <a:latin typeface="Courier New" pitchFamily="-112" charset="0"/>
              </a:rPr>
              <a:t>('') #Reset for next sequence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else: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</a:t>
            </a:r>
            <a:r>
              <a:rPr lang="en-US" sz="1600" dirty="0" err="1">
                <a:latin typeface="Courier New" pitchFamily="-112" charset="0"/>
              </a:rPr>
              <a:t>k</a:t>
            </a:r>
            <a:r>
              <a:rPr lang="en-US" sz="1600" dirty="0">
                <a:latin typeface="Courier New" pitchFamily="-112" charset="0"/>
              </a:rPr>
              <a:t> = </a:t>
            </a:r>
            <a:r>
              <a:rPr lang="en-US" sz="1600" dirty="0" err="1">
                <a:latin typeface="Courier New" pitchFamily="-112" charset="0"/>
              </a:rPr>
              <a:t>len(sequence_data</a:t>
            </a:r>
            <a:r>
              <a:rPr lang="en-US" sz="1600" dirty="0">
                <a:latin typeface="Courier New" pitchFamily="-112" charset="0"/>
              </a:rPr>
              <a:t>) - 1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		</a:t>
            </a:r>
            <a:r>
              <a:rPr lang="en-US" sz="1600" dirty="0" err="1">
                <a:latin typeface="Courier New" pitchFamily="-112" charset="0"/>
              </a:rPr>
              <a:t>sequence_data[k</a:t>
            </a:r>
            <a:r>
              <a:rPr lang="en-US" sz="1600" dirty="0">
                <a:latin typeface="Courier New" pitchFamily="-112" charset="0"/>
              </a:rPr>
              <a:t>] = </a:t>
            </a:r>
            <a:r>
              <a:rPr lang="en-US" sz="1600" dirty="0" err="1">
                <a:latin typeface="Courier New" pitchFamily="-112" charset="0"/>
              </a:rPr>
              <a:t>sequence_data[k</a:t>
            </a:r>
            <a:r>
              <a:rPr lang="en-US" sz="1600" dirty="0">
                <a:latin typeface="Courier New" pitchFamily="-112" charset="0"/>
              </a:rPr>
              <a:t>] + line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</a:t>
            </a:r>
            <a:r>
              <a:rPr lang="en-US" sz="1600" dirty="0" err="1">
                <a:latin typeface="Courier New" pitchFamily="-112" charset="0"/>
              </a:rPr>
              <a:t>file.close</a:t>
            </a:r>
            <a:r>
              <a:rPr lang="en-US" sz="1600" dirty="0">
                <a:latin typeface="Courier New" pitchFamily="-112" charset="0"/>
              </a:rPr>
              <a:t>()</a:t>
            </a:r>
          </a:p>
          <a:p>
            <a:pPr defTabSz="414338" eaLnBrk="0"/>
            <a:r>
              <a:rPr lang="en-US" sz="1600" dirty="0">
                <a:latin typeface="Courier New" pitchFamily="-112" charset="0"/>
              </a:rPr>
              <a:t>	</a:t>
            </a:r>
            <a:r>
              <a:rPr lang="en-US" sz="1600" dirty="0" err="1">
                <a:latin typeface="Courier New" pitchFamily="-112" charset="0"/>
              </a:rPr>
              <a:t>return(sequence_data</a:t>
            </a:r>
            <a:r>
              <a:rPr lang="en-US" sz="1600" dirty="0">
                <a:latin typeface="Courier New" pitchFamily="-112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</a:p>
        </p:txBody>
      </p:sp>
      <p:sp>
        <p:nvSpPr>
          <p:cNvPr id="32771" name="Content Placeholder 7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ES_tradnl" smtClean="0"/>
              <a:t>Modify the translateFastaFile function to be able to do any translation specified as an argument function</a:t>
            </a:r>
          </a:p>
          <a:p>
            <a:r>
              <a:rPr lang="es-ES_tradnl" smtClean="0"/>
              <a:t>Use the above function to translata FASTA files to find complements and reverse complements of sequences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B13213-5B8A-0C4B-BC90-D6C77718649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/>
          </a:p>
        </p:txBody>
      </p:sp>
      <p:sp>
        <p:nvSpPr>
          <p:cNvPr id="9219" name="Rectangle 2"/>
          <p:cNvSpPr>
            <a:spLocks noGrp="1" noChangeArrowheads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Text Files</a:t>
            </a:r>
          </a:p>
          <a:p>
            <a:r>
              <a:rPr lang="en-GB" smtClean="0"/>
              <a:t>Reading from Text Files</a:t>
            </a:r>
          </a:p>
          <a:p>
            <a:r>
              <a:rPr lang="en-GB" smtClean="0"/>
              <a:t>Writing to Text Files</a:t>
            </a:r>
          </a:p>
          <a:p>
            <a:r>
              <a:rPr lang="en-GB" smtClean="0"/>
              <a:t>Examples</a:t>
            </a:r>
            <a:endParaRPr lang="en-GB" dirty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Text Files?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Persistent (non-volatile) storage of data</a:t>
            </a:r>
          </a:p>
          <a:p>
            <a:r>
              <a:rPr lang="en-US" smtClean="0"/>
              <a:t>Needed when:</a:t>
            </a:r>
          </a:p>
          <a:p>
            <a:pPr lvl="1"/>
            <a:r>
              <a:rPr lang="en-US" smtClean="0"/>
              <a:t> data must outlive the execution of your program</a:t>
            </a:r>
          </a:p>
          <a:p>
            <a:pPr lvl="1"/>
            <a:r>
              <a:rPr lang="en-US" smtClean="0"/>
              <a:t>data does not fit in memory (external algorithms)</a:t>
            </a:r>
          </a:p>
          <a:p>
            <a:pPr lvl="1"/>
            <a:r>
              <a:rPr lang="en-US" smtClean="0"/>
              <a:t>data is supplied in batch form (non-interactive)</a:t>
            </a:r>
          </a:p>
          <a:p>
            <a:r>
              <a:rPr lang="en-US" smtClean="0"/>
              <a:t>Files are stored in your hard drive</a:t>
            </a:r>
          </a:p>
          <a:p>
            <a:r>
              <a:rPr lang="en-US" smtClean="0"/>
              <a:t> Files are maintained by your computer’s Operating System (e.g. Linux, Windows, MacOS)</a:t>
            </a:r>
            <a:endParaRPr lang="en-US" dirty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96952-AFD1-874C-B426-8479A77E35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Text Files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Word documents</a:t>
            </a:r>
          </a:p>
          <a:p>
            <a:r>
              <a:rPr lang="en-US" smtClean="0"/>
              <a:t>Html documents retrieved from the web</a:t>
            </a:r>
          </a:p>
          <a:p>
            <a:r>
              <a:rPr lang="en-US" smtClean="0"/>
              <a:t>XML documents</a:t>
            </a:r>
          </a:p>
          <a:p>
            <a:r>
              <a:rPr lang="en-US" smtClean="0"/>
              <a:t>FASTA files</a:t>
            </a:r>
          </a:p>
          <a:p>
            <a:r>
              <a:rPr lang="en-US" smtClean="0"/>
              <a:t>GENBANK file</a:t>
            </a:r>
          </a:p>
          <a:p>
            <a:r>
              <a:rPr lang="en-US" smtClean="0"/>
              <a:t>Multiple Sequence Alignement Files (PFAM)</a:t>
            </a:r>
            <a:endParaRPr lang="en-US" dirty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D283AF-3B8D-3440-A721-382B6D2D5E2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69925" y="4568825"/>
            <a:ext cx="756761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/>
              <a:t>Text files contain a sequence of numbers that must be decoded  using some standard in order to be converted to string form</a:t>
            </a:r>
          </a:p>
          <a:p>
            <a:pPr algn="ctr" defTabSz="414338"/>
            <a:endParaRPr lang="en-US" sz="1600"/>
          </a:p>
          <a:p>
            <a:pPr algn="ctr" defTabSz="414338"/>
            <a:r>
              <a:rPr lang="en-US" sz="1600"/>
              <a:t> Examples of encodings: ASCII, LATIN1, EBCDIC, Unicode</a:t>
            </a:r>
          </a:p>
          <a:p>
            <a:pPr algn="ctr" defTabSz="414338"/>
            <a:endParaRPr lang="en-US" sz="1600"/>
          </a:p>
          <a:p>
            <a:pPr algn="ctr" defTabSz="414338"/>
            <a:r>
              <a:rPr lang="en-US" sz="1600"/>
              <a:t>Check </a:t>
            </a:r>
            <a:r>
              <a:rPr lang="en-US" sz="1600">
                <a:hlinkClick r:id="rId2"/>
              </a:rPr>
              <a:t>http://en.wikipedia.org/wiki/Character_encoding</a:t>
            </a:r>
            <a:r>
              <a:rPr lang="en-US" sz="1600"/>
              <a:t> for more info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03"/>
          <p:cNvSpPr>
            <a:spLocks noChangeArrowheads="1"/>
          </p:cNvSpPr>
          <p:nvPr/>
        </p:nvSpPr>
        <p:spPr bwMode="auto">
          <a:xfrm>
            <a:off x="1047750" y="1854200"/>
            <a:ext cx="7165975" cy="3355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5" name="Rectangle 202"/>
          <p:cNvSpPr>
            <a:spLocks noChangeArrowheads="1"/>
          </p:cNvSpPr>
          <p:nvPr/>
        </p:nvSpPr>
        <p:spPr bwMode="auto">
          <a:xfrm>
            <a:off x="895350" y="1701800"/>
            <a:ext cx="7165975" cy="3355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6" name="AutoShape 7"/>
          <p:cNvSpPr>
            <a:spLocks noChangeArrowheads="1"/>
          </p:cNvSpPr>
          <p:nvPr/>
        </p:nvSpPr>
        <p:spPr bwMode="auto">
          <a:xfrm>
            <a:off x="4946650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17" name="AutoShape 8"/>
          <p:cNvSpPr>
            <a:spLocks noChangeArrowheads="1"/>
          </p:cNvSpPr>
          <p:nvPr/>
        </p:nvSpPr>
        <p:spPr bwMode="auto">
          <a:xfrm>
            <a:off x="1041400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auto">
          <a:xfrm>
            <a:off x="1365250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19" name="AutoShape 10"/>
          <p:cNvSpPr>
            <a:spLocks noChangeArrowheads="1"/>
          </p:cNvSpPr>
          <p:nvPr/>
        </p:nvSpPr>
        <p:spPr bwMode="auto">
          <a:xfrm>
            <a:off x="1690688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0" name="AutoShape 11"/>
          <p:cNvSpPr>
            <a:spLocks noChangeArrowheads="1"/>
          </p:cNvSpPr>
          <p:nvPr/>
        </p:nvSpPr>
        <p:spPr bwMode="auto">
          <a:xfrm>
            <a:off x="2014538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1" name="AutoShape 12"/>
          <p:cNvSpPr>
            <a:spLocks noChangeArrowheads="1"/>
          </p:cNvSpPr>
          <p:nvPr/>
        </p:nvSpPr>
        <p:spPr bwMode="auto">
          <a:xfrm>
            <a:off x="2339975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2" name="AutoShape 13"/>
          <p:cNvSpPr>
            <a:spLocks noChangeArrowheads="1"/>
          </p:cNvSpPr>
          <p:nvPr/>
        </p:nvSpPr>
        <p:spPr bwMode="auto">
          <a:xfrm>
            <a:off x="2665413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3" name="AutoShape 14"/>
          <p:cNvSpPr>
            <a:spLocks noChangeArrowheads="1"/>
          </p:cNvSpPr>
          <p:nvPr/>
        </p:nvSpPr>
        <p:spPr bwMode="auto">
          <a:xfrm>
            <a:off x="2989263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4" name="AutoShape 15"/>
          <p:cNvSpPr>
            <a:spLocks noChangeArrowheads="1"/>
          </p:cNvSpPr>
          <p:nvPr/>
        </p:nvSpPr>
        <p:spPr bwMode="auto">
          <a:xfrm>
            <a:off x="3314700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5" name="AutoShape 16"/>
          <p:cNvSpPr>
            <a:spLocks noChangeArrowheads="1"/>
          </p:cNvSpPr>
          <p:nvPr/>
        </p:nvSpPr>
        <p:spPr bwMode="auto">
          <a:xfrm>
            <a:off x="3640138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6" name="AutoShape 17"/>
          <p:cNvSpPr>
            <a:spLocks noChangeArrowheads="1"/>
          </p:cNvSpPr>
          <p:nvPr/>
        </p:nvSpPr>
        <p:spPr bwMode="auto">
          <a:xfrm>
            <a:off x="3963988" y="30416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7" name="AutoShape 18"/>
          <p:cNvSpPr>
            <a:spLocks noChangeArrowheads="1"/>
          </p:cNvSpPr>
          <p:nvPr/>
        </p:nvSpPr>
        <p:spPr bwMode="auto">
          <a:xfrm>
            <a:off x="4289425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8" name="AutoShape 19"/>
          <p:cNvSpPr>
            <a:spLocks noChangeArrowheads="1"/>
          </p:cNvSpPr>
          <p:nvPr/>
        </p:nvSpPr>
        <p:spPr bwMode="auto">
          <a:xfrm>
            <a:off x="4613275" y="30416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29" name="Rectangle 2"/>
          <p:cNvSpPr>
            <a:spLocks noGrp="1"/>
          </p:cNvSpPr>
          <p:nvPr>
            <p:ph type="title"/>
          </p:nvPr>
        </p:nvSpPr>
        <p:spPr>
          <a:xfrm>
            <a:off x="76200" y="609600"/>
            <a:ext cx="8229600" cy="609600"/>
          </a:xfrm>
        </p:spPr>
        <p:txBody>
          <a:bodyPr/>
          <a:lstStyle/>
          <a:p>
            <a:r>
              <a:rPr lang="en-US" dirty="0" smtClean="0"/>
              <a:t>Top-level Anatomy of a Text File</a:t>
            </a:r>
            <a:endParaRPr lang="en-US" dirty="0"/>
          </a:p>
        </p:txBody>
      </p:sp>
      <p:sp>
        <p:nvSpPr>
          <p:cNvPr id="13330" name="AutoShape 50"/>
          <p:cNvSpPr>
            <a:spLocks noChangeArrowheads="1"/>
          </p:cNvSpPr>
          <p:nvPr/>
        </p:nvSpPr>
        <p:spPr bwMode="auto">
          <a:xfrm>
            <a:off x="721360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31" name="AutoShape 51"/>
          <p:cNvSpPr>
            <a:spLocks noChangeArrowheads="1"/>
          </p:cNvSpPr>
          <p:nvPr/>
        </p:nvSpPr>
        <p:spPr bwMode="auto">
          <a:xfrm>
            <a:off x="104140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2" name="AutoShape 52"/>
          <p:cNvSpPr>
            <a:spLocks noChangeArrowheads="1"/>
          </p:cNvSpPr>
          <p:nvPr/>
        </p:nvSpPr>
        <p:spPr bwMode="auto">
          <a:xfrm>
            <a:off x="136525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3" name="AutoShape 53"/>
          <p:cNvSpPr>
            <a:spLocks noChangeArrowheads="1"/>
          </p:cNvSpPr>
          <p:nvPr/>
        </p:nvSpPr>
        <p:spPr bwMode="auto">
          <a:xfrm>
            <a:off x="1690688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4" name="AutoShape 54"/>
          <p:cNvSpPr>
            <a:spLocks noChangeArrowheads="1"/>
          </p:cNvSpPr>
          <p:nvPr/>
        </p:nvSpPr>
        <p:spPr bwMode="auto">
          <a:xfrm>
            <a:off x="2014538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5" name="AutoShape 55"/>
          <p:cNvSpPr>
            <a:spLocks noChangeArrowheads="1"/>
          </p:cNvSpPr>
          <p:nvPr/>
        </p:nvSpPr>
        <p:spPr bwMode="auto">
          <a:xfrm>
            <a:off x="2339975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6" name="AutoShape 56"/>
          <p:cNvSpPr>
            <a:spLocks noChangeArrowheads="1"/>
          </p:cNvSpPr>
          <p:nvPr/>
        </p:nvSpPr>
        <p:spPr bwMode="auto">
          <a:xfrm>
            <a:off x="2665413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7" name="AutoShape 57"/>
          <p:cNvSpPr>
            <a:spLocks noChangeArrowheads="1"/>
          </p:cNvSpPr>
          <p:nvPr/>
        </p:nvSpPr>
        <p:spPr bwMode="auto">
          <a:xfrm>
            <a:off x="2989263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8" name="AutoShape 58"/>
          <p:cNvSpPr>
            <a:spLocks noChangeArrowheads="1"/>
          </p:cNvSpPr>
          <p:nvPr/>
        </p:nvSpPr>
        <p:spPr bwMode="auto">
          <a:xfrm>
            <a:off x="331470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39" name="AutoShape 59"/>
          <p:cNvSpPr>
            <a:spLocks noChangeArrowheads="1"/>
          </p:cNvSpPr>
          <p:nvPr/>
        </p:nvSpPr>
        <p:spPr bwMode="auto">
          <a:xfrm>
            <a:off x="3640138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0" name="AutoShape 60"/>
          <p:cNvSpPr>
            <a:spLocks noChangeArrowheads="1"/>
          </p:cNvSpPr>
          <p:nvPr/>
        </p:nvSpPr>
        <p:spPr bwMode="auto">
          <a:xfrm>
            <a:off x="3963988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1" name="AutoShape 61"/>
          <p:cNvSpPr>
            <a:spLocks noChangeArrowheads="1"/>
          </p:cNvSpPr>
          <p:nvPr/>
        </p:nvSpPr>
        <p:spPr bwMode="auto">
          <a:xfrm>
            <a:off x="4289425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2" name="AutoShape 62"/>
          <p:cNvSpPr>
            <a:spLocks noChangeArrowheads="1"/>
          </p:cNvSpPr>
          <p:nvPr/>
        </p:nvSpPr>
        <p:spPr bwMode="auto">
          <a:xfrm>
            <a:off x="4613275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3" name="AutoShape 63"/>
          <p:cNvSpPr>
            <a:spLocks noChangeArrowheads="1"/>
          </p:cNvSpPr>
          <p:nvPr/>
        </p:nvSpPr>
        <p:spPr bwMode="auto">
          <a:xfrm>
            <a:off x="4938713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4" name="AutoShape 64"/>
          <p:cNvSpPr>
            <a:spLocks noChangeArrowheads="1"/>
          </p:cNvSpPr>
          <p:nvPr/>
        </p:nvSpPr>
        <p:spPr bwMode="auto">
          <a:xfrm>
            <a:off x="526415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5" name="AutoShape 65"/>
          <p:cNvSpPr>
            <a:spLocks noChangeArrowheads="1"/>
          </p:cNvSpPr>
          <p:nvPr/>
        </p:nvSpPr>
        <p:spPr bwMode="auto">
          <a:xfrm>
            <a:off x="5588000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6" name="AutoShape 66"/>
          <p:cNvSpPr>
            <a:spLocks noChangeArrowheads="1"/>
          </p:cNvSpPr>
          <p:nvPr/>
        </p:nvSpPr>
        <p:spPr bwMode="auto">
          <a:xfrm>
            <a:off x="5913438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7" name="AutoShape 67"/>
          <p:cNvSpPr>
            <a:spLocks noChangeArrowheads="1"/>
          </p:cNvSpPr>
          <p:nvPr/>
        </p:nvSpPr>
        <p:spPr bwMode="auto">
          <a:xfrm>
            <a:off x="6238875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8" name="AutoShape 68"/>
          <p:cNvSpPr>
            <a:spLocks noChangeArrowheads="1"/>
          </p:cNvSpPr>
          <p:nvPr/>
        </p:nvSpPr>
        <p:spPr bwMode="auto">
          <a:xfrm>
            <a:off x="6562725" y="3425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49" name="AutoShape 69"/>
          <p:cNvSpPr>
            <a:spLocks noChangeArrowheads="1"/>
          </p:cNvSpPr>
          <p:nvPr/>
        </p:nvSpPr>
        <p:spPr bwMode="auto">
          <a:xfrm>
            <a:off x="6888163" y="3425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0" name="AutoShape 71"/>
          <p:cNvSpPr>
            <a:spLocks noChangeArrowheads="1"/>
          </p:cNvSpPr>
          <p:nvPr/>
        </p:nvSpPr>
        <p:spPr bwMode="auto">
          <a:xfrm>
            <a:off x="6557963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51" name="AutoShape 72"/>
          <p:cNvSpPr>
            <a:spLocks noChangeArrowheads="1"/>
          </p:cNvSpPr>
          <p:nvPr/>
        </p:nvSpPr>
        <p:spPr bwMode="auto">
          <a:xfrm>
            <a:off x="1041400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2" name="AutoShape 73"/>
          <p:cNvSpPr>
            <a:spLocks noChangeArrowheads="1"/>
          </p:cNvSpPr>
          <p:nvPr/>
        </p:nvSpPr>
        <p:spPr bwMode="auto">
          <a:xfrm>
            <a:off x="1365250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3" name="AutoShape 74"/>
          <p:cNvSpPr>
            <a:spLocks noChangeArrowheads="1"/>
          </p:cNvSpPr>
          <p:nvPr/>
        </p:nvSpPr>
        <p:spPr bwMode="auto">
          <a:xfrm>
            <a:off x="1690688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4" name="AutoShape 75"/>
          <p:cNvSpPr>
            <a:spLocks noChangeArrowheads="1"/>
          </p:cNvSpPr>
          <p:nvPr/>
        </p:nvSpPr>
        <p:spPr bwMode="auto">
          <a:xfrm>
            <a:off x="2014538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5" name="AutoShape 76"/>
          <p:cNvSpPr>
            <a:spLocks noChangeArrowheads="1"/>
          </p:cNvSpPr>
          <p:nvPr/>
        </p:nvSpPr>
        <p:spPr bwMode="auto">
          <a:xfrm>
            <a:off x="2339975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6" name="AutoShape 77"/>
          <p:cNvSpPr>
            <a:spLocks noChangeArrowheads="1"/>
          </p:cNvSpPr>
          <p:nvPr/>
        </p:nvSpPr>
        <p:spPr bwMode="auto">
          <a:xfrm>
            <a:off x="2665413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7" name="AutoShape 78"/>
          <p:cNvSpPr>
            <a:spLocks noChangeArrowheads="1"/>
          </p:cNvSpPr>
          <p:nvPr/>
        </p:nvSpPr>
        <p:spPr bwMode="auto">
          <a:xfrm>
            <a:off x="2989263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8" name="AutoShape 79"/>
          <p:cNvSpPr>
            <a:spLocks noChangeArrowheads="1"/>
          </p:cNvSpPr>
          <p:nvPr/>
        </p:nvSpPr>
        <p:spPr bwMode="auto">
          <a:xfrm>
            <a:off x="3314700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59" name="AutoShape 80"/>
          <p:cNvSpPr>
            <a:spLocks noChangeArrowheads="1"/>
          </p:cNvSpPr>
          <p:nvPr/>
        </p:nvSpPr>
        <p:spPr bwMode="auto">
          <a:xfrm>
            <a:off x="3640138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0" name="AutoShape 81"/>
          <p:cNvSpPr>
            <a:spLocks noChangeArrowheads="1"/>
          </p:cNvSpPr>
          <p:nvPr/>
        </p:nvSpPr>
        <p:spPr bwMode="auto">
          <a:xfrm>
            <a:off x="3963988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1" name="AutoShape 82"/>
          <p:cNvSpPr>
            <a:spLocks noChangeArrowheads="1"/>
          </p:cNvSpPr>
          <p:nvPr/>
        </p:nvSpPr>
        <p:spPr bwMode="auto">
          <a:xfrm>
            <a:off x="4289425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2" name="AutoShape 83"/>
          <p:cNvSpPr>
            <a:spLocks noChangeArrowheads="1"/>
          </p:cNvSpPr>
          <p:nvPr/>
        </p:nvSpPr>
        <p:spPr bwMode="auto">
          <a:xfrm>
            <a:off x="4613275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3" name="AutoShape 84"/>
          <p:cNvSpPr>
            <a:spLocks noChangeArrowheads="1"/>
          </p:cNvSpPr>
          <p:nvPr/>
        </p:nvSpPr>
        <p:spPr bwMode="auto">
          <a:xfrm>
            <a:off x="4938713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4" name="AutoShape 85"/>
          <p:cNvSpPr>
            <a:spLocks noChangeArrowheads="1"/>
          </p:cNvSpPr>
          <p:nvPr/>
        </p:nvSpPr>
        <p:spPr bwMode="auto">
          <a:xfrm>
            <a:off x="5264150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5" name="AutoShape 86"/>
          <p:cNvSpPr>
            <a:spLocks noChangeArrowheads="1"/>
          </p:cNvSpPr>
          <p:nvPr/>
        </p:nvSpPr>
        <p:spPr bwMode="auto">
          <a:xfrm>
            <a:off x="5588000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6" name="AutoShape 87"/>
          <p:cNvSpPr>
            <a:spLocks noChangeArrowheads="1"/>
          </p:cNvSpPr>
          <p:nvPr/>
        </p:nvSpPr>
        <p:spPr bwMode="auto">
          <a:xfrm>
            <a:off x="5913438" y="38115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7" name="AutoShape 88"/>
          <p:cNvSpPr>
            <a:spLocks noChangeArrowheads="1"/>
          </p:cNvSpPr>
          <p:nvPr/>
        </p:nvSpPr>
        <p:spPr bwMode="auto">
          <a:xfrm>
            <a:off x="6238875" y="3811588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68" name="AutoShape 92"/>
          <p:cNvSpPr>
            <a:spLocks noChangeArrowheads="1"/>
          </p:cNvSpPr>
          <p:nvPr/>
        </p:nvSpPr>
        <p:spPr bwMode="auto">
          <a:xfrm>
            <a:off x="689133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69" name="AutoShape 93"/>
          <p:cNvSpPr>
            <a:spLocks noChangeArrowheads="1"/>
          </p:cNvSpPr>
          <p:nvPr/>
        </p:nvSpPr>
        <p:spPr bwMode="auto">
          <a:xfrm>
            <a:off x="1041400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0" name="AutoShape 94"/>
          <p:cNvSpPr>
            <a:spLocks noChangeArrowheads="1"/>
          </p:cNvSpPr>
          <p:nvPr/>
        </p:nvSpPr>
        <p:spPr bwMode="auto">
          <a:xfrm>
            <a:off x="1365250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1" name="AutoShape 95"/>
          <p:cNvSpPr>
            <a:spLocks noChangeArrowheads="1"/>
          </p:cNvSpPr>
          <p:nvPr/>
        </p:nvSpPr>
        <p:spPr bwMode="auto">
          <a:xfrm>
            <a:off x="169068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2" name="AutoShape 96"/>
          <p:cNvSpPr>
            <a:spLocks noChangeArrowheads="1"/>
          </p:cNvSpPr>
          <p:nvPr/>
        </p:nvSpPr>
        <p:spPr bwMode="auto">
          <a:xfrm>
            <a:off x="201453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3" name="AutoShape 97"/>
          <p:cNvSpPr>
            <a:spLocks noChangeArrowheads="1"/>
          </p:cNvSpPr>
          <p:nvPr/>
        </p:nvSpPr>
        <p:spPr bwMode="auto">
          <a:xfrm>
            <a:off x="2339975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4" name="AutoShape 98"/>
          <p:cNvSpPr>
            <a:spLocks noChangeArrowheads="1"/>
          </p:cNvSpPr>
          <p:nvPr/>
        </p:nvSpPr>
        <p:spPr bwMode="auto">
          <a:xfrm>
            <a:off x="2665413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5" name="AutoShape 99"/>
          <p:cNvSpPr>
            <a:spLocks noChangeArrowheads="1"/>
          </p:cNvSpPr>
          <p:nvPr/>
        </p:nvSpPr>
        <p:spPr bwMode="auto">
          <a:xfrm>
            <a:off x="2989263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6" name="AutoShape 100"/>
          <p:cNvSpPr>
            <a:spLocks noChangeArrowheads="1"/>
          </p:cNvSpPr>
          <p:nvPr/>
        </p:nvSpPr>
        <p:spPr bwMode="auto">
          <a:xfrm>
            <a:off x="3314700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7" name="AutoShape 101"/>
          <p:cNvSpPr>
            <a:spLocks noChangeArrowheads="1"/>
          </p:cNvSpPr>
          <p:nvPr/>
        </p:nvSpPr>
        <p:spPr bwMode="auto">
          <a:xfrm>
            <a:off x="364013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8" name="AutoShape 102"/>
          <p:cNvSpPr>
            <a:spLocks noChangeArrowheads="1"/>
          </p:cNvSpPr>
          <p:nvPr/>
        </p:nvSpPr>
        <p:spPr bwMode="auto">
          <a:xfrm>
            <a:off x="396398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79" name="AutoShape 103"/>
          <p:cNvSpPr>
            <a:spLocks noChangeArrowheads="1"/>
          </p:cNvSpPr>
          <p:nvPr/>
        </p:nvSpPr>
        <p:spPr bwMode="auto">
          <a:xfrm>
            <a:off x="4289425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0" name="AutoShape 104"/>
          <p:cNvSpPr>
            <a:spLocks noChangeArrowheads="1"/>
          </p:cNvSpPr>
          <p:nvPr/>
        </p:nvSpPr>
        <p:spPr bwMode="auto">
          <a:xfrm>
            <a:off x="4613275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1" name="AutoShape 105"/>
          <p:cNvSpPr>
            <a:spLocks noChangeArrowheads="1"/>
          </p:cNvSpPr>
          <p:nvPr/>
        </p:nvSpPr>
        <p:spPr bwMode="auto">
          <a:xfrm>
            <a:off x="4938713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2" name="AutoShape 106"/>
          <p:cNvSpPr>
            <a:spLocks noChangeArrowheads="1"/>
          </p:cNvSpPr>
          <p:nvPr/>
        </p:nvSpPr>
        <p:spPr bwMode="auto">
          <a:xfrm>
            <a:off x="5264150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3" name="AutoShape 107"/>
          <p:cNvSpPr>
            <a:spLocks noChangeArrowheads="1"/>
          </p:cNvSpPr>
          <p:nvPr/>
        </p:nvSpPr>
        <p:spPr bwMode="auto">
          <a:xfrm>
            <a:off x="5588000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4" name="AutoShape 108"/>
          <p:cNvSpPr>
            <a:spLocks noChangeArrowheads="1"/>
          </p:cNvSpPr>
          <p:nvPr/>
        </p:nvSpPr>
        <p:spPr bwMode="auto">
          <a:xfrm>
            <a:off x="5913438" y="4195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5" name="AutoShape 109"/>
          <p:cNvSpPr>
            <a:spLocks noChangeArrowheads="1"/>
          </p:cNvSpPr>
          <p:nvPr/>
        </p:nvSpPr>
        <p:spPr bwMode="auto">
          <a:xfrm>
            <a:off x="6238875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6" name="AutoShape 110"/>
          <p:cNvSpPr>
            <a:spLocks noChangeArrowheads="1"/>
          </p:cNvSpPr>
          <p:nvPr/>
        </p:nvSpPr>
        <p:spPr bwMode="auto">
          <a:xfrm>
            <a:off x="6562725" y="4195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7" name="AutoShape 113"/>
          <p:cNvSpPr>
            <a:spLocks noChangeArrowheads="1"/>
          </p:cNvSpPr>
          <p:nvPr/>
        </p:nvSpPr>
        <p:spPr bwMode="auto">
          <a:xfrm>
            <a:off x="3970338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88" name="AutoShape 114"/>
          <p:cNvSpPr>
            <a:spLocks noChangeArrowheads="1"/>
          </p:cNvSpPr>
          <p:nvPr/>
        </p:nvSpPr>
        <p:spPr bwMode="auto">
          <a:xfrm>
            <a:off x="1041400" y="45815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89" name="AutoShape 115"/>
          <p:cNvSpPr>
            <a:spLocks noChangeArrowheads="1"/>
          </p:cNvSpPr>
          <p:nvPr/>
        </p:nvSpPr>
        <p:spPr bwMode="auto">
          <a:xfrm>
            <a:off x="1365250" y="45815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0" name="AutoShape 116"/>
          <p:cNvSpPr>
            <a:spLocks noChangeArrowheads="1"/>
          </p:cNvSpPr>
          <p:nvPr/>
        </p:nvSpPr>
        <p:spPr bwMode="auto">
          <a:xfrm>
            <a:off x="1690688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1" name="AutoShape 117"/>
          <p:cNvSpPr>
            <a:spLocks noChangeArrowheads="1"/>
          </p:cNvSpPr>
          <p:nvPr/>
        </p:nvSpPr>
        <p:spPr bwMode="auto">
          <a:xfrm>
            <a:off x="2014538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2" name="AutoShape 118"/>
          <p:cNvSpPr>
            <a:spLocks noChangeArrowheads="1"/>
          </p:cNvSpPr>
          <p:nvPr/>
        </p:nvSpPr>
        <p:spPr bwMode="auto">
          <a:xfrm>
            <a:off x="2339975" y="45815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3" name="AutoShape 119"/>
          <p:cNvSpPr>
            <a:spLocks noChangeArrowheads="1"/>
          </p:cNvSpPr>
          <p:nvPr/>
        </p:nvSpPr>
        <p:spPr bwMode="auto">
          <a:xfrm>
            <a:off x="2665413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4" name="AutoShape 120"/>
          <p:cNvSpPr>
            <a:spLocks noChangeArrowheads="1"/>
          </p:cNvSpPr>
          <p:nvPr/>
        </p:nvSpPr>
        <p:spPr bwMode="auto">
          <a:xfrm>
            <a:off x="2989263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5" name="AutoShape 121"/>
          <p:cNvSpPr>
            <a:spLocks noChangeArrowheads="1"/>
          </p:cNvSpPr>
          <p:nvPr/>
        </p:nvSpPr>
        <p:spPr bwMode="auto">
          <a:xfrm>
            <a:off x="3314700" y="45815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6" name="AutoShape 122"/>
          <p:cNvSpPr>
            <a:spLocks noChangeArrowheads="1"/>
          </p:cNvSpPr>
          <p:nvPr/>
        </p:nvSpPr>
        <p:spPr bwMode="auto">
          <a:xfrm>
            <a:off x="3640138" y="45815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397" name="AutoShape 133"/>
          <p:cNvSpPr>
            <a:spLocks noChangeArrowheads="1"/>
          </p:cNvSpPr>
          <p:nvPr/>
        </p:nvSpPr>
        <p:spPr bwMode="auto">
          <a:xfrm>
            <a:off x="4303713" y="4586288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13398" name="AutoShape 140"/>
          <p:cNvSpPr>
            <a:spLocks noChangeArrowheads="1"/>
          </p:cNvSpPr>
          <p:nvPr/>
        </p:nvSpPr>
        <p:spPr bwMode="auto">
          <a:xfrm>
            <a:off x="720725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399" name="AutoShape 141"/>
          <p:cNvSpPr>
            <a:spLocks noChangeArrowheads="1"/>
          </p:cNvSpPr>
          <p:nvPr/>
        </p:nvSpPr>
        <p:spPr bwMode="auto">
          <a:xfrm>
            <a:off x="103505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0" name="AutoShape 142"/>
          <p:cNvSpPr>
            <a:spLocks noChangeArrowheads="1"/>
          </p:cNvSpPr>
          <p:nvPr/>
        </p:nvSpPr>
        <p:spPr bwMode="auto">
          <a:xfrm>
            <a:off x="135890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1" name="AutoShape 143"/>
          <p:cNvSpPr>
            <a:spLocks noChangeArrowheads="1"/>
          </p:cNvSpPr>
          <p:nvPr/>
        </p:nvSpPr>
        <p:spPr bwMode="auto">
          <a:xfrm>
            <a:off x="1684338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2" name="AutoShape 144"/>
          <p:cNvSpPr>
            <a:spLocks noChangeArrowheads="1"/>
          </p:cNvSpPr>
          <p:nvPr/>
        </p:nvSpPr>
        <p:spPr bwMode="auto">
          <a:xfrm>
            <a:off x="2008188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3" name="AutoShape 145"/>
          <p:cNvSpPr>
            <a:spLocks noChangeArrowheads="1"/>
          </p:cNvSpPr>
          <p:nvPr/>
        </p:nvSpPr>
        <p:spPr bwMode="auto">
          <a:xfrm>
            <a:off x="2333625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4" name="AutoShape 146"/>
          <p:cNvSpPr>
            <a:spLocks noChangeArrowheads="1"/>
          </p:cNvSpPr>
          <p:nvPr/>
        </p:nvSpPr>
        <p:spPr bwMode="auto">
          <a:xfrm>
            <a:off x="2659063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5" name="AutoShape 147"/>
          <p:cNvSpPr>
            <a:spLocks noChangeArrowheads="1"/>
          </p:cNvSpPr>
          <p:nvPr/>
        </p:nvSpPr>
        <p:spPr bwMode="auto">
          <a:xfrm>
            <a:off x="2982913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6" name="AutoShape 148"/>
          <p:cNvSpPr>
            <a:spLocks noChangeArrowheads="1"/>
          </p:cNvSpPr>
          <p:nvPr/>
        </p:nvSpPr>
        <p:spPr bwMode="auto">
          <a:xfrm>
            <a:off x="330835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7" name="AutoShape 149"/>
          <p:cNvSpPr>
            <a:spLocks noChangeArrowheads="1"/>
          </p:cNvSpPr>
          <p:nvPr/>
        </p:nvSpPr>
        <p:spPr bwMode="auto">
          <a:xfrm>
            <a:off x="3633788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8" name="AutoShape 150"/>
          <p:cNvSpPr>
            <a:spLocks noChangeArrowheads="1"/>
          </p:cNvSpPr>
          <p:nvPr/>
        </p:nvSpPr>
        <p:spPr bwMode="auto">
          <a:xfrm>
            <a:off x="3957638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09" name="AutoShape 151"/>
          <p:cNvSpPr>
            <a:spLocks noChangeArrowheads="1"/>
          </p:cNvSpPr>
          <p:nvPr/>
        </p:nvSpPr>
        <p:spPr bwMode="auto">
          <a:xfrm>
            <a:off x="4283075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0" name="AutoShape 152"/>
          <p:cNvSpPr>
            <a:spLocks noChangeArrowheads="1"/>
          </p:cNvSpPr>
          <p:nvPr/>
        </p:nvSpPr>
        <p:spPr bwMode="auto">
          <a:xfrm>
            <a:off x="4606925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1" name="AutoShape 153"/>
          <p:cNvSpPr>
            <a:spLocks noChangeArrowheads="1"/>
          </p:cNvSpPr>
          <p:nvPr/>
        </p:nvSpPr>
        <p:spPr bwMode="auto">
          <a:xfrm>
            <a:off x="4932363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2" name="AutoShape 154"/>
          <p:cNvSpPr>
            <a:spLocks noChangeArrowheads="1"/>
          </p:cNvSpPr>
          <p:nvPr/>
        </p:nvSpPr>
        <p:spPr bwMode="auto">
          <a:xfrm>
            <a:off x="525780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3" name="AutoShape 155"/>
          <p:cNvSpPr>
            <a:spLocks noChangeArrowheads="1"/>
          </p:cNvSpPr>
          <p:nvPr/>
        </p:nvSpPr>
        <p:spPr bwMode="auto">
          <a:xfrm>
            <a:off x="5581650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4" name="AutoShape 156"/>
          <p:cNvSpPr>
            <a:spLocks noChangeArrowheads="1"/>
          </p:cNvSpPr>
          <p:nvPr/>
        </p:nvSpPr>
        <p:spPr bwMode="auto">
          <a:xfrm>
            <a:off x="5907088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5" name="AutoShape 157"/>
          <p:cNvSpPr>
            <a:spLocks noChangeArrowheads="1"/>
          </p:cNvSpPr>
          <p:nvPr/>
        </p:nvSpPr>
        <p:spPr bwMode="auto">
          <a:xfrm>
            <a:off x="6232525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6" name="AutoShape 158"/>
          <p:cNvSpPr>
            <a:spLocks noChangeArrowheads="1"/>
          </p:cNvSpPr>
          <p:nvPr/>
        </p:nvSpPr>
        <p:spPr bwMode="auto">
          <a:xfrm>
            <a:off x="6556375" y="1901825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7" name="AutoShape 159"/>
          <p:cNvSpPr>
            <a:spLocks noChangeArrowheads="1"/>
          </p:cNvSpPr>
          <p:nvPr/>
        </p:nvSpPr>
        <p:spPr bwMode="auto">
          <a:xfrm>
            <a:off x="6881813" y="1901825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18" name="AutoShape 161"/>
          <p:cNvSpPr>
            <a:spLocks noChangeArrowheads="1"/>
          </p:cNvSpPr>
          <p:nvPr/>
        </p:nvSpPr>
        <p:spPr bwMode="auto">
          <a:xfrm>
            <a:off x="6232525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419" name="AutoShape 162"/>
          <p:cNvSpPr>
            <a:spLocks noChangeArrowheads="1"/>
          </p:cNvSpPr>
          <p:nvPr/>
        </p:nvSpPr>
        <p:spPr bwMode="auto">
          <a:xfrm>
            <a:off x="1035050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0" name="AutoShape 163"/>
          <p:cNvSpPr>
            <a:spLocks noChangeArrowheads="1"/>
          </p:cNvSpPr>
          <p:nvPr/>
        </p:nvSpPr>
        <p:spPr bwMode="auto">
          <a:xfrm>
            <a:off x="1358900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1" name="AutoShape 164"/>
          <p:cNvSpPr>
            <a:spLocks noChangeArrowheads="1"/>
          </p:cNvSpPr>
          <p:nvPr/>
        </p:nvSpPr>
        <p:spPr bwMode="auto">
          <a:xfrm>
            <a:off x="1684338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2" name="AutoShape 165"/>
          <p:cNvSpPr>
            <a:spLocks noChangeArrowheads="1"/>
          </p:cNvSpPr>
          <p:nvPr/>
        </p:nvSpPr>
        <p:spPr bwMode="auto">
          <a:xfrm>
            <a:off x="2008188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3" name="AutoShape 166"/>
          <p:cNvSpPr>
            <a:spLocks noChangeArrowheads="1"/>
          </p:cNvSpPr>
          <p:nvPr/>
        </p:nvSpPr>
        <p:spPr bwMode="auto">
          <a:xfrm>
            <a:off x="2333625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4" name="AutoShape 167"/>
          <p:cNvSpPr>
            <a:spLocks noChangeArrowheads="1"/>
          </p:cNvSpPr>
          <p:nvPr/>
        </p:nvSpPr>
        <p:spPr bwMode="auto">
          <a:xfrm>
            <a:off x="2659063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5" name="AutoShape 168"/>
          <p:cNvSpPr>
            <a:spLocks noChangeArrowheads="1"/>
          </p:cNvSpPr>
          <p:nvPr/>
        </p:nvSpPr>
        <p:spPr bwMode="auto">
          <a:xfrm>
            <a:off x="2982913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6" name="AutoShape 169"/>
          <p:cNvSpPr>
            <a:spLocks noChangeArrowheads="1"/>
          </p:cNvSpPr>
          <p:nvPr/>
        </p:nvSpPr>
        <p:spPr bwMode="auto">
          <a:xfrm>
            <a:off x="3308350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7" name="AutoShape 170"/>
          <p:cNvSpPr>
            <a:spLocks noChangeArrowheads="1"/>
          </p:cNvSpPr>
          <p:nvPr/>
        </p:nvSpPr>
        <p:spPr bwMode="auto">
          <a:xfrm>
            <a:off x="3633788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8" name="AutoShape 171"/>
          <p:cNvSpPr>
            <a:spLocks noChangeArrowheads="1"/>
          </p:cNvSpPr>
          <p:nvPr/>
        </p:nvSpPr>
        <p:spPr bwMode="auto">
          <a:xfrm>
            <a:off x="3957638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29" name="AutoShape 172"/>
          <p:cNvSpPr>
            <a:spLocks noChangeArrowheads="1"/>
          </p:cNvSpPr>
          <p:nvPr/>
        </p:nvSpPr>
        <p:spPr bwMode="auto">
          <a:xfrm>
            <a:off x="4283075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0" name="AutoShape 173"/>
          <p:cNvSpPr>
            <a:spLocks noChangeArrowheads="1"/>
          </p:cNvSpPr>
          <p:nvPr/>
        </p:nvSpPr>
        <p:spPr bwMode="auto">
          <a:xfrm>
            <a:off x="4606925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1" name="AutoShape 174"/>
          <p:cNvSpPr>
            <a:spLocks noChangeArrowheads="1"/>
          </p:cNvSpPr>
          <p:nvPr/>
        </p:nvSpPr>
        <p:spPr bwMode="auto">
          <a:xfrm>
            <a:off x="4932363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2" name="AutoShape 175"/>
          <p:cNvSpPr>
            <a:spLocks noChangeArrowheads="1"/>
          </p:cNvSpPr>
          <p:nvPr/>
        </p:nvSpPr>
        <p:spPr bwMode="auto">
          <a:xfrm>
            <a:off x="5257800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3" name="AutoShape 176"/>
          <p:cNvSpPr>
            <a:spLocks noChangeArrowheads="1"/>
          </p:cNvSpPr>
          <p:nvPr/>
        </p:nvSpPr>
        <p:spPr bwMode="auto">
          <a:xfrm>
            <a:off x="5581650" y="228600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4" name="AutoShape 177"/>
          <p:cNvSpPr>
            <a:spLocks noChangeArrowheads="1"/>
          </p:cNvSpPr>
          <p:nvPr/>
        </p:nvSpPr>
        <p:spPr bwMode="auto">
          <a:xfrm>
            <a:off x="5907088" y="228600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5" name="AutoShape 182"/>
          <p:cNvSpPr>
            <a:spLocks noChangeArrowheads="1"/>
          </p:cNvSpPr>
          <p:nvPr/>
        </p:nvSpPr>
        <p:spPr bwMode="auto">
          <a:xfrm>
            <a:off x="657225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436" name="AutoShape 183"/>
          <p:cNvSpPr>
            <a:spLocks noChangeArrowheads="1"/>
          </p:cNvSpPr>
          <p:nvPr/>
        </p:nvSpPr>
        <p:spPr bwMode="auto">
          <a:xfrm>
            <a:off x="103505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7" name="AutoShape 184"/>
          <p:cNvSpPr>
            <a:spLocks noChangeArrowheads="1"/>
          </p:cNvSpPr>
          <p:nvPr/>
        </p:nvSpPr>
        <p:spPr bwMode="auto">
          <a:xfrm>
            <a:off x="135890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8" name="AutoShape 185"/>
          <p:cNvSpPr>
            <a:spLocks noChangeArrowheads="1"/>
          </p:cNvSpPr>
          <p:nvPr/>
        </p:nvSpPr>
        <p:spPr bwMode="auto">
          <a:xfrm>
            <a:off x="1684338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39" name="AutoShape 186"/>
          <p:cNvSpPr>
            <a:spLocks noChangeArrowheads="1"/>
          </p:cNvSpPr>
          <p:nvPr/>
        </p:nvSpPr>
        <p:spPr bwMode="auto">
          <a:xfrm>
            <a:off x="2008188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0" name="AutoShape 187"/>
          <p:cNvSpPr>
            <a:spLocks noChangeArrowheads="1"/>
          </p:cNvSpPr>
          <p:nvPr/>
        </p:nvSpPr>
        <p:spPr bwMode="auto">
          <a:xfrm>
            <a:off x="2333625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1" name="AutoShape 188"/>
          <p:cNvSpPr>
            <a:spLocks noChangeArrowheads="1"/>
          </p:cNvSpPr>
          <p:nvPr/>
        </p:nvSpPr>
        <p:spPr bwMode="auto">
          <a:xfrm>
            <a:off x="2659063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2" name="AutoShape 189"/>
          <p:cNvSpPr>
            <a:spLocks noChangeArrowheads="1"/>
          </p:cNvSpPr>
          <p:nvPr/>
        </p:nvSpPr>
        <p:spPr bwMode="auto">
          <a:xfrm>
            <a:off x="2982913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3" name="AutoShape 190"/>
          <p:cNvSpPr>
            <a:spLocks noChangeArrowheads="1"/>
          </p:cNvSpPr>
          <p:nvPr/>
        </p:nvSpPr>
        <p:spPr bwMode="auto">
          <a:xfrm>
            <a:off x="330835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4" name="AutoShape 191"/>
          <p:cNvSpPr>
            <a:spLocks noChangeArrowheads="1"/>
          </p:cNvSpPr>
          <p:nvPr/>
        </p:nvSpPr>
        <p:spPr bwMode="auto">
          <a:xfrm>
            <a:off x="3633788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5" name="AutoShape 192"/>
          <p:cNvSpPr>
            <a:spLocks noChangeArrowheads="1"/>
          </p:cNvSpPr>
          <p:nvPr/>
        </p:nvSpPr>
        <p:spPr bwMode="auto">
          <a:xfrm>
            <a:off x="3957638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6" name="AutoShape 193"/>
          <p:cNvSpPr>
            <a:spLocks noChangeArrowheads="1"/>
          </p:cNvSpPr>
          <p:nvPr/>
        </p:nvSpPr>
        <p:spPr bwMode="auto">
          <a:xfrm>
            <a:off x="4283075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7" name="AutoShape 194"/>
          <p:cNvSpPr>
            <a:spLocks noChangeArrowheads="1"/>
          </p:cNvSpPr>
          <p:nvPr/>
        </p:nvSpPr>
        <p:spPr bwMode="auto">
          <a:xfrm>
            <a:off x="4606925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8" name="AutoShape 195"/>
          <p:cNvSpPr>
            <a:spLocks noChangeArrowheads="1"/>
          </p:cNvSpPr>
          <p:nvPr/>
        </p:nvSpPr>
        <p:spPr bwMode="auto">
          <a:xfrm>
            <a:off x="4932363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49" name="AutoShape 196"/>
          <p:cNvSpPr>
            <a:spLocks noChangeArrowheads="1"/>
          </p:cNvSpPr>
          <p:nvPr/>
        </p:nvSpPr>
        <p:spPr bwMode="auto">
          <a:xfrm>
            <a:off x="525780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50" name="AutoShape 197"/>
          <p:cNvSpPr>
            <a:spLocks noChangeArrowheads="1"/>
          </p:cNvSpPr>
          <p:nvPr/>
        </p:nvSpPr>
        <p:spPr bwMode="auto">
          <a:xfrm>
            <a:off x="5581650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51" name="AutoShape 198"/>
          <p:cNvSpPr>
            <a:spLocks noChangeArrowheads="1"/>
          </p:cNvSpPr>
          <p:nvPr/>
        </p:nvSpPr>
        <p:spPr bwMode="auto">
          <a:xfrm>
            <a:off x="5907088" y="2671763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52" name="AutoShape 199"/>
          <p:cNvSpPr>
            <a:spLocks noChangeArrowheads="1"/>
          </p:cNvSpPr>
          <p:nvPr/>
        </p:nvSpPr>
        <p:spPr bwMode="auto">
          <a:xfrm>
            <a:off x="6232525" y="2671763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53" name="AutoShape 204"/>
          <p:cNvSpPr>
            <a:spLocks noChangeArrowheads="1"/>
          </p:cNvSpPr>
          <p:nvPr/>
        </p:nvSpPr>
        <p:spPr bwMode="auto">
          <a:xfrm>
            <a:off x="598488" y="5480050"/>
            <a:ext cx="306387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c</a:t>
            </a:r>
            <a:endParaRPr lang="en-US" sz="1200"/>
          </a:p>
        </p:txBody>
      </p:sp>
      <p:sp>
        <p:nvSpPr>
          <p:cNvPr id="13454" name="Text Box 205"/>
          <p:cNvSpPr txBox="1">
            <a:spLocks noChangeArrowheads="1"/>
          </p:cNvSpPr>
          <p:nvPr/>
        </p:nvSpPr>
        <p:spPr bwMode="auto">
          <a:xfrm>
            <a:off x="963613" y="5453063"/>
            <a:ext cx="1644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Any Character</a:t>
            </a:r>
          </a:p>
        </p:txBody>
      </p:sp>
      <p:sp>
        <p:nvSpPr>
          <p:cNvPr id="13455" name="AutoShape 206"/>
          <p:cNvSpPr>
            <a:spLocks noChangeArrowheads="1"/>
          </p:cNvSpPr>
          <p:nvPr/>
        </p:nvSpPr>
        <p:spPr bwMode="auto">
          <a:xfrm>
            <a:off x="2949575" y="54800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EOL</a:t>
            </a:r>
            <a:endParaRPr lang="en-US" sz="1200"/>
          </a:p>
        </p:txBody>
      </p:sp>
      <p:sp>
        <p:nvSpPr>
          <p:cNvPr id="13456" name="Text Box 207"/>
          <p:cNvSpPr txBox="1">
            <a:spLocks noChangeArrowheads="1"/>
          </p:cNvSpPr>
          <p:nvPr/>
        </p:nvSpPr>
        <p:spPr bwMode="auto">
          <a:xfrm>
            <a:off x="3276600" y="5453063"/>
            <a:ext cx="23574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End-of-line Character</a:t>
            </a:r>
          </a:p>
        </p:txBody>
      </p:sp>
      <p:sp>
        <p:nvSpPr>
          <p:cNvPr id="13457" name="AutoShape 208"/>
          <p:cNvSpPr>
            <a:spLocks noChangeArrowheads="1"/>
          </p:cNvSpPr>
          <p:nvPr/>
        </p:nvSpPr>
        <p:spPr bwMode="auto">
          <a:xfrm>
            <a:off x="5794375" y="5480050"/>
            <a:ext cx="306388" cy="295275"/>
          </a:xfrm>
          <a:prstGeom prst="hexagon">
            <a:avLst>
              <a:gd name="adj" fmla="val 25941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EOF</a:t>
            </a:r>
            <a:endParaRPr lang="en-US" sz="1200"/>
          </a:p>
        </p:txBody>
      </p:sp>
      <p:sp>
        <p:nvSpPr>
          <p:cNvPr id="13458" name="Text Box 209"/>
          <p:cNvSpPr txBox="1">
            <a:spLocks noChangeArrowheads="1"/>
          </p:cNvSpPr>
          <p:nvPr/>
        </p:nvSpPr>
        <p:spPr bwMode="auto">
          <a:xfrm>
            <a:off x="6127750" y="5454650"/>
            <a:ext cx="22939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End-of-file Character</a:t>
            </a:r>
          </a:p>
        </p:txBody>
      </p:sp>
      <p:sp>
        <p:nvSpPr>
          <p:cNvPr id="13459" name="Text Box 210"/>
          <p:cNvSpPr txBox="1">
            <a:spLocks noChangeArrowheads="1"/>
          </p:cNvSpPr>
          <p:nvPr/>
        </p:nvSpPr>
        <p:spPr bwMode="auto">
          <a:xfrm>
            <a:off x="3990975" y="6056313"/>
            <a:ext cx="10096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Invisible</a:t>
            </a:r>
          </a:p>
        </p:txBody>
      </p:sp>
      <p:cxnSp>
        <p:nvCxnSpPr>
          <p:cNvPr id="13460" name="AutoShape 211"/>
          <p:cNvCxnSpPr>
            <a:cxnSpLocks noChangeShapeType="1"/>
            <a:stCxn id="13459" idx="3"/>
          </p:cNvCxnSpPr>
          <p:nvPr/>
        </p:nvCxnSpPr>
        <p:spPr bwMode="auto">
          <a:xfrm flipV="1">
            <a:off x="5000625" y="5805488"/>
            <a:ext cx="74930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61" name="AutoShape 212"/>
          <p:cNvCxnSpPr>
            <a:cxnSpLocks noChangeShapeType="1"/>
            <a:stCxn id="13459" idx="1"/>
          </p:cNvCxnSpPr>
          <p:nvPr/>
        </p:nvCxnSpPr>
        <p:spPr bwMode="auto">
          <a:xfrm flipH="1" flipV="1">
            <a:off x="3265488" y="5862638"/>
            <a:ext cx="725487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15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</p:spPr>
        <p:txBody>
          <a:bodyPr/>
          <a:lstStyle/>
          <a:p>
            <a:fld id="{44295B97-211E-5740-8982-AA69E9DDB7C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09600"/>
          </a:xfrm>
        </p:spPr>
        <p:txBody>
          <a:bodyPr/>
          <a:lstStyle/>
          <a:p>
            <a:r>
              <a:rPr lang="en-US" dirty="0" smtClean="0"/>
              <a:t>Examples of Text Files: HTML</a:t>
            </a:r>
            <a:endParaRPr lang="en-US" dirty="0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635000" y="1219200"/>
            <a:ext cx="76422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&lt;html&gt;&lt;head&gt;</a:t>
            </a:r>
          </a:p>
          <a:p>
            <a:pPr eaLnBrk="0"/>
            <a:r>
              <a:rPr lang="en-US" sz="1000" dirty="0"/>
              <a:t>  &lt;meta http-equiv="Content-Type" content="text/html; </a:t>
            </a:r>
            <a:r>
              <a:rPr lang="en-US" sz="1000" dirty="0" err="1"/>
              <a:t>charset</a:t>
            </a:r>
            <a:r>
              <a:rPr lang="en-US" sz="1000" dirty="0"/>
              <a:t>=utf-8"/&gt;</a:t>
            </a:r>
          </a:p>
          <a:p>
            <a:pPr eaLnBrk="0"/>
            <a:r>
              <a:rPr lang="en-US" sz="1000" dirty="0"/>
              <a:t>  &lt;meta name="robots" content="index, </a:t>
            </a:r>
            <a:r>
              <a:rPr lang="en-US" sz="1000" dirty="0" err="1"/>
              <a:t>nofollow</a:t>
            </a:r>
            <a:r>
              <a:rPr lang="en-US" sz="1000" dirty="0"/>
              <a:t>, </a:t>
            </a:r>
            <a:r>
              <a:rPr lang="en-US" sz="1000" dirty="0" err="1"/>
              <a:t>noarchive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&lt;title&gt;NCBI Sequence Viewer v2.0&lt;/title&gt;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&lt;!--www.ncbi.nlm.nih.gov:80--&gt;</a:t>
            </a:r>
          </a:p>
          <a:p>
            <a:pPr eaLnBrk="0"/>
            <a:r>
              <a:rPr lang="en-US" sz="1000" dirty="0"/>
              <a:t>&lt;!--MUTABLE--&gt;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www.ncbi.nlm.nih.gov/corehtml/ncbi_test.css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&lt;link type="text/</a:t>
            </a:r>
            <a:r>
              <a:rPr lang="en-US" sz="1000" dirty="0" err="1"/>
              <a:t>css</a:t>
            </a:r>
            <a:r>
              <a:rPr lang="en-US" sz="1000" dirty="0"/>
              <a:t>" </a:t>
            </a:r>
            <a:r>
              <a:rPr lang="en-US" sz="1000" dirty="0" err="1"/>
              <a:t>rel</a:t>
            </a:r>
            <a:r>
              <a:rPr lang="en-US" sz="1000" dirty="0"/>
              <a:t>="</a:t>
            </a:r>
            <a:r>
              <a:rPr lang="en-US" sz="1000" dirty="0" err="1"/>
              <a:t>stylesheet</a:t>
            </a:r>
            <a:r>
              <a:rPr lang="en-US" sz="1000" dirty="0"/>
              <a:t>" </a:t>
            </a:r>
            <a:r>
              <a:rPr lang="en-US" sz="1000" dirty="0" err="1"/>
              <a:t>href</a:t>
            </a:r>
            <a:r>
              <a:rPr lang="en-US" sz="1000" dirty="0"/>
              <a:t>="../</a:t>
            </a:r>
            <a:r>
              <a:rPr lang="en-US" sz="1000" dirty="0" err="1"/>
              <a:t>sviewer/viewer.css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="../</a:t>
            </a:r>
            <a:r>
              <a:rPr lang="en-US" sz="1000" dirty="0" err="1"/>
              <a:t>sviewer/viewer.js</a:t>
            </a:r>
            <a:r>
              <a:rPr lang="en-US" sz="1000" dirty="0"/>
              <a:t>"&gt; &lt;/script&gt;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&lt;script type="text/</a:t>
            </a:r>
            <a:r>
              <a:rPr lang="en-US" sz="1000" dirty="0" err="1"/>
              <a:t>javascript</a:t>
            </a:r>
            <a:r>
              <a:rPr lang="en-US" sz="1000" dirty="0"/>
              <a:t>" </a:t>
            </a:r>
            <a:r>
              <a:rPr lang="en-US" sz="1000" dirty="0" err="1"/>
              <a:t>src</a:t>
            </a:r>
            <a:r>
              <a:rPr lang="en-US" sz="1000" dirty="0"/>
              <a:t>="http://www.ncbi.nlm.nih.gov/coreweb/javascript/popupmenu2/popupmenu2_6loader.js"&gt; &lt;/script&gt;</a:t>
            </a:r>
          </a:p>
          <a:p>
            <a:pPr eaLnBrk="0"/>
            <a:r>
              <a:rPr lang="en-US" sz="1000" dirty="0"/>
              <a:t>&lt;/head&gt;&lt;body &gt;&lt;form name="frmQueryBox0" action="/sites/</a:t>
            </a:r>
            <a:r>
              <a:rPr lang="en-US" sz="1000" dirty="0" err="1"/>
              <a:t>entrez</a:t>
            </a:r>
            <a:r>
              <a:rPr lang="en-US" sz="1000" dirty="0"/>
              <a:t>" method="get" style="margin:0"&gt;</a:t>
            </a:r>
          </a:p>
          <a:p>
            <a:pPr eaLnBrk="0"/>
            <a:r>
              <a:rPr lang="en-US" sz="1000" dirty="0"/>
              <a:t>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&lt;td&gt;</a:t>
            </a:r>
          </a:p>
          <a:p>
            <a:pPr eaLnBrk="0"/>
            <a:r>
              <a:rPr lang="en-US" sz="1000" dirty="0"/>
              <a:t>        &lt;table width="100%" border="0" </a:t>
            </a:r>
            <a:r>
              <a:rPr lang="en-US" sz="1000" dirty="0" err="1"/>
              <a:t>cellpadding</a:t>
            </a:r>
            <a:r>
              <a:rPr lang="en-US" sz="1000" dirty="0"/>
              <a:t>="0" </a:t>
            </a:r>
            <a:r>
              <a:rPr lang="en-US" sz="1000" dirty="0" err="1"/>
              <a:t>cellspacing</a:t>
            </a:r>
            <a:r>
              <a:rPr lang="en-US" sz="1000" dirty="0"/>
              <a:t>="0"&gt;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&lt;td align="left" width="130"&gt;</a:t>
            </a:r>
          </a:p>
          <a:p>
            <a:pPr eaLnBrk="0"/>
            <a:r>
              <a:rPr lang="en-US" sz="1000" dirty="0"/>
              <a:t>              &lt;a </a:t>
            </a:r>
            <a:r>
              <a:rPr lang="en-US" sz="1000" dirty="0" err="1"/>
              <a:t>href</a:t>
            </a:r>
            <a:r>
              <a:rPr lang="en-US" sz="1000" dirty="0"/>
              <a:t>="http://</a:t>
            </a:r>
            <a:r>
              <a:rPr lang="en-US" sz="1000" dirty="0" err="1"/>
              <a:t>www.ncbi.nlm.nih.gov</a:t>
            </a:r>
            <a:r>
              <a:rPr lang="en-US" sz="1000" dirty="0"/>
              <a:t>"&gt;</a:t>
            </a:r>
          </a:p>
          <a:p>
            <a:pPr eaLnBrk="0"/>
            <a:endParaRPr lang="en-US" sz="1000" dirty="0"/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="http://</a:t>
            </a:r>
            <a:r>
              <a:rPr lang="en-US" sz="1000" dirty="0" err="1"/>
              <a:t>www.ncbi.nlm.nih.gov/corehtml/left.GIF</a:t>
            </a:r>
            <a:r>
              <a:rPr lang="en-US" sz="1000" dirty="0"/>
              <a:t>" width="130" height="45" border="0" alt="NCBI"/&gt;</a:t>
            </a:r>
          </a:p>
          <a:p>
            <a:pPr eaLnBrk="0"/>
            <a:r>
              <a:rPr lang="en-US" sz="1000" dirty="0"/>
              <a:t>              &lt;/a&gt;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 align="left"&gt;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img</a:t>
            </a:r>
            <a:r>
              <a:rPr lang="en-US" sz="1000" dirty="0"/>
              <a:t> </a:t>
            </a:r>
            <a:r>
              <a:rPr lang="en-US" sz="1000" dirty="0" err="1"/>
              <a:t>src</a:t>
            </a:r>
            <a:r>
              <a:rPr lang="en-US" sz="1000" dirty="0"/>
              <a:t>="/</a:t>
            </a:r>
            <a:r>
              <a:rPr lang="en-US" sz="1000" dirty="0" err="1"/>
              <a:t>entrez/query/static/gifs/entrez_nuc.gif</a:t>
            </a:r>
            <a:r>
              <a:rPr lang="en-US" sz="1000" dirty="0"/>
              <a:t>" alt="Nucleotide banner"/&gt;</a:t>
            </a:r>
          </a:p>
          <a:p>
            <a:pPr eaLnBrk="0"/>
            <a:r>
              <a:rPr lang="en-US" sz="1000" dirty="0"/>
              <a:t>            &lt;/td&gt;</a:t>
            </a:r>
          </a:p>
          <a:p>
            <a:pPr eaLnBrk="0"/>
            <a:r>
              <a:rPr lang="en-US" sz="1000" dirty="0"/>
              <a:t>            &lt;td&gt;</a:t>
            </a:r>
          </a:p>
          <a:p>
            <a:pPr eaLnBrk="0"/>
            <a:r>
              <a:rPr lang="en-US" sz="1000" dirty="0"/>
              <a:t>              &lt;table class="medium1" border="0" </a:t>
            </a:r>
            <a:r>
              <a:rPr lang="en-US" sz="1000" dirty="0" err="1"/>
              <a:t>bordercolor</a:t>
            </a:r>
            <a:r>
              <a:rPr lang="en-US" sz="1000" dirty="0"/>
              <a:t>="#336699" </a:t>
            </a:r>
            <a:r>
              <a:rPr lang="en-US" sz="1000" dirty="0" err="1"/>
              <a:t>cellpadding</a:t>
            </a:r>
            <a:r>
              <a:rPr lang="en-US" sz="1000" dirty="0"/>
              <a:t>="2" </a:t>
            </a:r>
            <a:r>
              <a:rPr lang="en-US" sz="1000" dirty="0" err="1"/>
              <a:t>cellspacing</a:t>
            </a:r>
            <a:r>
              <a:rPr lang="en-US" sz="1000" dirty="0"/>
              <a:t>="0" align="right"&gt;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tr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…</a:t>
            </a:r>
          </a:p>
          <a:p>
            <a:pPr eaLnBrk="0"/>
            <a:r>
              <a:rPr lang="en-US" sz="1000" dirty="0"/>
              <a:t>…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356350"/>
            <a:ext cx="72771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</p:spPr>
        <p:txBody>
          <a:bodyPr/>
          <a:lstStyle/>
          <a:p>
            <a:fld id="{44295B97-211E-5740-8982-AA69E9DDB7C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695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3" name="Rectangle 3"/>
          <p:cNvSpPr>
            <a:spLocks noGrp="1"/>
          </p:cNvSpPr>
          <p:nvPr>
            <p:ph type="title"/>
          </p:nvPr>
        </p:nvSpPr>
        <p:spPr>
          <a:xfrm>
            <a:off x="152400" y="6096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Bookman Old Style" pitchFamily="-112" charset="0"/>
              </a:rPr>
              <a:t>Examples of Text Files: XML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35000" y="1219200"/>
            <a:ext cx="76422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/>
            <a:r>
              <a:rPr lang="en-US" sz="1000" dirty="0"/>
              <a:t>&lt;?xml version="1.0"?&gt;</a:t>
            </a:r>
          </a:p>
          <a:p>
            <a:pPr eaLnBrk="0"/>
            <a:r>
              <a:rPr lang="en-US" sz="1000" dirty="0"/>
              <a:t>&lt;!DOCTYPE </a:t>
            </a:r>
            <a:r>
              <a:rPr lang="en-US" sz="1000" dirty="0" err="1"/>
              <a:t>Seq</a:t>
            </a:r>
            <a:r>
              <a:rPr lang="en-US" sz="1000" dirty="0"/>
              <a:t>-entry PUBLIC "-//NCBI//NCBI </a:t>
            </a:r>
            <a:r>
              <a:rPr lang="en-US" sz="1000" dirty="0" err="1"/>
              <a:t>Seqset</a:t>
            </a:r>
            <a:r>
              <a:rPr lang="en-US" sz="1000" dirty="0"/>
              <a:t>/EN" "http://</a:t>
            </a:r>
            <a:r>
              <a:rPr lang="en-US" sz="1000" dirty="0" err="1"/>
              <a:t>www.ncbi.nlm.nih.gov/dtd/NCBI_Seqset.dtd</a:t>
            </a:r>
            <a:r>
              <a:rPr lang="en-US" sz="1000" dirty="0"/>
              <a:t>"&gt;</a:t>
            </a:r>
          </a:p>
          <a:p>
            <a:pPr eaLnBrk="0"/>
            <a:r>
              <a:rPr lang="en-US" sz="1000" dirty="0"/>
              <a:t>&lt;</a:t>
            </a:r>
            <a:r>
              <a:rPr lang="en-US" sz="1000" dirty="0" err="1"/>
              <a:t>Seq</a:t>
            </a:r>
            <a:r>
              <a:rPr lang="en-US" sz="1000" dirty="0"/>
              <a:t>-entry&gt;</a:t>
            </a:r>
          </a:p>
          <a:p>
            <a:pPr eaLnBrk="0"/>
            <a:r>
              <a:rPr lang="en-US" sz="1000" dirty="0"/>
              <a:t>  &lt;</a:t>
            </a:r>
            <a:r>
              <a:rPr lang="en-US" sz="1000" dirty="0" err="1"/>
              <a:t>Seq-entry_set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&lt;</a:t>
            </a:r>
            <a:r>
              <a:rPr lang="en-US" sz="1000" dirty="0" err="1"/>
              <a:t>Bioseq</a:t>
            </a:r>
            <a:r>
              <a:rPr lang="en-US" sz="1000" dirty="0"/>
              <a:t>-set&gt;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Bioseq-set_level</a:t>
            </a:r>
            <a:r>
              <a:rPr lang="en-US" sz="1000" dirty="0"/>
              <a:t>&gt;1&lt;/</a:t>
            </a:r>
            <a:r>
              <a:rPr lang="en-US" sz="1000" dirty="0" err="1"/>
              <a:t>Bioseq-set_level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Bioseq-set_class</a:t>
            </a:r>
            <a:r>
              <a:rPr lang="en-US" sz="1000" dirty="0"/>
              <a:t> value="</a:t>
            </a:r>
            <a:r>
              <a:rPr lang="en-US" sz="1000" dirty="0" err="1"/>
              <a:t>nuc-prot</a:t>
            </a:r>
            <a:r>
              <a:rPr lang="en-US" sz="1000" dirty="0"/>
              <a:t>"/&gt;</a:t>
            </a:r>
          </a:p>
          <a:p>
            <a:pPr eaLnBrk="0"/>
            <a:r>
              <a:rPr lang="en-US" sz="1000" dirty="0"/>
              <a:t>      &lt;</a:t>
            </a:r>
            <a:r>
              <a:rPr lang="en-US" sz="1000" dirty="0" err="1"/>
              <a:t>Bioseq-set_descr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&lt;</a:t>
            </a:r>
            <a:r>
              <a:rPr lang="en-US" sz="1000" dirty="0" err="1"/>
              <a:t>Seq-descr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&lt;</a:t>
            </a:r>
            <a:r>
              <a:rPr lang="en-US" sz="1000" dirty="0" err="1"/>
              <a:t>Seqdesc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&lt;</a:t>
            </a:r>
            <a:r>
              <a:rPr lang="en-US" sz="1000" dirty="0" err="1"/>
              <a:t>Seqdesc_source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&lt;</a:t>
            </a:r>
            <a:r>
              <a:rPr lang="en-US" sz="1000" dirty="0" err="1"/>
              <a:t>BioSource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BioSource_genome</a:t>
            </a:r>
            <a:r>
              <a:rPr lang="en-US" sz="1000" dirty="0"/>
              <a:t> value="genomic"&gt;1&lt;/</a:t>
            </a:r>
            <a:r>
              <a:rPr lang="en-US" sz="1000" dirty="0" err="1"/>
              <a:t>BioSource_genome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&lt;</a:t>
            </a:r>
            <a:r>
              <a:rPr lang="en-US" sz="1000" dirty="0" err="1"/>
              <a:t>BioSource_org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&lt;Org-ref&gt;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  <a:r>
              <a:rPr lang="en-US" sz="1000" dirty="0" err="1"/>
              <a:t>Xanthomonas</a:t>
            </a:r>
            <a:r>
              <a:rPr lang="en-US" sz="1000" dirty="0"/>
              <a:t> </a:t>
            </a:r>
            <a:r>
              <a:rPr lang="en-US" sz="1000" dirty="0" err="1"/>
              <a:t>campestris</a:t>
            </a:r>
            <a:r>
              <a:rPr lang="en-US" sz="1000" dirty="0"/>
              <a:t> </a:t>
            </a:r>
            <a:r>
              <a:rPr lang="en-US" sz="1000" dirty="0" err="1"/>
              <a:t>pv</a:t>
            </a:r>
            <a:r>
              <a:rPr lang="en-US" sz="1000" dirty="0"/>
              <a:t>. </a:t>
            </a:r>
            <a:r>
              <a:rPr lang="en-US" sz="1000" dirty="0" err="1"/>
              <a:t>campestris</a:t>
            </a:r>
            <a:r>
              <a:rPr lang="en-US" sz="1000" dirty="0"/>
              <a:t>&lt;/Org-</a:t>
            </a:r>
            <a:r>
              <a:rPr lang="en-US" sz="1000" dirty="0" err="1"/>
              <a:t>ref_taxname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  <a:r>
              <a:rPr lang="en-US" sz="1000" dirty="0" err="1"/>
              <a:t>taxon</a:t>
            </a:r>
            <a:r>
              <a:rPr lang="en-US" sz="1000" dirty="0"/>
              <a:t>&lt;/</a:t>
            </a:r>
            <a:r>
              <a:rPr lang="en-US" sz="1000" dirty="0" err="1"/>
              <a:t>Dbtag_db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&lt;Object-id&gt;</a:t>
            </a:r>
          </a:p>
          <a:p>
            <a:pPr eaLnBrk="0"/>
            <a:r>
              <a:rPr lang="en-US" sz="1000" dirty="0"/>
              <a:t>                            &lt;Object-</a:t>
            </a:r>
            <a:r>
              <a:rPr lang="en-US" sz="1000" dirty="0" err="1"/>
              <a:t>id_id</a:t>
            </a:r>
            <a:r>
              <a:rPr lang="en-US" sz="1000" dirty="0"/>
              <a:t>&gt;340&lt;/Object-</a:t>
            </a:r>
            <a:r>
              <a:rPr lang="en-US" sz="1000" dirty="0" err="1"/>
              <a:t>id_id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&lt;/Object-id&gt;</a:t>
            </a:r>
          </a:p>
          <a:p>
            <a:pPr eaLnBrk="0"/>
            <a:r>
              <a:rPr lang="en-US" sz="1000" dirty="0"/>
              <a:t>                        &lt;/</a:t>
            </a:r>
            <a:r>
              <a:rPr lang="en-US" sz="1000" dirty="0" err="1"/>
              <a:t>Dbtag_tag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&lt;/</a:t>
            </a:r>
            <a:r>
              <a:rPr lang="en-US" sz="1000" dirty="0" err="1"/>
              <a:t>Dbtag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&lt;/Org-</a:t>
            </a:r>
            <a:r>
              <a:rPr lang="en-US" sz="1000" dirty="0" err="1"/>
              <a:t>ref_db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&lt;Org-</a:t>
            </a:r>
            <a:r>
              <a:rPr lang="en-US" sz="1000" dirty="0" err="1"/>
              <a:t>ref_orgname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&lt;</a:t>
            </a:r>
            <a:r>
              <a:rPr lang="en-US" sz="1000" dirty="0" err="1"/>
              <a:t>OrgName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&lt;</a:t>
            </a:r>
            <a:r>
              <a:rPr lang="en-US" sz="1000" dirty="0" err="1"/>
              <a:t>OrgName_name</a:t>
            </a:r>
            <a:r>
              <a:rPr lang="en-US" sz="1000" dirty="0"/>
              <a:t>&gt;</a:t>
            </a:r>
          </a:p>
          <a:p>
            <a:pPr eaLnBrk="0"/>
            <a:r>
              <a:rPr lang="en-US" sz="1000" dirty="0"/>
              <a:t>                          &lt;</a:t>
            </a:r>
            <a:r>
              <a:rPr lang="en-US" sz="1000" dirty="0" err="1"/>
              <a:t>OrgName_name_binomial</a:t>
            </a:r>
            <a:r>
              <a:rPr lang="en-US" sz="1000" dirty="0"/>
              <a:t>&gt;</a:t>
            </a:r>
            <a:endParaRPr lang="en-US" sz="1000" dirty="0" smtClean="0"/>
          </a:p>
          <a:p>
            <a:pPr eaLnBrk="0"/>
            <a:r>
              <a:rPr lang="en-US" sz="1000" dirty="0" smtClean="0"/>
              <a:t>…</a:t>
            </a:r>
          </a:p>
          <a:p>
            <a:pPr eaLnBrk="0"/>
            <a:r>
              <a:rPr lang="en-US" sz="1000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84300" y="6400800"/>
            <a:ext cx="72771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12775" y="6400800"/>
            <a:ext cx="1981200" cy="365125"/>
          </a:xfrm>
        </p:spPr>
        <p:txBody>
          <a:bodyPr/>
          <a:lstStyle/>
          <a:p>
            <a:fld id="{44295B97-211E-5740-8982-AA69E9DDB7C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87400" y="1524000"/>
            <a:ext cx="7642225" cy="480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87" name="Rectang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Bookman Old Style" pitchFamily="-112" charset="0"/>
              </a:rPr>
              <a:t>Examples of Text Files: GENEBANK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295B97-211E-5740-8982-AA69E9DDB7C1}" type="slidenum">
              <a:rPr lang="en-US" b="1" smtClean="0"/>
              <a:pPr/>
              <a:t>9</a:t>
            </a:fld>
            <a:endParaRPr lang="en-US" b="1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35000" y="1219200"/>
            <a:ext cx="7642225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eaLnBrk="0"/>
            <a:r>
              <a:rPr lang="en-US" sz="1000" dirty="0">
                <a:latin typeface="Courier New" pitchFamily="-112" charset="0"/>
              </a:rPr>
              <a:t>LOCUS       NC_010688            5079002 </a:t>
            </a:r>
            <a:r>
              <a:rPr lang="en-US" sz="1000" dirty="0" err="1">
                <a:latin typeface="Courier New" pitchFamily="-112" charset="0"/>
              </a:rPr>
              <a:t>bp</a:t>
            </a:r>
            <a:r>
              <a:rPr lang="en-US" sz="1000" dirty="0">
                <a:latin typeface="Courier New" pitchFamily="-112" charset="0"/>
              </a:rPr>
              <a:t>    DNA     circular BCT 17-JUL-2008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DEFINITION 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pv</a:t>
            </a:r>
            <a:r>
              <a:rPr lang="en-US" sz="1000" dirty="0">
                <a:latin typeface="Courier New" pitchFamily="-112" charset="0"/>
              </a:rPr>
              <a:t>.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, complete genome.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ACCESSION   NC_010688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VERSION     NC_010688.1  GI:188989396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PROJECT     GenomeProject:29801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KEYWORDS    complete genome.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SOURCE     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pv</a:t>
            </a:r>
            <a:r>
              <a:rPr lang="en-US" sz="1000" dirty="0">
                <a:latin typeface="Courier New" pitchFamily="-112" charset="0"/>
              </a:rPr>
              <a:t>.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endParaRPr lang="en-US" sz="1000" dirty="0">
              <a:latin typeface="Courier New" pitchFamily="-112" charset="0"/>
            </a:endParaRPr>
          </a:p>
          <a:p>
            <a:pPr eaLnBrk="0"/>
            <a:r>
              <a:rPr lang="en-US" sz="1000" dirty="0">
                <a:latin typeface="Courier New" pitchFamily="-112" charset="0"/>
              </a:rPr>
              <a:t>  ORGANISM 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pv</a:t>
            </a:r>
            <a:r>
              <a:rPr lang="en-US" sz="1000" dirty="0">
                <a:latin typeface="Courier New" pitchFamily="-112" charset="0"/>
              </a:rPr>
              <a:t>.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endParaRPr lang="en-US" sz="1000" dirty="0">
              <a:latin typeface="Courier New" pitchFamily="-112" charset="0"/>
            </a:endParaRPr>
          </a:p>
          <a:p>
            <a:pPr eaLnBrk="0"/>
            <a:r>
              <a:rPr lang="en-US" sz="1000" dirty="0">
                <a:latin typeface="Courier New" pitchFamily="-112" charset="0"/>
              </a:rPr>
              <a:t>            Bacteria; </a:t>
            </a:r>
            <a:r>
              <a:rPr lang="en-US" sz="1000" dirty="0" err="1">
                <a:latin typeface="Courier New" pitchFamily="-112" charset="0"/>
              </a:rPr>
              <a:t>Proteobacteria</a:t>
            </a:r>
            <a:r>
              <a:rPr lang="en-US" sz="1000" dirty="0">
                <a:latin typeface="Courier New" pitchFamily="-112" charset="0"/>
              </a:rPr>
              <a:t>; </a:t>
            </a:r>
            <a:r>
              <a:rPr lang="en-US" sz="1000" dirty="0" err="1">
                <a:latin typeface="Courier New" pitchFamily="-112" charset="0"/>
              </a:rPr>
              <a:t>Gammaproteobacteria</a:t>
            </a:r>
            <a:r>
              <a:rPr lang="en-US" sz="1000" dirty="0">
                <a:latin typeface="Courier New" pitchFamily="-112" charset="0"/>
              </a:rPr>
              <a:t>; </a:t>
            </a:r>
            <a:r>
              <a:rPr lang="en-US" sz="1000" dirty="0" err="1">
                <a:latin typeface="Courier New" pitchFamily="-112" charset="0"/>
              </a:rPr>
              <a:t>Xanthomonadales</a:t>
            </a:r>
            <a:r>
              <a:rPr lang="en-US" sz="1000" dirty="0">
                <a:latin typeface="Courier New" pitchFamily="-112" charset="0"/>
              </a:rPr>
              <a:t>;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</a:t>
            </a:r>
            <a:r>
              <a:rPr lang="en-US" sz="1000" dirty="0" err="1">
                <a:latin typeface="Courier New" pitchFamily="-112" charset="0"/>
              </a:rPr>
              <a:t>Xanthomonadaceae</a:t>
            </a:r>
            <a:r>
              <a:rPr lang="en-US" sz="1000" dirty="0">
                <a:latin typeface="Courier New" pitchFamily="-112" charset="0"/>
              </a:rPr>
              <a:t>;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.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REFERENCE   1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AUTHORS   </a:t>
            </a:r>
            <a:r>
              <a:rPr lang="en-US" sz="1000" dirty="0" err="1">
                <a:latin typeface="Courier New" pitchFamily="-112" charset="0"/>
              </a:rPr>
              <a:t>Vorholter,F.J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Schneiker,S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Goesmann,A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Krause,L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Bekel,T</a:t>
            </a:r>
            <a:r>
              <a:rPr lang="en-US" sz="1000" dirty="0">
                <a:latin typeface="Courier New" pitchFamily="-112" charset="0"/>
              </a:rPr>
              <a:t>.,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</a:t>
            </a:r>
            <a:r>
              <a:rPr lang="en-US" sz="1000" dirty="0" err="1">
                <a:latin typeface="Courier New" pitchFamily="-112" charset="0"/>
              </a:rPr>
              <a:t>Kaiser,O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Linke,B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Patschkowski,T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Ruckert,C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Schmid,J</a:t>
            </a:r>
            <a:r>
              <a:rPr lang="en-US" sz="1000" dirty="0">
                <a:latin typeface="Courier New" pitchFamily="-112" charset="0"/>
              </a:rPr>
              <a:t>.,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</a:t>
            </a:r>
            <a:r>
              <a:rPr lang="en-US" sz="1000" dirty="0" err="1">
                <a:latin typeface="Courier New" pitchFamily="-112" charset="0"/>
              </a:rPr>
              <a:t>Sidhu,V.K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Sieber,V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Tauch,A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Watt,S.A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Weisshaar,B</a:t>
            </a:r>
            <a:r>
              <a:rPr lang="en-US" sz="1000" dirty="0">
                <a:latin typeface="Courier New" pitchFamily="-112" charset="0"/>
              </a:rPr>
              <a:t>.,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</a:t>
            </a:r>
            <a:r>
              <a:rPr lang="en-US" sz="1000" dirty="0" err="1">
                <a:latin typeface="Courier New" pitchFamily="-112" charset="0"/>
              </a:rPr>
              <a:t>Becker,A</a:t>
            </a:r>
            <a:r>
              <a:rPr lang="en-US" sz="1000" dirty="0">
                <a:latin typeface="Courier New" pitchFamily="-112" charset="0"/>
              </a:rPr>
              <a:t>., </a:t>
            </a:r>
            <a:r>
              <a:rPr lang="en-US" sz="1000" dirty="0" err="1">
                <a:latin typeface="Courier New" pitchFamily="-112" charset="0"/>
              </a:rPr>
              <a:t>Niehaus,K</a:t>
            </a:r>
            <a:r>
              <a:rPr lang="en-US" sz="1000" dirty="0">
                <a:latin typeface="Courier New" pitchFamily="-112" charset="0"/>
              </a:rPr>
              <a:t>. and </a:t>
            </a:r>
            <a:r>
              <a:rPr lang="en-US" sz="1000" dirty="0" err="1">
                <a:latin typeface="Courier New" pitchFamily="-112" charset="0"/>
              </a:rPr>
              <a:t>Puhler,A</a:t>
            </a:r>
            <a:r>
              <a:rPr lang="en-US" sz="1000" dirty="0">
                <a:latin typeface="Courier New" pitchFamily="-112" charset="0"/>
              </a:rPr>
              <a:t>.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TITLE     The genome of </a:t>
            </a:r>
            <a:r>
              <a:rPr lang="en-US" sz="1000" dirty="0" err="1">
                <a:latin typeface="Courier New" pitchFamily="-112" charset="0"/>
              </a:rPr>
              <a:t>Xanthomonas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</a:t>
            </a:r>
            <a:r>
              <a:rPr lang="en-US" sz="1000" dirty="0" err="1">
                <a:latin typeface="Courier New" pitchFamily="-112" charset="0"/>
              </a:rPr>
              <a:t>pv</a:t>
            </a:r>
            <a:r>
              <a:rPr lang="en-US" sz="1000" dirty="0">
                <a:latin typeface="Courier New" pitchFamily="-112" charset="0"/>
              </a:rPr>
              <a:t>. </a:t>
            </a:r>
            <a:r>
              <a:rPr lang="en-US" sz="1000" dirty="0" err="1">
                <a:latin typeface="Courier New" pitchFamily="-112" charset="0"/>
              </a:rPr>
              <a:t>campestris</a:t>
            </a:r>
            <a:r>
              <a:rPr lang="en-US" sz="1000" dirty="0">
                <a:latin typeface="Courier New" pitchFamily="-112" charset="0"/>
              </a:rPr>
              <a:t> B100 and its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use for the reconstruction of metabolic pathways involved in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</a:t>
            </a:r>
            <a:r>
              <a:rPr lang="en-US" sz="1000" dirty="0" err="1">
                <a:latin typeface="Courier New" pitchFamily="-112" charset="0"/>
              </a:rPr>
              <a:t>xanthan</a:t>
            </a:r>
            <a:r>
              <a:rPr lang="en-US" sz="1000" dirty="0">
                <a:latin typeface="Courier New" pitchFamily="-112" charset="0"/>
              </a:rPr>
              <a:t> biosynthesis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JOURNAL   J. </a:t>
            </a:r>
            <a:r>
              <a:rPr lang="en-US" sz="1000" dirty="0" err="1">
                <a:latin typeface="Courier New" pitchFamily="-112" charset="0"/>
              </a:rPr>
              <a:t>Biotechnol</a:t>
            </a:r>
            <a:r>
              <a:rPr lang="en-US" sz="1000" dirty="0">
                <a:latin typeface="Courier New" pitchFamily="-112" charset="0"/>
              </a:rPr>
              <a:t>. 134 (1-2), 33-45 (2008)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PUBMED   18304669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REFERENCE   2  (bases 1 to 5079002)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CONSRTM   NCBI Genome Project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TITLE     Direct Submission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JOURNAL   Submitted (22-MAY-2008) National Center for Biotechnology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Information, NIH, Bethesda, MD 20894, USA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REFERENCE   3  (bases 1 to 5079002)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AUTHORS   </a:t>
            </a:r>
            <a:r>
              <a:rPr lang="en-US" sz="1000" dirty="0" err="1">
                <a:latin typeface="Courier New" pitchFamily="-112" charset="0"/>
              </a:rPr>
              <a:t>Linke,B</a:t>
            </a:r>
            <a:r>
              <a:rPr lang="en-US" sz="1000" dirty="0">
                <a:latin typeface="Courier New" pitchFamily="-112" charset="0"/>
              </a:rPr>
              <a:t>.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TITLE     Direct Submission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JOURNAL   Submitted (03-DEC-2007) </a:t>
            </a:r>
            <a:r>
              <a:rPr lang="en-US" sz="1000" dirty="0" err="1">
                <a:latin typeface="Courier New" pitchFamily="-112" charset="0"/>
              </a:rPr>
              <a:t>Linke</a:t>
            </a:r>
            <a:r>
              <a:rPr lang="en-US" sz="1000" dirty="0">
                <a:latin typeface="Courier New" pitchFamily="-112" charset="0"/>
              </a:rPr>
              <a:t> B., Center For Biotechnology,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Bielefeld University, </a:t>
            </a:r>
            <a:r>
              <a:rPr lang="en-US" sz="1000" dirty="0" err="1">
                <a:latin typeface="Courier New" pitchFamily="-112" charset="0"/>
              </a:rPr>
              <a:t>Universitaetsstrasse</a:t>
            </a:r>
            <a:r>
              <a:rPr lang="en-US" sz="1000" dirty="0">
                <a:latin typeface="Courier New" pitchFamily="-112" charset="0"/>
              </a:rPr>
              <a:t> 25, 33501 Bielefeld,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            GERMANY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COMMENT     PROVISIONAL REFSEQ: This record has not yet been subject to final</a:t>
            </a:r>
          </a:p>
          <a:p>
            <a:pPr eaLnBrk="0"/>
            <a:r>
              <a:rPr lang="en-US" sz="1000" dirty="0">
                <a:latin typeface="Courier New" pitchFamily="-112" charset="0"/>
              </a:rPr>
              <a:t>…</a:t>
            </a:r>
          </a:p>
          <a:p>
            <a:endParaRPr lang="en-US" sz="1000" dirty="0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1816</TotalTime>
  <Words>4624</Words>
  <Application>Microsoft Macintosh PowerPoint</Application>
  <PresentationFormat>On-screen Show (4:3)</PresentationFormat>
  <Paragraphs>633</Paragraphs>
  <Slides>25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PSC-MARC</vt:lpstr>
      <vt:lpstr>Essential Computing for Bioinformatics</vt:lpstr>
      <vt:lpstr>Slide 2</vt:lpstr>
      <vt:lpstr>Outline</vt:lpstr>
      <vt:lpstr>What are Text Files?</vt:lpstr>
      <vt:lpstr>Examples of Text Files</vt:lpstr>
      <vt:lpstr>Top-level Anatomy of a Text File</vt:lpstr>
      <vt:lpstr>Examples of Text Files: HTML</vt:lpstr>
      <vt:lpstr>Examples of Text Files: XML</vt:lpstr>
      <vt:lpstr>Examples of Text Files: GENEBANK</vt:lpstr>
      <vt:lpstr>Examples of Text Files: FASTA</vt:lpstr>
      <vt:lpstr>Examples of Text Files: ClustalW</vt:lpstr>
      <vt:lpstr>Loading Fasta Sequences: Step 0</vt:lpstr>
      <vt:lpstr>Loading Fasta Sequences: Step 1</vt:lpstr>
      <vt:lpstr>Loading Fasta Sequences: Step 2</vt:lpstr>
      <vt:lpstr>A Fasta file with three sequences</vt:lpstr>
      <vt:lpstr>Loading Fasta Sequences: Step 3</vt:lpstr>
      <vt:lpstr>Loading Fasta Sequences: Step 4</vt:lpstr>
      <vt:lpstr>Loading Fasta Sequences: Step 5</vt:lpstr>
      <vt:lpstr>Loading Fasta Sequences: Step 6</vt:lpstr>
      <vt:lpstr>Summary of File Operations</vt:lpstr>
      <vt:lpstr>Importing ClustalW Files</vt:lpstr>
      <vt:lpstr>Reading from ClustalW Files</vt:lpstr>
      <vt:lpstr>Reading from ClustalW Files</vt:lpstr>
      <vt:lpstr>Writing to Text Files</vt:lpstr>
      <vt:lpstr>Homework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222</cp:revision>
  <cp:lastPrinted>2009-07-23T11:47:30Z</cp:lastPrinted>
  <dcterms:created xsi:type="dcterms:W3CDTF">2009-08-23T22:51:28Z</dcterms:created>
  <dcterms:modified xsi:type="dcterms:W3CDTF">2009-08-23T23:06:46Z</dcterms:modified>
</cp:coreProperties>
</file>