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4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2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Override PartName="/ppt/notesSlides/notesSlide18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6" r:id="rId1"/>
  </p:sldMasterIdLst>
  <p:notesMasterIdLst>
    <p:notesMasterId r:id="rId33"/>
  </p:notesMasterIdLst>
  <p:handoutMasterIdLst>
    <p:handoutMasterId r:id="rId34"/>
  </p:handoutMasterIdLst>
  <p:sldIdLst>
    <p:sldId id="261" r:id="rId2"/>
    <p:sldId id="258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34" r:id="rId25"/>
    <p:sldId id="335" r:id="rId26"/>
    <p:sldId id="336" r:id="rId27"/>
    <p:sldId id="329" r:id="rId28"/>
    <p:sldId id="330" r:id="rId29"/>
    <p:sldId id="331" r:id="rId30"/>
    <p:sldId id="332" r:id="rId31"/>
    <p:sldId id="333" r:id="rId3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422" autoAdjust="0"/>
    <p:restoredTop sz="94660"/>
  </p:normalViewPr>
  <p:slideViewPr>
    <p:cSldViewPr>
      <p:cViewPr>
        <p:scale>
          <a:sx n="60" d="100"/>
          <a:sy n="60" d="100"/>
        </p:scale>
        <p:origin x="-2288" y="-10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printerSettings" Target="printerSettings/printerSettings1.bin"/><Relationship Id="rId31" Type="http://schemas.openxmlformats.org/officeDocument/2006/relationships/slide" Target="slides/slide30.xml"/><Relationship Id="rId34" Type="http://schemas.openxmlformats.org/officeDocument/2006/relationships/handoutMaster" Target="handoutMasters/handoutMaster1.xml"/><Relationship Id="rId39" Type="http://schemas.openxmlformats.org/officeDocument/2006/relationships/tableStyles" Target="tableStyles.xml"/><Relationship Id="rId7" Type="http://schemas.openxmlformats.org/officeDocument/2006/relationships/slide" Target="slides/slide6.xml"/><Relationship Id="rId3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theme" Target="theme/theme1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6B655F-CA65-4F74-8B05-DD20D0F60B79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35F1D9-903D-416B-962F-9612B3B70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4DC5BF-5781-496A-818C-9279541795C7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37C943-F99E-4F33-A14A-D32F92BCF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0300" y="949325"/>
            <a:ext cx="4557713" cy="3419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8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5283" y="4701021"/>
            <a:ext cx="4713692" cy="3713572"/>
          </a:xfrm>
          <a:noFill/>
          <a:ln/>
        </p:spPr>
        <p:txBody>
          <a:bodyPr wrap="none" anchor="ctr"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65" charset="2"/>
              <a:buNone/>
            </a:pPr>
            <a:endParaRPr lang="en-US" sz="1600" dirty="0">
              <a:latin typeface="Arial" pitchFamily="-65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0300" y="949325"/>
            <a:ext cx="4556125" cy="34178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5283" y="4701021"/>
            <a:ext cx="4712260" cy="3794269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7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2" Type="http://schemas.openxmlformats.org/officeDocument/2006/relationships/hyperlink" Target="http://marc.psc.edu/" TargetMode="External"/><Relationship Id="rId3" Type="http://schemas.openxmlformats.org/officeDocument/2006/relationships/image" Target="../media/image4.jpeg"/><Relationship Id="rId6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200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EC2685-7EB5-4289-A761-ABC6C6D9CC5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sp>
        <p:nvSpPr>
          <p:cNvPr id="5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685800" y="15240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following material is the result of a curriculum development effort to provide a set of courses to support bioinformatics efforts involving students from the biological sciences, computer science, and mathematics departments. They have been developed as a part of the NIH funded project “Assisting Bioinformatics Efforts at Minority Schools” (2T36 GM008789). The people involved with the curriculum development effort include:</a:t>
            </a:r>
          </a:p>
          <a:p>
            <a:pPr marL="111125" indent="-111125"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Hugh B. Nicholas, Dr. Troy Wymore, Mr. Alexander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Ropelewski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David Deerfield II, National Resource for Biomedical Supercomputing, Pittsburgh Supercomputing Center, Carnegie Mellon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Ricardo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González</a:t>
            </a:r>
            <a:r>
              <a: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Méndez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Medical Sciences Campus.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Alade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Tokuta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North Carolina Central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Jaime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Seguel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Bienvenido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Vélez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at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Mayag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Satish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Bhalla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Johnson C. Smith University.</a:t>
            </a:r>
          </a:p>
          <a:p>
            <a:pPr marL="111125" indent="-111125">
              <a:buFont typeface="Arial" pitchFamily="34" charset="0"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Unless otherwise specified, all the information contained within is Copyrighted © by Carnegie Mellon University. Permission is granted for use, modify, and reproduce these materials for teaching purposes. 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Most recent versions of these presentations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can be found at 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  <a:hlinkClick r:id="rId2"/>
              </a:rPr>
              <a:t>http://marc.psc.edu/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/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JCSUniv.JPG"/>
          <p:cNvPicPr>
            <a:picLocks noChangeAspect="1"/>
          </p:cNvPicPr>
          <p:nvPr userDrawn="1"/>
        </p:nvPicPr>
        <p:blipFill>
          <a:blip r:embed="rId3" cstate="print"/>
          <a:srcRect r="4578"/>
          <a:stretch>
            <a:fillRect/>
          </a:stretch>
        </p:blipFill>
        <p:spPr>
          <a:xfrm>
            <a:off x="3200400" y="67020"/>
            <a:ext cx="762000" cy="771180"/>
          </a:xfrm>
          <a:prstGeom prst="rect">
            <a:avLst/>
          </a:prstGeom>
        </p:spPr>
      </p:pic>
      <p:pic>
        <p:nvPicPr>
          <p:cNvPr id="6" name="Picture 5" descr="logo_upr2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572000" y="76200"/>
            <a:ext cx="762000" cy="723515"/>
          </a:xfrm>
          <a:prstGeom prst="rect">
            <a:avLst/>
          </a:prstGeom>
        </p:spPr>
      </p:pic>
      <p:pic>
        <p:nvPicPr>
          <p:cNvPr id="8" name="Picture 7" descr="logo_uprmed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715000" y="72940"/>
            <a:ext cx="733864" cy="765260"/>
          </a:xfrm>
          <a:prstGeom prst="rect">
            <a:avLst/>
          </a:prstGeom>
        </p:spPr>
      </p:pic>
      <p:pic>
        <p:nvPicPr>
          <p:cNvPr id="9" name="Picture 8" descr="NCCUniv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257694" y="98032"/>
            <a:ext cx="714106" cy="740168"/>
          </a:xfrm>
          <a:prstGeom prst="rect">
            <a:avLst/>
          </a:prstGeom>
        </p:spPr>
      </p:pic>
      <p:pic>
        <p:nvPicPr>
          <p:cNvPr id="10" name="Picture 9" descr="PSC Logo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1" name="Picture 10" descr="NRBSC Logo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/>
            <a:endParaRPr lang="en-US">
              <a:solidFill>
                <a:srgbClr val="FFFFFF"/>
              </a:solidFill>
              <a:latin typeface="Gill Sans MT" pitchFamily="-112" charset="-1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5334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aight Connector 2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/>
            <a:endParaRPr lang="en-US">
              <a:solidFill>
                <a:srgbClr val="FFFFFF"/>
              </a:solidFill>
              <a:latin typeface="Gill Sans MT" pitchFamily="-65" charset="-1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87" y="560389"/>
            <a:ext cx="8151813" cy="582612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6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4" name="Picture 13" descr="NRBSC 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858000" y="0"/>
            <a:ext cx="914400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91" r:id="rId3"/>
    <p:sldLayoutId id="214748369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accent1">
              <a:lumMod val="7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3962400"/>
            <a:ext cx="7543800" cy="2590800"/>
          </a:xfrm>
        </p:spPr>
        <p:txBody>
          <a:bodyPr>
            <a:noAutofit/>
          </a:bodyPr>
          <a:lstStyle/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MARC: Developing Bioinformatics Programs</a:t>
            </a: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July </a:t>
            </a: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2010</a:t>
            </a:r>
          </a:p>
          <a:p>
            <a:pPr marL="215900" lvl="1" algn="l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8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b="1" dirty="0" smtClean="0">
                <a:solidFill>
                  <a:srgbClr val="000000"/>
                </a:solidFill>
                <a:latin typeface="+mj-lt"/>
              </a:rPr>
              <a:t>Alex </a:t>
            </a:r>
            <a:r>
              <a:rPr lang="en-GB" sz="1800" b="1" dirty="0" err="1" smtClean="0">
                <a:solidFill>
                  <a:srgbClr val="000000"/>
                </a:solidFill>
                <a:latin typeface="+mj-lt"/>
              </a:rPr>
              <a:t>Ropelewski</a:t>
            </a:r>
            <a:endParaRPr lang="en-GB" sz="18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PSC-NRBSC</a:t>
            </a:r>
            <a:endParaRPr lang="en-GB" sz="1600" dirty="0" smtClean="0">
              <a:solidFill>
                <a:srgbClr val="00AE00"/>
              </a:solidFill>
              <a:latin typeface="+mj-lt"/>
            </a:endParaRP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b="1" dirty="0" err="1" smtClean="0">
                <a:solidFill>
                  <a:srgbClr val="000000"/>
                </a:solidFill>
                <a:latin typeface="+mj-lt"/>
              </a:rPr>
              <a:t>Bienvenido</a:t>
            </a:r>
            <a:r>
              <a:rPr lang="en-GB" sz="18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1800" b="1" dirty="0" err="1" smtClean="0">
                <a:solidFill>
                  <a:srgbClr val="000000"/>
                </a:solidFill>
                <a:latin typeface="+mj-lt"/>
              </a:rPr>
              <a:t>Vélez</a:t>
            </a:r>
            <a:endParaRPr lang="en-GB" sz="18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UPR Mayaguez</a:t>
            </a:r>
          </a:p>
          <a:p>
            <a:endParaRPr lang="en-US" sz="1400" dirty="0" smtClean="0">
              <a:solidFill>
                <a:schemeClr val="tx1"/>
              </a:solidFill>
              <a:latin typeface="+mj-lt"/>
            </a:endParaRPr>
          </a:p>
          <a:p>
            <a:endParaRPr lang="en-US" sz="1400" dirty="0" smtClean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04800" y="11430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+mj-lt"/>
              </a:rPr>
              <a:t>Essential Computing for Bioinformatics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81200" y="1981200"/>
            <a:ext cx="5413375" cy="1776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2200" dirty="0" smtClean="0"/>
              <a:t>Lecture</a:t>
            </a:r>
            <a:r>
              <a:rPr lang="en-US" sz="2200" dirty="0" smtClean="0"/>
              <a:t> 3</a:t>
            </a:r>
          </a:p>
          <a:p>
            <a:pPr algn="ctr" defTabSz="414338"/>
            <a:endParaRPr lang="en-US" sz="2200" dirty="0" smtClean="0"/>
          </a:p>
          <a:p>
            <a:pPr algn="ctr" defTabSz="414338"/>
            <a:r>
              <a:rPr lang="en-US" sz="2200" dirty="0" smtClean="0"/>
              <a:t>High-level Programming with Python</a:t>
            </a:r>
          </a:p>
          <a:p>
            <a:pPr algn="ctr" defTabSz="414338"/>
            <a:endParaRPr lang="en-US" sz="2200" dirty="0" smtClean="0"/>
          </a:p>
          <a:p>
            <a:pPr algn="ctr" defTabSz="414338"/>
            <a:r>
              <a:rPr lang="en-US" sz="2200" dirty="0" smtClean="0"/>
              <a:t>Container Objects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 Values</a:t>
            </a:r>
            <a:endParaRPr lang="en-US" dirty="0"/>
          </a:p>
        </p:txBody>
      </p:sp>
      <p:sp>
        <p:nvSpPr>
          <p:cNvPr id="19465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946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8E7AE7-5338-DF47-85BD-61916D07D9D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771525" y="2644775"/>
            <a:ext cx="3363913" cy="180730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/>
              <a:t>[10, 20, 30, 40]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['spam', 'bungee', 'swallow']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['hello', 2.0, 5, [10, 20]]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[]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4765675" y="4137024"/>
            <a:ext cx="2033588" cy="892175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Lists can be </a:t>
            </a:r>
          </a:p>
          <a:p>
            <a:pPr algn="ctr" defTabSz="414338"/>
            <a:r>
              <a:rPr lang="en-US" sz="1600"/>
              <a:t>heterogeneous</a:t>
            </a:r>
          </a:p>
          <a:p>
            <a:pPr algn="ctr" defTabSz="414338"/>
            <a:r>
              <a:rPr lang="en-US" sz="1600"/>
              <a:t>and nested</a:t>
            </a:r>
          </a:p>
        </p:txBody>
      </p:sp>
      <p:sp>
        <p:nvSpPr>
          <p:cNvPr id="19461" name="Line 6"/>
          <p:cNvSpPr>
            <a:spLocks noChangeShapeType="1"/>
          </p:cNvSpPr>
          <p:nvPr/>
        </p:nvSpPr>
        <p:spPr bwMode="auto">
          <a:xfrm flipH="1" flipV="1">
            <a:off x="3135313" y="3819525"/>
            <a:ext cx="1484312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1958975" y="4678363"/>
            <a:ext cx="1820863" cy="712787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The empty list</a:t>
            </a:r>
          </a:p>
        </p:txBody>
      </p:sp>
      <p:sp>
        <p:nvSpPr>
          <p:cNvPr id="19463" name="Line 8"/>
          <p:cNvSpPr>
            <a:spLocks noChangeShapeType="1"/>
          </p:cNvSpPr>
          <p:nvPr/>
        </p:nvSpPr>
        <p:spPr bwMode="auto">
          <a:xfrm flipH="1" flipV="1">
            <a:off x="1062038" y="4283075"/>
            <a:ext cx="828675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953000" y="2514600"/>
            <a:ext cx="2033588" cy="892175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 dirty="0" smtClean="0"/>
              <a:t>Homogeneous</a:t>
            </a:r>
          </a:p>
          <a:p>
            <a:pPr algn="ctr" defTabSz="414338"/>
            <a:r>
              <a:rPr lang="en-US" sz="1600" dirty="0" smtClean="0"/>
              <a:t>Lists</a:t>
            </a:r>
            <a:endParaRPr lang="en-US" sz="1600" dirty="0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3429000" y="2743200"/>
            <a:ext cx="1524000" cy="4571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 flipH="1">
            <a:off x="2590800" y="2743201"/>
            <a:ext cx="236855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Generating Integer Lists</a:t>
            </a:r>
            <a:endParaRPr lang="en-US" dirty="0"/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048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73607-68B7-4646-9BE9-C2C3C23FC5A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1062038" y="2132012"/>
            <a:ext cx="2813050" cy="279219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/>
              <a:t>&gt;&gt;&gt; range(1,5)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[1, 2, 3, 4]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&gt;&gt;&gt; range(10)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[0, 1, 2, 3, 4, 5, 6, 7, 8, 9]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&gt;&gt;&gt; range(1, 10, 2)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[1, 3, 5, 7, 9]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5187950" y="3048000"/>
            <a:ext cx="2352675" cy="1001713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In General</a:t>
            </a:r>
          </a:p>
          <a:p>
            <a:pPr algn="ctr" defTabSz="414338"/>
            <a:endParaRPr lang="en-US" sz="1600"/>
          </a:p>
          <a:p>
            <a:pPr algn="ctr" defTabSz="414338"/>
            <a:r>
              <a:rPr lang="en-US" sz="1600"/>
              <a:t>range(first,last+1,step)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Accessing List Elements</a:t>
            </a:r>
            <a:endParaRPr lang="en-US" dirty="0"/>
          </a:p>
        </p:txBody>
      </p:sp>
      <p:sp>
        <p:nvSpPr>
          <p:cNvPr id="21520" name="Footer Placeholder 1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21519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E82698-1DC9-964B-8856-35BA0F304FA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314450" y="1524000"/>
            <a:ext cx="2909888" cy="4632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/>
              <a:t>&gt;&gt; words=['hello', 'my', 'friend']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&gt;&gt; words[1]</a:t>
            </a:r>
          </a:p>
          <a:p>
            <a:pPr defTabSz="414338"/>
            <a:r>
              <a:rPr lang="en-US" sz="1600"/>
              <a:t>'my'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&gt;&gt; words[1:3]</a:t>
            </a:r>
          </a:p>
          <a:p>
            <a:pPr defTabSz="414338"/>
            <a:r>
              <a:rPr lang="en-US" sz="1600"/>
              <a:t>['my', 'friend']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&gt;&gt; words[-1]</a:t>
            </a:r>
          </a:p>
          <a:p>
            <a:pPr defTabSz="414338"/>
            <a:r>
              <a:rPr lang="en-US" sz="1600"/>
              <a:t>'friend'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&gt;&gt; 'friend' in words</a:t>
            </a:r>
          </a:p>
          <a:p>
            <a:pPr defTabSz="414338"/>
            <a:r>
              <a:rPr lang="en-US" sz="1600"/>
              <a:t>True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&gt;&gt; words[0] = 'goodbye'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&gt;&gt; print words</a:t>
            </a:r>
          </a:p>
          <a:p>
            <a:pPr defTabSz="414338"/>
            <a:r>
              <a:rPr lang="en-US" sz="1600"/>
              <a:t>['goodbye', 'my', 'friend']</a:t>
            </a: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5110163" y="2428876"/>
            <a:ext cx="1435100" cy="511175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slices</a:t>
            </a:r>
          </a:p>
        </p:txBody>
      </p: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5110163" y="1763714"/>
            <a:ext cx="1497012" cy="4826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single element</a:t>
            </a:r>
          </a:p>
        </p:txBody>
      </p:sp>
      <p:sp>
        <p:nvSpPr>
          <p:cNvPr id="21510" name="Rectangle 8"/>
          <p:cNvSpPr>
            <a:spLocks noChangeArrowheads="1"/>
          </p:cNvSpPr>
          <p:nvPr/>
        </p:nvSpPr>
        <p:spPr bwMode="auto">
          <a:xfrm>
            <a:off x="5110163" y="3155951"/>
            <a:ext cx="1435100" cy="511175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negative</a:t>
            </a:r>
          </a:p>
          <a:p>
            <a:pPr algn="ctr" defTabSz="414338"/>
            <a:r>
              <a:rPr lang="en-US" sz="1600"/>
              <a:t>index</a:t>
            </a:r>
          </a:p>
        </p:txBody>
      </p:sp>
      <p:sp>
        <p:nvSpPr>
          <p:cNvPr id="21511" name="Line 9"/>
          <p:cNvSpPr>
            <a:spLocks noChangeShapeType="1"/>
          </p:cNvSpPr>
          <p:nvPr/>
        </p:nvSpPr>
        <p:spPr bwMode="auto">
          <a:xfrm flipH="1">
            <a:off x="2490788" y="1982789"/>
            <a:ext cx="2628900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2" name="Line 10"/>
          <p:cNvSpPr>
            <a:spLocks noChangeShapeType="1"/>
          </p:cNvSpPr>
          <p:nvPr/>
        </p:nvSpPr>
        <p:spPr bwMode="auto">
          <a:xfrm flipH="1">
            <a:off x="2820988" y="2708276"/>
            <a:ext cx="2271712" cy="147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3" name="Line 11"/>
          <p:cNvSpPr>
            <a:spLocks noChangeShapeType="1"/>
          </p:cNvSpPr>
          <p:nvPr/>
        </p:nvSpPr>
        <p:spPr bwMode="auto">
          <a:xfrm flipH="1">
            <a:off x="2628900" y="3402014"/>
            <a:ext cx="2506663" cy="12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4" name="Rectangle 12"/>
          <p:cNvSpPr>
            <a:spLocks noChangeArrowheads="1"/>
          </p:cNvSpPr>
          <p:nvPr/>
        </p:nvSpPr>
        <p:spPr bwMode="auto">
          <a:xfrm>
            <a:off x="5110163" y="3875089"/>
            <a:ext cx="1628775" cy="6858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Testing</a:t>
            </a:r>
          </a:p>
          <a:p>
            <a:pPr algn="ctr" defTabSz="414338"/>
            <a:r>
              <a:rPr lang="en-US" sz="1600"/>
              <a:t>List membership</a:t>
            </a:r>
          </a:p>
        </p:txBody>
      </p:sp>
      <p:sp>
        <p:nvSpPr>
          <p:cNvPr id="21515" name="Line 13"/>
          <p:cNvSpPr>
            <a:spLocks noChangeShapeType="1"/>
          </p:cNvSpPr>
          <p:nvPr/>
        </p:nvSpPr>
        <p:spPr bwMode="auto">
          <a:xfrm flipH="1">
            <a:off x="3221038" y="4205289"/>
            <a:ext cx="1912937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6" name="Rectangle 14"/>
          <p:cNvSpPr>
            <a:spLocks noChangeArrowheads="1"/>
          </p:cNvSpPr>
          <p:nvPr/>
        </p:nvSpPr>
        <p:spPr bwMode="auto">
          <a:xfrm>
            <a:off x="5110163" y="4930776"/>
            <a:ext cx="1630362" cy="6858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Lists are</a:t>
            </a:r>
          </a:p>
          <a:p>
            <a:pPr algn="ctr" defTabSz="414338"/>
            <a:r>
              <a:rPr lang="en-US" sz="1600"/>
              <a:t>mutable</a:t>
            </a:r>
          </a:p>
        </p:txBody>
      </p:sp>
      <p:sp>
        <p:nvSpPr>
          <p:cNvPr id="21517" name="Line 15"/>
          <p:cNvSpPr>
            <a:spLocks noChangeShapeType="1"/>
          </p:cNvSpPr>
          <p:nvPr/>
        </p:nvSpPr>
        <p:spPr bwMode="auto">
          <a:xfrm flipH="1" flipV="1">
            <a:off x="3665538" y="4883151"/>
            <a:ext cx="1433512" cy="38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8" name="Line 16"/>
          <p:cNvSpPr>
            <a:spLocks noChangeShapeType="1"/>
          </p:cNvSpPr>
          <p:nvPr/>
        </p:nvSpPr>
        <p:spPr bwMode="auto">
          <a:xfrm flipH="1">
            <a:off x="3630613" y="5280026"/>
            <a:ext cx="1477962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List Slices</a:t>
            </a:r>
            <a:endParaRPr lang="en-US" dirty="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59C51D-5487-E64A-803B-984991955C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1874838" y="5553075"/>
            <a:ext cx="536733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/>
              <a:t>Slicing operator always returns a NEW list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1117600" y="2081212"/>
            <a:ext cx="2428875" cy="254596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/>
              <a:t>&gt;&gt; numbers = range(1,5)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&gt;&gt; numbers[1:]</a:t>
            </a:r>
          </a:p>
          <a:p>
            <a:pPr defTabSz="414338"/>
            <a:r>
              <a:rPr lang="en-US" sz="1600" dirty="0"/>
              <a:t>[1, 2, 3, 4]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&gt;&gt; numbers[:3]</a:t>
            </a:r>
          </a:p>
          <a:p>
            <a:pPr defTabSz="414338"/>
            <a:r>
              <a:rPr lang="en-US" sz="1600" dirty="0"/>
              <a:t>[1, 2]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&gt;&gt; numbers[:]</a:t>
            </a:r>
          </a:p>
          <a:p>
            <a:pPr defTabSz="414338"/>
            <a:r>
              <a:rPr lang="en-US" sz="1600" dirty="0"/>
              <a:t>[1, 2, 3, 4]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Modifying Slices of Lists</a:t>
            </a:r>
            <a:endParaRPr lang="en-US" dirty="0"/>
          </a:p>
        </p:txBody>
      </p:sp>
      <p:sp>
        <p:nvSpPr>
          <p:cNvPr id="23563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3562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6CF8A7-EC0F-044D-9255-A60F72A8DA9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1047750" y="1361842"/>
            <a:ext cx="3448050" cy="503895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400" dirty="0"/>
              <a:t>&gt;&gt;&gt; list = ['a', '</a:t>
            </a:r>
            <a:r>
              <a:rPr lang="en-US" sz="1400" dirty="0" err="1"/>
              <a:t>b</a:t>
            </a:r>
            <a:r>
              <a:rPr lang="en-US" sz="1400" dirty="0"/>
              <a:t>', '</a:t>
            </a:r>
            <a:r>
              <a:rPr lang="en-US" sz="1400" dirty="0" err="1"/>
              <a:t>c</a:t>
            </a:r>
            <a:r>
              <a:rPr lang="en-US" sz="1400" dirty="0"/>
              <a:t>', '</a:t>
            </a:r>
            <a:r>
              <a:rPr lang="en-US" sz="1400" dirty="0" err="1"/>
              <a:t>d</a:t>
            </a:r>
            <a:r>
              <a:rPr lang="en-US" sz="1400" dirty="0"/>
              <a:t>', '</a:t>
            </a:r>
            <a:r>
              <a:rPr lang="en-US" sz="1400" dirty="0" err="1"/>
              <a:t>e</a:t>
            </a:r>
            <a:r>
              <a:rPr lang="en-US" sz="1400" dirty="0"/>
              <a:t>', '</a:t>
            </a:r>
            <a:r>
              <a:rPr lang="en-US" sz="1400" dirty="0" err="1"/>
              <a:t>f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list[1:3] = ['</a:t>
            </a:r>
            <a:r>
              <a:rPr lang="en-US" sz="1400" dirty="0" err="1"/>
              <a:t>x</a:t>
            </a:r>
            <a:r>
              <a:rPr lang="en-US" sz="1400" dirty="0"/>
              <a:t>', '</a:t>
            </a:r>
            <a:r>
              <a:rPr lang="en-US" sz="1400" dirty="0" err="1"/>
              <a:t>y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print list</a:t>
            </a:r>
          </a:p>
          <a:p>
            <a:pPr defTabSz="414338"/>
            <a:r>
              <a:rPr lang="en-US" sz="1400" dirty="0"/>
              <a:t>['a', '</a:t>
            </a:r>
            <a:r>
              <a:rPr lang="en-US" sz="1400" dirty="0" err="1"/>
              <a:t>x</a:t>
            </a:r>
            <a:r>
              <a:rPr lang="en-US" sz="1400" dirty="0"/>
              <a:t>', '</a:t>
            </a:r>
            <a:r>
              <a:rPr lang="en-US" sz="1400" dirty="0" err="1"/>
              <a:t>y</a:t>
            </a:r>
            <a:r>
              <a:rPr lang="en-US" sz="1400" dirty="0"/>
              <a:t>', '</a:t>
            </a:r>
            <a:r>
              <a:rPr lang="en-US" sz="1400" dirty="0" err="1"/>
              <a:t>d</a:t>
            </a:r>
            <a:r>
              <a:rPr lang="en-US" sz="1400" dirty="0"/>
              <a:t>', '</a:t>
            </a:r>
            <a:r>
              <a:rPr lang="en-US" sz="1400" dirty="0" err="1"/>
              <a:t>e</a:t>
            </a:r>
            <a:r>
              <a:rPr lang="en-US" sz="1400" dirty="0"/>
              <a:t>', '</a:t>
            </a:r>
            <a:r>
              <a:rPr lang="en-US" sz="1400" dirty="0" err="1"/>
              <a:t>f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list[1:3] = []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print list</a:t>
            </a:r>
          </a:p>
          <a:p>
            <a:pPr defTabSz="414338"/>
            <a:r>
              <a:rPr lang="en-US" sz="1400" dirty="0"/>
              <a:t>['a', '</a:t>
            </a:r>
            <a:r>
              <a:rPr lang="en-US" sz="1400" dirty="0" err="1"/>
              <a:t>d</a:t>
            </a:r>
            <a:r>
              <a:rPr lang="en-US" sz="1400" dirty="0"/>
              <a:t>', '</a:t>
            </a:r>
            <a:r>
              <a:rPr lang="en-US" sz="1400" dirty="0" err="1"/>
              <a:t>e</a:t>
            </a:r>
            <a:r>
              <a:rPr lang="en-US" sz="1400" dirty="0"/>
              <a:t>', '</a:t>
            </a:r>
            <a:r>
              <a:rPr lang="en-US" sz="1400" dirty="0" err="1"/>
              <a:t>f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list = ['a', '</a:t>
            </a:r>
            <a:r>
              <a:rPr lang="en-US" sz="1400" dirty="0" err="1"/>
              <a:t>d</a:t>
            </a:r>
            <a:r>
              <a:rPr lang="en-US" sz="1400" dirty="0"/>
              <a:t>', '</a:t>
            </a:r>
            <a:r>
              <a:rPr lang="en-US" sz="1400" dirty="0" err="1"/>
              <a:t>f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list[1:1] = ['</a:t>
            </a:r>
            <a:r>
              <a:rPr lang="en-US" sz="1400" dirty="0" err="1"/>
              <a:t>b</a:t>
            </a:r>
            <a:r>
              <a:rPr lang="en-US" sz="1400" dirty="0"/>
              <a:t>', '</a:t>
            </a:r>
            <a:r>
              <a:rPr lang="en-US" sz="1400" dirty="0" err="1"/>
              <a:t>c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print list</a:t>
            </a:r>
          </a:p>
          <a:p>
            <a:pPr defTabSz="414338"/>
            <a:r>
              <a:rPr lang="en-US" sz="1400" dirty="0"/>
              <a:t>['a', '</a:t>
            </a:r>
            <a:r>
              <a:rPr lang="en-US" sz="1400" dirty="0" err="1"/>
              <a:t>b</a:t>
            </a:r>
            <a:r>
              <a:rPr lang="en-US" sz="1400" dirty="0"/>
              <a:t>', '</a:t>
            </a:r>
            <a:r>
              <a:rPr lang="en-US" sz="1400" dirty="0" err="1"/>
              <a:t>c</a:t>
            </a:r>
            <a:r>
              <a:rPr lang="en-US" sz="1400" dirty="0"/>
              <a:t>', '</a:t>
            </a:r>
            <a:r>
              <a:rPr lang="en-US" sz="1400" dirty="0" err="1"/>
              <a:t>d</a:t>
            </a:r>
            <a:r>
              <a:rPr lang="en-US" sz="1400" dirty="0"/>
              <a:t>', '</a:t>
            </a:r>
            <a:r>
              <a:rPr lang="en-US" sz="1400" dirty="0" err="1"/>
              <a:t>f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list[4:4] = ['</a:t>
            </a:r>
            <a:r>
              <a:rPr lang="en-US" sz="1400" dirty="0" err="1"/>
              <a:t>e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print list</a:t>
            </a:r>
          </a:p>
          <a:p>
            <a:pPr defTabSz="414338"/>
            <a:r>
              <a:rPr lang="en-US" sz="1400" dirty="0"/>
              <a:t>['a', '</a:t>
            </a:r>
            <a:r>
              <a:rPr lang="en-US" sz="1400" dirty="0" err="1"/>
              <a:t>b</a:t>
            </a:r>
            <a:r>
              <a:rPr lang="en-US" sz="1400" dirty="0"/>
              <a:t>', '</a:t>
            </a:r>
            <a:r>
              <a:rPr lang="en-US" sz="1400" dirty="0" err="1"/>
              <a:t>c</a:t>
            </a:r>
            <a:r>
              <a:rPr lang="en-US" sz="1400" dirty="0"/>
              <a:t>', '</a:t>
            </a:r>
            <a:r>
              <a:rPr lang="en-US" sz="1400" dirty="0" err="1"/>
              <a:t>d</a:t>
            </a:r>
            <a:r>
              <a:rPr lang="en-US" sz="1400" dirty="0"/>
              <a:t>', '</a:t>
            </a:r>
            <a:r>
              <a:rPr lang="en-US" sz="1400" dirty="0" err="1"/>
              <a:t>e</a:t>
            </a:r>
            <a:r>
              <a:rPr lang="en-US" sz="1400" dirty="0"/>
              <a:t>', '</a:t>
            </a:r>
            <a:r>
              <a:rPr lang="en-US" sz="1400" dirty="0" err="1"/>
              <a:t>f</a:t>
            </a:r>
            <a:r>
              <a:rPr lang="en-US" sz="1400" dirty="0"/>
              <a:t>']</a:t>
            </a:r>
          </a:p>
        </p:txBody>
      </p:sp>
      <p:sp>
        <p:nvSpPr>
          <p:cNvPr id="23556" name="AutoShape 5"/>
          <p:cNvSpPr>
            <a:spLocks/>
          </p:cNvSpPr>
          <p:nvPr/>
        </p:nvSpPr>
        <p:spPr bwMode="auto">
          <a:xfrm>
            <a:off x="3709988" y="4419600"/>
            <a:ext cx="1376362" cy="1901825"/>
          </a:xfrm>
          <a:prstGeom prst="rightBrace">
            <a:avLst>
              <a:gd name="adj1" fmla="val 148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5303838" y="4692650"/>
            <a:ext cx="1543050" cy="78105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Inserting</a:t>
            </a:r>
          </a:p>
          <a:p>
            <a:pPr algn="ctr" defTabSz="414338"/>
            <a:r>
              <a:rPr lang="en-US" sz="1600"/>
              <a:t>slices</a:t>
            </a:r>
          </a:p>
        </p:txBody>
      </p:sp>
      <p:sp>
        <p:nvSpPr>
          <p:cNvPr id="23558" name="AutoShape 7"/>
          <p:cNvSpPr>
            <a:spLocks/>
          </p:cNvSpPr>
          <p:nvPr/>
        </p:nvSpPr>
        <p:spPr bwMode="auto">
          <a:xfrm>
            <a:off x="3344863" y="2895600"/>
            <a:ext cx="1868487" cy="1143000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5316538" y="3101975"/>
            <a:ext cx="1541462" cy="78105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Deleting</a:t>
            </a:r>
          </a:p>
          <a:p>
            <a:pPr algn="ctr" defTabSz="414338"/>
            <a:r>
              <a:rPr lang="en-US" sz="1600"/>
              <a:t>slices</a:t>
            </a:r>
          </a:p>
        </p:txBody>
      </p:sp>
      <p:sp>
        <p:nvSpPr>
          <p:cNvPr id="23560" name="AutoShape 9"/>
          <p:cNvSpPr>
            <a:spLocks/>
          </p:cNvSpPr>
          <p:nvPr/>
        </p:nvSpPr>
        <p:spPr bwMode="auto">
          <a:xfrm>
            <a:off x="3652838" y="1525587"/>
            <a:ext cx="1770062" cy="1065213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1" name="Rectangle 10"/>
          <p:cNvSpPr>
            <a:spLocks noChangeArrowheads="1"/>
          </p:cNvSpPr>
          <p:nvPr/>
        </p:nvSpPr>
        <p:spPr bwMode="auto">
          <a:xfrm>
            <a:off x="5292725" y="1641475"/>
            <a:ext cx="1543050" cy="779462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Replacing</a:t>
            </a:r>
          </a:p>
          <a:p>
            <a:pPr algn="ctr" defTabSz="414338"/>
            <a:r>
              <a:rPr lang="en-US" sz="1600"/>
              <a:t>slices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Traversing Lists ( 2 WAYS)</a:t>
            </a:r>
            <a:endParaRPr lang="en-US" dirty="0"/>
          </a:p>
        </p:txBody>
      </p:sp>
      <p:sp>
        <p:nvSpPr>
          <p:cNvPr id="24583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28696-75E2-C346-8780-BB000A09E48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2117725" y="2109788"/>
            <a:ext cx="4570413" cy="5461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>
                <a:latin typeface="Courier New" pitchFamily="-65" charset="0"/>
              </a:rPr>
              <a:t>for codon in codons:</a:t>
            </a:r>
          </a:p>
          <a:p>
            <a:pPr defTabSz="414338"/>
            <a:r>
              <a:rPr lang="en-US" sz="1600">
                <a:latin typeface="Courier New" pitchFamily="-65" charset="0"/>
              </a:rPr>
              <a:t>	print codon</a:t>
            </a: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2117725" y="3014663"/>
            <a:ext cx="4570413" cy="13148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= 0</a:t>
            </a:r>
          </a:p>
          <a:p>
            <a:pPr defTabSz="414338"/>
            <a:r>
              <a:rPr lang="en-US" sz="1600" dirty="0">
                <a:latin typeface="Courier New" pitchFamily="-65" charset="0"/>
              </a:rPr>
              <a:t>while (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&lt; </a:t>
            </a:r>
            <a:r>
              <a:rPr lang="en-US" sz="1600" dirty="0" err="1">
                <a:latin typeface="Courier New" pitchFamily="-65" charset="0"/>
              </a:rPr>
              <a:t>len(codons</a:t>
            </a:r>
            <a:r>
              <a:rPr lang="en-US" sz="1600" dirty="0">
                <a:latin typeface="Courier New" pitchFamily="-65" charset="0"/>
              </a:rPr>
              <a:t>)):</a:t>
            </a:r>
          </a:p>
          <a:p>
            <a:pPr defTabSz="414338"/>
            <a:r>
              <a:rPr lang="en-US" sz="1600" dirty="0">
                <a:latin typeface="Courier New" pitchFamily="-65" charset="0"/>
              </a:rPr>
              <a:t>	</a:t>
            </a:r>
            <a:r>
              <a:rPr lang="en-US" sz="1600" dirty="0" err="1">
                <a:latin typeface="Courier New" pitchFamily="-65" charset="0"/>
              </a:rPr>
              <a:t>codon</a:t>
            </a:r>
            <a:r>
              <a:rPr lang="en-US" sz="1600" dirty="0">
                <a:latin typeface="Courier New" pitchFamily="-65" charset="0"/>
              </a:rPr>
              <a:t> = </a:t>
            </a:r>
            <a:r>
              <a:rPr lang="en-US" sz="1600" dirty="0" err="1">
                <a:latin typeface="Courier New" pitchFamily="-65" charset="0"/>
              </a:rPr>
              <a:t>codons[i</a:t>
            </a:r>
            <a:r>
              <a:rPr lang="en-US" sz="1600" dirty="0">
                <a:latin typeface="Courier New" pitchFamily="-65" charset="0"/>
              </a:rPr>
              <a:t>]</a:t>
            </a:r>
          </a:p>
          <a:p>
            <a:pPr defTabSz="414338"/>
            <a:r>
              <a:rPr lang="en-US" sz="1600" dirty="0">
                <a:latin typeface="Courier New" pitchFamily="-65" charset="0"/>
              </a:rPr>
              <a:t>	print </a:t>
            </a:r>
            <a:r>
              <a:rPr lang="en-US" sz="1600" dirty="0" err="1">
                <a:latin typeface="Courier New" pitchFamily="-65" charset="0"/>
              </a:rPr>
              <a:t>codon</a:t>
            </a:r>
            <a:endParaRPr lang="en-US" sz="1600" dirty="0">
              <a:latin typeface="Courier New" pitchFamily="-65" charset="0"/>
            </a:endParaRPr>
          </a:p>
          <a:p>
            <a:pPr defTabSz="414338"/>
            <a:r>
              <a:rPr lang="en-US" sz="1600" dirty="0">
                <a:latin typeface="Courier New" pitchFamily="-65" charset="0"/>
              </a:rPr>
              <a:t>	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= 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+ 1</a:t>
            </a: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2135188" y="4781550"/>
            <a:ext cx="4538662" cy="82242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1600" dirty="0"/>
              <a:t>Which one do you prefer?  Why?</a:t>
            </a:r>
          </a:p>
          <a:p>
            <a:pPr algn="ctr" defTabSz="414338"/>
            <a:endParaRPr lang="en-US" sz="1600" dirty="0"/>
          </a:p>
          <a:p>
            <a:pPr algn="ctr" defTabSz="414338"/>
            <a:r>
              <a:rPr lang="en-US" sz="1600" dirty="0"/>
              <a:t>Why does Python provide both </a:t>
            </a:r>
            <a:r>
              <a:rPr lang="en-US" sz="1600" dirty="0">
                <a:latin typeface="Courier New" pitchFamily="-65" charset="0"/>
              </a:rPr>
              <a:t>for</a:t>
            </a:r>
            <a:r>
              <a:rPr lang="en-US" sz="1600" dirty="0"/>
              <a:t> and </a:t>
            </a:r>
            <a:r>
              <a:rPr lang="en-US" sz="1600" dirty="0">
                <a:latin typeface="Courier New" pitchFamily="-65" charset="0"/>
              </a:rPr>
              <a:t>while</a:t>
            </a:r>
            <a:r>
              <a:rPr lang="en-US" sz="1600" dirty="0"/>
              <a:t>?</a:t>
            </a:r>
          </a:p>
        </p:txBody>
      </p:sp>
      <p:sp>
        <p:nvSpPr>
          <p:cNvPr id="24584" name="Rectangle 4"/>
          <p:cNvSpPr>
            <a:spLocks noChangeArrowheads="1"/>
          </p:cNvSpPr>
          <p:nvPr/>
        </p:nvSpPr>
        <p:spPr bwMode="auto">
          <a:xfrm>
            <a:off x="2117725" y="1468438"/>
            <a:ext cx="4570413" cy="3476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>
                <a:latin typeface="Courier New" pitchFamily="-65" charset="0"/>
              </a:rPr>
              <a:t>codons = [</a:t>
            </a:r>
            <a:r>
              <a:rPr lang="en-US"/>
              <a:t>'</a:t>
            </a:r>
            <a:r>
              <a:rPr lang="en-US" sz="1600">
                <a:latin typeface="Courier New" pitchFamily="-65" charset="0"/>
              </a:rPr>
              <a:t>cac</a:t>
            </a:r>
            <a:r>
              <a:rPr lang="en-US"/>
              <a:t>'</a:t>
            </a:r>
            <a:r>
              <a:rPr lang="en-US" sz="1600">
                <a:latin typeface="Courier New" pitchFamily="-65" charset="0"/>
              </a:rPr>
              <a:t>, </a:t>
            </a:r>
            <a:r>
              <a:rPr lang="en-US"/>
              <a:t>'</a:t>
            </a:r>
            <a:r>
              <a:rPr lang="en-US" sz="1600">
                <a:latin typeface="Courier New" pitchFamily="-65" charset="0"/>
              </a:rPr>
              <a:t>caa</a:t>
            </a:r>
            <a:r>
              <a:rPr lang="en-US"/>
              <a:t>'</a:t>
            </a:r>
            <a:r>
              <a:rPr lang="en-US" sz="1600">
                <a:latin typeface="Courier New" pitchFamily="-65" charset="0"/>
              </a:rPr>
              <a:t>, </a:t>
            </a:r>
            <a:r>
              <a:rPr lang="en-US"/>
              <a:t>'</a:t>
            </a:r>
            <a:r>
              <a:rPr lang="en-US" sz="1600">
                <a:latin typeface="Courier New" pitchFamily="-65" charset="0"/>
              </a:rPr>
              <a:t>ggg</a:t>
            </a:r>
            <a:r>
              <a:rPr lang="en-US"/>
              <a:t>'</a:t>
            </a:r>
            <a:r>
              <a:rPr lang="en-US" sz="1600">
                <a:latin typeface="Courier New" pitchFamily="-65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457200" y="1467683"/>
            <a:ext cx="8047038" cy="424731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/>
            <a:r>
              <a:rPr lang="en-US" dirty="0">
                <a:latin typeface="Courier New" pitchFamily="-65" charset="0"/>
              </a:rPr>
              <a:t>def </a:t>
            </a:r>
            <a:r>
              <a:rPr lang="en-US" dirty="0" err="1">
                <a:latin typeface="Courier New" pitchFamily="-65" charset="0"/>
              </a:rPr>
              <a:t>stringToList(theString</a:t>
            </a:r>
            <a:r>
              <a:rPr lang="en-US" dirty="0">
                <a:latin typeface="Courier New" pitchFamily="-65" charset="0"/>
              </a:rPr>
              <a:t>)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'Returns the input string as a list of </a:t>
            </a:r>
            <a:r>
              <a:rPr lang="en-US" dirty="0" smtClean="0">
                <a:latin typeface="Courier New" pitchFamily="-65" charset="0"/>
              </a:rPr>
              <a:t>characters’
</a:t>
            </a:r>
            <a:r>
              <a:rPr lang="en-US" dirty="0">
                <a:latin typeface="Courier New" pitchFamily="-65" charset="0"/>
              </a:rPr>
              <a:t>    result = [</a:t>
            </a:r>
            <a:r>
              <a:rPr lang="en-US" dirty="0" smtClean="0">
                <a:latin typeface="Courier New" pitchFamily="-65" charset="0"/>
              </a:rPr>
              <a:t>]
</a:t>
            </a:r>
            <a:r>
              <a:rPr lang="en-US" dirty="0">
                <a:latin typeface="Courier New" pitchFamily="-65" charset="0"/>
              </a:rPr>
              <a:t>    for element in </a:t>
            </a:r>
            <a:r>
              <a:rPr lang="en-US" dirty="0" err="1">
                <a:latin typeface="Courier New" pitchFamily="-65" charset="0"/>
              </a:rPr>
              <a:t>theString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    result = result + [element</a:t>
            </a:r>
            <a:r>
              <a:rPr lang="en-US" dirty="0" smtClean="0">
                <a:latin typeface="Courier New" pitchFamily="-65" charset="0"/>
              </a:rPr>
              <a:t>]
</a:t>
            </a:r>
            <a:r>
              <a:rPr lang="en-US" dirty="0">
                <a:latin typeface="Courier New" pitchFamily="-65" charset="0"/>
              </a:rPr>
              <a:t>    return result</a:t>
            </a:r>
            <a:endParaRPr lang="en-US" dirty="0" smtClean="0">
              <a:latin typeface="Courier New" pitchFamily="-65" charset="0"/>
            </a:endParaRPr>
          </a:p>
          <a:p>
            <a:pPr eaLnBrk="0"/>
            <a:r>
              <a:rPr lang="en-US" dirty="0" smtClean="0">
                <a:latin typeface="Courier New" pitchFamily="-65" charset="0"/>
              </a:rPr>
              <a:t>
</a:t>
            </a:r>
            <a:r>
              <a:rPr lang="en-US" dirty="0">
                <a:latin typeface="Courier New" pitchFamily="-65" charset="0"/>
              </a:rPr>
              <a:t>def </a:t>
            </a:r>
            <a:r>
              <a:rPr lang="en-US" dirty="0" err="1">
                <a:latin typeface="Courier New" pitchFamily="-65" charset="0"/>
              </a:rPr>
              <a:t>listToString(theList</a:t>
            </a:r>
            <a:r>
              <a:rPr lang="en-US" dirty="0">
                <a:latin typeface="Courier New" pitchFamily="-65" charset="0"/>
              </a:rPr>
              <a:t>)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'Returns the input list of characters as a </a:t>
            </a:r>
            <a:r>
              <a:rPr lang="en-US" dirty="0" smtClean="0">
                <a:latin typeface="Courier New" pitchFamily="-65" charset="0"/>
              </a:rPr>
              <a:t>string’
</a:t>
            </a:r>
            <a:r>
              <a:rPr lang="en-US" dirty="0">
                <a:latin typeface="Courier New" pitchFamily="-65" charset="0"/>
              </a:rPr>
              <a:t>    result =</a:t>
            </a:r>
            <a:r>
              <a:rPr lang="en-US" dirty="0" smtClean="0">
                <a:latin typeface="Courier New" pitchFamily="-65" charset="0"/>
              </a:rPr>
              <a:t> ””
</a:t>
            </a:r>
            <a:r>
              <a:rPr lang="en-US" dirty="0">
                <a:latin typeface="Courier New" pitchFamily="-65" charset="0"/>
              </a:rPr>
              <a:t>    for element in </a:t>
            </a:r>
            <a:r>
              <a:rPr lang="en-US" dirty="0" err="1">
                <a:latin typeface="Courier New" pitchFamily="-65" charset="0"/>
              </a:rPr>
              <a:t>theList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    result = result + </a:t>
            </a:r>
            <a:r>
              <a:rPr lang="en-US" dirty="0" smtClean="0">
                <a:latin typeface="Courier New" pitchFamily="-65" charset="0"/>
              </a:rPr>
              <a:t>element
</a:t>
            </a:r>
            <a:r>
              <a:rPr lang="en-US" dirty="0">
                <a:latin typeface="Courier New" pitchFamily="-65" charset="0"/>
              </a:rPr>
              <a:t>    return result</a:t>
            </a:r>
          </a:p>
          <a:p>
            <a:pPr eaLnBrk="0"/>
            <a:r>
              <a:rPr lang="en-US" dirty="0">
                <a:latin typeface="Courier New" pitchFamily="-65" charset="0"/>
              </a:rPr>
              <a:t>
</a:t>
            </a: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String </a:t>
            </a:r>
            <a:r>
              <a:rPr lang="en-US" smtClean="0">
                <a:sym typeface="Symbol" pitchFamily="-65" charset="2"/>
              </a:rPr>
              <a:t></a:t>
            </a:r>
            <a:r>
              <a:rPr lang="en-US" smtClean="0"/>
              <a:t> List Conversion</a:t>
            </a:r>
            <a:endParaRPr lang="en-US" dirty="0"/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37293B-8506-6B46-BB16-D565302FBC8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Complementing Sequences: Utilities</a:t>
            </a:r>
            <a:endParaRPr lang="en-US" dirty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457200" y="1447085"/>
            <a:ext cx="8047038" cy="480131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/>
            <a:r>
              <a:rPr lang="en-US" dirty="0" err="1">
                <a:latin typeface="Courier New" pitchFamily="-65" charset="0"/>
              </a:rPr>
              <a:t>DNANucleotides</a:t>
            </a:r>
            <a:r>
              <a:rPr lang="en-US" dirty="0">
                <a:latin typeface="Courier New" pitchFamily="-65" charset="0"/>
              </a:rPr>
              <a:t>='</a:t>
            </a:r>
            <a:r>
              <a:rPr lang="en-US" dirty="0" err="1">
                <a:latin typeface="Courier New" pitchFamily="-65" charset="0"/>
              </a:rPr>
              <a:t>acgt</a:t>
            </a:r>
            <a:r>
              <a:rPr lang="en-US" dirty="0">
                <a:latin typeface="Courier New" pitchFamily="-65" charset="0"/>
              </a:rPr>
              <a:t>'</a:t>
            </a:r>
          </a:p>
          <a:p>
            <a:pPr eaLnBrk="0"/>
            <a:r>
              <a:rPr lang="en-US" dirty="0" err="1">
                <a:latin typeface="Courier New" pitchFamily="-65" charset="0"/>
              </a:rPr>
              <a:t>DNAComplements</a:t>
            </a:r>
            <a:r>
              <a:rPr lang="en-US" dirty="0">
                <a:latin typeface="Courier New" pitchFamily="-65" charset="0"/>
              </a:rPr>
              <a:t>='</a:t>
            </a:r>
            <a:r>
              <a:rPr lang="en-US" dirty="0" err="1" smtClean="0">
                <a:latin typeface="Courier New" pitchFamily="-65" charset="0"/>
              </a:rPr>
              <a:t>tgca</a:t>
            </a:r>
            <a:r>
              <a:rPr lang="en-US" dirty="0" smtClean="0">
                <a:latin typeface="Courier New" pitchFamily="-65" charset="0"/>
              </a:rPr>
              <a:t>’</a:t>
            </a:r>
          </a:p>
          <a:p>
            <a:pPr eaLnBrk="0"/>
            <a:endParaRPr lang="en-US" dirty="0" smtClean="0">
              <a:latin typeface="Courier New" pitchFamily="-65" charset="0"/>
            </a:endParaRPr>
          </a:p>
          <a:p>
            <a:pPr eaLnBrk="0"/>
            <a:r>
              <a:rPr lang="en-US" dirty="0">
                <a:latin typeface="Courier New" pitchFamily="-65" charset="0"/>
              </a:rPr>
              <a:t>def </a:t>
            </a:r>
            <a:r>
              <a:rPr lang="en-US" b="1" dirty="0" err="1">
                <a:latin typeface="Courier New" pitchFamily="-65" charset="0"/>
              </a:rPr>
              <a:t>isDNANucleotide</a:t>
            </a:r>
            <a:r>
              <a:rPr lang="en-US" dirty="0" err="1">
                <a:latin typeface="Courier New" pitchFamily="-65" charset="0"/>
              </a:rPr>
              <a:t>(nucleotide</a:t>
            </a:r>
            <a:r>
              <a:rPr lang="en-US" dirty="0">
                <a:latin typeface="Courier New" pitchFamily="-65" charset="0"/>
              </a:rPr>
              <a:t>)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'Returns True when </a:t>
            </a:r>
            <a:r>
              <a:rPr lang="en-US" dirty="0" err="1">
                <a:latin typeface="Courier New" pitchFamily="-65" charset="0"/>
              </a:rPr>
              <a:t>n</a:t>
            </a:r>
            <a:r>
              <a:rPr lang="en-US" dirty="0">
                <a:latin typeface="Courier New" pitchFamily="-65" charset="0"/>
              </a:rPr>
              <a:t> is a DNA </a:t>
            </a:r>
            <a:r>
              <a:rPr lang="en-US" dirty="0" smtClean="0">
                <a:latin typeface="Courier New" pitchFamily="-65" charset="0"/>
              </a:rPr>
              <a:t>nucleotide’
</a:t>
            </a:r>
            <a:r>
              <a:rPr lang="en-US" dirty="0">
                <a:latin typeface="Courier New" pitchFamily="-65" charset="0"/>
              </a:rPr>
              <a:t>    return (</a:t>
            </a:r>
            <a:r>
              <a:rPr lang="en-US" dirty="0" err="1">
                <a:latin typeface="Courier New" pitchFamily="-65" charset="0"/>
              </a:rPr>
              <a:t>type(nucleotide</a:t>
            </a:r>
            <a:r>
              <a:rPr lang="en-US" dirty="0">
                <a:latin typeface="Courier New" pitchFamily="-65" charset="0"/>
              </a:rPr>
              <a:t>) == type("") and </a:t>
            </a:r>
          </a:p>
          <a:p>
            <a:pPr eaLnBrk="0"/>
            <a:r>
              <a:rPr lang="en-US" dirty="0">
                <a:latin typeface="Courier New" pitchFamily="-65" charset="0"/>
              </a:rPr>
              <a:t>             </a:t>
            </a:r>
            <a:r>
              <a:rPr lang="en-US" dirty="0" err="1">
                <a:latin typeface="Courier New" pitchFamily="-65" charset="0"/>
              </a:rPr>
              <a:t>len(nucleotide</a:t>
            </a:r>
            <a:r>
              <a:rPr lang="en-US" dirty="0">
                <a:latin typeface="Courier New" pitchFamily="-65" charset="0"/>
              </a:rPr>
              <a:t>)==1 and </a:t>
            </a:r>
          </a:p>
          <a:p>
            <a:pPr eaLnBrk="0"/>
            <a:r>
              <a:rPr lang="en-US" dirty="0">
                <a:latin typeface="Courier New" pitchFamily="-65" charset="0"/>
              </a:rPr>
              <a:t>             </a:t>
            </a:r>
            <a:r>
              <a:rPr lang="en-US" dirty="0" err="1">
                <a:latin typeface="Courier New" pitchFamily="-65" charset="0"/>
              </a:rPr>
              <a:t>nucleotide.lower</a:t>
            </a:r>
            <a:r>
              <a:rPr lang="en-US" dirty="0">
                <a:latin typeface="Courier New" pitchFamily="-65" charset="0"/>
              </a:rPr>
              <a:t>() in </a:t>
            </a:r>
            <a:r>
              <a:rPr lang="en-US" dirty="0" err="1">
                <a:latin typeface="Courier New" pitchFamily="-65" charset="0"/>
              </a:rPr>
              <a:t>DNANucleotides</a:t>
            </a:r>
            <a:r>
              <a:rPr lang="en-US" dirty="0">
                <a:latin typeface="Courier New" pitchFamily="-65" charset="0"/>
              </a:rPr>
              <a:t>)</a:t>
            </a:r>
            <a:endParaRPr lang="en-US" dirty="0" smtClean="0">
              <a:latin typeface="Courier New" pitchFamily="-65" charset="0"/>
            </a:endParaRPr>
          </a:p>
          <a:p>
            <a:pPr eaLnBrk="0"/>
            <a:r>
              <a:rPr lang="en-US" dirty="0" smtClean="0">
                <a:latin typeface="Courier New" pitchFamily="-65" charset="0"/>
              </a:rPr>
              <a:t>
</a:t>
            </a:r>
            <a:r>
              <a:rPr lang="en-US" dirty="0">
                <a:latin typeface="Courier New" pitchFamily="-65" charset="0"/>
              </a:rPr>
              <a:t>def </a:t>
            </a:r>
            <a:r>
              <a:rPr lang="en-US" b="1" dirty="0" err="1">
                <a:latin typeface="Courier New" pitchFamily="-65" charset="0"/>
              </a:rPr>
              <a:t>isDNASequence</a:t>
            </a:r>
            <a:r>
              <a:rPr lang="en-US" dirty="0" err="1">
                <a:latin typeface="Courier New" pitchFamily="-65" charset="0"/>
              </a:rPr>
              <a:t>(sequence</a:t>
            </a:r>
            <a:r>
              <a:rPr lang="en-US" dirty="0">
                <a:latin typeface="Courier New" pitchFamily="-65" charset="0"/>
              </a:rPr>
              <a:t>)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'Returns True when sequence is a DNA </a:t>
            </a:r>
            <a:r>
              <a:rPr lang="en-US" dirty="0" smtClean="0">
                <a:latin typeface="Courier New" pitchFamily="-65" charset="0"/>
              </a:rPr>
              <a:t>sequence’
</a:t>
            </a:r>
            <a:r>
              <a:rPr lang="en-US" dirty="0">
                <a:latin typeface="Courier New" pitchFamily="-65" charset="0"/>
              </a:rPr>
              <a:t>    if </a:t>
            </a:r>
            <a:r>
              <a:rPr lang="en-US" dirty="0" err="1">
                <a:latin typeface="Courier New" pitchFamily="-65" charset="0"/>
              </a:rPr>
              <a:t>type(sequence</a:t>
            </a:r>
            <a:r>
              <a:rPr lang="en-US" dirty="0">
                <a:latin typeface="Courier New" pitchFamily="-65" charset="0"/>
              </a:rPr>
              <a:t>) != type("")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  </a:t>
            </a:r>
            <a:r>
              <a:rPr lang="en-US" dirty="0" smtClean="0">
                <a:latin typeface="Courier New" pitchFamily="-65" charset="0"/>
              </a:rPr>
              <a:t>  return </a:t>
            </a:r>
            <a:r>
              <a:rPr lang="en-US" dirty="0">
                <a:latin typeface="Courier New" pitchFamily="-65" charset="0"/>
              </a:rPr>
              <a:t>False</a:t>
            </a:r>
            <a:r>
              <a:rPr lang="en-US" dirty="0" smtClean="0">
                <a:latin typeface="Courier New" pitchFamily="-65" charset="0"/>
              </a:rPr>
              <a:t>;
</a:t>
            </a:r>
            <a:r>
              <a:rPr lang="en-US" dirty="0">
                <a:latin typeface="Courier New" pitchFamily="-65" charset="0"/>
              </a:rPr>
              <a:t>    for base in sequence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    if (not </a:t>
            </a:r>
            <a:r>
              <a:rPr lang="en-US" dirty="0" err="1">
                <a:latin typeface="Courier New" pitchFamily="-65" charset="0"/>
              </a:rPr>
              <a:t>isDNANucleotide(base.lower</a:t>
            </a:r>
            <a:r>
              <a:rPr lang="en-US" dirty="0">
                <a:latin typeface="Courier New" pitchFamily="-65" charset="0"/>
              </a:rPr>
              <a:t>()))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        return </a:t>
            </a:r>
            <a:r>
              <a:rPr lang="en-US" dirty="0" smtClean="0">
                <a:latin typeface="Courier New" pitchFamily="-65" charset="0"/>
              </a:rPr>
              <a:t>False
</a:t>
            </a:r>
            <a:r>
              <a:rPr lang="en-US" dirty="0">
                <a:latin typeface="Courier New" pitchFamily="-65" charset="0"/>
              </a:rPr>
              <a:t>    return True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Complementing Sequences</a:t>
            </a:r>
            <a:endParaRPr lang="en-US"/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388938" y="1477863"/>
            <a:ext cx="8331200" cy="47705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/>
            <a:r>
              <a:rPr lang="en-US" sz="1600" dirty="0">
                <a:latin typeface="Courier New" pitchFamily="-65" charset="0"/>
              </a:rPr>
              <a:t>def </a:t>
            </a:r>
            <a:r>
              <a:rPr lang="en-US" sz="1600" b="1" dirty="0" err="1">
                <a:latin typeface="Courier New" pitchFamily="-65" charset="0"/>
              </a:rPr>
              <a:t>getComplementDNANucleotide</a:t>
            </a:r>
            <a:r>
              <a:rPr lang="en-US" sz="1600" dirty="0" err="1">
                <a:latin typeface="Courier New" pitchFamily="-65" charset="0"/>
              </a:rPr>
              <a:t>(n</a:t>
            </a:r>
            <a:r>
              <a:rPr lang="en-US" sz="1600" dirty="0">
                <a:latin typeface="Courier New" pitchFamily="-65" charset="0"/>
              </a:rPr>
              <a:t>)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'Returns the DNA Nucleotide complement of </a:t>
            </a:r>
            <a:r>
              <a:rPr lang="en-US" sz="1600" dirty="0" err="1" smtClean="0">
                <a:latin typeface="Courier New" pitchFamily="-65" charset="0"/>
              </a:rPr>
              <a:t>n</a:t>
            </a:r>
            <a:r>
              <a:rPr lang="en-US" sz="1600" dirty="0" smtClean="0">
                <a:latin typeface="Courier New" pitchFamily="-65" charset="0"/>
              </a:rPr>
              <a:t>’
</a:t>
            </a:r>
            <a:r>
              <a:rPr lang="en-US" sz="1600" dirty="0">
                <a:latin typeface="Courier New" pitchFamily="-65" charset="0"/>
              </a:rPr>
              <a:t>    if (</a:t>
            </a:r>
            <a:r>
              <a:rPr lang="en-US" sz="1600" dirty="0" err="1">
                <a:latin typeface="Courier New" pitchFamily="-65" charset="0"/>
              </a:rPr>
              <a:t>isDNANucleotide(n</a:t>
            </a:r>
            <a:r>
              <a:rPr lang="en-US" sz="1600" dirty="0">
                <a:latin typeface="Courier New" pitchFamily="-65" charset="0"/>
              </a:rPr>
              <a:t>))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    </a:t>
            </a:r>
            <a:r>
              <a:rPr lang="en-US" sz="1600" dirty="0" err="1">
                <a:latin typeface="Courier New" pitchFamily="-65" charset="0"/>
              </a:rPr>
              <a:t>return(DNAComplements[find(DNANucleotides,n.lower</a:t>
            </a:r>
            <a:r>
              <a:rPr lang="en-US" sz="1600" dirty="0">
                <a:latin typeface="Courier New" pitchFamily="-65" charset="0"/>
              </a:rPr>
              <a:t>())]</a:t>
            </a:r>
            <a:r>
              <a:rPr lang="en-US" sz="1600" dirty="0" smtClean="0">
                <a:latin typeface="Courier New" pitchFamily="-65" charset="0"/>
              </a:rPr>
              <a:t>)
</a:t>
            </a:r>
            <a:r>
              <a:rPr lang="en-US" sz="1600" dirty="0">
                <a:latin typeface="Courier New" pitchFamily="-65" charset="0"/>
              </a:rPr>
              <a:t>    else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    raise Exception ("</a:t>
            </a:r>
            <a:r>
              <a:rPr lang="en-US" sz="1600" dirty="0" err="1">
                <a:latin typeface="Courier New" pitchFamily="-65" charset="0"/>
              </a:rPr>
              <a:t>getComplementDNANucleotide</a:t>
            </a:r>
            <a:r>
              <a:rPr lang="en-US" sz="1600" dirty="0">
                <a:latin typeface="Courier New" pitchFamily="-65" charset="0"/>
              </a:rPr>
              <a:t>: Invalid DNA  </a:t>
            </a:r>
          </a:p>
          <a:p>
            <a:pPr eaLnBrk="0"/>
            <a:r>
              <a:rPr lang="en-US" sz="1600" dirty="0">
                <a:latin typeface="Courier New" pitchFamily="-65" charset="0"/>
              </a:rPr>
              <a:t>                         sequence: " + </a:t>
            </a:r>
            <a:r>
              <a:rPr lang="en-US" sz="1600" dirty="0" err="1">
                <a:latin typeface="Courier New" pitchFamily="-65" charset="0"/>
              </a:rPr>
              <a:t>n</a:t>
            </a:r>
            <a:r>
              <a:rPr lang="en-US" sz="1600" dirty="0">
                <a:latin typeface="Courier New" pitchFamily="-65" charset="0"/>
              </a:rPr>
              <a:t>)</a:t>
            </a:r>
          </a:p>
          <a:p>
            <a:pPr eaLnBrk="0"/>
            <a:endParaRPr lang="en-US" sz="1600" dirty="0">
              <a:latin typeface="Courier New" pitchFamily="-65" charset="0"/>
            </a:endParaRPr>
          </a:p>
          <a:p>
            <a:pPr eaLnBrk="0"/>
            <a:r>
              <a:rPr lang="en-US" sz="1600" dirty="0">
                <a:latin typeface="Courier New" pitchFamily="-65" charset="0"/>
              </a:rPr>
              <a:t>def </a:t>
            </a:r>
            <a:r>
              <a:rPr lang="en-US" sz="1600" b="1" dirty="0" err="1">
                <a:latin typeface="Courier New" pitchFamily="-65" charset="0"/>
              </a:rPr>
              <a:t>getComplementDNASequence</a:t>
            </a:r>
            <a:r>
              <a:rPr lang="en-US" sz="1600" dirty="0" err="1">
                <a:latin typeface="Courier New" pitchFamily="-65" charset="0"/>
              </a:rPr>
              <a:t>(sequence</a:t>
            </a:r>
            <a:r>
              <a:rPr lang="en-US" sz="1600" dirty="0">
                <a:latin typeface="Courier New" pitchFamily="-65" charset="0"/>
              </a:rPr>
              <a:t>)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'Returns the complementary DNA </a:t>
            </a:r>
            <a:r>
              <a:rPr lang="en-US" sz="1600" dirty="0" smtClean="0">
                <a:latin typeface="Courier New" pitchFamily="-65" charset="0"/>
              </a:rPr>
              <a:t>sequence’
</a:t>
            </a:r>
            <a:r>
              <a:rPr lang="en-US" sz="1600" dirty="0">
                <a:latin typeface="Courier New" pitchFamily="-65" charset="0"/>
              </a:rPr>
              <a:t>    if (not </a:t>
            </a:r>
            <a:r>
              <a:rPr lang="en-US" sz="1600" dirty="0" err="1">
                <a:latin typeface="Courier New" pitchFamily="-65" charset="0"/>
              </a:rPr>
              <a:t>isDNASequence(sequence</a:t>
            </a:r>
            <a:r>
              <a:rPr lang="en-US" sz="1600" dirty="0">
                <a:latin typeface="Courier New" pitchFamily="-65" charset="0"/>
              </a:rPr>
              <a:t>))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    raise </a:t>
            </a:r>
            <a:r>
              <a:rPr lang="en-US" sz="1600" dirty="0" err="1">
                <a:latin typeface="Courier New" pitchFamily="-65" charset="0"/>
              </a:rPr>
              <a:t>Exception("getComplementRNASequence</a:t>
            </a:r>
            <a:r>
              <a:rPr lang="en-US" sz="1600" dirty="0">
                <a:latin typeface="Courier New" pitchFamily="-65" charset="0"/>
              </a:rPr>
              <a:t>: Invalid DNA  </a:t>
            </a:r>
          </a:p>
          <a:p>
            <a:pPr eaLnBrk="0"/>
            <a:r>
              <a:rPr lang="en-US" sz="1600" dirty="0">
                <a:latin typeface="Courier New" pitchFamily="-65" charset="0"/>
              </a:rPr>
              <a:t>                         sequence: " + sequence</a:t>
            </a:r>
            <a:r>
              <a:rPr lang="en-US" sz="1600" dirty="0" smtClean="0">
                <a:latin typeface="Courier New" pitchFamily="-65" charset="0"/>
              </a:rPr>
              <a:t>)
</a:t>
            </a:r>
            <a:r>
              <a:rPr lang="en-US" sz="1600" dirty="0">
                <a:latin typeface="Courier New" pitchFamily="-65" charset="0"/>
              </a:rPr>
              <a:t>    result =</a:t>
            </a:r>
            <a:r>
              <a:rPr lang="en-US" sz="1600" dirty="0" smtClean="0">
                <a:latin typeface="Courier New" pitchFamily="-65" charset="0"/>
              </a:rPr>
              <a:t> ””
</a:t>
            </a:r>
            <a:r>
              <a:rPr lang="en-US" sz="1600" dirty="0">
                <a:latin typeface="Courier New" pitchFamily="-65" charset="0"/>
              </a:rPr>
              <a:t>    for base in sequence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    result = result + </a:t>
            </a:r>
            <a:r>
              <a:rPr lang="en-US" sz="1600" dirty="0" err="1">
                <a:latin typeface="Courier New" pitchFamily="-65" charset="0"/>
              </a:rPr>
              <a:t>getComplementDNANucleotide(base</a:t>
            </a:r>
            <a:r>
              <a:rPr lang="en-US" sz="1600" dirty="0" smtClean="0">
                <a:latin typeface="Courier New" pitchFamily="-65" charset="0"/>
              </a:rPr>
              <a:t>)
</a:t>
            </a:r>
            <a:r>
              <a:rPr lang="en-US" sz="1600" dirty="0">
                <a:latin typeface="Courier New" pitchFamily="-65" charset="0"/>
              </a:rPr>
              <a:t>    return result</a:t>
            </a:r>
          </a:p>
          <a:p>
            <a:pPr eaLnBrk="0"/>
            <a:r>
              <a:rPr lang="en-US" sz="1600" dirty="0">
                <a:latin typeface="Courier New" pitchFamily="-65" charset="0"/>
              </a:rPr>
              <a:t>
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Complementing a List of Sequences</a:t>
            </a:r>
            <a:endParaRPr lang="en-US" dirty="0"/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388938" y="2016125"/>
            <a:ext cx="8331200" cy="156966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/>
            <a:r>
              <a:rPr lang="en-US" sz="1600" dirty="0">
                <a:latin typeface="Courier New" pitchFamily="-65" charset="0"/>
              </a:rPr>
              <a:t>def </a:t>
            </a:r>
            <a:r>
              <a:rPr lang="en-US" sz="1600" b="1" dirty="0" err="1">
                <a:latin typeface="Courier New" pitchFamily="-65" charset="0"/>
              </a:rPr>
              <a:t>getComplementDNASequences</a:t>
            </a:r>
            <a:r>
              <a:rPr lang="en-US" sz="1600" dirty="0" err="1">
                <a:latin typeface="Courier New" pitchFamily="-65" charset="0"/>
              </a:rPr>
              <a:t>(sequences</a:t>
            </a:r>
            <a:r>
              <a:rPr lang="en-US" sz="1600" dirty="0">
                <a:latin typeface="Courier New" pitchFamily="-65" charset="0"/>
              </a:rPr>
              <a:t>)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'Returns a list of the complements of list of DNA </a:t>
            </a:r>
            <a:r>
              <a:rPr lang="en-US" sz="1600" dirty="0" smtClean="0">
                <a:latin typeface="Courier New" pitchFamily="-65" charset="0"/>
              </a:rPr>
              <a:t>sequences’
</a:t>
            </a:r>
            <a:r>
              <a:rPr lang="en-US" sz="1600" dirty="0">
                <a:latin typeface="Courier New" pitchFamily="-65" charset="0"/>
              </a:rPr>
              <a:t>    result = [</a:t>
            </a:r>
            <a:r>
              <a:rPr lang="en-US" sz="1600" dirty="0" smtClean="0">
                <a:latin typeface="Courier New" pitchFamily="-65" charset="0"/>
              </a:rPr>
              <a:t>]
</a:t>
            </a:r>
            <a:r>
              <a:rPr lang="en-US" sz="1600" dirty="0">
                <a:latin typeface="Courier New" pitchFamily="-65" charset="0"/>
              </a:rPr>
              <a:t>    for sequence in sequences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    result = result + [</a:t>
            </a:r>
            <a:r>
              <a:rPr lang="en-US" sz="1600" dirty="0" err="1">
                <a:latin typeface="Courier New" pitchFamily="-65" charset="0"/>
              </a:rPr>
              <a:t>getComplementDNASequence(sequence</a:t>
            </a:r>
            <a:r>
              <a:rPr lang="en-US" sz="1600" dirty="0">
                <a:latin typeface="Courier New" pitchFamily="-65" charset="0"/>
              </a:rPr>
              <a:t>)</a:t>
            </a:r>
            <a:r>
              <a:rPr lang="en-US" sz="1600" dirty="0" smtClean="0">
                <a:latin typeface="Courier New" pitchFamily="-65" charset="0"/>
              </a:rPr>
              <a:t>]
</a:t>
            </a:r>
            <a:r>
              <a:rPr lang="en-US" sz="1600" dirty="0">
                <a:latin typeface="Courier New" pitchFamily="-65" charset="0"/>
              </a:rPr>
              <a:t>    return result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514350" y="4343400"/>
            <a:ext cx="8154988" cy="147732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/>
            <a:r>
              <a:rPr lang="en-US">
                <a:latin typeface="Courier New" pitchFamily="-65" charset="0"/>
              </a:rPr>
              <a:t>&gt;&gt;&gt; getComplementDNASequences(['acg', 'ggg'])</a:t>
            </a:r>
          </a:p>
          <a:p>
            <a:pPr eaLnBrk="0"/>
            <a:r>
              <a:rPr lang="en-US">
                <a:latin typeface="Courier New" pitchFamily="-65" charset="0"/>
              </a:rPr>
              <a:t>
['tgc', 'ccc']</a:t>
            </a:r>
          </a:p>
          <a:p>
            <a:pPr eaLnBrk="0"/>
            <a:r>
              <a:rPr lang="en-US">
                <a:latin typeface="Courier New" pitchFamily="-65" charset="0"/>
              </a:rPr>
              <a:t>
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304800" y="914400"/>
            <a:ext cx="8229600" cy="990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Essential Computing for Bioinformatics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Python Sequence Types</a:t>
            </a:r>
            <a:endParaRPr lang="en-US" dirty="0"/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619125" y="2295524"/>
            <a:ext cx="7810500" cy="171497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/>
              <a:t>Type 			Description 				Elements 				Mutable</a:t>
            </a:r>
          </a:p>
          <a:p>
            <a:pPr defTabSz="414338"/>
            <a:r>
              <a:rPr lang="en-US" sz="1500" dirty="0" err="1"/>
              <a:t>StringType</a:t>
            </a:r>
            <a:r>
              <a:rPr lang="en-US" sz="1500" dirty="0"/>
              <a:t> 		Character string 			Characters only 			no</a:t>
            </a:r>
          </a:p>
          <a:p>
            <a:pPr defTabSz="414338"/>
            <a:r>
              <a:rPr lang="en-US" sz="1500" dirty="0" err="1"/>
              <a:t>UnicodeType</a:t>
            </a:r>
            <a:r>
              <a:rPr lang="en-US" sz="1500" dirty="0"/>
              <a:t> 		Unicode character string 	Unicode characters only 	no</a:t>
            </a:r>
          </a:p>
          <a:p>
            <a:pPr defTabSz="414338"/>
            <a:r>
              <a:rPr lang="en-US" sz="1500" dirty="0" err="1"/>
              <a:t>ListType</a:t>
            </a:r>
            <a:r>
              <a:rPr lang="en-US" sz="1500" dirty="0"/>
              <a:t> 			List 						Arbitrary objects 			yes</a:t>
            </a:r>
          </a:p>
          <a:p>
            <a:pPr defTabSz="414338"/>
            <a:r>
              <a:rPr lang="en-US" sz="1500" dirty="0" err="1"/>
              <a:t>TupleType</a:t>
            </a:r>
            <a:r>
              <a:rPr lang="en-US" sz="1500" dirty="0"/>
              <a:t> 		Immutable List 			Arbitrary objects 			no</a:t>
            </a:r>
          </a:p>
          <a:p>
            <a:pPr defTabSz="414338"/>
            <a:r>
              <a:rPr lang="en-US" sz="1500" dirty="0" err="1"/>
              <a:t>XRangeType</a:t>
            </a:r>
            <a:r>
              <a:rPr lang="en-US" sz="1500" dirty="0"/>
              <a:t> 		return by </a:t>
            </a:r>
            <a:r>
              <a:rPr lang="en-US" sz="1500" dirty="0" err="1"/>
              <a:t>xrange</a:t>
            </a:r>
            <a:r>
              <a:rPr lang="en-US" sz="1500" dirty="0"/>
              <a:t>() 			Integers 					no</a:t>
            </a:r>
          </a:p>
          <a:p>
            <a:pPr defTabSz="414338"/>
            <a:r>
              <a:rPr lang="en-US" sz="1500" dirty="0" err="1"/>
              <a:t>BufferType</a:t>
            </a:r>
            <a:r>
              <a:rPr lang="en-US" sz="1500" dirty="0"/>
              <a:t> Buffer	return by buffer()			arbitrary objects of one type	yes/no</a:t>
            </a:r>
          </a:p>
        </p:txBody>
      </p:sp>
      <p:sp>
        <p:nvSpPr>
          <p:cNvPr id="26628" name="TextBox 3"/>
          <p:cNvSpPr txBox="1">
            <a:spLocks noChangeArrowheads="1"/>
          </p:cNvSpPr>
          <p:nvPr/>
        </p:nvSpPr>
        <p:spPr bwMode="auto">
          <a:xfrm>
            <a:off x="582613" y="6373813"/>
            <a:ext cx="6778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1427163" y="6345238"/>
            <a:ext cx="724535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US" sz="800" b="1">
                <a:latin typeface="Times New Roman" pitchFamily="-65" charset="0"/>
                <a:ea typeface="Times New Roman" pitchFamily="-65" charset="0"/>
                <a:cs typeface="Times New Roman" pitchFamily="-65" charset="0"/>
              </a:rPr>
              <a:t>These materials were developed with funding from the US National Institutes of Health grant #2T36 GM008789 to the Pittsburgh Supercomputing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Operations on Sequences</a:t>
            </a:r>
            <a:endParaRPr lang="en-US" dirty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85215B-1B65-534B-87A6-735B0323CEE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754063" y="1995488"/>
            <a:ext cx="7358062" cy="286913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/>
              <a:t>Operator/Function 			Action 				Action on Numbers</a:t>
            </a:r>
          </a:p>
          <a:p>
            <a:pPr defTabSz="414338"/>
            <a:r>
              <a:rPr lang="en-US" sz="1500" dirty="0"/>
              <a:t>[  ], (  ), ' '			</a:t>
            </a:r>
            <a:r>
              <a:rPr lang="en-US" sz="1500" dirty="0" smtClean="0"/>
              <a:t>		creation</a:t>
            </a:r>
            <a:endParaRPr lang="en-US" sz="1500" dirty="0"/>
          </a:p>
          <a:p>
            <a:pPr defTabSz="414338"/>
            <a:r>
              <a:rPr lang="en-US" sz="1500" dirty="0" err="1"/>
              <a:t>s</a:t>
            </a:r>
            <a:r>
              <a:rPr lang="en-US" sz="1500" dirty="0"/>
              <a:t> + </a:t>
            </a:r>
            <a:r>
              <a:rPr lang="en-US" sz="1500" dirty="0" err="1"/>
              <a:t>t</a:t>
            </a:r>
            <a:r>
              <a:rPr lang="en-US" sz="1500" dirty="0"/>
              <a:t> 						concatenation 	</a:t>
            </a:r>
            <a:r>
              <a:rPr lang="en-US" sz="1500" dirty="0" smtClean="0"/>
              <a:t>	addition</a:t>
            </a:r>
            <a:endParaRPr lang="en-US" sz="1500" dirty="0"/>
          </a:p>
          <a:p>
            <a:pPr defTabSz="414338"/>
            <a:r>
              <a:rPr lang="en-US" sz="1500" dirty="0" err="1"/>
              <a:t>s</a:t>
            </a:r>
            <a:r>
              <a:rPr lang="en-US" sz="1500" dirty="0"/>
              <a:t> * </a:t>
            </a:r>
            <a:r>
              <a:rPr lang="en-US" sz="1500" dirty="0" err="1"/>
              <a:t>n</a:t>
            </a:r>
            <a:r>
              <a:rPr lang="en-US" sz="1500" dirty="0"/>
              <a:t> 						repetition </a:t>
            </a:r>
            <a:r>
              <a:rPr lang="en-US" sz="1500" dirty="0" err="1"/>
              <a:t>n</a:t>
            </a:r>
            <a:r>
              <a:rPr lang="en-US" sz="1500" dirty="0"/>
              <a:t> times 		multiplication</a:t>
            </a:r>
          </a:p>
          <a:p>
            <a:pPr defTabSz="414338"/>
            <a:r>
              <a:rPr lang="en-US" sz="1500" dirty="0" err="1"/>
              <a:t>s[i</a:t>
            </a:r>
            <a:r>
              <a:rPr lang="en-US" sz="1500" dirty="0"/>
              <a:t>] 							indexation</a:t>
            </a:r>
          </a:p>
          <a:p>
            <a:pPr defTabSz="414338"/>
            <a:r>
              <a:rPr lang="en-US" sz="1500" dirty="0" err="1"/>
              <a:t>s[i:k</a:t>
            </a:r>
            <a:r>
              <a:rPr lang="en-US" sz="1500" dirty="0"/>
              <a:t>] 						slice</a:t>
            </a:r>
          </a:p>
          <a:p>
            <a:pPr defTabSz="414338"/>
            <a:r>
              <a:rPr lang="en-US" sz="1500" dirty="0" err="1"/>
              <a:t>x</a:t>
            </a:r>
            <a:r>
              <a:rPr lang="en-US" sz="1500" dirty="0"/>
              <a:t> in </a:t>
            </a:r>
            <a:r>
              <a:rPr lang="en-US" sz="1500" dirty="0" err="1"/>
              <a:t>s</a:t>
            </a:r>
            <a:r>
              <a:rPr lang="en-US" sz="1500" dirty="0"/>
              <a:t> 						membership</a:t>
            </a:r>
          </a:p>
          <a:p>
            <a:pPr defTabSz="414338"/>
            <a:r>
              <a:rPr lang="en-US" sz="1500" dirty="0" err="1"/>
              <a:t>x</a:t>
            </a:r>
            <a:r>
              <a:rPr lang="en-US" sz="1500" dirty="0"/>
              <a:t> not in </a:t>
            </a:r>
            <a:r>
              <a:rPr lang="en-US" sz="1500" dirty="0" err="1"/>
              <a:t>s</a:t>
            </a:r>
            <a:r>
              <a:rPr lang="en-US" sz="1500" dirty="0"/>
              <a:t>						absence</a:t>
            </a:r>
          </a:p>
          <a:p>
            <a:pPr defTabSz="414338"/>
            <a:r>
              <a:rPr lang="en-US" sz="1500" dirty="0"/>
              <a:t>for a in </a:t>
            </a:r>
            <a:r>
              <a:rPr lang="en-US" sz="1500" dirty="0" err="1"/>
              <a:t>s</a:t>
            </a:r>
            <a:r>
              <a:rPr lang="en-US" sz="1500" dirty="0"/>
              <a:t> 				</a:t>
            </a:r>
            <a:r>
              <a:rPr lang="en-US" sz="1500" dirty="0" smtClean="0"/>
              <a:t>	traversal</a:t>
            </a:r>
            <a:endParaRPr lang="en-US" sz="1500" dirty="0"/>
          </a:p>
          <a:p>
            <a:pPr defTabSz="414338"/>
            <a:r>
              <a:rPr lang="en-US" sz="1500" dirty="0" err="1"/>
              <a:t>len(s</a:t>
            </a:r>
            <a:r>
              <a:rPr lang="en-US" sz="1500" dirty="0"/>
              <a:t>) 						length</a:t>
            </a:r>
          </a:p>
          <a:p>
            <a:pPr defTabSz="414338"/>
            <a:r>
              <a:rPr lang="en-US" sz="1500" dirty="0" err="1"/>
              <a:t>min(s</a:t>
            </a:r>
            <a:r>
              <a:rPr lang="en-US" sz="1500" dirty="0"/>
              <a:t>) 						return smallest element</a:t>
            </a:r>
          </a:p>
          <a:p>
            <a:pPr defTabSz="414338"/>
            <a:r>
              <a:rPr lang="en-US" sz="1500" dirty="0" err="1"/>
              <a:t>max(s</a:t>
            </a:r>
            <a:r>
              <a:rPr lang="en-US" sz="1500" dirty="0"/>
              <a:t>) 						return greatest element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Exercises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362200"/>
            <a:ext cx="8229600" cy="3581400"/>
          </a:xfrm>
          <a:prstGeom prst="rect">
            <a:avLst/>
          </a:prstGeom>
        </p:spPr>
        <p:txBody>
          <a:bodyPr/>
          <a:lstStyle/>
          <a:p>
            <a:r>
              <a:rPr lang="en-US" sz="2400" dirty="0" smtClean="0"/>
              <a:t>Return the list of </a:t>
            </a:r>
            <a:r>
              <a:rPr lang="en-US" sz="2400" dirty="0" err="1" smtClean="0"/>
              <a:t>codons</a:t>
            </a:r>
            <a:r>
              <a:rPr lang="en-US" sz="2400" dirty="0" smtClean="0"/>
              <a:t> in a DNA sequence for a given reading frame</a:t>
            </a:r>
          </a:p>
          <a:p>
            <a:r>
              <a:rPr lang="en-US" sz="2400" dirty="0" smtClean="0"/>
              <a:t>Return the lists of restriction sites for an enzyme in a DNA sequence</a:t>
            </a:r>
          </a:p>
          <a:p>
            <a:r>
              <a:rPr lang="en-US" sz="2400" dirty="0" smtClean="0"/>
              <a:t>Return the list of restriction sites for a list of enzymes in a DNA sequence</a:t>
            </a:r>
          </a:p>
          <a:p>
            <a:r>
              <a:rPr lang="en-US" sz="2400" dirty="0" smtClean="0"/>
              <a:t>Find all the </a:t>
            </a:r>
            <a:r>
              <a:rPr lang="en-US" sz="2400" dirty="0" err="1" smtClean="0"/>
              <a:t>ORF’s</a:t>
            </a:r>
            <a:r>
              <a:rPr lang="en-US" sz="2400" dirty="0" smtClean="0"/>
              <a:t> of length &gt;= </a:t>
            </a:r>
            <a:r>
              <a:rPr lang="en-US" sz="2400" dirty="0" err="1" smtClean="0"/>
              <a:t>n</a:t>
            </a:r>
            <a:r>
              <a:rPr lang="en-US" sz="2400" dirty="0" smtClean="0"/>
              <a:t> in a sequence</a:t>
            </a:r>
            <a:endParaRPr lang="en-US" sz="2400" dirty="0"/>
          </a:p>
        </p:txBody>
      </p:sp>
      <p:sp>
        <p:nvSpPr>
          <p:cNvPr id="2867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3D0BD1-0476-5246-ACB9-059FC5D346C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81025" y="1582738"/>
            <a:ext cx="8450401" cy="39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000" dirty="0"/>
              <a:t>Design and implement Python functions to satisfy the following contracts: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87F2D5-596E-E74B-BBBC-AE1B1AF3CE2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904875" y="1863725"/>
            <a:ext cx="74072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marL="311150" indent="-311150" defTabSz="414338">
              <a:lnSpc>
                <a:spcPct val="97000"/>
              </a:lnSpc>
              <a:spcAft>
                <a:spcPts val="1038"/>
              </a:spcAft>
            </a:pPr>
            <a:r>
              <a:rPr lang="en-US" sz="2200" i="1">
                <a:solidFill>
                  <a:srgbClr val="000080"/>
                </a:solidFill>
              </a:rPr>
              <a:t>Dictionaries </a:t>
            </a:r>
            <a:r>
              <a:rPr lang="en-US" sz="2200">
                <a:solidFill>
                  <a:srgbClr val="000080"/>
                </a:solidFill>
              </a:rPr>
              <a:t>are </a:t>
            </a:r>
            <a:r>
              <a:rPr lang="en-US" sz="2200" i="1">
                <a:solidFill>
                  <a:srgbClr val="000080"/>
                </a:solidFill>
              </a:rPr>
              <a:t>mutable unordered collections </a:t>
            </a:r>
            <a:r>
              <a:rPr lang="en-US" sz="2200">
                <a:solidFill>
                  <a:srgbClr val="000080"/>
                </a:solidFill>
              </a:rPr>
              <a:t>which may contain objects of different sorts. The objects can be accessed using a </a:t>
            </a:r>
            <a:r>
              <a:rPr lang="en-US" sz="2200" i="1">
                <a:solidFill>
                  <a:srgbClr val="000080"/>
                </a:solidFill>
              </a:rPr>
              <a:t>key</a:t>
            </a:r>
            <a:r>
              <a:rPr lang="en-US" sz="2200">
                <a:solidFill>
                  <a:srgbClr val="00008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Genetic Code As Python Dictionary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CE3B32-70E2-2C44-BF99-0EB13D10CCB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09600" y="1752600"/>
            <a:ext cx="7775575" cy="3940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>
            <a:prstTxWarp prst="textNoShape">
              <a:avLst/>
            </a:prstTxWarp>
            <a:spAutoFit/>
          </a:bodyPr>
          <a:lstStyle/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GeneticCode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=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{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ttt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’F’,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tct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’S’, ’tat’: ’Y’,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tgt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’C’,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	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ttc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’F’,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tcc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’S’,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tac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’Y’,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tgc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’C’,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	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tta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’L’,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tca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’S’,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taa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’*’,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tga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’*’,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ttg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’L’,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tcg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’S’, ’tag’: ’*’,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tgg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’W’,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ctt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’L’,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cct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’P’, ’cat’: ’H’,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cgt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’R’,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ctc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’L’,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ccc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’P’,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cac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’H’,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cgc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’R’,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cta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’L’,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cca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’P’,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caa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’Q’,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cga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’R’,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ctg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’L’,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ccg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’P’,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cag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’Q’,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cgg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’R’,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att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’I’, ’act’: ’T’,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aat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’N’,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agt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’S’,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atc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’I’, ’acc’: ’T’,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aac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’N’,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agc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’S’,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ata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’I’,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aca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’T’,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aaa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’K’,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aga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’R’,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atg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’M’,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acg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’T’,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aag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’K’,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agg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’R’,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gtt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’V’,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gct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’A’, ’gat’: ’D’,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ggt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’G’,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gtc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’V’,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gcc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’A’,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gac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’D’,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ggc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’G’,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gta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’V’,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gca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’A’,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gaa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’E’,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gga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’G’,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gtg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’V’,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gcg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’A’, ’gag’: ’E’,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ggg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’G’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	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 Test DNA Sequence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CE3B32-70E2-2C44-BF99-0EB13D10CCB2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42913" y="1698625"/>
            <a:ext cx="8308975" cy="35295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81639" tIns="40820" rIns="81639" bIns="40820">
            <a:prstTxWarp prst="textNoShape">
              <a:avLst/>
            </a:prstTxWarp>
            <a:spAutoFit/>
          </a:bodyPr>
          <a:lstStyle/>
          <a:p>
            <a:pPr defTabSz="414338" eaLnBrk="0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US" sz="1600" dirty="0" err="1">
                <a:latin typeface="Courier New" pitchFamily="-65" charset="0"/>
              </a:rPr>
              <a:t>cds</a:t>
            </a:r>
            <a:r>
              <a:rPr lang="en-US" sz="1600" dirty="0">
                <a:latin typeface="Courier New" pitchFamily="-65" charset="0"/>
              </a:rPr>
              <a:t> ='''</a:t>
            </a:r>
            <a:r>
              <a:rPr lang="en-US" sz="1600" dirty="0" err="1" smtClean="0">
                <a:latin typeface="Courier New" pitchFamily="-65" charset="0"/>
              </a:rPr>
              <a:t>atgagtgaacgtctgagcattaccccgctggggccgtatatcggcgcacaaa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tttcgggtgccgacctgacgcgcccgttaagcgataatcagtttgaacagctttaccatgcggtg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ctgcgccatcaggtggtgtttctacgcgatcaagctattacgccgcagcagcaacgcgcgctggc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ccagcgttttggcgaattgcatattcaccctgtttacccgcatgccgaaggggttgacgagatca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tcgtgctggatacccataacgataatccgccagataacgacaactggcataccgatgtgacattt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attgaaacgccacccgcaggggcgattctggcagctaaagagttaccttcgaccggcggtgatac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gctctggaccagcggtattgcggcctatgaggcgctctctgttcccttccgccagctgctgagtg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ggctgcgtgcggagcatgatttccgtaaatcgttcccggaatacaaataccgcaaaaccgaggag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gaacatcaacgctggcgcgaggcggtcgcgaaaaacccgccgttgctacatccggtggtgcgaac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gcatccggtgagcggtaaacaggcgctgtttgtgaatgaaggctttactacgcgaattgttgatg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tgagcgagaaagagagcgaagccttgttaagttttttgtttgcccatatcaccaaaccggagttt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caggtgcgctggcgctggcaaccaaatgatattgcgatttgggataaccgcgtgacccagcacta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tgccaatgccgattacctgccacagcgacggataatgcatcgggcgacgatccttggggataaac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>
                <a:latin typeface="Courier New" pitchFamily="-65" charset="0"/>
              </a:rPr>
              <a:t>cgttttatcgggcggggtaa'''.replace('\n','').lower</a:t>
            </a:r>
            <a:r>
              <a:rPr lang="en-US" sz="1600" dirty="0">
                <a:latin typeface="Courier New" pitchFamily="-65" charset="0"/>
              </a:rPr>
              <a:t>()</a:t>
            </a:r>
            <a:endParaRPr lang="en-GB" sz="1600" dirty="0">
              <a:latin typeface="Courier New" pitchFamily="-65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CDS Sequence -&gt; Protein Sequence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CE3B32-70E2-2C44-BF99-0EB13D10CCB2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3075" y="1483770"/>
            <a:ext cx="8240713" cy="202143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81639" tIns="40820" rIns="81639" bIns="40820">
            <a:prstTxWarp prst="textNoShape">
              <a:avLst/>
            </a:prstTxWarp>
            <a:spAutoFit/>
          </a:bodyPr>
          <a:lstStyle/>
          <a:p>
            <a:pPr defTabSz="414338" eaLnBrk="0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US" sz="1400" dirty="0">
                <a:latin typeface="Courier New" pitchFamily="-65" charset="0"/>
              </a:rPr>
              <a:t>def </a:t>
            </a:r>
            <a:r>
              <a:rPr lang="en-US" sz="1400" b="1" dirty="0" err="1">
                <a:latin typeface="Courier New" pitchFamily="-65" charset="0"/>
              </a:rPr>
              <a:t>translateDNASequence</a:t>
            </a:r>
            <a:r>
              <a:rPr lang="en-US" sz="1400" dirty="0" err="1">
                <a:latin typeface="Courier New" pitchFamily="-65" charset="0"/>
              </a:rPr>
              <a:t>(dna</a:t>
            </a:r>
            <a:r>
              <a:rPr lang="en-US" sz="1400" dirty="0">
                <a:latin typeface="Courier New" pitchFamily="-65" charset="0"/>
              </a:rPr>
              <a:t>)</a:t>
            </a:r>
            <a:r>
              <a:rPr lang="en-US" sz="1400" dirty="0" smtClean="0">
                <a:latin typeface="Courier New" pitchFamily="-65" charset="0"/>
              </a:rPr>
              <a:t>:
</a:t>
            </a:r>
            <a:r>
              <a:rPr lang="en-US" sz="1400" dirty="0">
                <a:latin typeface="Courier New" pitchFamily="-65" charset="0"/>
              </a:rPr>
              <a:t>    if (not </a:t>
            </a:r>
            <a:r>
              <a:rPr lang="en-US" sz="1400" dirty="0" err="1">
                <a:latin typeface="Courier New" pitchFamily="-65" charset="0"/>
              </a:rPr>
              <a:t>isDNASequence(dna</a:t>
            </a:r>
            <a:r>
              <a:rPr lang="en-US" sz="1400" dirty="0">
                <a:latin typeface="Courier New" pitchFamily="-65" charset="0"/>
              </a:rPr>
              <a:t>))</a:t>
            </a:r>
            <a:r>
              <a:rPr lang="en-US" sz="1400" dirty="0" smtClean="0">
                <a:latin typeface="Courier New" pitchFamily="-65" charset="0"/>
              </a:rPr>
              <a:t>:
</a:t>
            </a:r>
            <a:r>
              <a:rPr lang="en-US" sz="1400" dirty="0">
                <a:latin typeface="Courier New" pitchFamily="-65" charset="0"/>
              </a:rPr>
              <a:t>        raise </a:t>
            </a:r>
            <a:r>
              <a:rPr lang="en-US" sz="1400" dirty="0" err="1">
                <a:latin typeface="Courier New" pitchFamily="-65" charset="0"/>
              </a:rPr>
              <a:t>Exception('translateDNASequence</a:t>
            </a:r>
            <a:r>
              <a:rPr lang="en-US" sz="1400" dirty="0">
                <a:latin typeface="Courier New" pitchFamily="-65" charset="0"/>
              </a:rPr>
              <a:t>: Invalid DNA </a:t>
            </a:r>
            <a:r>
              <a:rPr lang="en-US" sz="1400" dirty="0" smtClean="0">
                <a:latin typeface="Courier New" pitchFamily="-65" charset="0"/>
              </a:rPr>
              <a:t>sequence’)
</a:t>
            </a:r>
            <a:r>
              <a:rPr lang="en-US" sz="1400" dirty="0">
                <a:latin typeface="Courier New" pitchFamily="-65" charset="0"/>
              </a:rPr>
              <a:t>    </a:t>
            </a:r>
            <a:r>
              <a:rPr lang="en-US" sz="1400" dirty="0" err="1">
                <a:latin typeface="Courier New" pitchFamily="-65" charset="0"/>
              </a:rPr>
              <a:t>prot</a:t>
            </a:r>
            <a:r>
              <a:rPr lang="en-US" sz="1400" dirty="0">
                <a:latin typeface="Courier New" pitchFamily="-65" charset="0"/>
              </a:rPr>
              <a:t> =</a:t>
            </a:r>
            <a:r>
              <a:rPr lang="en-US" sz="1400" dirty="0" smtClean="0">
                <a:latin typeface="Courier New" pitchFamily="-65" charset="0"/>
              </a:rPr>
              <a:t> ””
</a:t>
            </a:r>
            <a:r>
              <a:rPr lang="en-US" sz="1400" dirty="0">
                <a:latin typeface="Courier New" pitchFamily="-65" charset="0"/>
              </a:rPr>
              <a:t>    for </a:t>
            </a:r>
            <a:r>
              <a:rPr lang="en-US" sz="1400" dirty="0" err="1">
                <a:latin typeface="Courier New" pitchFamily="-65" charset="0"/>
              </a:rPr>
              <a:t>i</a:t>
            </a:r>
            <a:r>
              <a:rPr lang="en-US" sz="1400" dirty="0">
                <a:latin typeface="Courier New" pitchFamily="-65" charset="0"/>
              </a:rPr>
              <a:t> in range(0,len(dna),3)</a:t>
            </a:r>
            <a:r>
              <a:rPr lang="en-US" sz="1400" dirty="0" smtClean="0">
                <a:latin typeface="Courier New" pitchFamily="-65" charset="0"/>
              </a:rPr>
              <a:t>:
</a:t>
            </a:r>
            <a:r>
              <a:rPr lang="en-US" sz="1400" dirty="0">
                <a:latin typeface="Courier New" pitchFamily="-65" charset="0"/>
              </a:rPr>
              <a:t>        </a:t>
            </a:r>
            <a:r>
              <a:rPr lang="en-US" sz="1400" dirty="0" err="1">
                <a:latin typeface="Courier New" pitchFamily="-65" charset="0"/>
              </a:rPr>
              <a:t>codon</a:t>
            </a:r>
            <a:r>
              <a:rPr lang="en-US" sz="1400" dirty="0">
                <a:latin typeface="Courier New" pitchFamily="-65" charset="0"/>
              </a:rPr>
              <a:t> = dna[i:i+3</a:t>
            </a:r>
            <a:r>
              <a:rPr lang="en-US" sz="1400" dirty="0" smtClean="0">
                <a:latin typeface="Courier New" pitchFamily="-65" charset="0"/>
              </a:rPr>
              <a:t>]
</a:t>
            </a:r>
            <a:r>
              <a:rPr lang="en-US" sz="1400" dirty="0">
                <a:latin typeface="Courier New" pitchFamily="-65" charset="0"/>
              </a:rPr>
              <a:t>        </a:t>
            </a:r>
            <a:r>
              <a:rPr lang="en-US" sz="1400" dirty="0" err="1">
                <a:latin typeface="Courier New" pitchFamily="-65" charset="0"/>
              </a:rPr>
              <a:t>prot</a:t>
            </a:r>
            <a:r>
              <a:rPr lang="en-US" sz="1400" dirty="0">
                <a:latin typeface="Courier New" pitchFamily="-65" charset="0"/>
              </a:rPr>
              <a:t> = </a:t>
            </a:r>
            <a:r>
              <a:rPr lang="en-US" sz="1400" dirty="0" err="1">
                <a:latin typeface="Courier New" pitchFamily="-65" charset="0"/>
              </a:rPr>
              <a:t>prot</a:t>
            </a:r>
            <a:r>
              <a:rPr lang="en-US" sz="1400" dirty="0">
                <a:latin typeface="Courier New" pitchFamily="-65" charset="0"/>
              </a:rPr>
              <a:t> + </a:t>
            </a:r>
            <a:r>
              <a:rPr lang="en-US" sz="1400" dirty="0" err="1">
                <a:latin typeface="Courier New" pitchFamily="-65" charset="0"/>
              </a:rPr>
              <a:t>GeneticCode[codon</a:t>
            </a:r>
            <a:r>
              <a:rPr lang="en-US" sz="1400" dirty="0" smtClean="0">
                <a:latin typeface="Courier New" pitchFamily="-65" charset="0"/>
              </a:rPr>
              <a:t>]
</a:t>
            </a:r>
            <a:r>
              <a:rPr lang="en-US" sz="1400" dirty="0">
                <a:latin typeface="Courier New" pitchFamily="-65" charset="0"/>
              </a:rPr>
              <a:t>    return </a:t>
            </a:r>
            <a:r>
              <a:rPr lang="en-US" sz="1400" dirty="0" err="1">
                <a:latin typeface="Courier New" pitchFamily="-65" charset="0"/>
              </a:rPr>
              <a:t>prot</a:t>
            </a:r>
            <a:endParaRPr lang="en-US" sz="1400" dirty="0">
              <a:latin typeface="Courier New" pitchFamily="-65" charset="0"/>
            </a:endParaRPr>
          </a:p>
          <a:p>
            <a:pPr defTabSz="414338" eaLnBrk="0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endParaRPr lang="en-GB" sz="1400" dirty="0">
              <a:solidFill>
                <a:srgbClr val="000000"/>
              </a:solidFill>
              <a:latin typeface="Courier New" pitchFamily="-65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14350" y="3733800"/>
            <a:ext cx="8199438" cy="258532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/>
            <a:r>
              <a:rPr lang="en-US" dirty="0">
                <a:latin typeface="Courier New" pitchFamily="-65" charset="0"/>
              </a:rPr>
              <a:t>&gt;&gt;&gt; </a:t>
            </a:r>
            <a:r>
              <a:rPr lang="en-US" dirty="0" err="1">
                <a:latin typeface="Courier New" pitchFamily="-65" charset="0"/>
              </a:rPr>
              <a:t>translateDNASequence(cds</a:t>
            </a:r>
            <a:r>
              <a:rPr lang="en-US" dirty="0">
                <a:latin typeface="Courier New" pitchFamily="-65" charset="0"/>
              </a:rPr>
              <a:t>)</a:t>
            </a:r>
          </a:p>
          <a:p>
            <a:pPr eaLnBrk="0"/>
            <a:r>
              <a:rPr lang="en-US" dirty="0">
                <a:latin typeface="Courier New" pitchFamily="-65" charset="0"/>
              </a:rPr>
              <a:t>
'MSERLSITPLGPYIGAQISGADLTRPLSDNQFEQLYHAVLRHQVVFLRDQAITPQQQRALAQRFGELHIHPVYPHAEGVDEIIVLDTHNDNPPDNDNWHTDVTFIETPPAGAILAAKELPSTGGDTLWTSGIAAYEALSVPFRQLLSGLRAEHDFRKSFPEYKYRKTEEEHQRWREAVAKNPPLLHPVVRTHPVSGKQALFVNEGFTTRIVDVSEKESEALLSFLFAHITKPEFQVRWRWQPNDIAIWDNRVTQHYANADYLPQRRIMHRATILGDKPFYRAG*'</a:t>
            </a:r>
          </a:p>
          <a:p>
            <a:pPr eaLnBrk="0"/>
            <a:r>
              <a:rPr lang="en-US" dirty="0">
                <a:latin typeface="Courier New" pitchFamily="-65" charset="0"/>
              </a:rPr>
              <a:t>
&gt;&gt;&gt;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Dictionary Methods and Operations</a:t>
            </a:r>
            <a:endParaRPr lang="en-US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24F4AD-BFF0-B44B-BCA0-B2D2F85E2C95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33847" name="Group 55"/>
          <p:cNvGraphicFramePr>
            <a:graphicFrameLocks noGrp="1"/>
          </p:cNvGraphicFramePr>
          <p:nvPr/>
        </p:nvGraphicFramePr>
        <p:xfrm>
          <a:off x="179388" y="1371600"/>
          <a:ext cx="8701087" cy="5082857"/>
        </p:xfrm>
        <a:graphic>
          <a:graphicData uri="http://schemas.openxmlformats.org/drawingml/2006/table">
            <a:tbl>
              <a:tblPr/>
              <a:tblGrid>
                <a:gridCol w="4351337"/>
                <a:gridCol w="4349750"/>
              </a:tblGrid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Method or 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d[key]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Get the value of the entry with key key in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d[key] = 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Set the value of entry with key key to 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del d[key]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Delete entry with key 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d.clear()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Removes all entries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len(d)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Number of items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d.copy()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Makes a shallow copya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d.has_key(key)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Returns 1 if key exists, 0 otherwise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d.keys()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Gives a list of all keys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d.values()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Gives a list of all values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d.items()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Returns a list of all items as tuples (key, value)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d.update(new)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Adds all entries of dictionary new to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d.get(key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[, otherwise])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Returns value of the entry with key key if it exists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Otherwise returns to otherwise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d.setdefaults(key [, val])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Same as d.get(key), but if key does not exist, sets d[key] to 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d.popitem()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Removes a random item and returns it as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tuple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Finding ORF’s </a:t>
            </a:r>
            <a:endParaRPr lang="en-US" dirty="0"/>
          </a:p>
        </p:txBody>
      </p:sp>
      <p:sp>
        <p:nvSpPr>
          <p:cNvPr id="75780" name="Text Box 3"/>
          <p:cNvSpPr txBox="1">
            <a:spLocks noChangeArrowheads="1"/>
          </p:cNvSpPr>
          <p:nvPr/>
        </p:nvSpPr>
        <p:spPr bwMode="auto">
          <a:xfrm>
            <a:off x="473075" y="1698625"/>
            <a:ext cx="8240713" cy="3619405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81639" tIns="40820" rIns="81639" bIns="40820">
            <a:prstTxWarp prst="textNoShape">
              <a:avLst/>
            </a:prstTxWarp>
            <a:spAutoFit/>
          </a:bodyPr>
          <a:lstStyle/>
          <a:p>
            <a:pPr defTabSz="414338" eaLnBrk="0">
              <a:lnSpc>
                <a:spcPct val="128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US" sz="1200" dirty="0">
                <a:latin typeface="Courier New" pitchFamily="-65" charset="0"/>
              </a:rPr>
              <a:t>def </a:t>
            </a:r>
            <a:r>
              <a:rPr lang="en-US" sz="1200" dirty="0" err="1">
                <a:latin typeface="Courier New" pitchFamily="-65" charset="0"/>
              </a:rPr>
              <a:t>findDNAORFPos(sequence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minLen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stopCodon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endPos</a:t>
            </a:r>
            <a:r>
              <a:rPr lang="en-US" sz="1200" dirty="0">
                <a:latin typeface="Courier New" pitchFamily="-65" charset="0"/>
              </a:rPr>
              <a:t>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'Finds the </a:t>
            </a:r>
            <a:r>
              <a:rPr lang="en-US" sz="1200" dirty="0" err="1">
                <a:latin typeface="Courier New" pitchFamily="-65" charset="0"/>
              </a:rPr>
              <a:t>postion</a:t>
            </a:r>
            <a:r>
              <a:rPr lang="en-US" sz="1200" dirty="0">
                <a:latin typeface="Courier New" pitchFamily="-65" charset="0"/>
              </a:rPr>
              <a:t> and length of the first ORF in </a:t>
            </a:r>
            <a:r>
              <a:rPr lang="en-US" sz="1200" dirty="0" smtClean="0">
                <a:latin typeface="Courier New" pitchFamily="-65" charset="0"/>
              </a:rPr>
              <a:t>sequence’
</a:t>
            </a:r>
            <a:r>
              <a:rPr lang="en-US" sz="1200" dirty="0">
                <a:latin typeface="Courier New" pitchFamily="-65" charset="0"/>
              </a:rPr>
              <a:t>    while (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 &lt; </a:t>
            </a:r>
            <a:r>
              <a:rPr lang="en-US" sz="1200" dirty="0" err="1">
                <a:latin typeface="Courier New" pitchFamily="-65" charset="0"/>
              </a:rPr>
              <a:t>endPos</a:t>
            </a:r>
            <a:r>
              <a:rPr lang="en-US" sz="1200" dirty="0">
                <a:latin typeface="Courier New" pitchFamily="-65" charset="0"/>
              </a:rPr>
              <a:t>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</a:t>
            </a:r>
            <a:r>
              <a:rPr lang="en-US" sz="1200" dirty="0" err="1">
                <a:latin typeface="Courier New" pitchFamily="-65" charset="0"/>
              </a:rPr>
              <a:t>startCodonPos</a:t>
            </a:r>
            <a:r>
              <a:rPr lang="en-US" sz="1200" dirty="0">
                <a:latin typeface="Courier New" pitchFamily="-65" charset="0"/>
              </a:rPr>
              <a:t> = </a:t>
            </a:r>
            <a:r>
              <a:rPr lang="en-US" sz="1200" dirty="0" err="1">
                <a:latin typeface="Courier New" pitchFamily="-65" charset="0"/>
              </a:rPr>
              <a:t>find(sequence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endPos</a:t>
            </a:r>
            <a:r>
              <a:rPr lang="en-US" sz="1200" dirty="0" smtClean="0">
                <a:latin typeface="Courier New" pitchFamily="-65" charset="0"/>
              </a:rPr>
              <a:t>)
</a:t>
            </a:r>
            <a:r>
              <a:rPr lang="en-US" sz="1200" dirty="0">
                <a:latin typeface="Courier New" pitchFamily="-65" charset="0"/>
              </a:rPr>
              <a:t>        if (</a:t>
            </a:r>
            <a:r>
              <a:rPr lang="en-US" sz="1200" dirty="0" err="1">
                <a:latin typeface="Courier New" pitchFamily="-65" charset="0"/>
              </a:rPr>
              <a:t>startCodonPos</a:t>
            </a:r>
            <a:r>
              <a:rPr lang="en-US" sz="1200" dirty="0">
                <a:latin typeface="Courier New" pitchFamily="-65" charset="0"/>
              </a:rPr>
              <a:t> &gt;= 0)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    </a:t>
            </a:r>
            <a:r>
              <a:rPr lang="en-US" sz="1200" dirty="0" err="1">
                <a:latin typeface="Courier New" pitchFamily="-65" charset="0"/>
              </a:rPr>
              <a:t>stopCodonPos</a:t>
            </a:r>
            <a:r>
              <a:rPr lang="en-US" sz="1200" dirty="0">
                <a:latin typeface="Courier New" pitchFamily="-65" charset="0"/>
              </a:rPr>
              <a:t> = </a:t>
            </a:r>
            <a:r>
              <a:rPr lang="en-US" sz="1200" dirty="0" err="1">
                <a:latin typeface="Courier New" pitchFamily="-65" charset="0"/>
              </a:rPr>
              <a:t>find(sequence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stopCodon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startCodonPos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endPos</a:t>
            </a:r>
            <a:r>
              <a:rPr lang="en-US" sz="1200" dirty="0" smtClean="0">
                <a:latin typeface="Courier New" pitchFamily="-65" charset="0"/>
              </a:rPr>
              <a:t>)
</a:t>
            </a:r>
            <a:r>
              <a:rPr lang="en-US" sz="1200" dirty="0">
                <a:latin typeface="Courier New" pitchFamily="-65" charset="0"/>
              </a:rPr>
              <a:t>            if (</a:t>
            </a:r>
            <a:r>
              <a:rPr lang="en-US" sz="1200" dirty="0" err="1">
                <a:latin typeface="Courier New" pitchFamily="-65" charset="0"/>
              </a:rPr>
              <a:t>stopCodonPos</a:t>
            </a:r>
            <a:r>
              <a:rPr lang="en-US" sz="1200" dirty="0">
                <a:latin typeface="Courier New" pitchFamily="-65" charset="0"/>
              </a:rPr>
              <a:t> &gt;= 0)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        if ((</a:t>
            </a:r>
            <a:r>
              <a:rPr lang="en-US" sz="1200" dirty="0" err="1">
                <a:latin typeface="Courier New" pitchFamily="-65" charset="0"/>
              </a:rPr>
              <a:t>stopCodonPos</a:t>
            </a:r>
            <a:r>
              <a:rPr lang="en-US" sz="1200" dirty="0">
                <a:latin typeface="Courier New" pitchFamily="-65" charset="0"/>
              </a:rPr>
              <a:t> - </a:t>
            </a:r>
            <a:r>
              <a:rPr lang="en-US" sz="1200" dirty="0" err="1">
                <a:latin typeface="Courier New" pitchFamily="-65" charset="0"/>
              </a:rPr>
              <a:t>startCodonPos</a:t>
            </a:r>
            <a:r>
              <a:rPr lang="en-US" sz="1200" dirty="0">
                <a:latin typeface="Courier New" pitchFamily="-65" charset="0"/>
              </a:rPr>
              <a:t>) &gt; </a:t>
            </a:r>
            <a:r>
              <a:rPr lang="en-US" sz="1200" dirty="0" err="1">
                <a:latin typeface="Courier New" pitchFamily="-65" charset="0"/>
              </a:rPr>
              <a:t>minLen</a:t>
            </a:r>
            <a:r>
              <a:rPr lang="en-US" sz="1200" dirty="0">
                <a:latin typeface="Courier New" pitchFamily="-65" charset="0"/>
              </a:rPr>
              <a:t>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            return [</a:t>
            </a:r>
            <a:r>
              <a:rPr lang="en-US" sz="1200" dirty="0" err="1">
                <a:latin typeface="Courier New" pitchFamily="-65" charset="0"/>
              </a:rPr>
              <a:t>startCodonPos</a:t>
            </a:r>
            <a:r>
              <a:rPr lang="en-US" sz="1200" dirty="0">
                <a:latin typeface="Courier New" pitchFamily="-65" charset="0"/>
              </a:rPr>
              <a:t> + 3, (</a:t>
            </a:r>
            <a:r>
              <a:rPr lang="en-US" sz="1200" dirty="0" err="1">
                <a:latin typeface="Courier New" pitchFamily="-65" charset="0"/>
              </a:rPr>
              <a:t>stopCodonPos</a:t>
            </a:r>
            <a:r>
              <a:rPr lang="en-US" sz="1200" dirty="0">
                <a:latin typeface="Courier New" pitchFamily="-65" charset="0"/>
              </a:rPr>
              <a:t> - </a:t>
            </a:r>
            <a:r>
              <a:rPr lang="en-US" sz="1200" dirty="0" err="1">
                <a:latin typeface="Courier New" pitchFamily="-65" charset="0"/>
              </a:rPr>
              <a:t>startCodonPos</a:t>
            </a:r>
            <a:r>
              <a:rPr lang="en-US" sz="1200" dirty="0">
                <a:latin typeface="Courier New" pitchFamily="-65" charset="0"/>
              </a:rPr>
              <a:t>)</a:t>
            </a:r>
            <a:r>
              <a:rPr lang="en-US" sz="1200" dirty="0" smtClean="0">
                <a:latin typeface="Courier New" pitchFamily="-65" charset="0"/>
              </a:rPr>
              <a:t> – </a:t>
            </a:r>
            <a:r>
              <a:rPr lang="en-US" sz="1200" dirty="0">
                <a:latin typeface="Courier New" pitchFamily="-65" charset="0"/>
              </a:rPr>
              <a:t>3</a:t>
            </a:r>
            <a:r>
              <a:rPr lang="en-US" sz="1200" dirty="0" smtClean="0">
                <a:latin typeface="Courier New" pitchFamily="-65" charset="0"/>
              </a:rPr>
              <a:t>]
</a:t>
            </a:r>
            <a:r>
              <a:rPr lang="en-US" sz="1200" dirty="0">
                <a:latin typeface="Courier New" pitchFamily="-65" charset="0"/>
              </a:rPr>
              <a:t>                else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            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 = 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 + </a:t>
            </a:r>
            <a:r>
              <a:rPr lang="en-US" sz="1200" dirty="0" smtClean="0">
                <a:latin typeface="Courier New" pitchFamily="-65" charset="0"/>
              </a:rPr>
              <a:t>3
</a:t>
            </a:r>
            <a:r>
              <a:rPr lang="en-US" sz="1200" dirty="0">
                <a:latin typeface="Courier New" pitchFamily="-65" charset="0"/>
              </a:rPr>
              <a:t>            else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        return [-1,0] # Finished the sequence without finding stop </a:t>
            </a:r>
            <a:r>
              <a:rPr lang="en-US" sz="1200" dirty="0" err="1" smtClean="0">
                <a:latin typeface="Courier New" pitchFamily="-65" charset="0"/>
              </a:rPr>
              <a:t>codon</a:t>
            </a:r>
            <a:r>
              <a:rPr lang="en-US" sz="1200" dirty="0" smtClean="0">
                <a:latin typeface="Courier New" pitchFamily="-65" charset="0"/>
              </a:rPr>
              <a:t>
</a:t>
            </a:r>
            <a:r>
              <a:rPr lang="en-US" sz="1200" dirty="0">
                <a:latin typeface="Courier New" pitchFamily="-65" charset="0"/>
              </a:rPr>
              <a:t>        else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    return [-1,0] # Could not find any more start </a:t>
            </a:r>
            <a:r>
              <a:rPr lang="en-US" sz="1200" dirty="0" err="1">
                <a:latin typeface="Courier New" pitchFamily="-65" charset="0"/>
              </a:rPr>
              <a:t>codons</a:t>
            </a:r>
            <a:endParaRPr lang="en-GB" sz="1200" dirty="0">
              <a:latin typeface="Courier New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Extracting the ORF</a:t>
            </a:r>
            <a:endParaRPr lang="en-US"/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473075" y="1698625"/>
            <a:ext cx="8240713" cy="211961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square" lIns="81639" tIns="40820" rIns="81639" bIns="40820">
            <a:prstTxWarp prst="textNoShape">
              <a:avLst/>
            </a:prstTxWarp>
            <a:spAutoFit/>
          </a:bodyPr>
          <a:lstStyle/>
          <a:p>
            <a:pPr defTabSz="414338" eaLnBrk="0">
              <a:lnSpc>
                <a:spcPct val="123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US" sz="1200" dirty="0">
                <a:latin typeface="Courier New" pitchFamily="-65" charset="0"/>
              </a:rPr>
              <a:t>def </a:t>
            </a:r>
            <a:r>
              <a:rPr lang="en-US" sz="1200" dirty="0" err="1">
                <a:latin typeface="Courier New" pitchFamily="-65" charset="0"/>
              </a:rPr>
              <a:t>extractDNAORF(sequence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minLen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stopCodon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endPos</a:t>
            </a:r>
            <a:r>
              <a:rPr lang="en-US" sz="1200" dirty="0">
                <a:latin typeface="Courier New" pitchFamily="-65" charset="0"/>
              </a:rPr>
              <a:t>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'Returns the first ORF of length &gt;= </a:t>
            </a:r>
            <a:r>
              <a:rPr lang="en-US" sz="1200" dirty="0" err="1">
                <a:latin typeface="Courier New" pitchFamily="-65" charset="0"/>
              </a:rPr>
              <a:t>minLen</a:t>
            </a:r>
            <a:r>
              <a:rPr lang="en-US" sz="1200" dirty="0">
                <a:latin typeface="Courier New" pitchFamily="-65" charset="0"/>
              </a:rPr>
              <a:t> found in </a:t>
            </a:r>
            <a:r>
              <a:rPr lang="en-US" sz="1200" dirty="0" smtClean="0">
                <a:latin typeface="Courier New" pitchFamily="-65" charset="0"/>
              </a:rPr>
              <a:t>sequence’
</a:t>
            </a:r>
            <a:r>
              <a:rPr lang="en-US" sz="1200" dirty="0">
                <a:latin typeface="Courier New" pitchFamily="-65" charset="0"/>
              </a:rPr>
              <a:t>    </a:t>
            </a:r>
            <a:r>
              <a:rPr lang="en-US" sz="1200" dirty="0" err="1">
                <a:latin typeface="Courier New" pitchFamily="-65" charset="0"/>
              </a:rPr>
              <a:t>ORFPos</a:t>
            </a:r>
            <a:r>
              <a:rPr lang="en-US" sz="1200" dirty="0">
                <a:latin typeface="Courier New" pitchFamily="-65" charset="0"/>
              </a:rPr>
              <a:t> = </a:t>
            </a:r>
            <a:r>
              <a:rPr lang="en-US" sz="1200" dirty="0" err="1">
                <a:latin typeface="Courier New" pitchFamily="-65" charset="0"/>
              </a:rPr>
              <a:t>findDNAORFPos(sequence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minLen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stopCodon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endPos</a:t>
            </a:r>
            <a:r>
              <a:rPr lang="en-US" sz="1200" dirty="0" smtClean="0">
                <a:latin typeface="Courier New" pitchFamily="-65" charset="0"/>
              </a:rPr>
              <a:t>)
</a:t>
            </a:r>
            <a:r>
              <a:rPr lang="en-US" sz="1200" dirty="0">
                <a:latin typeface="Courier New" pitchFamily="-65" charset="0"/>
              </a:rPr>
              <a:t>    </a:t>
            </a:r>
            <a:r>
              <a:rPr lang="en-US" sz="1200" dirty="0" err="1">
                <a:latin typeface="Courier New" pitchFamily="-65" charset="0"/>
              </a:rPr>
              <a:t>startPosORF</a:t>
            </a:r>
            <a:r>
              <a:rPr lang="en-US" sz="1200" dirty="0">
                <a:latin typeface="Courier New" pitchFamily="-65" charset="0"/>
              </a:rPr>
              <a:t> = ORFPos[0</a:t>
            </a:r>
            <a:r>
              <a:rPr lang="en-US" sz="1200" dirty="0" smtClean="0">
                <a:latin typeface="Courier New" pitchFamily="-65" charset="0"/>
              </a:rPr>
              <a:t>]
</a:t>
            </a:r>
            <a:r>
              <a:rPr lang="en-US" sz="1200" dirty="0">
                <a:latin typeface="Courier New" pitchFamily="-65" charset="0"/>
              </a:rPr>
              <a:t>    </a:t>
            </a:r>
            <a:r>
              <a:rPr lang="en-US" sz="1200" dirty="0" err="1">
                <a:latin typeface="Courier New" pitchFamily="-65" charset="0"/>
              </a:rPr>
              <a:t>endPosORF</a:t>
            </a:r>
            <a:r>
              <a:rPr lang="en-US" sz="1200" dirty="0">
                <a:latin typeface="Courier New" pitchFamily="-65" charset="0"/>
              </a:rPr>
              <a:t> = </a:t>
            </a:r>
            <a:r>
              <a:rPr lang="en-US" sz="1200" dirty="0" err="1">
                <a:latin typeface="Courier New" pitchFamily="-65" charset="0"/>
              </a:rPr>
              <a:t>startPosORF</a:t>
            </a:r>
            <a:r>
              <a:rPr lang="en-US" sz="1200" dirty="0">
                <a:latin typeface="Courier New" pitchFamily="-65" charset="0"/>
              </a:rPr>
              <a:t> + ORFPos[1</a:t>
            </a:r>
            <a:r>
              <a:rPr lang="en-US" sz="1200" dirty="0" smtClean="0">
                <a:latin typeface="Courier New" pitchFamily="-65" charset="0"/>
              </a:rPr>
              <a:t>]
</a:t>
            </a:r>
            <a:r>
              <a:rPr lang="en-US" sz="1200" dirty="0">
                <a:latin typeface="Courier New" pitchFamily="-65" charset="0"/>
              </a:rPr>
              <a:t>    if (</a:t>
            </a:r>
            <a:r>
              <a:rPr lang="en-US" sz="1200" dirty="0" err="1">
                <a:latin typeface="Courier New" pitchFamily="-65" charset="0"/>
              </a:rPr>
              <a:t>startPosORF</a:t>
            </a:r>
            <a:r>
              <a:rPr lang="en-US" sz="1200" dirty="0">
                <a:latin typeface="Courier New" pitchFamily="-65" charset="0"/>
              </a:rPr>
              <a:t> &gt;= 0)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return sequence[ORFPos[0]: ORFPos[0]+ORFPos[1]</a:t>
            </a:r>
            <a:r>
              <a:rPr lang="en-US" sz="1200" dirty="0" smtClean="0">
                <a:latin typeface="Courier New" pitchFamily="-65" charset="0"/>
              </a:rPr>
              <a:t>]
</a:t>
            </a:r>
            <a:r>
              <a:rPr lang="en-US" sz="1200" dirty="0">
                <a:latin typeface="Courier New" pitchFamily="-65" charset="0"/>
              </a:rPr>
              <a:t>    else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return ""</a:t>
            </a:r>
            <a:endParaRPr lang="en-GB" sz="1200" dirty="0">
              <a:latin typeface="Courier New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Outline</a:t>
            </a:r>
            <a:endParaRPr lang="en-GB" dirty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 smtClean="0"/>
              <a:t>Lecture 2 Homework</a:t>
            </a:r>
          </a:p>
          <a:p>
            <a:r>
              <a:rPr lang="en-GB" dirty="0" smtClean="0"/>
              <a:t>Lists and Other Sequences</a:t>
            </a:r>
          </a:p>
          <a:p>
            <a:r>
              <a:rPr lang="en-GB" dirty="0" smtClean="0"/>
              <a:t>Dictionaries and Sequence Translation</a:t>
            </a:r>
          </a:p>
          <a:p>
            <a:r>
              <a:rPr lang="en-GB" dirty="0" smtClean="0"/>
              <a:t>Finding </a:t>
            </a:r>
            <a:r>
              <a:rPr lang="en-GB" dirty="0" err="1" smtClean="0"/>
              <a:t>ORF’s</a:t>
            </a:r>
            <a:r>
              <a:rPr lang="en-GB" dirty="0" smtClean="0"/>
              <a:t> in sequences</a:t>
            </a:r>
            <a:endParaRPr lang="en-GB" dirty="0"/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09D350-B815-144F-8D62-17073968412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Homework</a:t>
            </a:r>
            <a:endParaRPr lang="en-US" dirty="0"/>
          </a:p>
        </p:txBody>
      </p:sp>
      <p:sp>
        <p:nvSpPr>
          <p:cNvPr id="78851" name="Rectangle 3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Design an ORF extractor to return the list of all ORF’s within a sequence together with their positions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Time</a:t>
            </a:r>
            <a:endParaRPr lang="en-US"/>
          </a:p>
        </p:txBody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Handling files containing sequences and alignments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151812" cy="582612"/>
          </a:xfrm>
        </p:spPr>
        <p:txBody>
          <a:bodyPr/>
          <a:lstStyle/>
          <a:p>
            <a:pPr algn="ctr"/>
            <a:r>
              <a:rPr lang="en-US" sz="2400" dirty="0" smtClean="0"/>
              <a:t>Lecture 2 Homework:</a:t>
            </a:r>
            <a:br>
              <a:rPr lang="en-US" sz="2400" dirty="0" smtClean="0"/>
            </a:br>
            <a:r>
              <a:rPr lang="en-US" sz="2400" dirty="0" smtClean="0"/>
              <a:t>Finding Patterns Within Sequences</a:t>
            </a:r>
            <a:endParaRPr lang="en-US" sz="2400" dirty="0"/>
          </a:p>
        </p:txBody>
      </p:sp>
      <p:sp>
        <p:nvSpPr>
          <p:cNvPr id="111619" name="Text Box 4"/>
          <p:cNvSpPr txBox="1">
            <a:spLocks noChangeArrowheads="1"/>
          </p:cNvSpPr>
          <p:nvPr/>
        </p:nvSpPr>
        <p:spPr bwMode="auto">
          <a:xfrm>
            <a:off x="731838" y="1362074"/>
            <a:ext cx="7419975" cy="202274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dirty="0"/>
              <a:t>from string import *</a:t>
            </a:r>
          </a:p>
          <a:p>
            <a:pPr defTabSz="414338"/>
            <a:r>
              <a:rPr lang="en-US" dirty="0"/>
              <a:t>def </a:t>
            </a:r>
            <a:r>
              <a:rPr lang="en-US" dirty="0" err="1"/>
              <a:t>searchPattern(dna</a:t>
            </a:r>
            <a:r>
              <a:rPr lang="en-US" dirty="0"/>
              <a:t>, pattern):</a:t>
            </a:r>
          </a:p>
          <a:p>
            <a:pPr defTabSz="414338"/>
            <a:r>
              <a:rPr lang="en-US" dirty="0"/>
              <a:t>	'print all start positions of a pattern string inside a target string’</a:t>
            </a:r>
          </a:p>
          <a:p>
            <a:pPr defTabSz="414338"/>
            <a:r>
              <a:rPr lang="en-US" dirty="0"/>
              <a:t>	site = </a:t>
            </a:r>
            <a:r>
              <a:rPr lang="en-US" dirty="0" err="1">
                <a:solidFill>
                  <a:srgbClr val="FF0000"/>
                </a:solidFill>
              </a:rPr>
              <a:t>findDNAPattern</a:t>
            </a:r>
            <a:r>
              <a:rPr lang="en-US" dirty="0"/>
              <a:t> (</a:t>
            </a:r>
            <a:r>
              <a:rPr lang="en-US" dirty="0" err="1"/>
              <a:t>dna</a:t>
            </a:r>
            <a:r>
              <a:rPr lang="en-US" dirty="0"/>
              <a:t>, pattern)</a:t>
            </a:r>
          </a:p>
          <a:p>
            <a:pPr defTabSz="414338"/>
            <a:r>
              <a:rPr lang="en-US" dirty="0"/>
              <a:t>	while site != -1:</a:t>
            </a:r>
          </a:p>
          <a:p>
            <a:pPr defTabSz="414338"/>
            <a:r>
              <a:rPr lang="en-US" dirty="0"/>
              <a:t>		print ’pattern %</a:t>
            </a:r>
            <a:r>
              <a:rPr lang="en-US" dirty="0" err="1"/>
              <a:t>s</a:t>
            </a:r>
            <a:r>
              <a:rPr lang="en-US" dirty="0"/>
              <a:t> found at position %</a:t>
            </a:r>
            <a:r>
              <a:rPr lang="en-US" dirty="0" err="1"/>
              <a:t>d</a:t>
            </a:r>
            <a:r>
              <a:rPr lang="en-US" dirty="0"/>
              <a:t>' % (pattern, site)</a:t>
            </a:r>
          </a:p>
          <a:p>
            <a:pPr defTabSz="414338"/>
            <a:r>
              <a:rPr lang="en-US" dirty="0"/>
              <a:t>		site = </a:t>
            </a:r>
            <a:r>
              <a:rPr lang="en-US" dirty="0" err="1">
                <a:solidFill>
                  <a:srgbClr val="FF0000"/>
                </a:solidFill>
              </a:rPr>
              <a:t>findDNApattern</a:t>
            </a:r>
            <a:r>
              <a:rPr lang="en-US" dirty="0"/>
              <a:t> (</a:t>
            </a:r>
            <a:r>
              <a:rPr lang="en-US" dirty="0" err="1"/>
              <a:t>dna</a:t>
            </a:r>
            <a:r>
              <a:rPr lang="en-US" dirty="0"/>
              <a:t>, pattern, site + 1)</a:t>
            </a:r>
            <a:endParaRPr lang="en-US" i="1" dirty="0"/>
          </a:p>
        </p:txBody>
      </p:sp>
      <p:sp>
        <p:nvSpPr>
          <p:cNvPr id="111620" name="Text Box 5"/>
          <p:cNvSpPr txBox="1">
            <a:spLocks noChangeArrowheads="1"/>
          </p:cNvSpPr>
          <p:nvPr/>
        </p:nvSpPr>
        <p:spPr bwMode="auto">
          <a:xfrm>
            <a:off x="4473575" y="6061075"/>
            <a:ext cx="419735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200" i="1"/>
              <a:t>Example from Pasteur Institute Bioinformatics Using Python</a:t>
            </a:r>
          </a:p>
        </p:txBody>
      </p:sp>
      <p:sp>
        <p:nvSpPr>
          <p:cNvPr id="111621" name="Rectangle 8"/>
          <p:cNvSpPr>
            <a:spLocks noChangeArrowheads="1"/>
          </p:cNvSpPr>
          <p:nvPr/>
        </p:nvSpPr>
        <p:spPr bwMode="auto">
          <a:xfrm>
            <a:off x="1931988" y="3685048"/>
            <a:ext cx="4999037" cy="119175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/>
              <a:t>&gt;&gt;&gt; </a:t>
            </a:r>
            <a:r>
              <a:rPr lang="en-US" dirty="0" err="1"/>
              <a:t>searchPattern("acgctaggct","</a:t>
            </a:r>
            <a:r>
              <a:rPr lang="en-US" dirty="0" err="1" smtClean="0"/>
              <a:t>gc</a:t>
            </a:r>
            <a:r>
              <a:rPr lang="en-US" dirty="0" smtClean="0"/>
              <a:t>”)
</a:t>
            </a:r>
            <a:r>
              <a:rPr lang="en-US" dirty="0"/>
              <a:t>pattern </a:t>
            </a:r>
            <a:r>
              <a:rPr lang="en-US" dirty="0" err="1"/>
              <a:t>gc</a:t>
            </a:r>
            <a:r>
              <a:rPr lang="en-US" dirty="0"/>
              <a:t> at position </a:t>
            </a:r>
            <a:r>
              <a:rPr lang="en-US" dirty="0" smtClean="0"/>
              <a:t>2
</a:t>
            </a:r>
            <a:r>
              <a:rPr lang="en-US" dirty="0"/>
              <a:t>pattern </a:t>
            </a:r>
            <a:r>
              <a:rPr lang="en-US" dirty="0" err="1"/>
              <a:t>gc</a:t>
            </a:r>
            <a:r>
              <a:rPr lang="en-US" dirty="0"/>
              <a:t> at position </a:t>
            </a:r>
            <a:r>
              <a:rPr lang="en-US" dirty="0" smtClean="0"/>
              <a:t>7
</a:t>
            </a:r>
            <a:r>
              <a:rPr lang="en-US" dirty="0"/>
              <a:t>&gt;&gt;&gt; 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11622" name="Slide Number Placeholder 7"/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hangingPunct="1"/>
            <a:fld id="{B19FCAAE-26EB-0B45-B208-DEF137EE2108}" type="slidenum">
              <a:rPr lang="en-US" sz="1400">
                <a:solidFill>
                  <a:schemeClr val="tx2"/>
                </a:solidFill>
              </a:rPr>
              <a:pPr hangingPunct="1"/>
              <a:t>4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11623" name="Footer Placeholder 8"/>
          <p:cNvSpPr txBox="1">
            <a:spLocks noGrp="1"/>
          </p:cNvSpPr>
          <p:nvPr/>
        </p:nvSpPr>
        <p:spPr bwMode="auto">
          <a:xfrm>
            <a:off x="1287463" y="6313488"/>
            <a:ext cx="7416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 hangingPunct="1"/>
            <a:r>
              <a:rPr lang="en-US" sz="800" b="1">
                <a:solidFill>
                  <a:schemeClr val="tx2"/>
                </a:solidFill>
                <a:latin typeface="Times New Roman" pitchFamily="-65" charset="0"/>
                <a:ea typeface="Times New Roman" pitchFamily="-65" charset="0"/>
                <a:cs typeface="Times New Roman" pitchFamily="-65" charset="0"/>
              </a:rPr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1771650" y="5334000"/>
            <a:ext cx="5391150" cy="3571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What if DNA may contain unknown nucleotides ‘X’?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Lecture 2 Homework: One Approach</a:t>
            </a:r>
            <a:endParaRPr lang="en-US" dirty="0"/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493713" y="2519363"/>
            <a:ext cx="8247062" cy="313074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endParaRPr lang="en-US" dirty="0"/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def </a:t>
            </a:r>
            <a:r>
              <a:rPr lang="en-US" sz="1600" b="1" dirty="0" err="1">
                <a:latin typeface="Courier New" pitchFamily="-65" charset="0"/>
              </a:rPr>
              <a:t>findDNAPattern</a:t>
            </a:r>
            <a:r>
              <a:rPr lang="en-US" sz="1600" dirty="0" err="1">
                <a:latin typeface="Courier New" pitchFamily="-65" charset="0"/>
              </a:rPr>
              <a:t>(dna</a:t>
            </a:r>
            <a:r>
              <a:rPr lang="en-US" sz="1600" dirty="0">
                <a:latin typeface="Courier New" pitchFamily="-65" charset="0"/>
              </a:rPr>
              <a:t>, </a:t>
            </a:r>
            <a:r>
              <a:rPr lang="en-US" sz="1600" dirty="0" err="1">
                <a:latin typeface="Courier New" pitchFamily="-65" charset="0"/>
              </a:rPr>
              <a:t>pattern,startPosition</a:t>
            </a:r>
            <a:r>
              <a:rPr lang="en-US" sz="1600" dirty="0">
                <a:latin typeface="Courier New" pitchFamily="-65" charset="0"/>
              </a:rPr>
              <a:t>, </a:t>
            </a:r>
            <a:r>
              <a:rPr lang="en-US" sz="1600" dirty="0" err="1">
                <a:latin typeface="Courier New" pitchFamily="-65" charset="0"/>
              </a:rPr>
              <a:t>endPosition</a:t>
            </a:r>
            <a:r>
              <a:rPr lang="en-US" sz="1600" dirty="0">
                <a:latin typeface="Courier New" pitchFamily="-65" charset="0"/>
              </a:rPr>
              <a:t>):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</a:t>
            </a:r>
            <a:r>
              <a:rPr lang="en-US" sz="1200" dirty="0">
                <a:latin typeface="Courier New" pitchFamily="-65" charset="0"/>
              </a:rPr>
              <a:t>'Finds the index of the first </a:t>
            </a:r>
            <a:r>
              <a:rPr lang="en-US" sz="1200" dirty="0" err="1">
                <a:latin typeface="Courier New" pitchFamily="-65" charset="0"/>
              </a:rPr>
              <a:t>ocurrence</a:t>
            </a:r>
            <a:r>
              <a:rPr lang="en-US" sz="1200" dirty="0">
                <a:latin typeface="Courier New" pitchFamily="-65" charset="0"/>
              </a:rPr>
              <a:t> of DNA pattern within DNA sequence'</a:t>
            </a:r>
            <a:endParaRPr lang="en-US" sz="1600" dirty="0">
              <a:latin typeface="Courier New" pitchFamily="-65" charset="0"/>
            </a:endParaRP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</a:t>
            </a:r>
            <a:r>
              <a:rPr lang="en-US" sz="1600" dirty="0" err="1">
                <a:latin typeface="Courier New" pitchFamily="-65" charset="0"/>
              </a:rPr>
              <a:t>dna</a:t>
            </a:r>
            <a:r>
              <a:rPr lang="en-US" sz="1600" dirty="0">
                <a:latin typeface="Courier New" pitchFamily="-65" charset="0"/>
              </a:rPr>
              <a:t> = </a:t>
            </a:r>
            <a:r>
              <a:rPr lang="en-US" sz="1600" dirty="0" err="1">
                <a:latin typeface="Courier New" pitchFamily="-65" charset="0"/>
              </a:rPr>
              <a:t>dna.lower</a:t>
            </a:r>
            <a:r>
              <a:rPr lang="en-US" sz="1600" dirty="0">
                <a:latin typeface="Courier New" pitchFamily="-65" charset="0"/>
              </a:rPr>
              <a:t>() # Force sequence and pattern to lower case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pattern = </a:t>
            </a:r>
            <a:r>
              <a:rPr lang="en-US" sz="1600" dirty="0" err="1">
                <a:latin typeface="Courier New" pitchFamily="-65" charset="0"/>
              </a:rPr>
              <a:t>pattern.lower</a:t>
            </a:r>
            <a:r>
              <a:rPr lang="en-US" sz="1600" dirty="0">
                <a:latin typeface="Courier New" pitchFamily="-65" charset="0"/>
              </a:rPr>
              <a:t>()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for 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in </a:t>
            </a:r>
            <a:r>
              <a:rPr lang="en-US" sz="1600" dirty="0" err="1">
                <a:latin typeface="Courier New" pitchFamily="-65" charset="0"/>
              </a:rPr>
              <a:t>xrange(startPosition</a:t>
            </a:r>
            <a:r>
              <a:rPr lang="en-US" sz="1600" dirty="0">
                <a:latin typeface="Courier New" pitchFamily="-65" charset="0"/>
              </a:rPr>
              <a:t>, </a:t>
            </a:r>
            <a:r>
              <a:rPr lang="en-US" sz="1600" dirty="0" err="1">
                <a:latin typeface="Courier New" pitchFamily="-65" charset="0"/>
              </a:rPr>
              <a:t>endPosition</a:t>
            </a:r>
            <a:r>
              <a:rPr lang="en-US" sz="1600" dirty="0">
                <a:latin typeface="Courier New" pitchFamily="-65" charset="0"/>
              </a:rPr>
              <a:t>):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    # Attempt to match </a:t>
            </a:r>
            <a:r>
              <a:rPr lang="en-US" sz="1600" dirty="0" smtClean="0">
                <a:latin typeface="Courier New" pitchFamily="-65" charset="0"/>
              </a:rPr>
              <a:t>pattern </a:t>
            </a:r>
            <a:r>
              <a:rPr lang="en-US" sz="1600" dirty="0">
                <a:latin typeface="Courier New" pitchFamily="-65" charset="0"/>
              </a:rPr>
              <a:t>starting at position </a:t>
            </a:r>
            <a:r>
              <a:rPr lang="en-US" sz="1600" dirty="0" err="1">
                <a:latin typeface="Courier New" pitchFamily="-65" charset="0"/>
              </a:rPr>
              <a:t>i</a:t>
            </a:r>
            <a:endParaRPr lang="en-US" sz="1600" dirty="0">
              <a:latin typeface="Courier New" pitchFamily="-65" charset="0"/>
            </a:endParaRP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    if (</a:t>
            </a:r>
            <a:r>
              <a:rPr lang="en-US" sz="1600" b="1" dirty="0" err="1">
                <a:latin typeface="Courier New" pitchFamily="-65" charset="0"/>
              </a:rPr>
              <a:t>matchDNAPattern</a:t>
            </a:r>
            <a:r>
              <a:rPr lang="en-US" sz="1600" dirty="0" err="1">
                <a:latin typeface="Courier New" pitchFamily="-65" charset="0"/>
              </a:rPr>
              <a:t>(dna[i:],pattern</a:t>
            </a:r>
            <a:r>
              <a:rPr lang="en-US" sz="1600" dirty="0">
                <a:latin typeface="Courier New" pitchFamily="-65" charset="0"/>
              </a:rPr>
              <a:t>)):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        return </a:t>
            </a:r>
            <a:r>
              <a:rPr lang="en-US" sz="1600" dirty="0" err="1">
                <a:latin typeface="Courier New" pitchFamily="-65" charset="0"/>
              </a:rPr>
              <a:t>i</a:t>
            </a:r>
            <a:endParaRPr lang="en-US" sz="1600" dirty="0">
              <a:latin typeface="Courier New" pitchFamily="-65" charset="0"/>
            </a:endParaRP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return -1</a:t>
            </a:r>
            <a:endParaRPr lang="en-US" dirty="0"/>
          </a:p>
          <a:p>
            <a:pPr defTabSz="414338" eaLnBrk="0"/>
            <a:endParaRPr lang="en-US" i="1" dirty="0"/>
          </a:p>
          <a:p>
            <a:pPr defTabSz="414338"/>
            <a:r>
              <a:rPr lang="en-US" i="1" dirty="0"/>
              <a:t>		</a:t>
            </a: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487363" y="1751013"/>
            <a:ext cx="40290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Write your own find function:</a:t>
            </a:r>
          </a:p>
        </p:txBody>
      </p:sp>
      <p:sp>
        <p:nvSpPr>
          <p:cNvPr id="109574" name="Oval 6"/>
          <p:cNvSpPr>
            <a:spLocks noChangeArrowheads="1"/>
          </p:cNvSpPr>
          <p:nvPr/>
        </p:nvSpPr>
        <p:spPr bwMode="auto">
          <a:xfrm>
            <a:off x="1893888" y="4191000"/>
            <a:ext cx="2143125" cy="5334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528638" y="5735638"/>
            <a:ext cx="81930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Top-Down Design: </a:t>
            </a:r>
            <a:r>
              <a:rPr lang="en-US"/>
              <a:t>From </a:t>
            </a:r>
            <a:r>
              <a:rPr lang="en-US" sz="2400"/>
              <a:t>BIG</a:t>
            </a:r>
            <a:r>
              <a:rPr lang="en-US"/>
              <a:t> functions to </a:t>
            </a:r>
            <a:r>
              <a:rPr lang="en-US" sz="1200"/>
              <a:t>small</a:t>
            </a:r>
            <a:r>
              <a:rPr lang="en-US"/>
              <a:t> helper functions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Lecture 2 Homework: One Approach</a:t>
            </a:r>
            <a:endParaRPr lang="en-US"/>
          </a:p>
        </p:txBody>
      </p:sp>
      <p:sp>
        <p:nvSpPr>
          <p:cNvPr id="115715" name="Text Box 4"/>
          <p:cNvSpPr txBox="1">
            <a:spLocks noChangeArrowheads="1"/>
          </p:cNvSpPr>
          <p:nvPr/>
        </p:nvSpPr>
        <p:spPr bwMode="auto">
          <a:xfrm>
            <a:off x="300038" y="2519363"/>
            <a:ext cx="8440737" cy="258921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endParaRPr lang="en-US" sz="1600" dirty="0"/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def </a:t>
            </a:r>
            <a:r>
              <a:rPr lang="en-US" sz="1600" b="1" dirty="0" err="1">
                <a:latin typeface="Courier New" pitchFamily="-65" charset="0"/>
              </a:rPr>
              <a:t>matchDNAPattern</a:t>
            </a:r>
            <a:r>
              <a:rPr lang="en-US" sz="1600" dirty="0" err="1">
                <a:latin typeface="Courier New" pitchFamily="-65" charset="0"/>
              </a:rPr>
              <a:t>(sequence</a:t>
            </a:r>
            <a:r>
              <a:rPr lang="en-US" sz="1600" dirty="0">
                <a:latin typeface="Courier New" pitchFamily="-65" charset="0"/>
              </a:rPr>
              <a:t>, pattern):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'Determines if DNA pattern is a prefix of DNA sequence'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= 0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while ((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&lt; </a:t>
            </a:r>
            <a:r>
              <a:rPr lang="en-US" sz="1600" dirty="0" err="1">
                <a:latin typeface="Courier New" pitchFamily="-65" charset="0"/>
              </a:rPr>
              <a:t>len(pattern</a:t>
            </a:r>
            <a:r>
              <a:rPr lang="en-US" sz="1600" dirty="0">
                <a:latin typeface="Courier New" pitchFamily="-65" charset="0"/>
              </a:rPr>
              <a:t>)) and (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&lt; </a:t>
            </a:r>
            <a:r>
              <a:rPr lang="en-US" sz="1600" dirty="0" err="1">
                <a:latin typeface="Courier New" pitchFamily="-65" charset="0"/>
              </a:rPr>
              <a:t>len(sequence</a:t>
            </a:r>
            <a:r>
              <a:rPr lang="en-US" sz="1600" dirty="0">
                <a:latin typeface="Courier New" pitchFamily="-65" charset="0"/>
              </a:rPr>
              <a:t>))):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    if (not </a:t>
            </a:r>
            <a:r>
              <a:rPr lang="en-US" sz="1600" b="1" dirty="0" err="1">
                <a:latin typeface="Courier New" pitchFamily="-65" charset="0"/>
              </a:rPr>
              <a:t>matchDNANucleotides</a:t>
            </a:r>
            <a:r>
              <a:rPr lang="en-US" sz="1600" dirty="0" err="1">
                <a:latin typeface="Courier New" pitchFamily="-65" charset="0"/>
              </a:rPr>
              <a:t>(sequence[i</a:t>
            </a:r>
            <a:r>
              <a:rPr lang="en-US" sz="1600" dirty="0">
                <a:latin typeface="Courier New" pitchFamily="-65" charset="0"/>
              </a:rPr>
              <a:t>], </a:t>
            </a:r>
            <a:r>
              <a:rPr lang="en-US" sz="1600" dirty="0" err="1">
                <a:latin typeface="Courier New" pitchFamily="-65" charset="0"/>
              </a:rPr>
              <a:t>pattern[i</a:t>
            </a:r>
            <a:r>
              <a:rPr lang="en-US" sz="1600" dirty="0">
                <a:latin typeface="Courier New" pitchFamily="-65" charset="0"/>
              </a:rPr>
              <a:t>])):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        return False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    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= 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+ 1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return (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== </a:t>
            </a:r>
            <a:r>
              <a:rPr lang="en-US" sz="1600" dirty="0" err="1">
                <a:latin typeface="Courier New" pitchFamily="-65" charset="0"/>
              </a:rPr>
              <a:t>len(pattern</a:t>
            </a:r>
            <a:r>
              <a:rPr lang="en-US" sz="1600" dirty="0">
                <a:latin typeface="Courier New" pitchFamily="-65" charset="0"/>
              </a:rPr>
              <a:t>))</a:t>
            </a:r>
          </a:p>
          <a:p>
            <a:pPr defTabSz="414338" eaLnBrk="0"/>
            <a:endParaRPr lang="en-US" sz="1600" i="1" dirty="0"/>
          </a:p>
          <a:p>
            <a:pPr defTabSz="414338"/>
            <a:r>
              <a:rPr lang="en-US" sz="1600" i="1" dirty="0"/>
              <a:t>		</a:t>
            </a:r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487363" y="1751013"/>
            <a:ext cx="40290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Write your own find function:</a:t>
            </a:r>
          </a:p>
        </p:txBody>
      </p:sp>
      <p:sp>
        <p:nvSpPr>
          <p:cNvPr id="115717" name="Oval 5"/>
          <p:cNvSpPr>
            <a:spLocks noChangeArrowheads="1"/>
          </p:cNvSpPr>
          <p:nvPr/>
        </p:nvSpPr>
        <p:spPr bwMode="auto">
          <a:xfrm>
            <a:off x="2278063" y="3786187"/>
            <a:ext cx="2405062" cy="328613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28638" y="5735638"/>
            <a:ext cx="81930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Top-Down Design: </a:t>
            </a:r>
            <a:r>
              <a:rPr lang="en-US"/>
              <a:t>From </a:t>
            </a:r>
            <a:r>
              <a:rPr lang="en-US" sz="2400"/>
              <a:t>BIG</a:t>
            </a:r>
            <a:r>
              <a:rPr lang="en-US"/>
              <a:t> functions to </a:t>
            </a:r>
            <a:r>
              <a:rPr lang="en-US" sz="1200"/>
              <a:t>small</a:t>
            </a:r>
            <a:r>
              <a:rPr lang="en-US"/>
              <a:t> helper functions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Lecture 2 Homework: One Approach</a:t>
            </a:r>
            <a:endParaRPr lang="en-US" dirty="0"/>
          </a:p>
        </p:txBody>
      </p:sp>
      <p:sp>
        <p:nvSpPr>
          <p:cNvPr id="113667" name="Text Box 4"/>
          <p:cNvSpPr txBox="1">
            <a:spLocks noChangeArrowheads="1"/>
          </p:cNvSpPr>
          <p:nvPr/>
        </p:nvSpPr>
        <p:spPr bwMode="auto">
          <a:xfrm>
            <a:off x="290513" y="2281238"/>
            <a:ext cx="8542337" cy="210661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endParaRPr lang="en-US"/>
          </a:p>
          <a:p>
            <a:pPr defTabSz="414338" eaLnBrk="0"/>
            <a:r>
              <a:rPr lang="en-US" sz="1400">
                <a:latin typeface="Courier New" pitchFamily="-65" charset="0"/>
              </a:rPr>
              <a:t>def </a:t>
            </a:r>
            <a:r>
              <a:rPr lang="en-US" sz="1400" b="1">
                <a:latin typeface="Courier New" pitchFamily="-65" charset="0"/>
              </a:rPr>
              <a:t>matchDNANucleotides</a:t>
            </a:r>
            <a:r>
              <a:rPr lang="en-US" sz="1400">
                <a:latin typeface="Courier New" pitchFamily="-65" charset="0"/>
              </a:rPr>
              <a:t>(base1, base2):</a:t>
            </a:r>
          </a:p>
          <a:p>
            <a:pPr defTabSz="414338" eaLnBrk="0"/>
            <a:r>
              <a:rPr lang="en-US" sz="1400">
                <a:latin typeface="Courier New" pitchFamily="-65" charset="0"/>
              </a:rPr>
              <a:t>    'Returns True is nucleotide bases are equal or one of them is unknown'</a:t>
            </a:r>
          </a:p>
          <a:p>
            <a:pPr defTabSz="414338" eaLnBrk="0"/>
            <a:r>
              <a:rPr lang="en-US" sz="1400">
                <a:latin typeface="Courier New" pitchFamily="-65" charset="0"/>
              </a:rPr>
              <a:t>    return (base1 == 'x' or </a:t>
            </a:r>
          </a:p>
          <a:p>
            <a:pPr defTabSz="414338" eaLnBrk="0"/>
            <a:r>
              <a:rPr lang="en-US" sz="1400">
                <a:latin typeface="Courier New" pitchFamily="-65" charset="0"/>
              </a:rPr>
              <a:t>            base2 == 'x' or </a:t>
            </a:r>
          </a:p>
          <a:p>
            <a:pPr defTabSz="414338" eaLnBrk="0"/>
            <a:r>
              <a:rPr lang="en-US" sz="1400">
                <a:latin typeface="Courier New" pitchFamily="-65" charset="0"/>
              </a:rPr>
              <a:t>           (isDNANucleotide(base1) and (base1 == base2)))</a:t>
            </a:r>
            <a:endParaRPr lang="en-US"/>
          </a:p>
          <a:p>
            <a:pPr defTabSz="414338" eaLnBrk="0"/>
            <a:endParaRPr lang="en-US"/>
          </a:p>
          <a:p>
            <a:pPr defTabSz="414338" eaLnBrk="0"/>
            <a:endParaRPr lang="en-US" i="1"/>
          </a:p>
          <a:p>
            <a:pPr defTabSz="414338"/>
            <a:r>
              <a:rPr lang="en-US" i="1"/>
              <a:t>		</a:t>
            </a:r>
          </a:p>
        </p:txBody>
      </p:sp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293688" y="1658938"/>
            <a:ext cx="40290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Write your own find function: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28638" y="5735638"/>
            <a:ext cx="81930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Top-Down Design: </a:t>
            </a:r>
            <a:r>
              <a:rPr lang="en-US"/>
              <a:t>From </a:t>
            </a:r>
            <a:r>
              <a:rPr lang="en-US" sz="2400"/>
              <a:t>BIG</a:t>
            </a:r>
            <a:r>
              <a:rPr lang="en-US"/>
              <a:t> functions to </a:t>
            </a:r>
            <a:r>
              <a:rPr lang="en-US" sz="1200"/>
              <a:t>small</a:t>
            </a:r>
            <a:r>
              <a:rPr lang="en-US"/>
              <a:t> helper functions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Lecture 2 Homework: One Approach</a:t>
            </a:r>
            <a:endParaRPr lang="en-US" dirty="0"/>
          </a:p>
        </p:txBody>
      </p:sp>
      <p:sp>
        <p:nvSpPr>
          <p:cNvPr id="114691" name="Text Box 4"/>
          <p:cNvSpPr txBox="1">
            <a:spLocks noChangeArrowheads="1"/>
          </p:cNvSpPr>
          <p:nvPr/>
        </p:nvSpPr>
        <p:spPr bwMode="auto">
          <a:xfrm>
            <a:off x="312738" y="2519363"/>
            <a:ext cx="8428037" cy="33559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endParaRPr lang="en-US"/>
          </a:p>
          <a:p>
            <a:pPr defTabSz="414338" eaLnBrk="0"/>
            <a:r>
              <a:rPr lang="en-US" sz="1600">
                <a:latin typeface="Courier New" pitchFamily="-65" charset="0"/>
              </a:rPr>
              <a:t>def </a:t>
            </a:r>
            <a:r>
              <a:rPr lang="en-US" sz="1600" b="1">
                <a:latin typeface="Courier New" pitchFamily="-65" charset="0"/>
              </a:rPr>
              <a:t>findDNAPattern</a:t>
            </a:r>
            <a:r>
              <a:rPr lang="en-US" sz="1600">
                <a:latin typeface="Courier New" pitchFamily="-65" charset="0"/>
              </a:rPr>
              <a:t>(dna, pattern,</a:t>
            </a:r>
            <a:r>
              <a:rPr lang="en-US" sz="1600">
                <a:solidFill>
                  <a:srgbClr val="FF0000"/>
                </a:solidFill>
                <a:latin typeface="Courier New" pitchFamily="-65" charset="0"/>
              </a:rPr>
              <a:t>startPosition=0, endPosition=None</a:t>
            </a:r>
            <a:r>
              <a:rPr lang="en-US" sz="1600">
                <a:latin typeface="Courier New" pitchFamily="-65" charset="0"/>
              </a:rPr>
              <a:t>):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</a:t>
            </a:r>
            <a:r>
              <a:rPr lang="en-US" sz="1200">
                <a:latin typeface="Courier New" pitchFamily="-65" charset="0"/>
              </a:rPr>
              <a:t>'Finds the index of the first ocurrence of DNA pattern within DNA sequence’</a:t>
            </a:r>
          </a:p>
          <a:p>
            <a:pPr defTabSz="414338" eaLnBrk="0"/>
            <a:r>
              <a:rPr lang="en-US" sz="1600">
                <a:solidFill>
                  <a:srgbClr val="FF0000"/>
                </a:solidFill>
                <a:latin typeface="Courier New" pitchFamily="-65" charset="0"/>
              </a:rPr>
              <a:t>    if (endPosition == None):</a:t>
            </a:r>
          </a:p>
          <a:p>
            <a:pPr defTabSz="414338" eaLnBrk="0"/>
            <a:r>
              <a:rPr lang="en-US" sz="1600">
                <a:solidFill>
                  <a:srgbClr val="FF0000"/>
                </a:solidFill>
                <a:latin typeface="Courier New" pitchFamily="-65" charset="0"/>
              </a:rPr>
              <a:t>        endPosition = len(dna)</a:t>
            </a:r>
            <a:endParaRPr lang="en-US" sz="1600">
              <a:latin typeface="Courier New" pitchFamily="-65" charset="0"/>
            </a:endParaRPr>
          </a:p>
          <a:p>
            <a:pPr defTabSz="414338" eaLnBrk="0"/>
            <a:r>
              <a:rPr lang="en-US" sz="1600">
                <a:latin typeface="Courier New" pitchFamily="-65" charset="0"/>
              </a:rPr>
              <a:t>    dna = dna.lower() # Force sequence and pattern to lower case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pattern = pattern.lower()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for i in xrange(startPosition, endPosition):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    # Attempt to match patter starting at position i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    if (matchDNAPattern(dna[i:],pattern)):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        return i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return -1</a:t>
            </a:r>
            <a:endParaRPr lang="en-US"/>
          </a:p>
          <a:p>
            <a:pPr defTabSz="414338" eaLnBrk="0"/>
            <a:endParaRPr lang="en-US" i="1"/>
          </a:p>
          <a:p>
            <a:pPr defTabSz="414338"/>
            <a:r>
              <a:rPr lang="en-US" i="1"/>
              <a:t>		</a:t>
            </a: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295275" y="1806575"/>
            <a:ext cx="36734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Using default parameters: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Gill Sans"/>
                <a:cs typeface="Gill Sans"/>
              </a:rPr>
              <a:t>Top Down Design: A Recursive Process</a:t>
            </a:r>
          </a:p>
        </p:txBody>
      </p:sp>
      <p:sp>
        <p:nvSpPr>
          <p:cNvPr id="121859" name="Rectangle 3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8229600" cy="35814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Gill Sans MT" pitchFamily="-65" charset="-18"/>
              </a:rPr>
              <a:t>Start with a high level problem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Gill Sans MT" pitchFamily="-65" charset="-18"/>
              </a:rPr>
              <a:t>Design a high-level function assuming existence of  ideal lower level functions that it needs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Gill Sans MT" pitchFamily="-65" charset="-18"/>
              </a:rPr>
              <a:t>Recursively design each lower level function top-down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SC-MA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PSC_Basic_62409</Template>
  <TotalTime>441</TotalTime>
  <Words>3606</Words>
  <Application>Microsoft Macintosh PowerPoint</Application>
  <PresentationFormat>On-screen Show (4:3)</PresentationFormat>
  <Paragraphs>352</Paragraphs>
  <Slides>31</Slides>
  <Notes>26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PSC-MARC</vt:lpstr>
      <vt:lpstr>Essential Computing for Bioinformatics</vt:lpstr>
      <vt:lpstr>Slide 2</vt:lpstr>
      <vt:lpstr>Outline</vt:lpstr>
      <vt:lpstr>Lecture 2 Homework: Finding Patterns Within Sequences</vt:lpstr>
      <vt:lpstr>Lecture 2 Homework: One Approach</vt:lpstr>
      <vt:lpstr>Lecture 2 Homework: One Approach</vt:lpstr>
      <vt:lpstr>Lecture 2 Homework: One Approach</vt:lpstr>
      <vt:lpstr>Lecture 2 Homework: One Approach</vt:lpstr>
      <vt:lpstr>Top Down Design: A Recursive Process</vt:lpstr>
      <vt:lpstr>List Values</vt:lpstr>
      <vt:lpstr>Generating Integer Lists</vt:lpstr>
      <vt:lpstr>Accessing List Elements</vt:lpstr>
      <vt:lpstr>More List Slices</vt:lpstr>
      <vt:lpstr>Modifying Slices of Lists</vt:lpstr>
      <vt:lpstr>Traversing Lists ( 2 WAYS)</vt:lpstr>
      <vt:lpstr>String  List Conversion</vt:lpstr>
      <vt:lpstr>Complementing Sequences: Utilities</vt:lpstr>
      <vt:lpstr>Complementing Sequences</vt:lpstr>
      <vt:lpstr>Complementing a List of Sequences</vt:lpstr>
      <vt:lpstr>Python Sequence Types</vt:lpstr>
      <vt:lpstr>Operations on Sequences</vt:lpstr>
      <vt:lpstr>Exercises</vt:lpstr>
      <vt:lpstr>Dictionaries</vt:lpstr>
      <vt:lpstr>Genetic Code As Python Dictionary</vt:lpstr>
      <vt:lpstr>A Test DNA Sequence</vt:lpstr>
      <vt:lpstr>CDS Sequence -&gt; Protein Sequence</vt:lpstr>
      <vt:lpstr>Dictionary Methods and Operations</vt:lpstr>
      <vt:lpstr>Finding ORF’s </vt:lpstr>
      <vt:lpstr>Extracting the ORF</vt:lpstr>
      <vt:lpstr>Homework</vt:lpstr>
      <vt:lpstr>Next Time</vt:lpstr>
    </vt:vector>
  </TitlesOfParts>
  <Company>PSC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Python programming  for biologists</dc:title>
  <dc:creator>emh</dc:creator>
  <cp:lastModifiedBy>Bienvenido Velez</cp:lastModifiedBy>
  <cp:revision>133</cp:revision>
  <cp:lastPrinted>2009-07-16T15:11:37Z</cp:lastPrinted>
  <dcterms:created xsi:type="dcterms:W3CDTF">2010-06-16T12:40:21Z</dcterms:created>
  <dcterms:modified xsi:type="dcterms:W3CDTF">2010-06-16T12:43:23Z</dcterms:modified>
</cp:coreProperties>
</file>