
<file path=[Content_Types].xml><?xml version="1.0" encoding="utf-8"?>
<Types xmlns="http://schemas.openxmlformats.org/package/2006/content-types">
  <Override PartName="/ppt/slides/slide12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50.xml" ContentType="application/vnd.openxmlformats-officedocument.presentationml.slide+xml"/>
  <Override PartName="/ppt/slides/slide23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40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49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53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55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6" r:id="rId1"/>
  </p:sldMasterIdLst>
  <p:notesMasterIdLst>
    <p:notesMasterId r:id="rId59"/>
  </p:notesMasterIdLst>
  <p:handoutMasterIdLst>
    <p:handoutMasterId r:id="rId60"/>
  </p:handoutMasterIdLst>
  <p:sldIdLst>
    <p:sldId id="261" r:id="rId2"/>
    <p:sldId id="258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64" r:id="rId30"/>
    <p:sldId id="365" r:id="rId31"/>
    <p:sldId id="366" r:id="rId32"/>
    <p:sldId id="367" r:id="rId33"/>
    <p:sldId id="368" r:id="rId34"/>
    <p:sldId id="369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355" r:id="rId50"/>
    <p:sldId id="356" r:id="rId51"/>
    <p:sldId id="357" r:id="rId52"/>
    <p:sldId id="358" r:id="rId53"/>
    <p:sldId id="361" r:id="rId54"/>
    <p:sldId id="370" r:id="rId55"/>
    <p:sldId id="362" r:id="rId56"/>
    <p:sldId id="371" r:id="rId57"/>
    <p:sldId id="363" r:id="rId5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hiddenSlides="1"/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422" autoAdjust="0"/>
    <p:restoredTop sz="94660"/>
  </p:normalViewPr>
  <p:slideViewPr>
    <p:cSldViewPr>
      <p:cViewPr varScale="1">
        <p:scale>
          <a:sx n="106" d="100"/>
          <a:sy n="106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theme" Target="theme/theme1.xml"/><Relationship Id="rId60" Type="http://schemas.openxmlformats.org/officeDocument/2006/relationships/handoutMaster" Target="handoutMasters/handoutMaster1.xml"/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viewProps" Target="viewProps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notesMaster" Target="notesMasters/notesMaster1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presProps" Target="presProps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tableStyles" Target="tableStyles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printerSettings" Target="printerSettings/printerSettings1.bin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6/23/10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6/23/10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418109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en-US" dirty="0" err="1" smtClean="0"/>
              <a:t>Ncbi</a:t>
            </a:r>
            <a:r>
              <a:rPr lang="en-US" dirty="0" smtClean="0"/>
              <a:t> snapshot del xml de </a:t>
            </a:r>
            <a:r>
              <a:rPr lang="en-US" dirty="0" err="1" smtClean="0"/>
              <a:t>aldehide</a:t>
            </a:r>
            <a:r>
              <a:rPr lang="en-US" dirty="0" smtClean="0"/>
              <a:t> </a:t>
            </a:r>
            <a:r>
              <a:rPr lang="en-US" dirty="0" err="1" smtClean="0"/>
              <a:t>dehydrogenase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4" Type="http://schemas.openxmlformats.org/officeDocument/2006/relationships/image" Target="../media/image5.jpeg"/><Relationship Id="rId5" Type="http://schemas.openxmlformats.org/officeDocument/2006/relationships/image" Target="../media/image6.jpeg"/><Relationship Id="rId7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3" Type="http://schemas.openxmlformats.org/officeDocument/2006/relationships/image" Target="../media/image4.jpeg"/><Relationship Id="rId6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5720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7150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112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5334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hangingPunct="1"/>
            <a:endParaRPr lang="en-US">
              <a:solidFill>
                <a:srgbClr val="FFFFFF"/>
              </a:solidFill>
              <a:latin typeface="Gill Sans MT" pitchFamily="-65" charset="-1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7" y="560389"/>
            <a:ext cx="8151813" cy="582612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244600" y="6356350"/>
            <a:ext cx="7416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hangingPunct="1">
              <a:defRPr sz="800" b="1">
                <a:solidFill>
                  <a:schemeClr val="tx2"/>
                </a:solidFill>
                <a:latin typeface="Times New Roman" pitchFamily="-112" charset="0"/>
                <a:ea typeface="Times New Roman" pitchFamily="-112" charset="0"/>
                <a:cs typeface="Times New Roman" pitchFamily="-112" charset="0"/>
              </a:defRPr>
            </a:lvl1pPr>
          </a:lstStyle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defRPr sz="1400">
                <a:solidFill>
                  <a:schemeClr val="tx2"/>
                </a:solidFill>
              </a:defRPr>
            </a:lvl1pPr>
          </a:lstStyle>
          <a:p>
            <a:fld id="{3CCE3B32-70E2-2C44-BF99-0EB13D10CC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6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6858000" y="0"/>
            <a:ext cx="914400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1" r:id="rId3"/>
    <p:sldLayoutId id="214748369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python.org" TargetMode="Externa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2971800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GB" sz="2595" dirty="0" smtClean="0"/>
              <a:t>MARC: Developing Bioinformatics Programs</a:t>
            </a:r>
          </a:p>
          <a:p>
            <a:pPr lvl="1"/>
            <a:r>
              <a:rPr lang="en-GB" sz="2595" dirty="0" smtClean="0"/>
              <a:t>July 2009</a:t>
            </a:r>
          </a:p>
          <a:p>
            <a:pPr lvl="1"/>
            <a:endParaRPr lang="en-GB" sz="2595" dirty="0" smtClean="0"/>
          </a:p>
          <a:p>
            <a:pPr lvl="1"/>
            <a:r>
              <a:rPr lang="en-GB" sz="2595" dirty="0" smtClean="0"/>
              <a:t>Alex </a:t>
            </a:r>
            <a:r>
              <a:rPr lang="en-GB" sz="2595" dirty="0" err="1" smtClean="0"/>
              <a:t>Ropelewski</a:t>
            </a:r>
            <a:endParaRPr lang="en-GB" sz="2595" dirty="0" smtClean="0"/>
          </a:p>
          <a:p>
            <a:pPr lvl="1"/>
            <a:r>
              <a:rPr lang="en-GB" sz="2595" dirty="0" smtClean="0"/>
              <a:t>PSC-NRBSC</a:t>
            </a:r>
          </a:p>
          <a:p>
            <a:pPr lvl="1"/>
            <a:r>
              <a:rPr lang="en-GB" sz="2595" dirty="0" smtClean="0"/>
              <a:t>Bienvenido Vélez</a:t>
            </a:r>
          </a:p>
          <a:p>
            <a:pPr lvl="1"/>
            <a:r>
              <a:rPr lang="en-GB" sz="2595" dirty="0" smtClean="0"/>
              <a:t>UPR Mayaguez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944562"/>
            <a:ext cx="8229600" cy="884238"/>
          </a:xfrm>
        </p:spPr>
        <p:txBody>
          <a:bodyPr/>
          <a:lstStyle/>
          <a:p>
            <a:pPr algn="ctr"/>
            <a:r>
              <a:rPr lang="en-US" dirty="0" smtClean="0"/>
              <a:t>Bioinformatics Data Management</a:t>
            </a: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905000" y="1600200"/>
            <a:ext cx="5413375" cy="125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prstTxWarp prst="textNoShape">
              <a:avLst/>
            </a:prstTxWarp>
            <a:spAutoFit/>
          </a:bodyPr>
          <a:lstStyle/>
          <a:p>
            <a:pPr algn="ctr" defTabSz="414338"/>
            <a:r>
              <a:rPr lang="en-US" sz="2200" dirty="0" smtClean="0"/>
              <a:t>Lecture 5</a:t>
            </a:r>
          </a:p>
          <a:p>
            <a:pPr algn="ctr" defTabSz="414338"/>
            <a:endParaRPr lang="en-US" sz="2200" dirty="0" smtClean="0"/>
          </a:p>
          <a:p>
            <a:pPr algn="ctr" defTabSz="414338"/>
            <a:r>
              <a:rPr lang="en-US" sz="3200" dirty="0" smtClean="0"/>
              <a:t>Structured Databases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Databases: Other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30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XML Databases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Query language = XPATH/XQUERY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980" y="1717640"/>
            <a:ext cx="8229600" cy="413712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Databases: Outline </a:t>
            </a:r>
            <a:endParaRPr lang="en-US" dirty="0"/>
          </a:p>
        </p:txBody>
      </p:sp>
      <p:sp>
        <p:nvSpPr>
          <p:cNvPr id="5123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n-GB" sz="2800" dirty="0" smtClean="0"/>
              <a:t>Introduction and Examples</a:t>
            </a:r>
          </a:p>
          <a:p>
            <a:r>
              <a:rPr lang="en-GB" sz="2800" dirty="0" smtClean="0"/>
              <a:t>Relational Database Design by Example</a:t>
            </a:r>
          </a:p>
          <a:p>
            <a:pPr lvl="2"/>
            <a:r>
              <a:rPr lang="en-GB" sz="2000" dirty="0" smtClean="0"/>
              <a:t>entities and relational diagrams</a:t>
            </a:r>
          </a:p>
          <a:p>
            <a:pPr lvl="2"/>
            <a:r>
              <a:rPr lang="en-GB" sz="2000" dirty="0" smtClean="0"/>
              <a:t>normal forms</a:t>
            </a:r>
          </a:p>
          <a:p>
            <a:r>
              <a:rPr lang="en-GB" sz="2800" dirty="0" smtClean="0"/>
              <a:t>SQL (Sequel) Language</a:t>
            </a:r>
          </a:p>
          <a:p>
            <a:r>
              <a:rPr lang="en-GB" sz="2800" dirty="0" smtClean="0"/>
              <a:t>SQL Data Manipulation</a:t>
            </a:r>
          </a:p>
          <a:p>
            <a:pPr lvl="1"/>
            <a:r>
              <a:rPr lang="en-GB" sz="2400" dirty="0" smtClean="0"/>
              <a:t>Select</a:t>
            </a:r>
          </a:p>
          <a:p>
            <a:pPr lvl="1"/>
            <a:r>
              <a:rPr lang="en-GB" sz="2400" dirty="0" smtClean="0"/>
              <a:t>Joins</a:t>
            </a:r>
          </a:p>
          <a:p>
            <a:pPr lvl="1"/>
            <a:r>
              <a:rPr lang="en-GB" sz="2400" dirty="0" smtClean="0"/>
              <a:t>Updates and deletes</a:t>
            </a:r>
          </a:p>
          <a:p>
            <a:pPr lvl="1"/>
            <a:r>
              <a:rPr lang="en-GB" sz="2400" dirty="0" smtClean="0"/>
              <a:t>Inserts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Databases: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Originally proposed by E.F. Codd in 1970</a:t>
            </a:r>
          </a:p>
          <a:p>
            <a:r>
              <a:rPr lang="en-US" smtClean="0"/>
              <a:t>First research prototypes in early 80’s: </a:t>
            </a:r>
          </a:p>
          <a:p>
            <a:pPr lvl="1"/>
            <a:r>
              <a:rPr lang="en-US" smtClean="0"/>
              <a:t>Ingres @ UC Berkeley</a:t>
            </a:r>
          </a:p>
          <a:p>
            <a:pPr lvl="1"/>
            <a:r>
              <a:rPr lang="en-US" smtClean="0"/>
              <a:t>System R @ IBM</a:t>
            </a:r>
          </a:p>
          <a:p>
            <a:r>
              <a:rPr lang="en-US" smtClean="0"/>
              <a:t>Today the market exceeds $20B annually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0" y="5867400"/>
            <a:ext cx="1523238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Edgar F. </a:t>
            </a:r>
            <a:r>
              <a:rPr lang="en-US" dirty="0" err="1" smtClean="0">
                <a:latin typeface="Gill Sans MT" pitchFamily="34" charset="0"/>
              </a:rPr>
              <a:t>Codd</a:t>
            </a:r>
            <a:r>
              <a:rPr lang="en-US" dirty="0" smtClean="0">
                <a:latin typeface="Gill Sans MT" pitchFamily="34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038600"/>
            <a:ext cx="19050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Databases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Commercial</a:t>
            </a:r>
          </a:p>
          <a:p>
            <a:pPr lvl="1"/>
            <a:r>
              <a:rPr lang="en-US" dirty="0" smtClean="0"/>
              <a:t>Oracle</a:t>
            </a:r>
          </a:p>
          <a:p>
            <a:pPr lvl="1"/>
            <a:r>
              <a:rPr lang="en-US" dirty="0" smtClean="0"/>
              <a:t>MS SQL Server</a:t>
            </a:r>
          </a:p>
          <a:p>
            <a:pPr lvl="1"/>
            <a:r>
              <a:rPr lang="en-US" dirty="0" smtClean="0"/>
              <a:t>IBM DB2</a:t>
            </a:r>
          </a:p>
          <a:p>
            <a:r>
              <a:rPr lang="en-US" dirty="0" smtClean="0"/>
              <a:t>Open Source</a:t>
            </a:r>
          </a:p>
          <a:p>
            <a:pPr lvl="1"/>
            <a:r>
              <a:rPr lang="en-US" dirty="0" err="1" smtClean="0"/>
              <a:t>SQLite</a:t>
            </a:r>
            <a:endParaRPr lang="en-US" dirty="0" smtClean="0"/>
          </a:p>
          <a:p>
            <a:pPr lvl="1"/>
            <a:r>
              <a:rPr lang="en-US" dirty="0" err="1" smtClean="0"/>
              <a:t>MySQL</a:t>
            </a:r>
            <a:endParaRPr lang="en-US" dirty="0" smtClean="0"/>
          </a:p>
          <a:p>
            <a:pPr lvl="1"/>
            <a:r>
              <a:rPr lang="en-US" dirty="0" smtClean="0"/>
              <a:t>Postgres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Relational Database 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7877" y="1237743"/>
            <a:ext cx="6394764" cy="6647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 pitchFamily="34" charset="0"/>
              </a:rPr>
              <a:t>Goal: Store results from multiple sequence search attempts </a:t>
            </a:r>
          </a:p>
          <a:p>
            <a:r>
              <a:rPr lang="en-US" sz="2000" dirty="0" smtClean="0">
                <a:latin typeface="Gill Sans MT" pitchFamily="34" charset="0"/>
              </a:rPr>
              <a:t>Leverage SQL to analyze large result set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730" y="1892415"/>
            <a:ext cx="8145243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ill Sans MT" pitchFamily="34" charset="0"/>
              </a:rPr>
              <a:t>Entities to be stored: Matching sequences with scores for each search matrix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01341" y="2417811"/>
          <a:ext cx="8248470" cy="34747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67262"/>
                <a:gridCol w="1875802"/>
                <a:gridCol w="1191764"/>
                <a:gridCol w="1191764"/>
                <a:gridCol w="1125554"/>
                <a:gridCol w="1496324"/>
              </a:tblGrid>
              <a:tr h="328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SearchDate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08274" y="5867400"/>
            <a:ext cx="4389728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Gill Sans MT" pitchFamily="34" charset="0"/>
              </a:rPr>
              <a:t>Problems: Lots of redundant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Dealing with Redundancy</a:t>
            </a:r>
            <a:endParaRPr lang="en-US" dirty="0"/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41B3E-D7D8-F044-9ED8-9D99A1CBF2E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1970" y="2101995"/>
          <a:ext cx="6626631" cy="14710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3397"/>
                <a:gridCol w="2926883"/>
                <a:gridCol w="2416351"/>
              </a:tblGrid>
              <a:tr h="327256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04363" y="3645482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4483" y="1658035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55646" y="3251245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81105" y="5593632"/>
            <a:ext cx="125470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Foreign key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0873" y="1225495"/>
            <a:ext cx="1973617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Normalization</a:t>
            </a:r>
          </a:p>
        </p:txBody>
      </p:sp>
      <p:grpSp>
        <p:nvGrpSpPr>
          <p:cNvPr id="2" name="Group 65"/>
          <p:cNvGrpSpPr/>
          <p:nvPr/>
        </p:nvGrpSpPr>
        <p:grpSpPr>
          <a:xfrm>
            <a:off x="790704" y="3690349"/>
            <a:ext cx="3772159" cy="2276513"/>
            <a:chOff x="1840887" y="2436762"/>
            <a:chExt cx="3549807" cy="218479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1854558" y="4597760"/>
              <a:ext cx="3526414" cy="237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>
              <a:endCxn id="70" idx="4"/>
            </p:cNvCxnSpPr>
            <p:nvPr/>
          </p:nvCxnSpPr>
          <p:spPr>
            <a:xfrm rot="5400000" flipH="1" flipV="1">
              <a:off x="5213349" y="4421211"/>
              <a:ext cx="344967" cy="97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5400000" flipH="1" flipV="1">
              <a:off x="765512" y="3512137"/>
              <a:ext cx="2161793" cy="110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5701207" y="5867400"/>
            <a:ext cx="153779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Still redundant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rot="5400000" flipH="1" flipV="1">
            <a:off x="6481276" y="5568682"/>
            <a:ext cx="382806" cy="370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4046059" y="3927271"/>
            <a:ext cx="1033608" cy="16561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rot="10800000">
            <a:off x="5638800" y="55626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-65" charset="0"/>
              </a:rPr>
              <a:t>Dealing with Redundancy</a:t>
            </a:r>
            <a:endParaRPr lang="en-US" dirty="0">
              <a:latin typeface="Bookman Old Style" pitchFamily="-65" charset="0"/>
            </a:endParaRP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These materials were developed with funding from the US National Institutes of Health grant #2T36 GM008789 to the Pittsburgh Supercomputing Center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F41B3E-D7D8-F044-9ED8-9D99A1CBF2EC}" type="slidenum">
              <a:rPr lang="en-US"/>
              <a:pPr/>
              <a:t>16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74768" y="4352399"/>
          <a:ext cx="2997632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7832"/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9679" y="1658035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8008" y="3946180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4330" y="36011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8894" y="1153606"/>
            <a:ext cx="1973617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Normalization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81872" y="1970197"/>
          <a:ext cx="6247528" cy="14710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3528"/>
                <a:gridCol w="2895600"/>
                <a:gridCol w="2438400"/>
              </a:tblGrid>
              <a:tr h="32725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55266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390455" y="3992952"/>
          <a:ext cx="3095826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838624"/>
                <a:gridCol w="12699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Normal Forms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First Normal Form</a:t>
            </a:r>
          </a:p>
          <a:p>
            <a:pPr lvl="1"/>
            <a:r>
              <a:rPr lang="en-US" smtClean="0"/>
              <a:t>Table must be flat; no multi-valued attributes</a:t>
            </a:r>
          </a:p>
          <a:p>
            <a:r>
              <a:rPr lang="en-US" smtClean="0"/>
              <a:t>Second Normal Form</a:t>
            </a:r>
          </a:p>
          <a:p>
            <a:pPr lvl="1"/>
            <a:r>
              <a:rPr lang="en-US" smtClean="0"/>
              <a:t>All non-key attributes determined by whole primary key</a:t>
            </a:r>
          </a:p>
          <a:p>
            <a:r>
              <a:rPr lang="en-US" smtClean="0"/>
              <a:t>Third Normal Form</a:t>
            </a:r>
          </a:p>
          <a:p>
            <a:pPr lvl="1"/>
            <a:r>
              <a:rPr lang="en-US" smtClean="0"/>
              <a:t>All non-key attributes can ONLY depend on whole primary key directly</a:t>
            </a:r>
          </a:p>
          <a:p>
            <a:r>
              <a:rPr lang="en-US" smtClean="0"/>
              <a:t>Others…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Entity Relationship Diagrams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62132" y="1661359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sequences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985" y="4610464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Runs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30315" y="5589428"/>
            <a:ext cx="3180871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N-to-N relations model as table</a:t>
            </a:r>
          </a:p>
        </p:txBody>
      </p:sp>
      <p:cxnSp>
        <p:nvCxnSpPr>
          <p:cNvPr id="26" name="Straight Arrow Connector 25"/>
          <p:cNvCxnSpPr>
            <a:stCxn id="8" idx="2"/>
            <a:endCxn id="30" idx="0"/>
          </p:cNvCxnSpPr>
          <p:nvPr/>
        </p:nvCxnSpPr>
        <p:spPr>
          <a:xfrm rot="5400000">
            <a:off x="1470291" y="2588272"/>
            <a:ext cx="944135" cy="1758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0" idx="0"/>
          </p:cNvCxnSpPr>
          <p:nvPr/>
        </p:nvCxnSpPr>
        <p:spPr>
          <a:xfrm rot="16200000" flipH="1">
            <a:off x="1477560" y="4139019"/>
            <a:ext cx="938182" cy="4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96224" y="2240923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1618031" y="3069134"/>
            <a:ext cx="631064" cy="63106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028007" y="3826851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322749" y="1880315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03016" y="3376090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307722" y="4880949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307208" y="1583850"/>
          <a:ext cx="3458721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2907"/>
                <a:gridCol w="1241451"/>
                <a:gridCol w="10643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440085" y="1219022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192167" y="4676597"/>
          <a:ext cx="354738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905"/>
                <a:gridCol w="1198022"/>
                <a:gridCol w="11824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267291" y="4311148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70586" y="2764825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228658" y="3121177"/>
          <a:ext cx="35284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0686"/>
                <a:gridCol w="1191636"/>
                <a:gridCol w="11761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Relationship Diagrams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3787" y="1921261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Organism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847" y="4237320"/>
            <a:ext cx="1378040" cy="4636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Gill Sans MT" pitchFamily="34" charset="0"/>
              </a:rPr>
              <a:t>Sequence</a:t>
            </a:r>
            <a:endParaRPr lang="en-US" dirty="0">
              <a:latin typeface="Gill Sans MT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" y="5410200"/>
            <a:ext cx="3431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one-to-many relationships</a:t>
            </a:r>
          </a:p>
        </p:txBody>
      </p:sp>
      <p:cxnSp>
        <p:nvCxnSpPr>
          <p:cNvPr id="26" name="Straight Arrow Connector 25"/>
          <p:cNvCxnSpPr>
            <a:stCxn id="8" idx="2"/>
            <a:endCxn id="30" idx="0"/>
          </p:cNvCxnSpPr>
          <p:nvPr/>
        </p:nvCxnSpPr>
        <p:spPr>
          <a:xfrm rot="5400000">
            <a:off x="942188" y="2676724"/>
            <a:ext cx="592443" cy="879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916331" y="3908905"/>
            <a:ext cx="656828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87879" y="2500825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1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918478" y="2977344"/>
            <a:ext cx="631064" cy="631065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328454" y="3735061"/>
            <a:ext cx="274434" cy="2927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2266671" y="2140217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2255730" y="3284300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242851" y="4507805"/>
            <a:ext cx="17386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391697" y="1655271"/>
          <a:ext cx="4404576" cy="11232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0760"/>
                <a:gridCol w="1249251"/>
                <a:gridCol w="2704565"/>
              </a:tblGrid>
              <a:tr h="2269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Description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269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Cod worm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Pseudoterranova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decipiens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9169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4465802" y="4114627"/>
          <a:ext cx="3687598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49198"/>
                <a:gridCol w="9144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CAA77743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AB647031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432265" y="3129742"/>
            <a:ext cx="398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No table necessary for one-to-many </a:t>
            </a:r>
            <a:r>
              <a:rPr lang="en-US" dirty="0" err="1" smtClean="0">
                <a:latin typeface="Gill Sans MT" pitchFamily="34" charset="0"/>
              </a:rPr>
              <a:t>rel’s</a:t>
            </a:r>
            <a:endParaRPr lang="en-US" dirty="0" smtClean="0">
              <a:latin typeface="Gill Sans MT" pitchFamily="34" charset="0"/>
            </a:endParaRPr>
          </a:p>
        </p:txBody>
      </p:sp>
      <p:cxnSp>
        <p:nvCxnSpPr>
          <p:cNvPr id="23" name="Elbow Connector 22"/>
          <p:cNvCxnSpPr>
            <a:stCxn id="33" idx="6"/>
          </p:cNvCxnSpPr>
          <p:nvPr/>
        </p:nvCxnSpPr>
        <p:spPr>
          <a:xfrm flipH="1" flipV="1">
            <a:off x="4648200" y="2819400"/>
            <a:ext cx="1583676" cy="2045595"/>
          </a:xfrm>
          <a:prstGeom prst="bentConnector4">
            <a:avLst>
              <a:gd name="adj1" fmla="val -140591"/>
              <a:gd name="adj2" fmla="val 84015"/>
            </a:avLst>
          </a:prstGeom>
          <a:ln w="19050" cmpd="sng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40676" y="3810000"/>
            <a:ext cx="1069524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15028" y="1295400"/>
            <a:ext cx="109517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</a:t>
            </a:r>
          </a:p>
        </p:txBody>
      </p:sp>
      <p:sp>
        <p:nvSpPr>
          <p:cNvPr id="33" name="Oval 32"/>
          <p:cNvSpPr/>
          <p:nvPr/>
        </p:nvSpPr>
        <p:spPr>
          <a:xfrm>
            <a:off x="5587932" y="4472189"/>
            <a:ext cx="643944" cy="7856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304800" y="914400"/>
            <a:ext cx="8229600" cy="609600"/>
          </a:xfrm>
          <a:prstGeom prst="rect">
            <a:avLst/>
          </a:prstGeom>
        </p:spPr>
        <p:txBody>
          <a:bodyPr/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Bioinformatics Data Management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Query Language (SQL)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Organization</a:t>
            </a:r>
          </a:p>
          <a:p>
            <a:pPr lvl="1"/>
            <a:r>
              <a:rPr lang="en-US" smtClean="0"/>
              <a:t>Data definition/schema creation</a:t>
            </a:r>
          </a:p>
          <a:p>
            <a:pPr lvl="1"/>
            <a:r>
              <a:rPr lang="en-US" smtClean="0"/>
              <a:t>Data manipulation</a:t>
            </a:r>
          </a:p>
          <a:p>
            <a:pPr lvl="2"/>
            <a:r>
              <a:rPr lang="en-US" smtClean="0"/>
              <a:t>Insertion</a:t>
            </a:r>
          </a:p>
          <a:p>
            <a:pPr lvl="2"/>
            <a:r>
              <a:rPr lang="en-US" smtClean="0"/>
              <a:t>Manipulation</a:t>
            </a:r>
          </a:p>
          <a:p>
            <a:pPr lvl="2"/>
            <a:r>
              <a:rPr lang="en-US" smtClean="0"/>
              <a:t>Updates</a:t>
            </a:r>
          </a:p>
          <a:p>
            <a:pPr lvl="2"/>
            <a:r>
              <a:rPr lang="en-US" smtClean="0"/>
              <a:t>Removals</a:t>
            </a:r>
          </a:p>
          <a:p>
            <a:pPr lvl="1"/>
            <a:r>
              <a:rPr lang="en-US" smtClean="0"/>
              <a:t> A standard (ISO) since 1987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Definition Language (DDL)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CREATE statement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00843" y="177194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01989" y="1778595"/>
            <a:ext cx="643125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Runs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1155" y="3787836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86536" y="4142951"/>
          <a:ext cx="352002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7906"/>
                <a:gridCol w="1188783"/>
                <a:gridCol w="11733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572000" y="3581400"/>
            <a:ext cx="403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Sequences(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AccNum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 </a:t>
            </a:r>
          </a:p>
          <a:p>
            <a:r>
              <a:rPr lang="en-US" sz="1400" dirty="0" smtClean="0">
                <a:latin typeface="Gill Sans MT" pitchFamily="34" charset="0"/>
              </a:rPr>
              <a:t>	Definition </a:t>
            </a:r>
            <a:r>
              <a:rPr lang="en-US" sz="1400" dirty="0" err="1" smtClean="0">
                <a:latin typeface="Gill Sans MT" pitchFamily="34" charset="0"/>
              </a:rPr>
              <a:t>varchar</a:t>
            </a:r>
            <a:r>
              <a:rPr lang="en-US" sz="1400" dirty="0" smtClean="0">
                <a:latin typeface="Gill Sans MT" pitchFamily="34" charset="0"/>
              </a:rPr>
              <a:t> (255),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Source varchar(255) 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0" y="4495800"/>
            <a:ext cx="419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Runs(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RunNum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Matrix </a:t>
            </a:r>
            <a:r>
              <a:rPr lang="en-US" sz="1400" dirty="0" err="1" smtClean="0">
                <a:latin typeface="Gill Sans MT" pitchFamily="34" charset="0"/>
              </a:rPr>
              <a:t>varchar</a:t>
            </a:r>
            <a:r>
              <a:rPr lang="en-US" sz="1400" dirty="0" smtClean="0">
                <a:latin typeface="Gill Sans MT" pitchFamily="34" charset="0"/>
              </a:rPr>
              <a:t>(255),</a:t>
            </a:r>
          </a:p>
          <a:p>
            <a:r>
              <a:rPr lang="en-US" sz="1400" dirty="0" smtClean="0">
                <a:latin typeface="Gill Sans MT" pitchFamily="34" charset="0"/>
              </a:rPr>
              <a:t>	Date </a:t>
            </a:r>
            <a:r>
              <a:rPr lang="en-US" sz="1400" dirty="0" err="1" smtClean="0">
                <a:latin typeface="Gill Sans MT" pitchFamily="34" charset="0"/>
              </a:rPr>
              <a:t>date</a:t>
            </a:r>
            <a:r>
              <a:rPr lang="en-US" sz="1400" dirty="0" smtClean="0">
                <a:latin typeface="Gill Sans MT" pitchFamily="34" charset="0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0" y="5334000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CREATE TABLE Matches(</a:t>
            </a:r>
          </a:p>
          <a:p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AccNum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 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	</a:t>
            </a:r>
            <a:r>
              <a:rPr lang="en-US" sz="1400" dirty="0" err="1" smtClean="0">
                <a:latin typeface="Gill Sans MT" pitchFamily="34" charset="0"/>
              </a:rPr>
              <a:t>RunNum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,</a:t>
            </a:r>
            <a:br>
              <a:rPr lang="en-US" sz="1400" dirty="0" smtClean="0">
                <a:latin typeface="Gill Sans MT" pitchFamily="34" charset="0"/>
              </a:rPr>
            </a:br>
            <a:r>
              <a:rPr lang="en-US" sz="1400" dirty="0" smtClean="0">
                <a:latin typeface="Gill Sans MT" pitchFamily="34" charset="0"/>
              </a:rPr>
              <a:t> 	</a:t>
            </a:r>
            <a:r>
              <a:rPr lang="en-US" sz="1400" dirty="0" err="1" smtClean="0">
                <a:latin typeface="Gill Sans MT" pitchFamily="34" charset="0"/>
              </a:rPr>
              <a:t>eValue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int</a:t>
            </a:r>
            <a:r>
              <a:rPr lang="en-US" sz="1400" dirty="0" smtClean="0">
                <a:latin typeface="Gill Sans MT" pitchFamily="34" charset="0"/>
              </a:rPr>
              <a:t>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837130" y="2182593"/>
          <a:ext cx="349389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4631"/>
                <a:gridCol w="1256599"/>
                <a:gridCol w="10726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623514" y="2141814"/>
          <a:ext cx="3547387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6905"/>
                <a:gridCol w="1198022"/>
                <a:gridCol w="11824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SQL Data Manipulation Language (DML)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Foundation is relational algebra</a:t>
            </a:r>
          </a:p>
          <a:p>
            <a:r>
              <a:rPr lang="en-US" dirty="0" smtClean="0"/>
              <a:t>An algebra on relations with three basic operations: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0" y="3276600"/>
          <a:ext cx="5077871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0182"/>
                <a:gridCol w="353768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Operation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Description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Projection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subset of attributes of a table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Select subset of entities in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a table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Join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Merge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two tables into one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43000" y="5486400"/>
            <a:ext cx="6482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All three operations yield a new table as the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 rot="5400000">
            <a:off x="2510028" y="4038600"/>
            <a:ext cx="1370806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3657600"/>
            <a:ext cx="3276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Projection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4572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Selects a subset of attributes or columns</a:t>
            </a:r>
          </a:p>
          <a:p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2864" y="1835898"/>
          <a:ext cx="5907936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9312"/>
                <a:gridCol w="1969312"/>
                <a:gridCol w="1969312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48372" y="4762919"/>
          <a:ext cx="3223062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1531"/>
                <a:gridCol w="1611531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410200" y="3810000"/>
            <a:ext cx="3352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Intuitively:</a:t>
            </a:r>
          </a:p>
          <a:p>
            <a:r>
              <a:rPr lang="en-US" sz="2400" dirty="0" smtClean="0">
                <a:latin typeface="Gill Sans MT" pitchFamily="34" charset="0"/>
              </a:rPr>
              <a:t>Find organism that each sequence belongs to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52600" y="3755175"/>
            <a:ext cx="281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</a:t>
            </a:r>
            <a:r>
              <a:rPr lang="en-US" sz="1200" dirty="0" smtClean="0"/>
              <a:t>Acc#, Source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Gill Sans MT" pitchFamily="34" charset="0"/>
              </a:rPr>
              <a:t>Sequences</a:t>
            </a:r>
            <a:r>
              <a:rPr lang="en-US" sz="24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4411" y="14478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 rot="5400000">
            <a:off x="2667397" y="4083370"/>
            <a:ext cx="1219200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19200" y="3702767"/>
            <a:ext cx="3657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Algebra -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Selects a subset of entities or rows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9584" y="2010965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7437" y="4752021"/>
          <a:ext cx="55915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3860"/>
                <a:gridCol w="1863860"/>
                <a:gridCol w="1863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981200" y="5867400"/>
            <a:ext cx="4826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 reason to keep organism is result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1676400"/>
            <a:ext cx="1158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  <a:p>
            <a:endParaRPr lang="en-US" dirty="0" smtClean="0">
              <a:latin typeface="Gill Sans M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196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71600" y="3778967"/>
            <a:ext cx="3306674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0" y="3352800"/>
            <a:ext cx="2667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ill Sans MT" pitchFamily="34" charset="0"/>
              </a:rPr>
              <a:t>Intuitively:</a:t>
            </a:r>
          </a:p>
          <a:p>
            <a:r>
              <a:rPr lang="en-US" sz="2000" dirty="0" smtClean="0">
                <a:latin typeface="Gill Sans MT" pitchFamily="34" charset="0"/>
              </a:rPr>
              <a:t>Find all sequences from </a:t>
            </a:r>
            <a:r>
              <a:rPr lang="en-US" sz="2000" dirty="0" err="1" smtClean="0">
                <a:latin typeface="Gill Sans MT" pitchFamily="34" charset="0"/>
              </a:rPr>
              <a:t>Mus</a:t>
            </a:r>
            <a:r>
              <a:rPr lang="en-US" sz="2000" dirty="0" smtClean="0">
                <a:latin typeface="Gill Sans MT" pitchFamily="34" charset="0"/>
              </a:rPr>
              <a:t> </a:t>
            </a:r>
            <a:r>
              <a:rPr lang="en-US" sz="2000" dirty="0" err="1" smtClean="0">
                <a:latin typeface="Gill Sans MT" pitchFamily="34" charset="0"/>
              </a:rPr>
              <a:t>Musculus</a:t>
            </a:r>
            <a:endParaRPr lang="en-US" sz="2000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Algebra: Projection and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25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143000" y="3429000"/>
            <a:ext cx="1587324" cy="859669"/>
          </a:xfrm>
          <a:prstGeom prst="bentConnector3">
            <a:avLst>
              <a:gd name="adj1" fmla="val 14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57600" y="4800600"/>
            <a:ext cx="1918952" cy="518375"/>
          </a:xfrm>
          <a:prstGeom prst="bentConnector3">
            <a:avLst>
              <a:gd name="adj1" fmla="val 1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274" y="4310130"/>
            <a:ext cx="2928366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5410200"/>
            <a:ext cx="2583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 </a:t>
            </a:r>
            <a:r>
              <a:rPr lang="en-US" dirty="0" smtClean="0"/>
              <a:t>(</a:t>
            </a:r>
            <a:r>
              <a:rPr lang="en-US" dirty="0" smtClean="0">
                <a:latin typeface="Gill Sans MT" pitchFamily="34" charset="0"/>
              </a:rPr>
              <a:t>Sequences</a:t>
            </a:r>
            <a:r>
              <a:rPr lang="en-US" dirty="0" smtClean="0"/>
              <a:t>)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908493" y="3631842"/>
          <a:ext cx="566883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9612"/>
                <a:gridCol w="1889612"/>
                <a:gridCol w="1889612"/>
              </a:tblGrid>
              <a:tr h="14022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718220" y="4921711"/>
          <a:ext cx="3258355" cy="11197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0595"/>
                <a:gridCol w="1867760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800" y="1295400"/>
            <a:ext cx="46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</a:t>
            </a:r>
            <a:r>
              <a:rPr lang="en-US" dirty="0" smtClean="0"/>
              <a:t>(</a:t>
            </a:r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dirty="0" smtClean="0">
                <a:latin typeface="Gill Sans MT" pitchFamily="34" charset="0"/>
              </a:rPr>
              <a:t>(Sequences)</a:t>
            </a:r>
            <a:r>
              <a:rPr lang="en-US" dirty="0" smtClean="0"/>
              <a:t>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81000" y="1905000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9639" y="1499687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133600" y="3352800"/>
            <a:ext cx="2667000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 - Natural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144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239000" y="4380894"/>
            <a:ext cx="1693984" cy="1105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Gill Sans MT" pitchFamily="34" charset="0"/>
              </a:rPr>
              <a:t>Requires attributes for join to have same name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160" y="1388769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480532" y="1789992"/>
          <a:ext cx="2924914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1622"/>
                <a:gridCol w="172329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473685" y="1360863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grpSp>
        <p:nvGrpSpPr>
          <p:cNvPr id="6" name="Group 25"/>
          <p:cNvGrpSpPr/>
          <p:nvPr/>
        </p:nvGrpSpPr>
        <p:grpSpPr>
          <a:xfrm>
            <a:off x="2256273" y="3488473"/>
            <a:ext cx="2448784" cy="306156"/>
            <a:chOff x="1277469" y="3617259"/>
            <a:chExt cx="2448784" cy="306156"/>
          </a:xfrm>
        </p:grpSpPr>
        <p:sp>
          <p:nvSpPr>
            <p:cNvPr id="29" name="Flowchart: Collate 28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62713" y="4327833"/>
          <a:ext cx="6383216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1950"/>
                <a:gridCol w="2052203"/>
                <a:gridCol w="1188863"/>
                <a:gridCol w="1600200"/>
              </a:tblGrid>
              <a:tr h="15116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91806" y="1784091"/>
          <a:ext cx="4657202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4579"/>
                <a:gridCol w="1855177"/>
                <a:gridCol w="1547446"/>
              </a:tblGrid>
              <a:tr h="125477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1547446" y="3323492"/>
            <a:ext cx="597877" cy="290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4756638" y="3341075"/>
            <a:ext cx="800100" cy="219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3255351" y="4073036"/>
            <a:ext cx="404446" cy="13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>
            <a:off x="7148146" y="4211515"/>
            <a:ext cx="1820016" cy="134522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Arrow Connector 75"/>
          <p:cNvCxnSpPr/>
          <p:nvPr/>
        </p:nvCxnSpPr>
        <p:spPr>
          <a:xfrm rot="10800000">
            <a:off x="4897315" y="3270739"/>
            <a:ext cx="2505808" cy="11078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10800000">
            <a:off x="6163411" y="3323493"/>
            <a:ext cx="1582613" cy="10374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 - Inner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85800" y="5410200"/>
            <a:ext cx="5623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Rows without matching attributes excluded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5786735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Can name attribute explicitly</a:t>
            </a:r>
          </a:p>
        </p:txBody>
      </p:sp>
      <p:grpSp>
        <p:nvGrpSpPr>
          <p:cNvPr id="6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1" name="TextBox 20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3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43333" y="4178376"/>
          <a:ext cx="572886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2339"/>
                <a:gridCol w="1911928"/>
                <a:gridCol w="9144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Algebra - Left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9972" y="5898432"/>
            <a:ext cx="853291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Gill Sans MT" pitchFamily="34" charset="0"/>
              </a:rPr>
              <a:t>Tuples</a:t>
            </a:r>
            <a:r>
              <a:rPr lang="en-US" dirty="0" smtClean="0">
                <a:latin typeface="Gill Sans MT" pitchFamily="34" charset="0"/>
              </a:rPr>
              <a:t> (rows) on left table without matches have NULL values on attributes of right table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57200" y="4307840"/>
          <a:ext cx="570808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3903"/>
                <a:gridCol w="1891145"/>
                <a:gridCol w="914400"/>
                <a:gridCol w="15586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25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6" name="TextBox 25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9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590800" y="4191000"/>
            <a:ext cx="152400" cy="1588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/>
          <p:cNvCxnSpPr/>
          <p:nvPr/>
        </p:nvCxnSpPr>
        <p:spPr>
          <a:xfrm rot="5400000">
            <a:off x="2510028" y="4038600"/>
            <a:ext cx="1370806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600200" y="3657600"/>
            <a:ext cx="3276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Projection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457200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Selects a subset of attributes or columns</a:t>
            </a:r>
          </a:p>
          <a:p>
            <a:endParaRPr lang="en-US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2864" y="1835898"/>
          <a:ext cx="5907936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9312"/>
                <a:gridCol w="1969312"/>
                <a:gridCol w="1969312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648372" y="4762919"/>
          <a:ext cx="3223062" cy="148548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11531"/>
                <a:gridCol w="1611531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52600" y="3755175"/>
            <a:ext cx="2815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π</a:t>
            </a:r>
            <a:r>
              <a:rPr lang="en-US" sz="1200" dirty="0" smtClean="0"/>
              <a:t>Acc#, Source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Gill Sans MT" pitchFamily="34" charset="0"/>
              </a:rPr>
              <a:t>Sequences</a:t>
            </a:r>
            <a:r>
              <a:rPr lang="en-US" sz="2400" dirty="0" smtClean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4411" y="14478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0" y="4419600"/>
            <a:ext cx="2966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SELECT Acc#,  Source </a:t>
            </a:r>
          </a:p>
          <a:p>
            <a:r>
              <a:rPr lang="en-US" sz="2400" dirty="0" smtClean="0">
                <a:latin typeface="Gill Sans MT" pitchFamily="34" charset="0"/>
              </a:rPr>
              <a:t>    FROM 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Databases: Outline </a:t>
            </a:r>
            <a:endParaRPr lang="en-US" dirty="0"/>
          </a:p>
        </p:txBody>
      </p:sp>
      <p:sp>
        <p:nvSpPr>
          <p:cNvPr id="5123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r>
              <a:rPr lang="en-GB" dirty="0" smtClean="0"/>
              <a:t>Structured Databases at a Glance - Characteristics</a:t>
            </a:r>
          </a:p>
          <a:p>
            <a:r>
              <a:rPr lang="en-GB" dirty="0" smtClean="0"/>
              <a:t>Advantages of Structured Databases</a:t>
            </a:r>
          </a:p>
          <a:p>
            <a:r>
              <a:rPr lang="en-GB" dirty="0" smtClean="0"/>
              <a:t>Data Independence</a:t>
            </a:r>
          </a:p>
          <a:p>
            <a:r>
              <a:rPr lang="en-GB" dirty="0" smtClean="0"/>
              <a:t>Disadvantages of Structured Databases</a:t>
            </a:r>
          </a:p>
          <a:p>
            <a:r>
              <a:rPr lang="en-GB" dirty="0" smtClean="0"/>
              <a:t>Examples of Structured Databases</a:t>
            </a:r>
          </a:p>
          <a:p>
            <a:pPr lvl="1"/>
            <a:r>
              <a:rPr lang="en-GB" sz="2000" dirty="0" smtClean="0"/>
              <a:t>Hierarchical Databases</a:t>
            </a:r>
          </a:p>
          <a:p>
            <a:pPr lvl="1"/>
            <a:r>
              <a:rPr lang="en-GB" sz="2000" dirty="0" smtClean="0"/>
              <a:t>Networked Databases</a:t>
            </a:r>
          </a:p>
          <a:p>
            <a:pPr lvl="1"/>
            <a:r>
              <a:rPr lang="en-GB" sz="2000" dirty="0" smtClean="0"/>
              <a:t>Relational Databases</a:t>
            </a:r>
          </a:p>
          <a:p>
            <a:pPr lvl="1"/>
            <a:r>
              <a:rPr lang="en-GB" sz="2000" dirty="0" smtClean="0"/>
              <a:t>XML Databases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Arrow Connector 12"/>
          <p:cNvCxnSpPr/>
          <p:nvPr/>
        </p:nvCxnSpPr>
        <p:spPr>
          <a:xfrm rot="5400000">
            <a:off x="2667397" y="4083370"/>
            <a:ext cx="1219200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219200" y="3702767"/>
            <a:ext cx="36576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1430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Selects a subset of entities or rows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9584" y="2010965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7437" y="4752021"/>
          <a:ext cx="559158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3860"/>
                <a:gridCol w="1863860"/>
                <a:gridCol w="18638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1981200" y="5867400"/>
            <a:ext cx="4826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No reason to keep organism is result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1676400"/>
            <a:ext cx="1158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  <a:p>
            <a:endParaRPr lang="en-US" dirty="0" smtClean="0">
              <a:latin typeface="Gill Sans M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4419600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71600" y="3778967"/>
            <a:ext cx="3306674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2400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34000" y="3657600"/>
            <a:ext cx="34828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SELECT *</a:t>
            </a:r>
          </a:p>
          <a:p>
            <a:r>
              <a:rPr lang="en-US" dirty="0" smtClean="0">
                <a:latin typeface="Gill Sans MT" pitchFamily="34" charset="0"/>
              </a:rPr>
              <a:t>   FROM Sequences</a:t>
            </a:r>
          </a:p>
          <a:p>
            <a:r>
              <a:rPr lang="en-US" dirty="0" smtClean="0">
                <a:latin typeface="Gill Sans MT" pitchFamily="34" charset="0"/>
              </a:rPr>
              <a:t>    WHERE Source= ‘</a:t>
            </a:r>
            <a:r>
              <a:rPr lang="en-US" dirty="0" err="1" smtClean="0">
                <a:latin typeface="Gill Sans MT" pitchFamily="34" charset="0"/>
              </a:rPr>
              <a:t>Mus</a:t>
            </a:r>
            <a:r>
              <a:rPr lang="en-US" dirty="0" smtClean="0">
                <a:latin typeface="Gill Sans MT" pitchFamily="34" charset="0"/>
              </a:rPr>
              <a:t> </a:t>
            </a:r>
            <a:r>
              <a:rPr lang="en-US" dirty="0" err="1" smtClean="0">
                <a:latin typeface="Gill Sans MT" pitchFamily="34" charset="0"/>
              </a:rPr>
              <a:t>Musculus</a:t>
            </a:r>
            <a:r>
              <a:rPr lang="en-US" dirty="0" smtClean="0">
                <a:latin typeface="Gill Sans MT" pitchFamily="34" charset="0"/>
              </a:rPr>
              <a:t>’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53200" y="5105400"/>
            <a:ext cx="2179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“*” means “all” attributes</a:t>
            </a:r>
            <a:endParaRPr lang="en-US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Select: Projection and Selection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31</a:t>
            </a:fld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143000" y="3429000"/>
            <a:ext cx="1587324" cy="859669"/>
          </a:xfrm>
          <a:prstGeom prst="bentConnector3">
            <a:avLst>
              <a:gd name="adj1" fmla="val 14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657600" y="4800600"/>
            <a:ext cx="1918952" cy="518375"/>
          </a:xfrm>
          <a:prstGeom prst="bentConnector3">
            <a:avLst>
              <a:gd name="adj1" fmla="val 1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274" y="4310130"/>
            <a:ext cx="2928366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dirty="0" smtClean="0">
                <a:latin typeface="Gill Sans MT" pitchFamily="34" charset="0"/>
              </a:rPr>
              <a:t>(Sequences)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8000" y="5410200"/>
            <a:ext cx="2583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 </a:t>
            </a:r>
            <a:r>
              <a:rPr lang="en-US" dirty="0" smtClean="0"/>
              <a:t>(</a:t>
            </a:r>
            <a:r>
              <a:rPr lang="en-US" dirty="0" smtClean="0">
                <a:latin typeface="Gill Sans MT" pitchFamily="34" charset="0"/>
              </a:rPr>
              <a:t>Sequences</a:t>
            </a:r>
            <a:r>
              <a:rPr lang="en-US" dirty="0" smtClean="0"/>
              <a:t>)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2908493" y="3631842"/>
          <a:ext cx="5668836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9612"/>
                <a:gridCol w="1889612"/>
                <a:gridCol w="1889612"/>
              </a:tblGrid>
              <a:tr h="14022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3812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718220" y="4921711"/>
          <a:ext cx="3258355" cy="11197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0595"/>
                <a:gridCol w="1867760"/>
              </a:tblGrid>
              <a:tr h="38820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</a:tr>
              <a:tr h="3479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3352800" y="1295400"/>
            <a:ext cx="4649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</a:t>
            </a:r>
            <a:r>
              <a:rPr lang="en-US" sz="1200" dirty="0" smtClean="0"/>
              <a:t>Acc#, Definition</a:t>
            </a:r>
            <a:r>
              <a:rPr lang="en-US" dirty="0" smtClean="0"/>
              <a:t>(</a:t>
            </a:r>
            <a:r>
              <a:rPr lang="el-GR" dirty="0" smtClean="0"/>
              <a:t>σ</a:t>
            </a:r>
            <a:r>
              <a:rPr lang="en-US" sz="1200" dirty="0" smtClean="0">
                <a:latin typeface="Gill Sans MT" pitchFamily="34" charset="0"/>
              </a:rPr>
              <a:t>Source= </a:t>
            </a:r>
            <a:r>
              <a:rPr lang="en-US" sz="1200" dirty="0" err="1" smtClean="0">
                <a:latin typeface="Gill Sans MT" pitchFamily="34" charset="0"/>
              </a:rPr>
              <a:t>Mus</a:t>
            </a:r>
            <a:r>
              <a:rPr lang="en-US" sz="1200" dirty="0" smtClean="0">
                <a:latin typeface="Gill Sans MT" pitchFamily="34" charset="0"/>
              </a:rPr>
              <a:t> </a:t>
            </a:r>
            <a:r>
              <a:rPr lang="en-US" sz="1200" dirty="0" err="1" smtClean="0">
                <a:latin typeface="Gill Sans MT" pitchFamily="34" charset="0"/>
              </a:rPr>
              <a:t>Musculus</a:t>
            </a:r>
            <a:r>
              <a:rPr lang="en-US" dirty="0" smtClean="0">
                <a:latin typeface="Gill Sans MT" pitchFamily="34" charset="0"/>
              </a:rPr>
              <a:t>(Sequences)</a:t>
            </a:r>
            <a:r>
              <a:rPr lang="en-US" dirty="0" smtClean="0"/>
              <a:t>)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81000" y="1905000"/>
          <a:ext cx="555079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0265"/>
                <a:gridCol w="1850265"/>
                <a:gridCol w="185026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19639" y="1499687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2362200"/>
            <a:ext cx="27471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SELECT </a:t>
            </a:r>
            <a:r>
              <a:rPr lang="en-US" sz="1400" dirty="0" err="1" smtClean="0">
                <a:latin typeface="Gill Sans MT" pitchFamily="34" charset="0"/>
              </a:rPr>
              <a:t>SeqNum</a:t>
            </a:r>
            <a:r>
              <a:rPr lang="en-US" sz="1400" dirty="0" smtClean="0">
                <a:latin typeface="Gill Sans MT" pitchFamily="34" charset="0"/>
              </a:rPr>
              <a:t>,  Org </a:t>
            </a:r>
          </a:p>
          <a:p>
            <a:r>
              <a:rPr lang="en-US" sz="1400" dirty="0" smtClean="0">
                <a:latin typeface="Gill Sans MT" pitchFamily="34" charset="0"/>
              </a:rPr>
              <a:t>    FROM Sequences</a:t>
            </a:r>
          </a:p>
          <a:p>
            <a:r>
              <a:rPr lang="en-US" sz="1400" dirty="0" smtClean="0">
                <a:latin typeface="Gill Sans MT" pitchFamily="34" charset="0"/>
              </a:rPr>
              <a:t>    WHERE Source= </a:t>
            </a:r>
            <a:r>
              <a:rPr lang="en-US" sz="1400" dirty="0" err="1" smtClean="0">
                <a:latin typeface="Gill Sans MT" pitchFamily="34" charset="0"/>
              </a:rPr>
              <a:t>Mus</a:t>
            </a:r>
            <a:r>
              <a:rPr lang="en-US" sz="1400" dirty="0" smtClean="0">
                <a:latin typeface="Gill Sans MT" pitchFamily="34" charset="0"/>
              </a:rPr>
              <a:t> </a:t>
            </a:r>
            <a:r>
              <a:rPr lang="en-US" sz="1400" dirty="0" err="1" smtClean="0">
                <a:latin typeface="Gill Sans MT" pitchFamily="34" charset="0"/>
              </a:rPr>
              <a:t>Musculus</a:t>
            </a:r>
            <a:endParaRPr lang="en-US" sz="1400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2133600" y="3352800"/>
            <a:ext cx="2667000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Natural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1440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3160" y="1388769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480532" y="1789992"/>
          <a:ext cx="2924914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01622"/>
                <a:gridCol w="1723292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473685" y="1360863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grpSp>
        <p:nvGrpSpPr>
          <p:cNvPr id="6" name="Group 25"/>
          <p:cNvGrpSpPr/>
          <p:nvPr/>
        </p:nvGrpSpPr>
        <p:grpSpPr>
          <a:xfrm>
            <a:off x="2256273" y="3488473"/>
            <a:ext cx="2448784" cy="306156"/>
            <a:chOff x="1277469" y="3617259"/>
            <a:chExt cx="2448784" cy="306156"/>
          </a:xfrm>
        </p:grpSpPr>
        <p:sp>
          <p:nvSpPr>
            <p:cNvPr id="29" name="Flowchart: Collate 28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62713" y="4327833"/>
          <a:ext cx="6383216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1950"/>
                <a:gridCol w="2052203"/>
                <a:gridCol w="1188863"/>
                <a:gridCol w="1600200"/>
              </a:tblGrid>
              <a:tr h="15116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511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591806" y="1784091"/>
          <a:ext cx="4657202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4579"/>
                <a:gridCol w="1855177"/>
                <a:gridCol w="1547446"/>
              </a:tblGrid>
              <a:tr h="125477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SourceID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CAO91797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12547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>
          <a:xfrm>
            <a:off x="1547446" y="3323492"/>
            <a:ext cx="597877" cy="2901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4756638" y="3341075"/>
            <a:ext cx="800100" cy="2198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H="1">
            <a:off x="3255351" y="4073036"/>
            <a:ext cx="404446" cy="13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638800" y="3352800"/>
            <a:ext cx="30757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SELECT *</a:t>
            </a:r>
          </a:p>
          <a:p>
            <a:r>
              <a:rPr lang="en-US" dirty="0" smtClean="0">
                <a:latin typeface="Gill Sans MT" pitchFamily="34" charset="0"/>
              </a:rPr>
              <a:t>    FROM Sequences</a:t>
            </a:r>
          </a:p>
          <a:p>
            <a:r>
              <a:rPr lang="en-US" dirty="0" smtClean="0">
                <a:latin typeface="Gill Sans MT" pitchFamily="34" charset="0"/>
              </a:rPr>
              <a:t>    NATURAL JOIN Organisms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Inner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95400"/>
            <a:ext cx="8229600" cy="4953000"/>
          </a:xfrm>
          <a:prstGeom prst="rect">
            <a:avLst/>
          </a:prstGeo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85800" y="5410200"/>
            <a:ext cx="5623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Rows without matching attributes excluded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5786735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Can name attribute explicitly</a:t>
            </a:r>
          </a:p>
        </p:txBody>
      </p:sp>
      <p:grpSp>
        <p:nvGrpSpPr>
          <p:cNvPr id="6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1" name="TextBox 20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3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43333" y="4178376"/>
          <a:ext cx="5728867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2339"/>
                <a:gridCol w="1911928"/>
                <a:gridCol w="9144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41269" y="2895600"/>
            <a:ext cx="4102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SELECT *</a:t>
            </a:r>
          </a:p>
          <a:p>
            <a:r>
              <a:rPr lang="en-US" dirty="0" smtClean="0">
                <a:latin typeface="Gill Sans MT" pitchFamily="34" charset="0"/>
              </a:rPr>
              <a:t>    FROM Sequences</a:t>
            </a:r>
          </a:p>
          <a:p>
            <a:r>
              <a:rPr lang="en-US" dirty="0" smtClean="0">
                <a:latin typeface="Gill Sans MT" pitchFamily="34" charset="0"/>
              </a:rPr>
              <a:t>    INNER JOIN Organisms </a:t>
            </a:r>
          </a:p>
          <a:p>
            <a:r>
              <a:rPr lang="en-US" dirty="0" smtClean="0">
                <a:latin typeface="Gill Sans MT" pitchFamily="34" charset="0"/>
              </a:rPr>
              <a:t>    on </a:t>
            </a:r>
            <a:r>
              <a:rPr lang="en-US" dirty="0" err="1" smtClean="0">
                <a:latin typeface="Gill Sans MT" pitchFamily="34" charset="0"/>
              </a:rPr>
              <a:t>sequences.SrcID</a:t>
            </a:r>
            <a:r>
              <a:rPr lang="en-US" dirty="0" smtClean="0">
                <a:latin typeface="Gill Sans MT" pitchFamily="34" charset="0"/>
              </a:rPr>
              <a:t> = </a:t>
            </a:r>
            <a:r>
              <a:rPr lang="en-US" dirty="0" err="1" smtClean="0">
                <a:latin typeface="Gill Sans MT" pitchFamily="34" charset="0"/>
              </a:rPr>
              <a:t>organisms.SrcID</a:t>
            </a:r>
            <a:endParaRPr lang="en-US" dirty="0" smtClean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- Left Join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9972" y="5898432"/>
            <a:ext cx="8532913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Gill Sans MT" pitchFamily="34" charset="0"/>
              </a:rPr>
              <a:t>Tuples</a:t>
            </a:r>
            <a:r>
              <a:rPr lang="en-US" dirty="0" smtClean="0">
                <a:latin typeface="Gill Sans MT" pitchFamily="34" charset="0"/>
              </a:rPr>
              <a:t> (rows) on left table without matches have NULL values on attributes of right table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57200" y="4307840"/>
          <a:ext cx="5708085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43903"/>
                <a:gridCol w="1891145"/>
                <a:gridCol w="914400"/>
                <a:gridCol w="15586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369278" y="1691334"/>
          <a:ext cx="4466492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8831"/>
                <a:gridCol w="2089637"/>
                <a:gridCol w="8880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CAM22514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alpha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ABG47031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NPO34535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Hemoglobin  zeta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28918" y="1350128"/>
            <a:ext cx="1157689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Sequences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035496" y="1674618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039687" y="1304637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13331" y="3352800"/>
            <a:ext cx="32004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pSp>
        <p:nvGrpSpPr>
          <p:cNvPr id="6" name="Group 28"/>
          <p:cNvGrpSpPr/>
          <p:nvPr/>
        </p:nvGrpSpPr>
        <p:grpSpPr>
          <a:xfrm>
            <a:off x="1295400" y="3539985"/>
            <a:ext cx="3083447" cy="501714"/>
            <a:chOff x="1277469" y="3617259"/>
            <a:chExt cx="3083447" cy="501714"/>
          </a:xfrm>
        </p:grpSpPr>
        <p:sp>
          <p:nvSpPr>
            <p:cNvPr id="26" name="TextBox 25"/>
            <p:cNvSpPr txBox="1"/>
            <p:nvPr/>
          </p:nvSpPr>
          <p:spPr>
            <a:xfrm>
              <a:off x="2326347" y="3872752"/>
              <a:ext cx="203456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>
                  <a:latin typeface="Gill Sans MT" pitchFamily="34" charset="0"/>
                </a:rPr>
                <a:t>sequences.SrcID</a:t>
              </a:r>
              <a:r>
                <a:rPr lang="en-US" sz="1000" dirty="0" smtClean="0">
                  <a:latin typeface="Gill Sans MT" pitchFamily="34" charset="0"/>
                </a:rPr>
                <a:t> = </a:t>
              </a:r>
              <a:r>
                <a:rPr lang="en-US" sz="1000" dirty="0" err="1" smtClean="0">
                  <a:latin typeface="Gill Sans MT" pitchFamily="34" charset="0"/>
                </a:rPr>
                <a:t>organisms.SrcID</a:t>
              </a:r>
              <a:endParaRPr lang="en-US" sz="1000" dirty="0" smtClean="0">
                <a:latin typeface="Gill Sans MT" pitchFamily="34" charset="0"/>
              </a:endParaRPr>
            </a:p>
          </p:txBody>
        </p:sp>
        <p:sp>
          <p:nvSpPr>
            <p:cNvPr id="29" name="Flowchart: Collate 22"/>
            <p:cNvSpPr/>
            <p:nvPr/>
          </p:nvSpPr>
          <p:spPr>
            <a:xfrm rot="5400000">
              <a:off x="2417113" y="3640790"/>
              <a:ext cx="194982" cy="268941"/>
            </a:xfrm>
            <a:prstGeom prst="flowChartCollat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77469" y="3617259"/>
              <a:ext cx="1080745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Sequences</a:t>
              </a:r>
              <a:endParaRPr lang="en-US" dirty="0" smtClean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75965" y="3630706"/>
              <a:ext cx="1050288" cy="2927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Organisms</a:t>
              </a:r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914400" y="3200400"/>
            <a:ext cx="381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4495800" y="29718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2590800" y="4191000"/>
            <a:ext cx="152400" cy="1588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947058" y="3084493"/>
            <a:ext cx="406182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ill Sans MT" pitchFamily="34" charset="0"/>
              </a:rPr>
              <a:t>SELECT * </a:t>
            </a:r>
          </a:p>
          <a:p>
            <a:r>
              <a:rPr lang="en-US" sz="1600" dirty="0" smtClean="0">
                <a:latin typeface="Gill Sans MT" pitchFamily="34" charset="0"/>
              </a:rPr>
              <a:t>    FROM Sequences</a:t>
            </a:r>
            <a:r>
              <a:rPr lang="en-US" sz="1600" dirty="0" smtClean="0">
                <a:latin typeface="Gill Sans MT" pitchFamily="34" charset="0"/>
              </a:rPr>
              <a:t> </a:t>
            </a:r>
          </a:p>
          <a:p>
            <a:r>
              <a:rPr lang="en-US" sz="1600" dirty="0" smtClean="0">
                <a:latin typeface="Gill Sans MT" pitchFamily="34" charset="0"/>
              </a:rPr>
              <a:t>    </a:t>
            </a:r>
            <a:r>
              <a:rPr lang="en-US" sz="1600" dirty="0" smtClean="0">
                <a:latin typeface="Gill Sans MT" pitchFamily="34" charset="0"/>
              </a:rPr>
              <a:t>LEFT </a:t>
            </a:r>
            <a:r>
              <a:rPr lang="en-US" sz="1600" dirty="0" smtClean="0">
                <a:latin typeface="Gill Sans MT" pitchFamily="34" charset="0"/>
              </a:rPr>
              <a:t>OUTER JOIN Organisms </a:t>
            </a:r>
          </a:p>
          <a:p>
            <a:r>
              <a:rPr lang="en-US" sz="1600" dirty="0" smtClean="0">
                <a:latin typeface="Gill Sans MT" pitchFamily="34" charset="0"/>
              </a:rPr>
              <a:t>      </a:t>
            </a:r>
            <a:r>
              <a:rPr lang="en-US" sz="1600" dirty="0" smtClean="0">
                <a:latin typeface="Gill Sans MT" pitchFamily="34" charset="0"/>
              </a:rPr>
              <a:t>  ON </a:t>
            </a:r>
            <a:r>
              <a:rPr lang="en-US" sz="1600" dirty="0" err="1" smtClean="0">
                <a:latin typeface="Gill Sans MT" pitchFamily="34" charset="0"/>
              </a:rPr>
              <a:t>Sequences.SrcID</a:t>
            </a:r>
            <a:r>
              <a:rPr lang="en-US" sz="1600" dirty="0" smtClean="0">
                <a:latin typeface="Gill Sans MT" pitchFamily="34" charset="0"/>
              </a:rPr>
              <a:t> = </a:t>
            </a:r>
            <a:r>
              <a:rPr lang="en-US" sz="1600" dirty="0" err="1" smtClean="0">
                <a:latin typeface="Gill Sans MT" pitchFamily="34" charset="0"/>
              </a:rPr>
              <a:t>Organisms.SrcID</a:t>
            </a:r>
            <a:r>
              <a:rPr lang="en-US" sz="1600" dirty="0" smtClean="0">
                <a:latin typeface="Gill Sans MT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 rot="5400000">
            <a:off x="3543300" y="3695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UPDATE Statement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828800" y="43180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95600" y="3352800"/>
            <a:ext cx="2389158" cy="738664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UPDATE Matches</a:t>
            </a:r>
          </a:p>
          <a:p>
            <a:r>
              <a:rPr lang="en-US" sz="1400" dirty="0" smtClean="0">
                <a:latin typeface="Gill Sans MT" pitchFamily="34" charset="0"/>
              </a:rPr>
              <a:t>        SET Date = ‘7/22/07’</a:t>
            </a:r>
          </a:p>
          <a:p>
            <a:r>
              <a:rPr lang="en-US" sz="1400" dirty="0" smtClean="0">
                <a:latin typeface="Gill Sans MT" pitchFamily="34" charset="0"/>
              </a:rPr>
              <a:t>        WHERE Date = ‘7/21/07’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89093" y="399343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 rot="5400000">
            <a:off x="3543300" y="3695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SQL DELETE Statement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36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828800" y="4318000"/>
          <a:ext cx="4818185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895600" y="3352800"/>
            <a:ext cx="2389158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DELETE FROM Matches</a:t>
            </a:r>
          </a:p>
          <a:p>
            <a:r>
              <a:rPr lang="en-US" sz="1400" dirty="0" smtClean="0">
                <a:latin typeface="Gill Sans MT" pitchFamily="34" charset="0"/>
              </a:rPr>
              <a:t>        WHERE Date = ‘7/21/07’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89093" y="399343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5791200"/>
            <a:ext cx="7397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ADVICE: BE CAREFUL WITH DELETE. THERE IS NO EASY UNDO</a:t>
            </a:r>
            <a:endParaRPr lang="es-ES_tradn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Select with SORT BY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37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543300" y="3695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95600" y="3352800"/>
            <a:ext cx="2318501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SELECT * FROM Matches</a:t>
            </a:r>
          </a:p>
          <a:p>
            <a:r>
              <a:rPr lang="en-US" sz="1400" dirty="0" smtClean="0">
                <a:latin typeface="Gill Sans MT" pitchFamily="34" charset="0"/>
              </a:rPr>
              <a:t>        ORDER BY </a:t>
            </a:r>
            <a:r>
              <a:rPr lang="en-US" sz="1400" dirty="0" err="1" smtClean="0">
                <a:latin typeface="Gill Sans MT" pitchFamily="34" charset="0"/>
              </a:rPr>
              <a:t>eValue</a:t>
            </a:r>
            <a:r>
              <a:rPr lang="en-US" sz="1400" dirty="0" smtClean="0">
                <a:latin typeface="Gill Sans MT" pitchFamily="34" charset="0"/>
              </a:rPr>
              <a:t> ASC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89093" y="399343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828800" y="43434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7/22/07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Data Manipulation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38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3315494" y="3924300"/>
            <a:ext cx="1599406" cy="794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828800" y="1346200"/>
          <a:ext cx="4818185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74074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Date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00200" y="3667780"/>
            <a:ext cx="5172935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SELECT</a:t>
            </a:r>
            <a:r>
              <a:rPr lang="en-US" sz="1400" dirty="0" smtClean="0">
                <a:latin typeface="Gill Sans MT" pitchFamily="34" charset="0"/>
              </a:rPr>
              <a:t> Acc#, </a:t>
            </a:r>
            <a:r>
              <a:rPr lang="en-US" sz="1400" dirty="0" err="1" smtClean="0">
                <a:latin typeface="Gill Sans MT" pitchFamily="34" charset="0"/>
              </a:rPr>
              <a:t>COUNT(Matrix</a:t>
            </a:r>
            <a:r>
              <a:rPr lang="en-US" sz="1400" dirty="0" smtClean="0">
                <a:latin typeface="Gill Sans MT" pitchFamily="34" charset="0"/>
              </a:rPr>
              <a:t>) as Runs, </a:t>
            </a:r>
            <a:r>
              <a:rPr lang="en-US" sz="1400" dirty="0" err="1" smtClean="0">
                <a:latin typeface="Gill Sans MT" pitchFamily="34" charset="0"/>
              </a:rPr>
              <a:t>MAX(eValue</a:t>
            </a:r>
            <a:r>
              <a:rPr lang="en-US" sz="1400" dirty="0" smtClean="0">
                <a:latin typeface="Gill Sans MT" pitchFamily="34" charset="0"/>
              </a:rPr>
              <a:t>) as </a:t>
            </a:r>
            <a:r>
              <a:rPr lang="en-US" sz="1400" dirty="0" err="1" smtClean="0">
                <a:latin typeface="Gill Sans MT" pitchFamily="34" charset="0"/>
              </a:rPr>
              <a:t>M</a:t>
            </a:r>
            <a:r>
              <a:rPr lang="en-US" sz="1400" dirty="0" err="1" smtClean="0">
                <a:latin typeface="Gill Sans MT" pitchFamily="34" charset="0"/>
              </a:rPr>
              <a:t>axeValue</a:t>
            </a:r>
            <a:r>
              <a:rPr lang="en-US" sz="1400" dirty="0" smtClean="0">
                <a:latin typeface="Gill Sans MT" pitchFamily="34" charset="0"/>
              </a:rPr>
              <a:t> </a:t>
            </a:r>
          </a:p>
          <a:p>
            <a:r>
              <a:rPr lang="en-US" sz="1400" dirty="0" smtClean="0">
                <a:latin typeface="Gill Sans MT" pitchFamily="34" charset="0"/>
              </a:rPr>
              <a:t>FROM Matches</a:t>
            </a:r>
            <a:r>
              <a:rPr lang="en-US" sz="1400" dirty="0" smtClean="0">
                <a:latin typeface="Gill Sans MT" pitchFamily="34" charset="0"/>
              </a:rPr>
              <a:t>  </a:t>
            </a:r>
            <a:r>
              <a:rPr lang="en-US" sz="1400" dirty="0" smtClean="0">
                <a:latin typeface="Gill Sans MT" pitchFamily="34" charset="0"/>
              </a:rPr>
              <a:t>GROUP BY Acc#</a:t>
            </a:r>
            <a:endParaRPr lang="en-US" sz="1400" dirty="0" smtClean="0">
              <a:latin typeface="Gill Sans M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9800" y="4481112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52600" y="1041400"/>
            <a:ext cx="95410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Matches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286000" y="4831080"/>
          <a:ext cx="3644111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87285"/>
                <a:gridCol w="1114172"/>
                <a:gridCol w="15426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Acc#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Runs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latin typeface="Gill Sans MT" pitchFamily="34" charset="0"/>
                        </a:rPr>
                        <a:t>MaxeValue</a:t>
                      </a:r>
                      <a:r>
                        <a:rPr lang="en-US" sz="1800" dirty="0" smtClean="0">
                          <a:latin typeface="Gill Sans MT" pitchFamily="34" charset="0"/>
                        </a:rPr>
                        <a:t> 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Filling-Up the database - Insert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7912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Good when you know the attributes of all entities </a:t>
            </a:r>
            <a:r>
              <a:rPr lang="en-US" sz="2400" dirty="0" err="1" smtClean="0"/>
              <a:t>c</a:t>
            </a:r>
            <a:r>
              <a:rPr lang="en-US" sz="2400" dirty="0" smtClean="0"/>
              <a:t>-priori</a:t>
            </a:r>
            <a:endParaRPr lang="en-US" sz="2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67000" y="1600200"/>
          <a:ext cx="2612213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671191" y="1230219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314700" y="3314700"/>
            <a:ext cx="1143000" cy="1588"/>
          </a:xfrm>
          <a:prstGeom prst="line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5600" y="2971800"/>
            <a:ext cx="2170348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glow rad="101600">
              <a:schemeClr val="bg1">
                <a:lumMod val="75000"/>
                <a:alpha val="75000"/>
              </a:schemeClr>
            </a:glow>
            <a:softEdge rad="228600"/>
          </a:effectLst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Gill Sans MT" pitchFamily="34" charset="0"/>
              </a:rPr>
              <a:t>INSERT INTO Organisms</a:t>
            </a:r>
          </a:p>
          <a:p>
            <a:r>
              <a:rPr lang="en-US" sz="1400" dirty="0" smtClean="0">
                <a:latin typeface="Gill Sans MT" pitchFamily="34" charset="0"/>
              </a:rPr>
              <a:t>        Values (3, ‘C. </a:t>
            </a:r>
            <a:r>
              <a:rPr lang="en-US" sz="1400" dirty="0" err="1" smtClean="0">
                <a:latin typeface="Gill Sans MT" pitchFamily="34" charset="0"/>
              </a:rPr>
              <a:t>Elegans</a:t>
            </a:r>
            <a:r>
              <a:rPr lang="en-US" sz="1400" dirty="0" smtClean="0">
                <a:latin typeface="Gill Sans MT" pitchFamily="34" charset="0"/>
              </a:rPr>
              <a:t>’)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667000" y="3886200"/>
          <a:ext cx="2612213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32795"/>
                <a:gridCol w="157941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SrcID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Mus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Musculus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Homo Sapiens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C.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Elegans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671191" y="3516219"/>
            <a:ext cx="1183337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Organisms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Databases at a Glance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All information organized in same way (Data Model)</a:t>
            </a:r>
          </a:p>
          <a:p>
            <a:r>
              <a:rPr lang="en-US" sz="2400" dirty="0" smtClean="0"/>
              <a:t>Language available to</a:t>
            </a:r>
          </a:p>
          <a:p>
            <a:pPr lvl="1"/>
            <a:r>
              <a:rPr lang="en-US" sz="2000" dirty="0" smtClean="0"/>
              <a:t>describe (create) the database</a:t>
            </a:r>
          </a:p>
          <a:p>
            <a:pPr lvl="1"/>
            <a:r>
              <a:rPr lang="en-US" sz="2000" dirty="0" smtClean="0"/>
              <a:t>insert data</a:t>
            </a:r>
          </a:p>
          <a:p>
            <a:pPr lvl="1"/>
            <a:r>
              <a:rPr lang="en-US" sz="2000" dirty="0" smtClean="0"/>
              <a:t>manipulate data</a:t>
            </a:r>
          </a:p>
          <a:p>
            <a:pPr lvl="1"/>
            <a:r>
              <a:rPr lang="en-US" sz="2000" dirty="0" smtClean="0"/>
              <a:t>update</a:t>
            </a:r>
          </a:p>
          <a:p>
            <a:r>
              <a:rPr lang="en-US" sz="2400" dirty="0" smtClean="0"/>
              <a:t>Language establishes an abstract data model: Data Independence</a:t>
            </a:r>
          </a:p>
          <a:p>
            <a:r>
              <a:rPr lang="en-US" sz="2400" dirty="0" smtClean="0"/>
              <a:t>Programs using language can work across systems</a:t>
            </a:r>
          </a:p>
          <a:p>
            <a:r>
              <a:rPr lang="en-US" sz="2400" dirty="0" smtClean="0"/>
              <a:t>Facilitates communication and sharing data 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Filling-Up the database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Approach #2:  Input from file (CSV)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Under construction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Tricky to set data types handled correctly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/>
          <a:lstStyle/>
          <a:p>
            <a:r>
              <a:rPr lang="en-US" sz="2800" dirty="0" smtClean="0"/>
              <a:t>Case Study: Analyzing Results of Multiple </a:t>
            </a:r>
            <a:br>
              <a:rPr lang="en-US" sz="2800" dirty="0" smtClean="0"/>
            </a:br>
            <a:r>
              <a:rPr lang="en-US" sz="2800" dirty="0" smtClean="0"/>
              <a:t>BLAST Runs with alternative search matrices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267200"/>
          </a:xfrm>
        </p:spPr>
        <p:txBody>
          <a:bodyPr/>
          <a:lstStyle/>
          <a:p>
            <a:r>
              <a:rPr lang="en-US" dirty="0" smtClean="0"/>
              <a:t>Steps at a Glance</a:t>
            </a:r>
          </a:p>
          <a:p>
            <a:pPr lvl="1"/>
            <a:r>
              <a:rPr lang="en-US" dirty="0" smtClean="0"/>
              <a:t>Install and configure tools</a:t>
            </a:r>
          </a:p>
          <a:p>
            <a:pPr lvl="2"/>
            <a:r>
              <a:rPr lang="en-US" dirty="0" smtClean="0"/>
              <a:t>Python environment including </a:t>
            </a:r>
            <a:r>
              <a:rPr lang="en-US" dirty="0" err="1" smtClean="0"/>
              <a:t>BioPython</a:t>
            </a:r>
            <a:endParaRPr lang="en-US" dirty="0" smtClean="0"/>
          </a:p>
          <a:p>
            <a:pPr lvl="2"/>
            <a:r>
              <a:rPr lang="en-US" dirty="0" smtClean="0"/>
              <a:t>Database system (</a:t>
            </a:r>
            <a:r>
              <a:rPr lang="en-US" dirty="0" err="1" smtClean="0"/>
              <a:t>SQLite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Design the relational database schema</a:t>
            </a:r>
          </a:p>
          <a:p>
            <a:pPr lvl="1"/>
            <a:r>
              <a:rPr lang="en-US" dirty="0" smtClean="0"/>
              <a:t>Write Python functions to insert results into database</a:t>
            </a:r>
          </a:p>
          <a:p>
            <a:pPr lvl="1"/>
            <a:r>
              <a:rPr lang="en-US" dirty="0" smtClean="0"/>
              <a:t>Analyze data using SQL queries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1): Install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800" dirty="0" smtClean="0"/>
              <a:t>Install Python interpreter</a:t>
            </a:r>
          </a:p>
          <a:p>
            <a:pPr lvl="1"/>
            <a:r>
              <a:rPr lang="en-US" sz="2400" dirty="0" smtClean="0"/>
              <a:t>Download installer from </a:t>
            </a:r>
            <a:r>
              <a:rPr lang="en-US" sz="2400" dirty="0" err="1" smtClean="0"/>
              <a:t>www.python.org</a:t>
            </a:r>
            <a:endParaRPr lang="en-US" sz="2400" dirty="0" smtClean="0"/>
          </a:p>
          <a:p>
            <a:pPr lvl="1"/>
            <a:r>
              <a:rPr lang="en-US" sz="2400" dirty="0" smtClean="0"/>
              <a:t>Run installer and verify installation</a:t>
            </a:r>
          </a:p>
          <a:p>
            <a:r>
              <a:rPr lang="en-US" sz="2800" dirty="0" smtClean="0"/>
              <a:t>Install </a:t>
            </a:r>
            <a:r>
              <a:rPr lang="en-US" sz="2800" dirty="0" err="1" smtClean="0"/>
              <a:t>BioPython</a:t>
            </a:r>
            <a:endParaRPr lang="en-US" sz="2800" dirty="0" smtClean="0"/>
          </a:p>
          <a:p>
            <a:pPr lvl="1"/>
            <a:r>
              <a:rPr lang="en-US" sz="2400" dirty="0" smtClean="0"/>
              <a:t>Download installer from </a:t>
            </a:r>
            <a:r>
              <a:rPr lang="en-US" sz="2400" dirty="0" smtClean="0">
                <a:hlinkClick r:id="rId2"/>
              </a:rPr>
              <a:t>www.biopython.org</a:t>
            </a:r>
            <a:endParaRPr lang="en-US" sz="2400" dirty="0" smtClean="0"/>
          </a:p>
          <a:p>
            <a:pPr lvl="1"/>
            <a:r>
              <a:rPr lang="en-US" sz="2400" dirty="0" smtClean="0"/>
              <a:t>Run installer and verify installation</a:t>
            </a:r>
          </a:p>
          <a:p>
            <a:r>
              <a:rPr lang="en-US" sz="2800" dirty="0" smtClean="0"/>
              <a:t>Install </a:t>
            </a:r>
            <a:r>
              <a:rPr lang="en-US" sz="2800" dirty="0" err="1" smtClean="0"/>
              <a:t>SQLiteMan</a:t>
            </a:r>
            <a:endParaRPr lang="en-US" sz="2800" dirty="0" smtClean="0"/>
          </a:p>
          <a:p>
            <a:pPr lvl="1"/>
            <a:r>
              <a:rPr lang="en-US" sz="2400" dirty="0" smtClean="0"/>
              <a:t>Download </a:t>
            </a:r>
            <a:r>
              <a:rPr lang="en-US" sz="2400" dirty="0" err="1" smtClean="0"/>
              <a:t>SQLiteMan</a:t>
            </a:r>
            <a:r>
              <a:rPr lang="en-US" sz="2400" dirty="0" smtClean="0"/>
              <a:t> query browser from </a:t>
            </a:r>
            <a:r>
              <a:rPr lang="en-US" sz="2400" dirty="0" err="1" smtClean="0"/>
              <a:t>www.sqliteman.com</a:t>
            </a:r>
            <a:endParaRPr lang="en-US" sz="2400" dirty="0" smtClean="0"/>
          </a:p>
          <a:p>
            <a:pPr lvl="1"/>
            <a:r>
              <a:rPr lang="en-US" sz="2400" dirty="0" smtClean="0"/>
              <a:t>Run installer and verify installation</a:t>
            </a:r>
          </a:p>
          <a:p>
            <a:pPr lvl="2"/>
            <a:endParaRPr lang="en-US" sz="20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1143000"/>
            <a:ext cx="2510874" cy="440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Windows version</a:t>
            </a:r>
            <a:endParaRPr lang="es-ES_tradnl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1): Install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1371600"/>
          </a:xfrm>
        </p:spPr>
        <p:txBody>
          <a:bodyPr/>
          <a:lstStyle/>
          <a:p>
            <a:r>
              <a:rPr lang="en-US" dirty="0" smtClean="0"/>
              <a:t>UNDER CONSTRUCTION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520" y="1143000"/>
            <a:ext cx="2373967" cy="440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Mac OS version</a:t>
            </a:r>
            <a:endParaRPr lang="es-ES_tradnl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7" y="788988"/>
            <a:ext cx="8151813" cy="582612"/>
          </a:xfrm>
        </p:spPr>
        <p:txBody>
          <a:bodyPr/>
          <a:lstStyle/>
          <a:p>
            <a:r>
              <a:rPr lang="en-US" sz="2800" dirty="0" smtClean="0"/>
              <a:t>Case Study (Step 2):Design Database Schema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5597" y="1950524"/>
          <a:ext cx="8603087" cy="3200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39795"/>
                <a:gridCol w="1329788"/>
                <a:gridCol w="1824389"/>
                <a:gridCol w="1159099"/>
                <a:gridCol w="1094704"/>
                <a:gridCol w="1455312"/>
              </a:tblGrid>
              <a:tr h="32824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Source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AccessionNum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Matrix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eValue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SearchDate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4.18 E-32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Pam70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2.68 -E52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7/21/07</a:t>
                      </a:r>
                    </a:p>
                  </a:txBody>
                  <a:tcPr/>
                </a:tc>
              </a:tr>
              <a:tr h="18756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Human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P14555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Group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 IIA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3.47 E-33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  <a:tr h="32824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Indian Green Tree Viper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P81479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latin typeface="Gill Sans MT" pitchFamily="34" charset="0"/>
                        </a:rPr>
                        <a:t>Phospholipase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A2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isozyme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Blosom80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1.20 E-54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7/20/07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Step 3: Python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Write Python functions to:</a:t>
            </a:r>
          </a:p>
          <a:p>
            <a:pPr lvl="1"/>
            <a:r>
              <a:rPr lang="en-US" smtClean="0"/>
              <a:t>Run a BLAST search for the query sequence and a specific matrix</a:t>
            </a:r>
          </a:p>
          <a:p>
            <a:pPr lvl="1"/>
            <a:r>
              <a:rPr lang="en-US" smtClean="0"/>
              <a:t>Insert results into Database</a:t>
            </a:r>
          </a:p>
          <a:p>
            <a:pPr lvl="2"/>
            <a:r>
              <a:rPr lang="en-US" smtClean="0"/>
              <a:t>Run SQL insert queries to populate the database</a:t>
            </a:r>
          </a:p>
          <a:p>
            <a:pPr lvl="2"/>
            <a:r>
              <a:rPr lang="en-US" smtClean="0"/>
              <a:t>Create a CSV file with all results from BLAST searches and import to DB</a:t>
            </a:r>
          </a:p>
          <a:p>
            <a:pPr lvl="1"/>
            <a:r>
              <a:rPr lang="en-US" smtClean="0"/>
              <a:t>Run all functions together running one Blast for each one of a set of matrices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Step 3: Python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229600" cy="381000"/>
          </a:xfrm>
        </p:spPr>
        <p:txBody>
          <a:bodyPr/>
          <a:lstStyle/>
          <a:p>
            <a:r>
              <a:rPr lang="en-US" sz="2000" dirty="0" smtClean="0"/>
              <a:t>Run a BLAST search for the query sequence and a specific matrix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1524000"/>
            <a:ext cx="7667422" cy="504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From </a:t>
            </a:r>
            <a:r>
              <a:rPr lang="en-US" sz="1400" dirty="0" err="1" smtClean="0"/>
              <a:t>Bio.Blast</a:t>
            </a:r>
            <a:r>
              <a:rPr lang="en-US" sz="1400" dirty="0" smtClean="0"/>
              <a:t> import NCBIWWW</a:t>
            </a:r>
          </a:p>
          <a:p>
            <a:r>
              <a:rPr lang="en-US" sz="1400" dirty="0" smtClean="0"/>
              <a:t>from </a:t>
            </a:r>
            <a:r>
              <a:rPr lang="en-US" sz="1400" dirty="0" err="1" smtClean="0"/>
              <a:t>Bio.Blast</a:t>
            </a:r>
            <a:r>
              <a:rPr lang="en-US" sz="1400" dirty="0" smtClean="0"/>
              <a:t> import NCBIXML</a:t>
            </a:r>
          </a:p>
          <a:p>
            <a:r>
              <a:rPr lang="en-US" sz="1400" dirty="0" smtClean="0"/>
              <a:t>from Bio import</a:t>
            </a:r>
            <a:r>
              <a:rPr lang="en-US" sz="1400" dirty="0" smtClean="0"/>
              <a:t> </a:t>
            </a:r>
            <a:r>
              <a:rPr lang="en-US" sz="1400" dirty="0" err="1" smtClean="0"/>
              <a:t>SeqIO</a:t>
            </a:r>
            <a:endParaRPr lang="en-US" sz="1400" dirty="0" smtClean="0"/>
          </a:p>
          <a:p>
            <a:r>
              <a:rPr lang="en-US" sz="1400" dirty="0" smtClean="0"/>
              <a:t>from sys import *</a:t>
            </a:r>
          </a:p>
          <a:p>
            <a:r>
              <a:rPr lang="en-US" sz="1400" dirty="0" smtClean="0"/>
              <a:t>import sqlite3</a:t>
            </a:r>
          </a:p>
          <a:p>
            <a:endParaRPr lang="en-US" sz="1400" dirty="0" smtClean="0"/>
          </a:p>
          <a:p>
            <a:r>
              <a:rPr lang="en-US" sz="1400" dirty="0" smtClean="0"/>
              <a:t>def </a:t>
            </a:r>
            <a:r>
              <a:rPr lang="en-US" sz="1400" dirty="0" err="1" smtClean="0"/>
              <a:t>searchAndStoreBlastSearch(query</a:t>
            </a:r>
            <a:r>
              <a:rPr lang="en-US" sz="1400" dirty="0" smtClean="0"/>
              <a:t>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filename):</a:t>
            </a:r>
          </a:p>
          <a:p>
            <a:r>
              <a:rPr lang="en-US" sz="1400" dirty="0" smtClean="0"/>
              <a:t>    # Creates handle to store the results sent by NCBI website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results_handle</a:t>
            </a:r>
            <a:r>
              <a:rPr lang="en-US" sz="1400" dirty="0" smtClean="0"/>
              <a:t> = </a:t>
            </a:r>
            <a:r>
              <a:rPr lang="en-US" sz="1400" dirty="0" err="1" smtClean="0"/>
              <a:t>NCBIWWW.qblast("blastp</a:t>
            </a:r>
            <a:r>
              <a:rPr lang="en-US" sz="1400" dirty="0" smtClean="0"/>
              <a:t>", "</a:t>
            </a:r>
            <a:r>
              <a:rPr lang="en-US" sz="1400" dirty="0" err="1" smtClean="0"/>
              <a:t>swissprot</a:t>
            </a:r>
            <a:r>
              <a:rPr lang="en-US" sz="1400" dirty="0" smtClean="0"/>
              <a:t>", query, expect=10,</a:t>
            </a:r>
          </a:p>
          <a:p>
            <a:r>
              <a:rPr lang="en-US" sz="1400" dirty="0" smtClean="0"/>
              <a:t>                   descriptions=2000, alignments=2000, </a:t>
            </a:r>
            <a:r>
              <a:rPr lang="en-US" sz="1400" dirty="0" err="1" smtClean="0"/>
              <a:t>hitlist_size</a:t>
            </a:r>
            <a:r>
              <a:rPr lang="en-US" sz="1400" dirty="0" smtClean="0"/>
              <a:t>=2000,</a:t>
            </a:r>
          </a:p>
          <a:p>
            <a:r>
              <a:rPr lang="en-US" sz="1400" dirty="0" smtClean="0"/>
              <a:t>                   </a:t>
            </a:r>
            <a:r>
              <a:rPr lang="en-US" sz="1400" dirty="0" err="1" smtClean="0"/>
              <a:t>matrix_name</a:t>
            </a:r>
            <a:r>
              <a:rPr lang="en-US" sz="1400" dirty="0" smtClean="0"/>
              <a:t>=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# Reads results into memory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blast_results</a:t>
            </a:r>
            <a:r>
              <a:rPr lang="en-US" sz="1400" dirty="0" smtClean="0"/>
              <a:t> = </a:t>
            </a:r>
            <a:r>
              <a:rPr lang="en-US" sz="1400" dirty="0" err="1" smtClean="0"/>
              <a:t>results_handle.read</a:t>
            </a:r>
            <a:r>
              <a:rPr lang="en-US" sz="1400" dirty="0" smtClean="0"/>
              <a:t>()</a:t>
            </a:r>
          </a:p>
          <a:p>
            <a:endParaRPr lang="en-US" sz="1400" dirty="0" smtClean="0"/>
          </a:p>
          <a:p>
            <a:r>
              <a:rPr lang="en-US" sz="1400" dirty="0" smtClean="0"/>
              <a:t>    # Creates and opens a file in </a:t>
            </a:r>
            <a:r>
              <a:rPr lang="en-US" sz="1400" dirty="0" err="1" smtClean="0"/>
              <a:t>filesystem</a:t>
            </a:r>
            <a:r>
              <a:rPr lang="en-US" sz="1400" dirty="0" smtClean="0"/>
              <a:t> for writing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save_file</a:t>
            </a:r>
            <a:r>
              <a:rPr lang="en-US" sz="1400" dirty="0" smtClean="0"/>
              <a:t> = </a:t>
            </a:r>
            <a:r>
              <a:rPr lang="en-US" sz="1400" dirty="0" err="1" smtClean="0"/>
              <a:t>open(filename</a:t>
            </a:r>
            <a:r>
              <a:rPr lang="en-US" sz="1400" dirty="0" smtClean="0"/>
              <a:t>, '</a:t>
            </a:r>
            <a:r>
              <a:rPr lang="en-US" sz="1400" dirty="0" err="1" smtClean="0"/>
              <a:t>w</a:t>
            </a:r>
            <a:r>
              <a:rPr lang="en-US" sz="1400" dirty="0" smtClean="0"/>
              <a:t>')</a:t>
            </a:r>
          </a:p>
          <a:p>
            <a:endParaRPr lang="en-US" sz="1400" dirty="0" smtClean="0"/>
          </a:p>
          <a:p>
            <a:r>
              <a:rPr lang="en-US" sz="1400" dirty="0" smtClean="0"/>
              <a:t>    # Store results from memory into the </a:t>
            </a:r>
            <a:r>
              <a:rPr lang="en-US" sz="1400" dirty="0" err="1" smtClean="0"/>
              <a:t>filesystem</a:t>
            </a:r>
            <a:endParaRPr lang="en-US" sz="1400" dirty="0" smtClean="0"/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save_file.write(blast_results</a:t>
            </a:r>
            <a:r>
              <a:rPr lang="en-US" sz="1400" dirty="0" smtClean="0"/>
              <a:t>)</a:t>
            </a:r>
          </a:p>
          <a:p>
            <a:endParaRPr lang="en-US" sz="1400" dirty="0" smtClean="0"/>
          </a:p>
          <a:p>
            <a:r>
              <a:rPr lang="en-US" sz="1400" dirty="0" smtClean="0"/>
              <a:t>    #Close the file handler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save_file.close</a:t>
            </a:r>
            <a:r>
              <a:rPr lang="en-US" sz="1400" dirty="0" smtClean="0"/>
              <a:t>()</a:t>
            </a:r>
          </a:p>
          <a:p>
            <a:endParaRPr lang="en-US" sz="14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457200" y="1524000"/>
            <a:ext cx="8242479" cy="4800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Step 3: Python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Insert results into Database: Run multiple SQL insert queries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3273" y="2183223"/>
            <a:ext cx="821851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def </a:t>
            </a:r>
            <a:r>
              <a:rPr lang="en-US" sz="1400" dirty="0" err="1" smtClean="0"/>
              <a:t>xmlToDatabase(filename</a:t>
            </a:r>
            <a:r>
              <a:rPr lang="en-US" sz="1400" dirty="0" smtClean="0"/>
              <a:t>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dbCursor</a:t>
            </a:r>
            <a:r>
              <a:rPr lang="en-US" sz="1400" dirty="0" smtClean="0"/>
              <a:t>, </a:t>
            </a:r>
            <a:r>
              <a:rPr lang="en-US" sz="1400" dirty="0" err="1" smtClean="0"/>
              <a:t>dbConn</a:t>
            </a:r>
            <a:r>
              <a:rPr lang="en-US" sz="1400" dirty="0" smtClean="0"/>
              <a:t>):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blast_fileptr</a:t>
            </a:r>
            <a:r>
              <a:rPr lang="en-US" sz="1400" dirty="0" smtClean="0"/>
              <a:t>=</a:t>
            </a:r>
            <a:r>
              <a:rPr lang="en-US" sz="1400" dirty="0" err="1" smtClean="0"/>
              <a:t>open(filename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record=</a:t>
            </a:r>
            <a:r>
              <a:rPr lang="en-US" sz="1400" dirty="0" err="1" smtClean="0"/>
              <a:t>NCBIXML.parse(blast_fileptr).next</a:t>
            </a:r>
            <a:r>
              <a:rPr lang="en-US" sz="1400" dirty="0" smtClean="0"/>
              <a:t>()</a:t>
            </a:r>
          </a:p>
          <a:p>
            <a:endParaRPr lang="en-US" sz="1400" dirty="0" smtClean="0"/>
          </a:p>
          <a:p>
            <a:r>
              <a:rPr lang="en-US" sz="1400" dirty="0" smtClean="0"/>
              <a:t>    for alignment in </a:t>
            </a:r>
            <a:r>
              <a:rPr lang="en-US" sz="1400" dirty="0" err="1" smtClean="0"/>
              <a:t>record.alignments</a:t>
            </a:r>
            <a:r>
              <a:rPr lang="en-US" sz="1400" dirty="0" smtClean="0"/>
              <a:t>:</a:t>
            </a:r>
          </a:p>
          <a:p>
            <a:r>
              <a:rPr lang="en-US" sz="1400" dirty="0" smtClean="0"/>
              <a:t>         </a:t>
            </a:r>
            <a:r>
              <a:rPr lang="en-US" sz="1400" dirty="0" err="1" smtClean="0"/>
              <a:t>hsp</a:t>
            </a:r>
            <a:r>
              <a:rPr lang="en-US" sz="1400" dirty="0" smtClean="0"/>
              <a:t>=alignment.hsps[0]</a:t>
            </a:r>
          </a:p>
          <a:p>
            <a:r>
              <a:rPr lang="en-US" sz="1400" dirty="0" smtClean="0"/>
              <a:t>         </a:t>
            </a:r>
            <a:r>
              <a:rPr lang="en-US" sz="1400" dirty="0" err="1" smtClean="0"/>
              <a:t>storeIntoDatabase(hsp</a:t>
            </a:r>
            <a:r>
              <a:rPr lang="en-US" sz="1400" dirty="0" smtClean="0"/>
              <a:t>, alignment,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dbCursor</a:t>
            </a:r>
            <a:r>
              <a:rPr lang="en-US" sz="1400" dirty="0" err="1" smtClean="0"/>
              <a:t>,dbConn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blast_fileptr.close</a:t>
            </a:r>
            <a:r>
              <a:rPr lang="en-US" sz="1400" dirty="0" smtClean="0"/>
              <a:t>()</a:t>
            </a:r>
            <a:endParaRPr lang="es-ES_tradnl" sz="1400" dirty="0"/>
          </a:p>
        </p:txBody>
      </p:sp>
      <p:sp>
        <p:nvSpPr>
          <p:cNvPr id="7" name="Rectangle 6"/>
          <p:cNvSpPr/>
          <p:nvPr/>
        </p:nvSpPr>
        <p:spPr>
          <a:xfrm>
            <a:off x="287527" y="2210832"/>
            <a:ext cx="8637831" cy="190396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Step 3: Python Programming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3124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z="2000" dirty="0" smtClean="0"/>
              <a:t>Insert results into Database: Run multiple SQL </a:t>
            </a:r>
            <a:r>
              <a:rPr lang="en-US" sz="2000" i="1" dirty="0" smtClean="0"/>
              <a:t>insert </a:t>
            </a:r>
            <a:r>
              <a:rPr lang="en-US" sz="2000" dirty="0" smtClean="0"/>
              <a:t>queries </a:t>
            </a:r>
            <a:endParaRPr lang="en-US" sz="2400" dirty="0" smtClean="0"/>
          </a:p>
          <a:p>
            <a:endParaRPr lang="es-ES_trad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1" y="2133600"/>
            <a:ext cx="8153400" cy="22098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431292" y="2345824"/>
            <a:ext cx="833832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def </a:t>
            </a:r>
            <a:r>
              <a:rPr lang="en-US" sz="1400" dirty="0" err="1" smtClean="0"/>
              <a:t>storeIntoDatabase(hsp</a:t>
            </a:r>
            <a:r>
              <a:rPr lang="en-US" sz="1400" dirty="0" smtClean="0"/>
              <a:t>, alignment,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dbCursor</a:t>
            </a:r>
            <a:r>
              <a:rPr lang="en-US" sz="1400" dirty="0" smtClean="0"/>
              <a:t>, </a:t>
            </a:r>
            <a:r>
              <a:rPr lang="en-US" sz="1400" dirty="0" err="1" smtClean="0"/>
              <a:t>dbConn</a:t>
            </a:r>
            <a:r>
              <a:rPr lang="en-US" sz="1400" dirty="0" smtClean="0"/>
              <a:t>):</a:t>
            </a:r>
          </a:p>
          <a:p>
            <a:r>
              <a:rPr lang="en-US" sz="1400" dirty="0" smtClean="0"/>
              <a:t>    # Insert a row of data into the table (securely)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t</a:t>
            </a:r>
            <a:r>
              <a:rPr lang="en-US" sz="1400" dirty="0" smtClean="0"/>
              <a:t> = (</a:t>
            </a:r>
            <a:r>
              <a:rPr lang="en-US" sz="1400" dirty="0" err="1" smtClean="0"/>
              <a:t>hsp.expect</a:t>
            </a:r>
            <a:r>
              <a:rPr lang="en-US" sz="1400" dirty="0" smtClean="0"/>
              <a:t>, </a:t>
            </a:r>
            <a:r>
              <a:rPr lang="en-US" sz="1400" dirty="0" err="1" smtClean="0"/>
              <a:t>hsp.score</a:t>
            </a:r>
            <a:r>
              <a:rPr lang="en-US" sz="1400" dirty="0" smtClean="0"/>
              <a:t>, </a:t>
            </a:r>
            <a:r>
              <a:rPr lang="en-US" sz="1400" dirty="0" err="1" smtClean="0"/>
              <a:t>matrix_id</a:t>
            </a:r>
            <a:r>
              <a:rPr lang="en-US" sz="1400" dirty="0" smtClean="0"/>
              <a:t>, </a:t>
            </a:r>
            <a:r>
              <a:rPr lang="en-US" sz="1400" dirty="0" err="1" smtClean="0"/>
              <a:t>alignment.accession</a:t>
            </a:r>
            <a:r>
              <a:rPr lang="en-US" sz="1400" dirty="0" smtClean="0"/>
              <a:t>, </a:t>
            </a:r>
            <a:r>
              <a:rPr lang="en-US" sz="1400" dirty="0" err="1" smtClean="0"/>
              <a:t>alignment.title</a:t>
            </a:r>
            <a:r>
              <a:rPr lang="en-US" sz="1400" dirty="0" smtClean="0"/>
              <a:t>,)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dbCursor.execute("insert</a:t>
            </a:r>
            <a:r>
              <a:rPr lang="en-US" sz="1400" dirty="0" smtClean="0"/>
              <a:t> into sequences values (?,?,?,?,?)",</a:t>
            </a:r>
            <a:r>
              <a:rPr lang="en-US" sz="1400" dirty="0" err="1" smtClean="0"/>
              <a:t>t</a:t>
            </a:r>
            <a:r>
              <a:rPr lang="en-US" sz="1400" dirty="0" smtClean="0"/>
              <a:t>)</a:t>
            </a:r>
          </a:p>
          <a:p>
            <a:endParaRPr lang="en-US" sz="1400" dirty="0" smtClean="0"/>
          </a:p>
          <a:p>
            <a:r>
              <a:rPr lang="en-US" sz="1400" dirty="0" smtClean="0"/>
              <a:t>    # Save (commit) the changes</a:t>
            </a:r>
          </a:p>
          <a:p>
            <a:r>
              <a:rPr lang="en-US" sz="1400" dirty="0" smtClean="0"/>
              <a:t>    </a:t>
            </a:r>
            <a:r>
              <a:rPr lang="en-US" sz="1400" dirty="0" err="1" smtClean="0"/>
              <a:t>dbConn.commit</a:t>
            </a:r>
            <a:r>
              <a:rPr lang="en-US" sz="1400" dirty="0" smtClean="0"/>
              <a:t>()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028"/>
            <a:ext cx="8229600" cy="507972"/>
          </a:xfrm>
        </p:spPr>
        <p:txBody>
          <a:bodyPr/>
          <a:lstStyle/>
          <a:p>
            <a:r>
              <a:rPr lang="en-US" sz="2800" dirty="0" smtClean="0"/>
              <a:t>Case Study Step 3: Python 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199"/>
            <a:ext cx="8229600" cy="609601"/>
          </a:xfrm>
        </p:spPr>
        <p:txBody>
          <a:bodyPr/>
          <a:lstStyle/>
          <a:p>
            <a:pPr marL="273050" lvl="2" indent="-273050">
              <a:spcBef>
                <a:spcPts val="600"/>
              </a:spcBef>
              <a:buClr>
                <a:schemeClr val="accent1"/>
              </a:buClr>
            </a:pPr>
            <a:r>
              <a:rPr lang="en-US" sz="1600" smtClean="0"/>
              <a:t>Insert results into Database: Create a CSV file with all results from BLAST searches</a:t>
            </a:r>
          </a:p>
          <a:p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" y="1677432"/>
            <a:ext cx="8094473" cy="440924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angle 8"/>
          <p:cNvSpPr/>
          <p:nvPr/>
        </p:nvSpPr>
        <p:spPr>
          <a:xfrm>
            <a:off x="657524" y="1739690"/>
            <a:ext cx="79703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def </a:t>
            </a:r>
            <a:r>
              <a:rPr lang="en-US" sz="1600" dirty="0" err="1" smtClean="0"/>
              <a:t>xmlToCSV(xmlFilename</a:t>
            </a:r>
            <a:r>
              <a:rPr lang="en-US" sz="1600" dirty="0" smtClean="0"/>
              <a:t>, </a:t>
            </a:r>
            <a:r>
              <a:rPr lang="en-US" sz="1600" dirty="0" err="1" smtClean="0"/>
              <a:t>csvFilename</a:t>
            </a:r>
            <a:r>
              <a:rPr lang="en-US" sz="1600" dirty="0" smtClean="0"/>
              <a:t>, </a:t>
            </a:r>
            <a:r>
              <a:rPr lang="en-US" sz="1600" dirty="0" err="1" smtClean="0"/>
              <a:t>matrix_id</a:t>
            </a:r>
            <a:r>
              <a:rPr lang="en-US" sz="1600" dirty="0" smtClean="0"/>
              <a:t>):</a:t>
            </a:r>
          </a:p>
          <a:p>
            <a:r>
              <a:rPr lang="en-US" sz="1600" dirty="0" smtClean="0"/>
              <a:t>    # Create file handler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blast_fileptr</a:t>
            </a:r>
            <a:r>
              <a:rPr lang="en-US" sz="1600" dirty="0" smtClean="0"/>
              <a:t>=</a:t>
            </a:r>
            <a:r>
              <a:rPr lang="en-US" sz="1600" dirty="0" err="1" smtClean="0"/>
              <a:t>open(xmlFilename</a:t>
            </a:r>
            <a:r>
              <a:rPr lang="en-US" sz="1600" dirty="0" smtClean="0"/>
              <a:t>)</a:t>
            </a:r>
          </a:p>
          <a:p>
            <a:r>
              <a:rPr lang="en-US" sz="1600" dirty="0" smtClean="0"/>
              <a:t>    # Parse xml file into </a:t>
            </a:r>
            <a:r>
              <a:rPr lang="en-US" sz="1600" dirty="0" err="1" smtClean="0"/>
              <a:t>biopython</a:t>
            </a:r>
            <a:r>
              <a:rPr lang="en-US" sz="1600" dirty="0" smtClean="0"/>
              <a:t> object</a:t>
            </a:r>
          </a:p>
          <a:p>
            <a:r>
              <a:rPr lang="en-US" sz="1600" dirty="0" smtClean="0"/>
              <a:t>    record=</a:t>
            </a:r>
            <a:r>
              <a:rPr lang="en-US" sz="1600" dirty="0" err="1" smtClean="0"/>
              <a:t>NCBIXML.parse(blast_fileptr).next</a:t>
            </a:r>
            <a:r>
              <a:rPr lang="en-US" sz="1600" dirty="0" smtClean="0"/>
              <a:t>()</a:t>
            </a:r>
          </a:p>
          <a:p>
            <a:r>
              <a:rPr lang="en-US" sz="1600" dirty="0" smtClean="0"/>
              <a:t>    # Create </a:t>
            </a:r>
            <a:r>
              <a:rPr lang="en-US" sz="1600" dirty="0" err="1" smtClean="0"/>
              <a:t>csv</a:t>
            </a:r>
            <a:r>
              <a:rPr lang="en-US" sz="1600" dirty="0" smtClean="0"/>
              <a:t> file writer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csvFileWriter</a:t>
            </a:r>
            <a:r>
              <a:rPr lang="en-US" sz="1600" dirty="0" smtClean="0"/>
              <a:t> = </a:t>
            </a:r>
            <a:r>
              <a:rPr lang="en-US" sz="1600" dirty="0" err="1" smtClean="0"/>
              <a:t>csv.writer(open(csvFilename,'wb</a:t>
            </a:r>
            <a:r>
              <a:rPr lang="en-US" sz="1600" dirty="0" smtClean="0"/>
              <a:t>'))</a:t>
            </a:r>
          </a:p>
          <a:p>
            <a:r>
              <a:rPr lang="en-US" sz="1600" dirty="0" smtClean="0"/>
              <a:t>    # Iterate over record alignments</a:t>
            </a:r>
          </a:p>
          <a:p>
            <a:r>
              <a:rPr lang="en-US" sz="1600" dirty="0" smtClean="0"/>
              <a:t>    for alignment in </a:t>
            </a:r>
            <a:r>
              <a:rPr lang="en-US" sz="1600" dirty="0" err="1" smtClean="0"/>
              <a:t>record.alignments</a:t>
            </a:r>
            <a:r>
              <a:rPr lang="en-US" sz="1600" dirty="0" smtClean="0"/>
              <a:t>:</a:t>
            </a:r>
          </a:p>
          <a:p>
            <a:r>
              <a:rPr lang="en-US" sz="1600" dirty="0" smtClean="0"/>
              <a:t>         # Extract high score </a:t>
            </a:r>
            <a:r>
              <a:rPr lang="en-US" sz="1600" dirty="0" err="1" smtClean="0"/>
              <a:t>pairwise</a:t>
            </a:r>
            <a:r>
              <a:rPr lang="en-US" sz="1600" dirty="0" smtClean="0"/>
              <a:t> alignment object</a:t>
            </a:r>
          </a:p>
          <a:p>
            <a:r>
              <a:rPr lang="en-US" sz="1600" dirty="0" smtClean="0"/>
              <a:t>         </a:t>
            </a:r>
            <a:r>
              <a:rPr lang="en-US" sz="1600" dirty="0" err="1" smtClean="0"/>
              <a:t>hsp</a:t>
            </a:r>
            <a:r>
              <a:rPr lang="en-US" sz="1600" dirty="0" smtClean="0"/>
              <a:t>=alignment.hsps[0]</a:t>
            </a:r>
          </a:p>
          <a:p>
            <a:r>
              <a:rPr lang="en-US" sz="1600" dirty="0" smtClean="0"/>
              <a:t>         # Create record vector</a:t>
            </a:r>
          </a:p>
          <a:p>
            <a:r>
              <a:rPr lang="en-US" sz="1600" dirty="0" smtClean="0"/>
              <a:t>         record = [</a:t>
            </a:r>
            <a:r>
              <a:rPr lang="en-US" sz="1600" dirty="0" err="1" smtClean="0"/>
              <a:t>hsp.expect</a:t>
            </a:r>
            <a:r>
              <a:rPr lang="en-US" sz="1600" dirty="0" smtClean="0"/>
              <a:t>, </a:t>
            </a:r>
            <a:r>
              <a:rPr lang="en-US" sz="1600" dirty="0" err="1" smtClean="0"/>
              <a:t>hsp.score</a:t>
            </a:r>
            <a:r>
              <a:rPr lang="en-US" sz="1600" dirty="0" smtClean="0"/>
              <a:t>, </a:t>
            </a:r>
            <a:r>
              <a:rPr lang="en-US" sz="1600" dirty="0" err="1" smtClean="0"/>
              <a:t>matrix_id</a:t>
            </a:r>
            <a:r>
              <a:rPr lang="en-US" sz="1600" dirty="0" smtClean="0"/>
              <a:t>, </a:t>
            </a:r>
            <a:r>
              <a:rPr lang="en-US" sz="1600" dirty="0" err="1" smtClean="0"/>
              <a:t>alignment.accession</a:t>
            </a:r>
            <a:r>
              <a:rPr lang="en-US" sz="1600" dirty="0" smtClean="0"/>
              <a:t>, </a:t>
            </a:r>
            <a:r>
              <a:rPr lang="en-US" sz="1600" dirty="0" err="1" smtClean="0"/>
              <a:t>alignment.title</a:t>
            </a:r>
            <a:r>
              <a:rPr lang="en-US" sz="1600" dirty="0" smtClean="0"/>
              <a:t>,]</a:t>
            </a:r>
          </a:p>
          <a:p>
            <a:r>
              <a:rPr lang="en-US" sz="1600" dirty="0" smtClean="0"/>
              <a:t>         # Store record vector into </a:t>
            </a:r>
            <a:r>
              <a:rPr lang="en-US" sz="1600" dirty="0" err="1" smtClean="0"/>
              <a:t>csv</a:t>
            </a:r>
            <a:r>
              <a:rPr lang="en-US" sz="1600" dirty="0" smtClean="0"/>
              <a:t> file</a:t>
            </a:r>
          </a:p>
          <a:p>
            <a:r>
              <a:rPr lang="en-US" sz="1600" dirty="0" smtClean="0"/>
              <a:t>         </a:t>
            </a:r>
            <a:r>
              <a:rPr lang="en-US" sz="1600" dirty="0" err="1" smtClean="0"/>
              <a:t>csvFileWriter.writerow</a:t>
            </a:r>
            <a:r>
              <a:rPr lang="en-US" sz="1600" dirty="0" smtClean="0"/>
              <a:t>( record )</a:t>
            </a:r>
          </a:p>
          <a:p>
            <a:r>
              <a:rPr lang="en-US" sz="1600" dirty="0" smtClean="0"/>
              <a:t>    # Close file handler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blast_fileptr.close</a:t>
            </a:r>
            <a:r>
              <a:rPr lang="en-US" sz="1600" dirty="0" smtClean="0"/>
              <a:t>()</a:t>
            </a:r>
            <a:endParaRPr lang="es-ES_tradnl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Independence</a:t>
            </a:r>
            <a:endParaRPr 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64445" y="1326508"/>
            <a:ext cx="1841680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7684" y="2316039"/>
            <a:ext cx="19962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Data Model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928" y="4543393"/>
            <a:ext cx="838629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Shield apps from changes in “physical” platform specific layers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07802" y="3241180"/>
            <a:ext cx="2771077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OS and File System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841928" y="2404039"/>
            <a:ext cx="1547581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0"/>
              </a:rPr>
              <a:t>Tables, relations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6251618" y="2547871"/>
            <a:ext cx="6053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607960" y="3329172"/>
            <a:ext cx="1841680" cy="321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Gill Sans MT" pitchFamily="34" charset="0"/>
              </a:rPr>
              <a:t>Files, directories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6017650" y="3473004"/>
            <a:ext cx="6053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0564" y="4077609"/>
            <a:ext cx="1794433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Objective:</a:t>
            </a:r>
          </a:p>
        </p:txBody>
      </p:sp>
      <p:sp>
        <p:nvSpPr>
          <p:cNvPr id="22" name="Cloud 21"/>
          <p:cNvSpPr/>
          <p:nvPr/>
        </p:nvSpPr>
        <p:spPr>
          <a:xfrm>
            <a:off x="1447800" y="1981200"/>
            <a:ext cx="4752304" cy="12234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Case Study Step 3: Python 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381000"/>
          </a:xfrm>
          <a:prstGeom prst="rect">
            <a:avLst/>
          </a:prstGeom>
        </p:spPr>
        <p:txBody>
          <a:bodyPr/>
          <a:lstStyle/>
          <a:p>
            <a:r>
              <a:rPr lang="en-US" sz="1800" dirty="0" smtClean="0"/>
              <a:t>Use all functions to run one Blast for each of a sequence of search matrices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60829" y="1676400"/>
            <a:ext cx="8041059" cy="4339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def </a:t>
            </a:r>
            <a:r>
              <a:rPr lang="en-US" sz="1200" dirty="0" err="1" smtClean="0"/>
              <a:t>doIt</a:t>
            </a:r>
            <a:r>
              <a:rPr lang="en-US" sz="1200" dirty="0" smtClean="0"/>
              <a:t>():</a:t>
            </a:r>
          </a:p>
          <a:p>
            <a:r>
              <a:rPr lang="en-US" sz="1200" dirty="0" smtClean="0"/>
              <a:t>    print "Import </a:t>
            </a:r>
            <a:r>
              <a:rPr lang="en-US" sz="1200" dirty="0" err="1" smtClean="0"/>
              <a:t>fasta</a:t>
            </a:r>
            <a:r>
              <a:rPr lang="en-US" sz="1200" dirty="0" smtClean="0"/>
              <a:t> file"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query_file</a:t>
            </a:r>
            <a:r>
              <a:rPr lang="en-US" sz="1200" dirty="0" smtClean="0"/>
              <a:t> = open('P00624.fasta')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fasta</a:t>
            </a:r>
            <a:r>
              <a:rPr lang="en-US" sz="1200" dirty="0" smtClean="0"/>
              <a:t> =</a:t>
            </a:r>
            <a:r>
              <a:rPr lang="en-US" sz="1200" dirty="0" smtClean="0"/>
              <a:t> </a:t>
            </a:r>
            <a:r>
              <a:rPr lang="en-US" sz="1200" dirty="0" err="1" smtClean="0"/>
              <a:t>SeqIO.parse(query_file</a:t>
            </a:r>
            <a:r>
              <a:rPr lang="en-US" sz="1200" dirty="0" smtClean="0"/>
              <a:t>, “</a:t>
            </a:r>
            <a:r>
              <a:rPr lang="en-US" sz="1200" dirty="0" err="1" smtClean="0"/>
              <a:t>fasta</a:t>
            </a:r>
            <a:r>
              <a:rPr lang="en-US" sz="1200" dirty="0" smtClean="0"/>
              <a:t>”)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seqObject</a:t>
            </a:r>
            <a:r>
              <a:rPr lang="en-US" sz="1200" dirty="0" smtClean="0"/>
              <a:t>= </a:t>
            </a:r>
            <a:r>
              <a:rPr lang="en-US" sz="1200" dirty="0" err="1" smtClean="0"/>
              <a:t>fasta.next</a:t>
            </a:r>
            <a:r>
              <a:rPr lang="en-US" sz="1200" dirty="0" smtClean="0"/>
              <a:t>()</a:t>
            </a:r>
          </a:p>
          <a:p>
            <a:r>
              <a:rPr lang="en-US" sz="1200" dirty="0" smtClean="0"/>
              <a:t>    query =</a:t>
            </a:r>
            <a:r>
              <a:rPr lang="en-US" sz="1200" dirty="0" smtClean="0"/>
              <a:t> </a:t>
            </a:r>
            <a:r>
              <a:rPr lang="en-US" sz="1200" dirty="0" err="1" smtClean="0"/>
              <a:t>seqObject.id</a:t>
            </a:r>
            <a:r>
              <a:rPr lang="en-US" sz="1200" dirty="0" smtClean="0"/>
              <a:t> + </a:t>
            </a:r>
            <a:r>
              <a:rPr lang="en-US" sz="1200" dirty="0" err="1" smtClean="0"/>
              <a:t>seqObject.seq</a:t>
            </a:r>
            <a:endParaRPr lang="en-US" sz="1200" dirty="0" smtClean="0"/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query_file.close</a:t>
            </a:r>
            <a:r>
              <a:rPr lang="en-US" sz="1200" dirty="0" smtClean="0"/>
              <a:t>()</a:t>
            </a:r>
          </a:p>
          <a:p>
            <a:r>
              <a:rPr lang="en-US" sz="1200" dirty="0" smtClean="0"/>
              <a:t>    print "Creating database interface"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dbConnection</a:t>
            </a:r>
            <a:r>
              <a:rPr lang="en-US" sz="1200" dirty="0" smtClean="0"/>
              <a:t> = sqlite3.connect(dbFileName)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dbCursor</a:t>
            </a:r>
            <a:r>
              <a:rPr lang="en-US" sz="1200" dirty="0" smtClean="0"/>
              <a:t> = </a:t>
            </a:r>
            <a:r>
              <a:rPr lang="en-US" sz="1200" dirty="0" err="1" smtClean="0"/>
              <a:t>dbConnection.cursor</a:t>
            </a:r>
            <a:r>
              <a:rPr lang="en-US" sz="1200" dirty="0" smtClean="0"/>
              <a:t>()</a:t>
            </a:r>
          </a:p>
          <a:p>
            <a:endParaRPr lang="en-US" sz="1200" dirty="0" smtClean="0"/>
          </a:p>
          <a:p>
            <a:r>
              <a:rPr lang="en-US" sz="1200" dirty="0" smtClean="0"/>
              <a:t>    # Create tables</a:t>
            </a:r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dbCursor.execute("DROP</a:t>
            </a:r>
            <a:r>
              <a:rPr lang="en-US" sz="1200" dirty="0" smtClean="0"/>
              <a:t> TABLE IF EXISTS sequences")</a:t>
            </a:r>
          </a:p>
          <a:p>
            <a:endParaRPr lang="en-US" sz="1200" dirty="0" smtClean="0"/>
          </a:p>
          <a:p>
            <a:r>
              <a:rPr lang="en-US" sz="1200" dirty="0" smtClean="0"/>
              <a:t>    </a:t>
            </a:r>
            <a:r>
              <a:rPr lang="en-US" sz="1200" dirty="0" err="1" smtClean="0"/>
              <a:t>dbCursor.execute("CREATE</a:t>
            </a:r>
            <a:r>
              <a:rPr lang="en-US" sz="1200" dirty="0" smtClean="0"/>
              <a:t> TABLE IF NOT EXISTS sequences (expect real, score </a:t>
            </a:r>
            <a:r>
              <a:rPr lang="en-US" sz="1200" dirty="0" err="1" smtClean="0"/>
              <a:t>int</a:t>
            </a:r>
            <a:r>
              <a:rPr lang="en-US" sz="1200" dirty="0" smtClean="0"/>
              <a:t>, matrix text, \</a:t>
            </a:r>
          </a:p>
          <a:p>
            <a:r>
              <a:rPr lang="en-US" sz="1200" dirty="0" smtClean="0"/>
              <a:t>					  accession text, description text)")</a:t>
            </a:r>
          </a:p>
          <a:p>
            <a:r>
              <a:rPr lang="en-US" sz="1200" dirty="0" smtClean="0"/>
              <a:t>    print "Iterate over matrixes"</a:t>
            </a:r>
          </a:p>
          <a:p>
            <a:r>
              <a:rPr lang="en-US" sz="1200" dirty="0" smtClean="0"/>
              <a:t>    for </a:t>
            </a:r>
            <a:r>
              <a:rPr lang="en-US" sz="1200" dirty="0" err="1" smtClean="0"/>
              <a:t>i</a:t>
            </a:r>
            <a:r>
              <a:rPr lang="en-US" sz="1200" dirty="0" smtClean="0"/>
              <a:t> in range(0,len(MatrixName)):</a:t>
            </a:r>
          </a:p>
          <a:p>
            <a:r>
              <a:rPr lang="en-US" sz="1200" dirty="0" smtClean="0"/>
              <a:t>        print "Sending blast search"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searchAndStoreBlastSearch(query</a:t>
            </a:r>
            <a:r>
              <a:rPr lang="en-US" sz="1200" dirty="0" smtClean="0"/>
              <a:t>, </a:t>
            </a:r>
            <a:r>
              <a:rPr lang="en-US" sz="1200" dirty="0" err="1" smtClean="0"/>
              <a:t>MatrixName[i</a:t>
            </a:r>
            <a:r>
              <a:rPr lang="en-US" sz="1200" dirty="0" smtClean="0"/>
              <a:t>], </a:t>
            </a:r>
            <a:r>
              <a:rPr lang="en-US" sz="1200" dirty="0" err="1" smtClean="0"/>
              <a:t>FileName[i</a:t>
            </a:r>
            <a:r>
              <a:rPr lang="en-US" sz="1200" dirty="0" smtClean="0"/>
              <a:t>])</a:t>
            </a:r>
          </a:p>
          <a:p>
            <a:r>
              <a:rPr lang="en-US" sz="1200" dirty="0" smtClean="0"/>
              <a:t>        print "Processing </a:t>
            </a:r>
            <a:r>
              <a:rPr lang="en-US" sz="1200" dirty="0" err="1" smtClean="0"/>
              <a:t>blase</a:t>
            </a:r>
            <a:r>
              <a:rPr lang="en-US" sz="1200" dirty="0" smtClean="0"/>
              <a:t> search"</a:t>
            </a:r>
          </a:p>
          <a:p>
            <a:r>
              <a:rPr lang="en-US" sz="1200" dirty="0" smtClean="0"/>
              <a:t>        </a:t>
            </a:r>
            <a:r>
              <a:rPr lang="en-US" sz="1200" dirty="0" err="1" smtClean="0"/>
              <a:t>xmlToDatabase(FileName[i</a:t>
            </a:r>
            <a:r>
              <a:rPr lang="en-US" sz="1200" dirty="0" smtClean="0"/>
              <a:t>], </a:t>
            </a:r>
            <a:r>
              <a:rPr lang="en-US" sz="1200" dirty="0" err="1" smtClean="0"/>
              <a:t>MatrixName[i</a:t>
            </a:r>
            <a:r>
              <a:rPr lang="en-US" sz="1200" dirty="0" smtClean="0"/>
              <a:t>], </a:t>
            </a:r>
            <a:r>
              <a:rPr lang="en-US" sz="1200" dirty="0" err="1" smtClean="0"/>
              <a:t>dbCursor</a:t>
            </a:r>
            <a:r>
              <a:rPr lang="en-US" sz="1200" dirty="0" smtClean="0"/>
              <a:t>, </a:t>
            </a:r>
            <a:r>
              <a:rPr lang="en-US" sz="1200" dirty="0" err="1" smtClean="0"/>
              <a:t>dbConnection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    print "Program done"</a:t>
            </a:r>
            <a:endParaRPr lang="es-ES_tradnl" sz="1200" dirty="0"/>
          </a:p>
        </p:txBody>
      </p:sp>
      <p:sp>
        <p:nvSpPr>
          <p:cNvPr id="7" name="Rectangle 6"/>
          <p:cNvSpPr/>
          <p:nvPr/>
        </p:nvSpPr>
        <p:spPr>
          <a:xfrm>
            <a:off x="467234" y="1676400"/>
            <a:ext cx="8062773" cy="4419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4572000" y="1981200"/>
            <a:ext cx="4267200" cy="738664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 smtClean="0"/>
              <a:t>Matrixname</a:t>
            </a:r>
            <a:r>
              <a:rPr lang="en-US" sz="1400" dirty="0" smtClean="0"/>
              <a:t>=['PAM70','BLOSUM80']</a:t>
            </a:r>
          </a:p>
          <a:p>
            <a:r>
              <a:rPr lang="en-US" sz="1400" dirty="0" err="1" smtClean="0"/>
              <a:t>FileName</a:t>
            </a:r>
            <a:r>
              <a:rPr lang="en-US" sz="1400" dirty="0" smtClean="0"/>
              <a:t>=['TestPAM70.xml','TestBLOSUM80.xml']</a:t>
            </a:r>
          </a:p>
          <a:p>
            <a:r>
              <a:rPr lang="en-US" sz="1400" dirty="0" err="1" smtClean="0"/>
              <a:t>dbFileName</a:t>
            </a:r>
            <a:r>
              <a:rPr lang="en-US" sz="1400" dirty="0" smtClean="0"/>
              <a:t>='data.db3'</a:t>
            </a:r>
            <a:endParaRPr lang="es-ES_tradnl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028"/>
            <a:ext cx="8229600" cy="507972"/>
          </a:xfrm>
        </p:spPr>
        <p:txBody>
          <a:bodyPr/>
          <a:lstStyle/>
          <a:p>
            <a:r>
              <a:rPr lang="en-US" sz="2800" smtClean="0"/>
              <a:t>Case Study Step 3: Python Programming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86342"/>
          </a:xfrm>
        </p:spPr>
        <p:txBody>
          <a:bodyPr/>
          <a:lstStyle/>
          <a:p>
            <a:r>
              <a:rPr lang="en-US" sz="1800" smtClean="0"/>
              <a:t>Run all functions together running one Blast for each one of a set of matrices</a:t>
            </a:r>
          </a:p>
          <a:p>
            <a:r>
              <a:rPr lang="en-US" sz="1800" smtClean="0"/>
              <a:t>Import CSV version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9214" y="2286000"/>
            <a:ext cx="8062773" cy="37706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539114" y="2327300"/>
            <a:ext cx="7907029" cy="3729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MatrixName</a:t>
            </a:r>
            <a:r>
              <a:rPr lang="en-US" dirty="0" smtClean="0"/>
              <a:t>=['PAM70','BLOSUM80']</a:t>
            </a:r>
          </a:p>
          <a:p>
            <a:r>
              <a:rPr lang="en-US" dirty="0" err="1" smtClean="0"/>
              <a:t>TableName</a:t>
            </a:r>
            <a:r>
              <a:rPr lang="en-US" dirty="0" smtClean="0"/>
              <a:t>=['PAM70','BLOSUM80']</a:t>
            </a:r>
          </a:p>
          <a:p>
            <a:r>
              <a:rPr lang="en-US" dirty="0" err="1" smtClean="0"/>
              <a:t>FileName</a:t>
            </a:r>
            <a:r>
              <a:rPr lang="en-US" dirty="0" smtClean="0"/>
              <a:t>=['TestPAM70.xml','TestBLOSUM80.xml']</a:t>
            </a:r>
          </a:p>
          <a:p>
            <a:r>
              <a:rPr lang="en-US" dirty="0" err="1" smtClean="0"/>
              <a:t>CsvFileName</a:t>
            </a:r>
            <a:r>
              <a:rPr lang="en-US" dirty="0" smtClean="0"/>
              <a:t>=['TestPAM70.csv','TestBLOSUM80.csv']</a:t>
            </a:r>
          </a:p>
          <a:p>
            <a:endParaRPr lang="en-US" dirty="0" smtClean="0"/>
          </a:p>
          <a:p>
            <a:r>
              <a:rPr lang="en-US" dirty="0" smtClean="0"/>
              <a:t>def </a:t>
            </a:r>
            <a:r>
              <a:rPr lang="en-US" dirty="0" err="1" smtClean="0"/>
              <a:t>doIt</a:t>
            </a:r>
            <a:r>
              <a:rPr lang="en-US" dirty="0" smtClean="0"/>
              <a:t>():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query_file</a:t>
            </a:r>
            <a:r>
              <a:rPr lang="en-US" dirty="0" smtClean="0"/>
              <a:t> = open('P00624.fasta')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fasta</a:t>
            </a:r>
            <a:r>
              <a:rPr lang="en-US" dirty="0" smtClean="0"/>
              <a:t> = </a:t>
            </a:r>
            <a:r>
              <a:rPr lang="en-US" dirty="0" err="1" smtClean="0"/>
              <a:t>Fasta.Iterator(query_file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query = </a:t>
            </a:r>
            <a:r>
              <a:rPr lang="en-US" dirty="0" err="1" smtClean="0"/>
              <a:t>fasta.next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query_file.close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  for </a:t>
            </a:r>
            <a:r>
              <a:rPr lang="en-US" dirty="0" err="1" smtClean="0"/>
              <a:t>i</a:t>
            </a:r>
            <a:r>
              <a:rPr lang="en-US" dirty="0" smtClean="0"/>
              <a:t> in range(0,len(MatrixName)):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searchAndStoreBlastSearch(query</a:t>
            </a:r>
            <a:r>
              <a:rPr lang="en-US" dirty="0" smtClean="0"/>
              <a:t>, </a:t>
            </a:r>
            <a:r>
              <a:rPr lang="en-US" dirty="0" err="1" smtClean="0"/>
              <a:t>MatrixName[i</a:t>
            </a:r>
            <a:r>
              <a:rPr lang="en-US" dirty="0" smtClean="0"/>
              <a:t>], </a:t>
            </a:r>
            <a:r>
              <a:rPr lang="en-US" dirty="0" err="1" smtClean="0"/>
              <a:t>FileName[i</a:t>
            </a:r>
            <a:r>
              <a:rPr lang="en-US" dirty="0" smtClean="0"/>
              <a:t>])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xmlToCSV(FileName[i</a:t>
            </a:r>
            <a:r>
              <a:rPr lang="en-US" dirty="0" smtClean="0"/>
              <a:t>], </a:t>
            </a:r>
            <a:r>
              <a:rPr lang="en-US" dirty="0" err="1" smtClean="0"/>
              <a:t>CsvFileName[i</a:t>
            </a:r>
            <a:r>
              <a:rPr lang="en-US" dirty="0" smtClean="0"/>
              <a:t>], </a:t>
            </a:r>
            <a:r>
              <a:rPr lang="en-US" dirty="0" err="1" smtClean="0"/>
              <a:t>MatrixName[i</a:t>
            </a:r>
            <a:r>
              <a:rPr lang="en-US" dirty="0" smtClean="0"/>
              <a:t>])</a:t>
            </a:r>
            <a:endParaRPr lang="es-ES_tradn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(Step 3): Import CSV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UNDER CONSTRUCTION</a:t>
            </a:r>
          </a:p>
          <a:p>
            <a:endParaRPr lang="en-US" smtClean="0"/>
          </a:p>
          <a:p>
            <a:endParaRPr lang="en-US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447800"/>
          </a:xfrm>
        </p:spPr>
        <p:txBody>
          <a:bodyPr/>
          <a:lstStyle/>
          <a:p>
            <a:r>
              <a:rPr lang="en-US" sz="2000" dirty="0" smtClean="0"/>
              <a:t>Analyze data using SQL</a:t>
            </a:r>
          </a:p>
          <a:p>
            <a:r>
              <a:rPr lang="en-US" sz="2000" dirty="0" smtClean="0"/>
              <a:t>Example 1: Finding top matches</a:t>
            </a:r>
          </a:p>
          <a:p>
            <a:pPr lvl="1"/>
            <a:r>
              <a:rPr lang="en-US" sz="1800" dirty="0" smtClean="0"/>
              <a:t>Display sequences sorted by average score/run and number of runs where they appeared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800" y="3352800"/>
            <a:ext cx="3514636" cy="1200329"/>
          </a:xfrm>
          <a:prstGeom prst="rect">
            <a:avLst/>
          </a:prstGeom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order by total </a:t>
            </a:r>
            <a:r>
              <a:rPr lang="en-US" dirty="0" err="1" smtClean="0"/>
              <a:t>desc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rderB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19200"/>
            <a:ext cx="7696200" cy="4509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410200" y="5105400"/>
            <a:ext cx="3514636" cy="1200329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order by total </a:t>
            </a:r>
            <a:r>
              <a:rPr lang="en-US" dirty="0" err="1" smtClean="0"/>
              <a:t>desc</a:t>
            </a:r>
            <a:endParaRPr lang="es-ES_tradnl" dirty="0"/>
          </a:p>
        </p:txBody>
      </p:sp>
      <p:sp>
        <p:nvSpPr>
          <p:cNvPr id="11" name="Rectangle 10"/>
          <p:cNvSpPr/>
          <p:nvPr/>
        </p:nvSpPr>
        <p:spPr>
          <a:xfrm>
            <a:off x="381000" y="5715000"/>
            <a:ext cx="487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dirty="0" smtClean="0"/>
              <a:t>Display sequences sorted</a:t>
            </a:r>
            <a:r>
              <a:rPr lang="en-US" sz="1400" dirty="0" smtClean="0"/>
              <a:t> number </a:t>
            </a:r>
            <a:r>
              <a:rPr lang="en-US" sz="1400" dirty="0" smtClean="0"/>
              <a:t>of runs where they appeared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219200"/>
          </a:xfrm>
        </p:spPr>
        <p:txBody>
          <a:bodyPr/>
          <a:lstStyle/>
          <a:p>
            <a:r>
              <a:rPr lang="en-US" sz="2000" dirty="0" smtClean="0"/>
              <a:t>Analyze data using SQL</a:t>
            </a:r>
          </a:p>
          <a:p>
            <a:r>
              <a:rPr lang="en-US" sz="2000" dirty="0" smtClean="0"/>
              <a:t>Example 2: Finding discriminating matrices</a:t>
            </a:r>
          </a:p>
          <a:p>
            <a:pPr lvl="1"/>
            <a:r>
              <a:rPr lang="en-US" sz="1800" dirty="0" smtClean="0"/>
              <a:t>Display sequences that only showed up in one matrix run</a:t>
            </a:r>
            <a:endParaRPr lang="en-US" sz="20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19400" y="3429000"/>
            <a:ext cx="3446096" cy="1200329"/>
          </a:xfrm>
          <a:prstGeom prst="rect">
            <a:avLst/>
          </a:prstGeom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having total = 1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avi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07294"/>
            <a:ext cx="8083295" cy="47363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(Step 4): Analyze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86400" y="5105400"/>
            <a:ext cx="3446096" cy="1200329"/>
          </a:xfrm>
          <a:prstGeom prst="rect">
            <a:avLst/>
          </a:prstGeom>
          <a:solidFill>
            <a:schemeClr val="bg1"/>
          </a:solidFill>
          <a:ln>
            <a:solidFill>
              <a:srgbClr val="3366FF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select *, </a:t>
            </a:r>
            <a:r>
              <a:rPr lang="en-US" dirty="0" err="1" smtClean="0"/>
              <a:t>COUNT(matrix</a:t>
            </a:r>
            <a:r>
              <a:rPr lang="en-US" dirty="0" smtClean="0"/>
              <a:t>) as total </a:t>
            </a:r>
          </a:p>
          <a:p>
            <a:r>
              <a:rPr lang="en-US" dirty="0" smtClean="0"/>
              <a:t>    from sequences </a:t>
            </a:r>
          </a:p>
          <a:p>
            <a:r>
              <a:rPr lang="en-US" dirty="0" smtClean="0"/>
              <a:t>    group by accession </a:t>
            </a:r>
          </a:p>
          <a:p>
            <a:r>
              <a:rPr lang="en-US" dirty="0" smtClean="0"/>
              <a:t>    having total = 1</a:t>
            </a:r>
            <a:endParaRPr lang="es-ES_tradnl" dirty="0"/>
          </a:p>
        </p:txBody>
      </p:sp>
      <p:sp>
        <p:nvSpPr>
          <p:cNvPr id="10" name="Rectangle 9"/>
          <p:cNvSpPr/>
          <p:nvPr/>
        </p:nvSpPr>
        <p:spPr>
          <a:xfrm>
            <a:off x="-152400" y="5943600"/>
            <a:ext cx="5181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400" dirty="0" smtClean="0"/>
              <a:t>Display sequences that only showed up in one matrix 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Generate Graphic Reports using Excel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5CEE2-7B1B-8B40-92B3-8826572E18D2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143000" y="6172200"/>
            <a:ext cx="7416800" cy="365125"/>
          </a:xfrm>
        </p:spPr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  <a:p>
            <a:pPr lvl="1"/>
            <a:r>
              <a:rPr lang="en-US" sz="2300" dirty="0" smtClean="0">
                <a:latin typeface="Gill Sans MT" pitchFamily="34" charset="0"/>
              </a:rPr>
              <a:t>Example:  How to represent proteins in table format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790" y="2356830"/>
            <a:ext cx="65328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#1 – Store one residue per column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43944" y="2901678"/>
          <a:ext cx="6449771" cy="1645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23493"/>
                <a:gridCol w="1687132"/>
                <a:gridCol w="734096"/>
                <a:gridCol w="721217"/>
                <a:gridCol w="721217"/>
                <a:gridCol w="371355"/>
                <a:gridCol w="991261"/>
              </a:tblGrid>
              <a:tr h="602185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2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3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r>
                        <a:rPr lang="en-US" baseline="0" dirty="0" smtClean="0">
                          <a:latin typeface="Gill Sans MT" pitchFamily="34" charset="0"/>
                        </a:rPr>
                        <a:t>517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4888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AAA51693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Aldehyde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Dehydrogenase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L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97143" y="3063024"/>
            <a:ext cx="1367976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Gill Sans MT" pitchFamily="34" charset="0"/>
              </a:rPr>
              <a:t>Wasted space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2001" y="4776288"/>
            <a:ext cx="8947604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Must make number of columns = max length of any possible sequence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77125" y="5353311"/>
            <a:ext cx="3079732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Gill Sans MT" pitchFamily="34" charset="0"/>
              </a:rPr>
              <a:t>What is this number?</a:t>
            </a:r>
          </a:p>
        </p:txBody>
      </p:sp>
      <p:sp>
        <p:nvSpPr>
          <p:cNvPr id="12" name="Oval 11"/>
          <p:cNvSpPr/>
          <p:nvPr/>
        </p:nvSpPr>
        <p:spPr>
          <a:xfrm>
            <a:off x="4343399" y="4876800"/>
            <a:ext cx="609601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2" idx="4"/>
            <a:endCxn id="11" idx="1"/>
          </p:cNvCxnSpPr>
          <p:nvPr/>
        </p:nvCxnSpPr>
        <p:spPr>
          <a:xfrm rot="5400000">
            <a:off x="3505951" y="4428975"/>
            <a:ext cx="313424" cy="1971075"/>
          </a:xfrm>
          <a:prstGeom prst="curvedConnector4">
            <a:avLst>
              <a:gd name="adj1" fmla="val 15237"/>
              <a:gd name="adj2" fmla="val 1115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 flipV="1">
            <a:off x="6536131" y="3454170"/>
            <a:ext cx="836377" cy="294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154" y="1880302"/>
            <a:ext cx="702864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#2 – Store one residue per row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71600" y="2606040"/>
          <a:ext cx="6143225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6727"/>
                <a:gridCol w="1263444"/>
                <a:gridCol w="953037"/>
                <a:gridCol w="2550017"/>
              </a:tblGrid>
              <a:tr h="28255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AAPos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AAA51693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Aldehyde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Dehydrogenase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28255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4371" y="5046369"/>
            <a:ext cx="8244626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Difficult to recover sequence in string form using DML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Structured Databases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351091-9D83-A947-905B-548F45B43A2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9395" y="1429539"/>
            <a:ext cx="8190965" cy="464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Model may not fit data needs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6670" y="2209800"/>
            <a:ext cx="78303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Approach #3 – Put </a:t>
            </a:r>
            <a:r>
              <a:rPr lang="en-US" sz="2600" dirty="0" err="1" smtClean="0">
                <a:latin typeface="Gill Sans MT" pitchFamily="34" charset="0"/>
              </a:rPr>
              <a:t>aminoacid</a:t>
            </a:r>
            <a:r>
              <a:rPr lang="en-US" sz="2600" dirty="0" smtClean="0">
                <a:latin typeface="Gill Sans MT" pitchFamily="34" charset="0"/>
              </a:rPr>
              <a:t> sequence in one attribute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95457" y="2780408"/>
          <a:ext cx="7366717" cy="1463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87335"/>
                <a:gridCol w="2689691"/>
                <a:gridCol w="2689691"/>
              </a:tblGrid>
              <a:tr h="172883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Sequence</a:t>
                      </a:r>
                    </a:p>
                  </a:txBody>
                  <a:tcPr/>
                </a:tc>
              </a:tr>
              <a:tr h="17288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AAA16331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G-gamma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globin</a:t>
                      </a:r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“MGHFTEEDKA….”</a:t>
                      </a:r>
                    </a:p>
                  </a:txBody>
                  <a:tcPr/>
                </a:tc>
              </a:tr>
              <a:tr h="17288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AAA51693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Aldehyde</a:t>
                      </a:r>
                      <a:r>
                        <a:rPr lang="en-US" dirty="0" smtClean="0">
                          <a:latin typeface="Gill Sans MT" pitchFamily="34" charset="0"/>
                        </a:rPr>
                        <a:t> </a:t>
                      </a:r>
                      <a:r>
                        <a:rPr lang="en-US" dirty="0" err="1" smtClean="0">
                          <a:latin typeface="Gill Sans MT" pitchFamily="34" charset="0"/>
                        </a:rPr>
                        <a:t>Dehydrogenase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“MLRAAARFPGP….”</a:t>
                      </a:r>
                    </a:p>
                  </a:txBody>
                  <a:tcPr/>
                </a:tc>
              </a:tr>
              <a:tr h="17288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…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4371" y="4853184"/>
            <a:ext cx="8244626" cy="8365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Gill Sans MT" pitchFamily="34" charset="0"/>
              </a:rPr>
              <a:t>Must analyze sequence using program outside SQL</a:t>
            </a:r>
          </a:p>
          <a:p>
            <a:r>
              <a:rPr lang="en-US" sz="2600" dirty="0" smtClean="0">
                <a:latin typeface="Gill Sans MT" pitchFamily="34" charset="0"/>
              </a:rPr>
              <a:t>Loose some benefits of Data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Simple Relational Example</a:t>
            </a:r>
            <a:endParaRPr lang="en-US" dirty="0"/>
          </a:p>
        </p:txBody>
      </p:sp>
      <p:sp>
        <p:nvSpPr>
          <p:cNvPr id="12291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Intuitively model consists of tables</a:t>
            </a:r>
          </a:p>
          <a:p>
            <a:pPr lvl="1"/>
            <a:r>
              <a:rPr lang="en-US" smtClean="0"/>
              <a:t>Rows are objects or “entities”</a:t>
            </a:r>
          </a:p>
          <a:p>
            <a:pPr lvl="1"/>
            <a:r>
              <a:rPr lang="en-US" smtClean="0"/>
              <a:t>Columns are “attributes” of entities</a:t>
            </a:r>
          </a:p>
          <a:p>
            <a:pPr lvl="1"/>
            <a:r>
              <a:rPr lang="en-US" smtClean="0"/>
              <a:t>Attributes cross reference other tables</a:t>
            </a:r>
            <a:endParaRPr lang="en-US" dirty="0" smtClean="0"/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These materials were developed with funding from the US National Institutes of Health grant #2T36 GM008789 to the Pittsburgh Supercomputing Center</a:t>
            </a:r>
            <a:endParaRPr lang="en-US"/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41B3E-D7D8-F044-9ED8-9D99A1CBF2E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1970" y="3612161"/>
          <a:ext cx="4448064" cy="175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12016"/>
                <a:gridCol w="928214"/>
                <a:gridCol w="1295818"/>
                <a:gridCol w="1112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AccessionNum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Disc</a:t>
                      </a:r>
                      <a:r>
                        <a:rPr lang="en-US" baseline="0" dirty="0" err="1" smtClean="0">
                          <a:latin typeface="Gill Sans MT" pitchFamily="34" charset="0"/>
                        </a:rPr>
                        <a:t>By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Gill Sans MT" pitchFamily="34" charset="0"/>
                        </a:rPr>
                        <a:t>SeqBy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P201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Q303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R32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NULL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12911" y="3657600"/>
          <a:ext cx="3786389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9854"/>
                <a:gridCol w="901521"/>
                <a:gridCol w="1004552"/>
                <a:gridCol w="112046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Num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Name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Last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Country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1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England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Jane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Doe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England</a:t>
                      </a:r>
                      <a:endParaRPr lang="en-US" dirty="0">
                        <a:latin typeface="Gill Sans MT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Gill Sans MT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Hugh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Nicholas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Gill Sans MT" pitchFamily="34" charset="0"/>
                        </a:rPr>
                        <a:t>USA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307632"/>
            <a:ext cx="956352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Proteins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12" y="3307632"/>
            <a:ext cx="1050288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Scientists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98616" y="5458495"/>
            <a:ext cx="4119782" cy="8652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ill Sans MT" pitchFamily="34" charset="0"/>
              </a:rPr>
              <a:t>Intuitively: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Protein P201 discovered by Jane Doe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Gill Sans MT" pitchFamily="34" charset="0"/>
              </a:rPr>
              <a:t>Hugh discovered R2 and sequenced P201</a:t>
            </a:r>
          </a:p>
        </p:txBody>
      </p:sp>
      <p:grpSp>
        <p:nvGrpSpPr>
          <p:cNvPr id="2" name="Group 27"/>
          <p:cNvGrpSpPr/>
          <p:nvPr/>
        </p:nvGrpSpPr>
        <p:grpSpPr>
          <a:xfrm>
            <a:off x="210929" y="5383371"/>
            <a:ext cx="870898" cy="731971"/>
            <a:chOff x="56381" y="5447766"/>
            <a:chExt cx="870898" cy="731971"/>
          </a:xfrm>
        </p:grpSpPr>
        <p:sp>
          <p:nvSpPr>
            <p:cNvPr id="14" name="Left Brace 13"/>
            <p:cNvSpPr/>
            <p:nvPr/>
          </p:nvSpPr>
          <p:spPr>
            <a:xfrm rot="5400000">
              <a:off x="334065" y="5170082"/>
              <a:ext cx="315530" cy="87089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Elbow Connector 19"/>
            <p:cNvCxnSpPr>
              <a:stCxn id="14" idx="2"/>
              <a:endCxn id="14" idx="0"/>
            </p:cNvCxnSpPr>
            <p:nvPr/>
          </p:nvCxnSpPr>
          <p:spPr>
            <a:xfrm>
              <a:off x="56382" y="5763296"/>
              <a:ext cx="870897" cy="1588"/>
            </a:xfrm>
            <a:prstGeom prst="bentConnector5">
              <a:avLst>
                <a:gd name="adj1" fmla="val -370"/>
                <a:gd name="adj2" fmla="val 28232188"/>
                <a:gd name="adj3" fmla="val 10037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54546" y="5743977"/>
              <a:ext cx="708339" cy="43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Gill Sans MT" pitchFamily="34" charset="0"/>
                </a:rPr>
                <a:t>Primary key</a:t>
              </a:r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5102754" y="5110769"/>
            <a:ext cx="870898" cy="731971"/>
            <a:chOff x="56381" y="5447766"/>
            <a:chExt cx="870898" cy="731971"/>
          </a:xfrm>
        </p:grpSpPr>
        <p:sp>
          <p:nvSpPr>
            <p:cNvPr id="16" name="Left Brace 15"/>
            <p:cNvSpPr/>
            <p:nvPr/>
          </p:nvSpPr>
          <p:spPr>
            <a:xfrm rot="5400000">
              <a:off x="334065" y="5170082"/>
              <a:ext cx="315530" cy="870897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Elbow Connector 19"/>
            <p:cNvCxnSpPr>
              <a:stCxn id="16" idx="2"/>
              <a:endCxn id="16" idx="0"/>
            </p:cNvCxnSpPr>
            <p:nvPr/>
          </p:nvCxnSpPr>
          <p:spPr>
            <a:xfrm>
              <a:off x="56382" y="5763296"/>
              <a:ext cx="870897" cy="1588"/>
            </a:xfrm>
            <a:prstGeom prst="bentConnector5">
              <a:avLst>
                <a:gd name="adj1" fmla="val -370"/>
                <a:gd name="adj2" fmla="val 28232188"/>
                <a:gd name="adj3" fmla="val 10037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54546" y="5743977"/>
              <a:ext cx="708339" cy="43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Gill Sans MT" pitchFamily="34" charset="0"/>
                </a:rPr>
                <a:t>Primary key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1908</TotalTime>
  <Words>5097</Words>
  <Application>Microsoft Macintosh PowerPoint</Application>
  <PresentationFormat>On-screen Show (4:3)</PresentationFormat>
  <Paragraphs>1322</Paragraphs>
  <Slides>57</Slides>
  <Notes>5</Notes>
  <HiddenSlides>6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PSC-MARC</vt:lpstr>
      <vt:lpstr>Bioinformatics Data Management</vt:lpstr>
      <vt:lpstr>Slide 2</vt:lpstr>
      <vt:lpstr>Structured Databases: Outline </vt:lpstr>
      <vt:lpstr>Structured Databases at a Glance</vt:lpstr>
      <vt:lpstr>Data Independence</vt:lpstr>
      <vt:lpstr>Disadvantages of Structured Databases</vt:lpstr>
      <vt:lpstr>Disadvantages of Structured Databases</vt:lpstr>
      <vt:lpstr>Disadvantages of Structured Databases</vt:lpstr>
      <vt:lpstr>A Simple Relational Example</vt:lpstr>
      <vt:lpstr>Structured Databases: Other examples</vt:lpstr>
      <vt:lpstr>Relational Databases: Outline </vt:lpstr>
      <vt:lpstr>Relational Databases: Timeline</vt:lpstr>
      <vt:lpstr>Relational Databases Products</vt:lpstr>
      <vt:lpstr>Example Relational Database Design</vt:lpstr>
      <vt:lpstr>Dealing with Redundancy</vt:lpstr>
      <vt:lpstr>Dealing with Redundancy</vt:lpstr>
      <vt:lpstr>Basic Normal Forms</vt:lpstr>
      <vt:lpstr>Entity Relationship Diagrams</vt:lpstr>
      <vt:lpstr>Entity Relationship Diagrams</vt:lpstr>
      <vt:lpstr>Simple Query Language (SQL)</vt:lpstr>
      <vt:lpstr>SQL Data Definition Language (DDL)</vt:lpstr>
      <vt:lpstr>SQL Data Manipulation Language (DML)</vt:lpstr>
      <vt:lpstr>Relational Algebra - Projection</vt:lpstr>
      <vt:lpstr>Relational Algebra - Selection</vt:lpstr>
      <vt:lpstr>Relational Algebra: Projection and Selection</vt:lpstr>
      <vt:lpstr>Relational Algebra - Natural Join</vt:lpstr>
      <vt:lpstr>Relational Algebra - Inner Join</vt:lpstr>
      <vt:lpstr>Relational Algebra - Left Join</vt:lpstr>
      <vt:lpstr>SQL Select - Projection</vt:lpstr>
      <vt:lpstr>SQL Select - Selection</vt:lpstr>
      <vt:lpstr>SQL Select: Projection and Selection</vt:lpstr>
      <vt:lpstr>SQL Select - Natural Join</vt:lpstr>
      <vt:lpstr>SQL Select - Inner Join</vt:lpstr>
      <vt:lpstr>SQL Select - Left Join</vt:lpstr>
      <vt:lpstr>SQL UPDATE Statement</vt:lpstr>
      <vt:lpstr>SQL DELETE Statement</vt:lpstr>
      <vt:lpstr>SQL Select with SORT BY</vt:lpstr>
      <vt:lpstr>SQL Data Manipulation</vt:lpstr>
      <vt:lpstr>Filling-Up the database - Insert</vt:lpstr>
      <vt:lpstr>Filling-Up the database</vt:lpstr>
      <vt:lpstr>Case Study: Analyzing Results of Multiple  BLAST Runs with alternative search matrices</vt:lpstr>
      <vt:lpstr>Case Study (Step 1): Install Tools</vt:lpstr>
      <vt:lpstr>Case Study (Step 1): Install Tools</vt:lpstr>
      <vt:lpstr>Case Study (Step 2):Design Database Schema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Step 3: Python Programming</vt:lpstr>
      <vt:lpstr>Case Study (Step 3): Import CSV File</vt:lpstr>
      <vt:lpstr>Case Study (Step 4): Analyze Data</vt:lpstr>
      <vt:lpstr>Case Study (Step 4): Analyze Data</vt:lpstr>
      <vt:lpstr>Case Study (Step 4): Analyze Data</vt:lpstr>
      <vt:lpstr>Case Study (Step 4): Analyze Data</vt:lpstr>
      <vt:lpstr>Case Study: Step 4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207</cp:revision>
  <cp:lastPrinted>2009-07-23T11:47:30Z</cp:lastPrinted>
  <dcterms:created xsi:type="dcterms:W3CDTF">2010-06-23T18:05:10Z</dcterms:created>
  <dcterms:modified xsi:type="dcterms:W3CDTF">2010-06-23T18:44:57Z</dcterms:modified>
</cp:coreProperties>
</file>