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396" r:id="rId3"/>
    <p:sldId id="359" r:id="rId4"/>
    <p:sldId id="397" r:id="rId5"/>
    <p:sldId id="376" r:id="rId6"/>
    <p:sldId id="379" r:id="rId7"/>
    <p:sldId id="458" r:id="rId8"/>
    <p:sldId id="438" r:id="rId9"/>
    <p:sldId id="363" r:id="rId10"/>
    <p:sldId id="364" r:id="rId11"/>
    <p:sldId id="365" r:id="rId12"/>
    <p:sldId id="366" r:id="rId13"/>
    <p:sldId id="368" r:id="rId14"/>
    <p:sldId id="369" r:id="rId15"/>
    <p:sldId id="370" r:id="rId16"/>
    <p:sldId id="371" r:id="rId17"/>
    <p:sldId id="380" r:id="rId18"/>
    <p:sldId id="439" r:id="rId19"/>
    <p:sldId id="373" r:id="rId20"/>
    <p:sldId id="367" r:id="rId21"/>
    <p:sldId id="459" r:id="rId22"/>
    <p:sldId id="385" r:id="rId23"/>
    <p:sldId id="386" r:id="rId24"/>
    <p:sldId id="387" r:id="rId25"/>
    <p:sldId id="388" r:id="rId26"/>
    <p:sldId id="389" r:id="rId27"/>
    <p:sldId id="391" r:id="rId28"/>
    <p:sldId id="393" r:id="rId29"/>
    <p:sldId id="394" r:id="rId30"/>
    <p:sldId id="395" r:id="rId31"/>
    <p:sldId id="440" r:id="rId32"/>
    <p:sldId id="398" r:id="rId33"/>
    <p:sldId id="460" r:id="rId34"/>
    <p:sldId id="399" r:id="rId35"/>
    <p:sldId id="401" r:id="rId36"/>
    <p:sldId id="443" r:id="rId37"/>
    <p:sldId id="442" r:id="rId38"/>
    <p:sldId id="402" r:id="rId39"/>
    <p:sldId id="476" r:id="rId40"/>
    <p:sldId id="466" r:id="rId41"/>
    <p:sldId id="406" r:id="rId42"/>
    <p:sldId id="468" r:id="rId43"/>
    <p:sldId id="474" r:id="rId44"/>
    <p:sldId id="411" r:id="rId45"/>
    <p:sldId id="412" r:id="rId46"/>
    <p:sldId id="414" r:id="rId47"/>
    <p:sldId id="445" r:id="rId48"/>
    <p:sldId id="415" r:id="rId49"/>
    <p:sldId id="444" r:id="rId50"/>
    <p:sldId id="416" r:id="rId51"/>
    <p:sldId id="462" r:id="rId52"/>
    <p:sldId id="417" r:id="rId53"/>
    <p:sldId id="419" r:id="rId54"/>
    <p:sldId id="420" r:id="rId55"/>
    <p:sldId id="463" r:id="rId56"/>
    <p:sldId id="421" r:id="rId57"/>
    <p:sldId id="426" r:id="rId58"/>
    <p:sldId id="428" r:id="rId59"/>
    <p:sldId id="454" r:id="rId60"/>
    <p:sldId id="455" r:id="rId61"/>
    <p:sldId id="456" r:id="rId62"/>
    <p:sldId id="434" r:id="rId63"/>
    <p:sldId id="436" r:id="rId64"/>
    <p:sldId id="437" r:id="rId65"/>
    <p:sldId id="470" r:id="rId66"/>
    <p:sldId id="475" r:id="rId67"/>
    <p:sldId id="471" r:id="rId68"/>
    <p:sldId id="472" r:id="rId69"/>
    <p:sldId id="450" r:id="rId70"/>
    <p:sldId id="451" r:id="rId71"/>
    <p:sldId id="45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5" autoAdjust="0"/>
    <p:restoredTop sz="94660"/>
  </p:normalViewPr>
  <p:slideViewPr>
    <p:cSldViewPr>
      <p:cViewPr varScale="1">
        <p:scale>
          <a:sx n="86" d="100"/>
          <a:sy n="86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1A1F-924C-4BCD-AE4C-3A5DD90B2C9D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2B00-BF9F-4C8A-8D33-EED5BFD17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1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a truth table would have 32 rows since we have 5 propositional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2B00-BF9F-4C8A-8D33-EED5BFD171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EA8B-2BBB-4F3F-9267-6E93CB704758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3977-2CD7-4481-B58B-F5B0A273983B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349C-F738-42FD-9308-8B7187459455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8B44-18D3-4C3C-8B9A-AB2EA3CAB131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CA8F-786D-479D-9E6A-878043FADCD3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0C50-5599-4A41-81DB-C826A8D7DBC9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5D5E-63AA-4598-8BC0-ADD71D7BAAA8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78EA-CB52-42F5-A211-D28ECC2623D1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271A-F158-4A98-8704-4A7D05E21B22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441F-ED94-466F-9D8C-A52BD582ABE4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D6D1-3CD1-4A11-B487-B1028F9CC13A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D9D06C-BA36-4EB0-A6C7-AF8BF79793C1}" type="datetime1">
              <a:rPr lang="en-US" smtClean="0"/>
              <a:pPr/>
              <a:t>2/17/15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7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openxmlformats.org/officeDocument/2006/relationships/image" Target="../media/image5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Foundations: Logic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1, Part III: Proofs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Modus </a:t>
            </a:r>
            <a:r>
              <a:rPr lang="en-US" dirty="0" err="1" smtClean="0"/>
              <a:t>Tollens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95400" y="2362200"/>
            <a:ext cx="1345883" cy="11944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67000" y="4114800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is snowing.”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“If it is snowing,  then I will study discrete math.”</a:t>
            </a:r>
          </a:p>
          <a:p>
            <a:r>
              <a:rPr lang="en-US" dirty="0" smtClean="0"/>
              <a:t>“I will not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 , it is not snowing.”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9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>
                <a:latin typeface="Cambria Math"/>
                <a:ea typeface="Cambria Math"/>
              </a:rPr>
              <a:t>∧(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</a:t>
            </a:r>
            <a:r>
              <a:rPr lang="en-US" smtClean="0">
                <a:latin typeface="Cambria Math"/>
                <a:ea typeface="Cambria Math"/>
              </a:rPr>
              <a:t>→¬</a:t>
            </a:r>
            <a:r>
              <a:rPr lang="en-US" i="1" smtClean="0">
                <a:latin typeface="Cambria Math"/>
                <a:ea typeface="Cambria Math"/>
              </a:rPr>
              <a:t>p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Hypothetical Syllogism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600" y="2514600"/>
            <a:ext cx="1703070" cy="11944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67000" y="38862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snows.”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r </a:t>
            </a:r>
            <a:r>
              <a:rPr lang="en-US" dirty="0" smtClean="0"/>
              <a:t>be “I will get an A.”</a:t>
            </a:r>
          </a:p>
          <a:p>
            <a:endParaRPr lang="en-US" dirty="0" smtClean="0"/>
          </a:p>
          <a:p>
            <a:r>
              <a:rPr lang="en-US" dirty="0" smtClean="0"/>
              <a:t>“If it snows,  then I will study discrete math.”</a:t>
            </a:r>
          </a:p>
          <a:p>
            <a:r>
              <a:rPr lang="en-US" dirty="0" smtClean="0"/>
              <a:t>“If I study discrete math, I will get an A.”</a:t>
            </a:r>
          </a:p>
          <a:p>
            <a:endParaRPr lang="en-US" dirty="0" smtClean="0"/>
          </a:p>
          <a:p>
            <a:r>
              <a:rPr lang="en-US" dirty="0" smtClean="0"/>
              <a:t>“Therefore , If it snows, I will get an A.”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2286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 ∧</a:t>
            </a:r>
            <a:r>
              <a:rPr lang="en-US" dirty="0" smtClean="0"/>
              <a:t> (</a:t>
            </a:r>
            <a:r>
              <a:rPr lang="en-US" dirty="0" err="1" smtClean="0">
                <a:latin typeface="Cambria Math"/>
                <a:ea typeface="Cambria Math"/>
              </a:rPr>
              <a:t>q→</a:t>
            </a:r>
            <a:r>
              <a:rPr lang="en-US" i="1" dirty="0" err="1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))→(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 smtClean="0"/>
          </a:p>
          <a:p>
            <a:r>
              <a:rPr lang="en-US" dirty="0" smtClean="0">
                <a:latin typeface="Cambria Math"/>
                <a:ea typeface="Cambria Math"/>
              </a:rPr>
              <a:t> 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Disjunctive Syllogism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76400" y="2514600"/>
            <a:ext cx="1177290" cy="12258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0" y="39624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 or I will study English literature.”</a:t>
            </a:r>
          </a:p>
          <a:p>
            <a:r>
              <a:rPr lang="en-US" dirty="0" smtClean="0"/>
              <a:t>“I will not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 , I will study English literature.”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2590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</a:t>
            </a:r>
            <a:r>
              <a:rPr lang="en-US" dirty="0" smtClean="0">
                <a:latin typeface="Cambria Math"/>
                <a:ea typeface="Cambria Math"/>
              </a:rPr>
              <a:t>∧(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828800" y="2667000"/>
            <a:ext cx="1534478" cy="7143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971800" y="38100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visit Las Vegas.”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“Therefore, I will  study discrete math or I will visit </a:t>
            </a:r>
          </a:p>
          <a:p>
            <a:r>
              <a:rPr lang="en-US" dirty="0" smtClean="0"/>
              <a:t>Las Vegas.”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48200" y="2514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            p</a:t>
            </a:r>
            <a:r>
              <a:rPr lang="en-US" dirty="0" smtClean="0">
                <a:latin typeface="Cambria Math"/>
                <a:ea typeface="Cambria Math"/>
              </a:rPr>
              <a:t> →(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39624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 and English literature”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discrete math.”</a:t>
            </a:r>
          </a:p>
          <a:p>
            <a:endParaRPr lang="en-US" dirty="0" smtClean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447800" y="2667000"/>
            <a:ext cx="1177290" cy="7715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43400" y="2743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 </a:t>
            </a:r>
          </a:p>
          <a:p>
            <a:r>
              <a:rPr lang="en-US" dirty="0" smtClean="0"/>
              <a:t>         (</a:t>
            </a:r>
            <a:r>
              <a:rPr lang="en-US" i="1" dirty="0" err="1" smtClean="0"/>
              <a:t>p</a:t>
            </a:r>
            <a:r>
              <a:rPr lang="en-US" dirty="0" err="1" smtClean="0">
                <a:latin typeface="Cambria Math"/>
                <a:ea typeface="Cambria Math"/>
              </a:rPr>
              <a:t>∧</a:t>
            </a:r>
            <a:r>
              <a:rPr lang="en-US" i="1" dirty="0" err="1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 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35814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“I will study discrete math.”</a:t>
            </a:r>
          </a:p>
          <a:p>
            <a:r>
              <a:rPr lang="en-US" dirty="0" smtClean="0"/>
              <a:t>“I will study  English literature.”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discrete math and I will study English literature.”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1534478" cy="11687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00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</a:p>
          <a:p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∧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365760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r</a:t>
            </a:r>
            <a:r>
              <a:rPr lang="en-US" dirty="0" smtClean="0"/>
              <a:t> be “I will study English literature.”</a:t>
            </a:r>
          </a:p>
          <a:p>
            <a:r>
              <a:rPr lang="en-US" dirty="0" smtClean="0"/>
              <a:t>Let q be “I will study databases.”</a:t>
            </a:r>
          </a:p>
          <a:p>
            <a:endParaRPr lang="en-US" dirty="0" smtClean="0"/>
          </a:p>
          <a:p>
            <a:r>
              <a:rPr lang="en-US" dirty="0" smtClean="0"/>
              <a:t>“I will not study discrete math or I will study English literature.”</a:t>
            </a:r>
          </a:p>
          <a:p>
            <a:r>
              <a:rPr lang="en-US" dirty="0" smtClean="0"/>
              <a:t>“I will study  discrete math or I will study databases.”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databases or I will English literature.”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600" y="2209800"/>
            <a:ext cx="1525905" cy="12258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114800" y="2438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((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 )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→(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371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plays an important role in AI and is used in Prolog.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Rules of Inference to Build Valid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 </a:t>
            </a:r>
            <a:r>
              <a:rPr lang="en-US" b="1" i="1" dirty="0" smtClean="0">
                <a:solidFill>
                  <a:srgbClr val="FF0000"/>
                </a:solidFill>
              </a:rPr>
              <a:t>valid argument </a:t>
            </a:r>
            <a:r>
              <a:rPr lang="en-US" dirty="0" smtClean="0"/>
              <a:t>is a sequence of statements. Each statement is either a premise or follows from previous statements by  rules of inference. The last statement is called conclusion.</a:t>
            </a:r>
          </a:p>
          <a:p>
            <a:r>
              <a:rPr lang="en-US" dirty="0" smtClean="0"/>
              <a:t>A valid argument takes the following form:</a:t>
            </a:r>
          </a:p>
          <a:p>
            <a:pPr>
              <a:buNone/>
            </a:pPr>
            <a:r>
              <a:rPr lang="en-US" dirty="0" smtClean="0"/>
              <a:t>              	         S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dirty="0" smtClean="0"/>
              <a:t>         S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dirty="0" err="1" smtClean="0"/>
              <a:t>S</a:t>
            </a:r>
            <a:r>
              <a:rPr lang="en-US" sz="2800" i="1" baseline="-25000" dirty="0" err="1" smtClean="0"/>
              <a:t>n</a:t>
            </a:r>
            <a:endParaRPr lang="en-US" sz="2800" i="1" baseline="-25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              C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                           </a:t>
            </a:r>
            <a:endParaRPr lang="en-US" sz="2400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5486400"/>
            <a:ext cx="231458" cy="205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7200" y="3962400"/>
            <a:ext cx="8126730" cy="21859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Example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 smtClean="0"/>
              <a:t>: From the single proposition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/>
              <a:t>Show that </a:t>
            </a:r>
            <a:r>
              <a:rPr lang="en-US" sz="2400" i="1" dirty="0" smtClean="0"/>
              <a:t>q</a:t>
            </a:r>
            <a:r>
              <a:rPr lang="en-US" sz="2400" dirty="0" smtClean="0"/>
              <a:t> is a conclusion.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19400" y="2362200"/>
            <a:ext cx="1848803" cy="382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276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Solution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43250" y="5048250"/>
            <a:ext cx="2209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5486400"/>
            <a:ext cx="2209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3733800"/>
            <a:ext cx="2266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Simplification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43600" y="4191000"/>
            <a:ext cx="685800" cy="3810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b="1" dirty="0" smtClean="0"/>
              <a:t>Example </a:t>
            </a:r>
            <a:r>
              <a:rPr lang="en-US" sz="1500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500" b="1" dirty="0" smtClean="0"/>
              <a:t>:</a:t>
            </a:r>
            <a:r>
              <a:rPr lang="en-US" sz="1500" dirty="0" smtClean="0"/>
              <a:t> </a:t>
            </a:r>
          </a:p>
          <a:p>
            <a:r>
              <a:rPr lang="en-US" sz="1500" dirty="0" smtClean="0"/>
              <a:t>With these hypotheses:</a:t>
            </a:r>
          </a:p>
          <a:p>
            <a:pPr lvl="1">
              <a:buNone/>
            </a:pPr>
            <a:r>
              <a:rPr lang="en-US" sz="1500" dirty="0" smtClean="0"/>
              <a:t>“It is not sunny this afternoon and it is colder than yesterday.”</a:t>
            </a:r>
          </a:p>
          <a:p>
            <a:pPr lvl="1">
              <a:buNone/>
            </a:pPr>
            <a:r>
              <a:rPr lang="en-US" sz="1500" dirty="0" smtClean="0"/>
              <a:t>“We will go swimming only if it is sunny.”</a:t>
            </a:r>
          </a:p>
          <a:p>
            <a:pPr lvl="1">
              <a:buNone/>
            </a:pPr>
            <a:r>
              <a:rPr lang="en-US" sz="1500" dirty="0" smtClean="0"/>
              <a:t>“If we do not go swimming, then we will take a canoe trip.”</a:t>
            </a:r>
          </a:p>
          <a:p>
            <a:pPr lvl="1">
              <a:buNone/>
            </a:pPr>
            <a:r>
              <a:rPr lang="en-US" sz="1500" dirty="0" smtClean="0"/>
              <a:t>“If we take a canoe trip, then we will be home by sunset.”</a:t>
            </a:r>
          </a:p>
          <a:p>
            <a:r>
              <a:rPr lang="en-US" sz="1500" dirty="0" smtClean="0"/>
              <a:t>Using the inference rules, construct a valid argument for the conclusion:</a:t>
            </a:r>
          </a:p>
          <a:p>
            <a:pPr lvl="1">
              <a:buNone/>
            </a:pPr>
            <a:r>
              <a:rPr lang="en-US" sz="1500" dirty="0" smtClean="0"/>
              <a:t>“We will be home by sunset.”</a:t>
            </a:r>
          </a:p>
          <a:p>
            <a:pPr>
              <a:buNone/>
            </a:pPr>
            <a:r>
              <a:rPr lang="en-US" sz="1500" b="1" dirty="0" smtClean="0"/>
              <a:t>Solution</a:t>
            </a:r>
            <a:r>
              <a:rPr lang="en-US" sz="1500" dirty="0" smtClean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  Choose propositional variables:</a:t>
            </a:r>
          </a:p>
          <a:p>
            <a:pPr lvl="1">
              <a:buNone/>
            </a:pPr>
            <a:r>
              <a:rPr lang="en-US" sz="1500" i="1" dirty="0" smtClean="0"/>
              <a:t>p</a:t>
            </a:r>
            <a:r>
              <a:rPr lang="en-US" sz="1500" dirty="0" smtClean="0"/>
              <a:t> : “It is sunny this afternoon.”      </a:t>
            </a:r>
            <a:r>
              <a:rPr lang="en-US" sz="1500" i="1" dirty="0" smtClean="0"/>
              <a:t>r</a:t>
            </a:r>
            <a:r>
              <a:rPr lang="en-US" sz="1500" dirty="0" smtClean="0"/>
              <a:t>  : “We will go swimming.”  </a:t>
            </a:r>
            <a:r>
              <a:rPr lang="en-US" sz="1500" i="1" dirty="0" smtClean="0"/>
              <a:t>t : </a:t>
            </a:r>
            <a:r>
              <a:rPr lang="en-US" sz="1500" dirty="0" smtClean="0"/>
              <a:t>“We will be home by sunset.”</a:t>
            </a:r>
          </a:p>
          <a:p>
            <a:pPr lvl="1">
              <a:buNone/>
            </a:pPr>
            <a:r>
              <a:rPr lang="en-US" sz="1500" i="1" dirty="0" smtClean="0"/>
              <a:t>q</a:t>
            </a:r>
            <a:r>
              <a:rPr lang="en-US" sz="1500" dirty="0" smtClean="0"/>
              <a:t>  : “It is colder than yesterday.”     </a:t>
            </a:r>
            <a:r>
              <a:rPr lang="en-US" sz="1500" i="1" dirty="0" smtClean="0"/>
              <a:t>s  : </a:t>
            </a:r>
            <a:r>
              <a:rPr lang="en-US" sz="1500" dirty="0" smtClean="0"/>
              <a:t>“We will take a canoe trip.” </a:t>
            </a:r>
            <a:endParaRPr lang="en-US" sz="15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Translation into propositional logic: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endParaRPr lang="en-US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5715000"/>
            <a:ext cx="4640580" cy="48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Arguments and Rules of Inference</a:t>
            </a:r>
          </a:p>
          <a:p>
            <a:r>
              <a:rPr lang="en-US" dirty="0" smtClean="0"/>
              <a:t>Proof Methods</a:t>
            </a:r>
          </a:p>
          <a:p>
            <a:r>
              <a:rPr lang="en-US" dirty="0" smtClean="0"/>
              <a:t>Proof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14400" y="2362200"/>
            <a:ext cx="7432358" cy="4009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905000"/>
            <a:ext cx="35103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3.  </a:t>
            </a:r>
            <a:r>
              <a:rPr lang="en-US" dirty="0" smtClean="0"/>
              <a:t>Construct the Valid Argument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Quantified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arguments for quantified statements are a sequence of statements. Each statement is either a premise or follows from previous statements by  rules of inference which include:</a:t>
            </a:r>
          </a:p>
          <a:p>
            <a:pPr lvl="1"/>
            <a:r>
              <a:rPr lang="en-US" dirty="0" smtClean="0"/>
              <a:t>Rules of Inference for Propositional Logic</a:t>
            </a:r>
          </a:p>
          <a:p>
            <a:pPr lvl="1"/>
            <a:r>
              <a:rPr lang="en-US" dirty="0" smtClean="0"/>
              <a:t>Rules of Inference for Quantified Statements</a:t>
            </a:r>
          </a:p>
          <a:p>
            <a:r>
              <a:rPr lang="en-US" dirty="0" smtClean="0"/>
              <a:t>The rules of inference for quantified statements are introduced in the next several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Instantiation (UI)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</a:t>
            </a:r>
            <a:endParaRPr lang="en-US" sz="3200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40386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Our domain consists of all dogs and Fido is a dog.</a:t>
            </a:r>
          </a:p>
          <a:p>
            <a:endParaRPr lang="en-US" dirty="0" smtClean="0"/>
          </a:p>
          <a:p>
            <a:r>
              <a:rPr lang="en-US" dirty="0" smtClean="0"/>
              <a:t>“All dogs are cuddly.”</a:t>
            </a:r>
          </a:p>
          <a:p>
            <a:endParaRPr lang="en-US" dirty="0" smtClean="0"/>
          </a:p>
          <a:p>
            <a:r>
              <a:rPr lang="en-US" dirty="0" smtClean="0"/>
              <a:t>“Therefore,  Fido is cuddly.”</a:t>
            </a:r>
          </a:p>
          <a:p>
            <a:endParaRPr lang="en-US" dirty="0" smtClean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1617345" cy="8543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Generalization (UG)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4154805" cy="8543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4600" y="4419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Used often implicitly in Mathematical Proofs.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Existential Instantiation (EI)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       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4419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“There is someone who got an A in the course.”</a:t>
            </a:r>
          </a:p>
          <a:p>
            <a:r>
              <a:rPr lang="en-US" dirty="0" smtClean="0"/>
              <a:t>“Let’s call her </a:t>
            </a:r>
            <a:r>
              <a:rPr lang="en-US" i="1" dirty="0" smtClean="0"/>
              <a:t>a</a:t>
            </a:r>
            <a:r>
              <a:rPr lang="en-US" dirty="0" smtClean="0"/>
              <a:t> and say that </a:t>
            </a:r>
            <a:r>
              <a:rPr lang="en-US" i="1" dirty="0" smtClean="0"/>
              <a:t>a</a:t>
            </a:r>
            <a:r>
              <a:rPr lang="en-US" dirty="0" smtClean="0"/>
              <a:t> got an A”</a:t>
            </a:r>
          </a:p>
          <a:p>
            <a:endParaRPr lang="en-US" dirty="0" smtClean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971800" y="2438401"/>
            <a:ext cx="4723448" cy="8543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Existential Generalization (EG)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4419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“Michelle got an A in the class.”</a:t>
            </a:r>
          </a:p>
          <a:p>
            <a:r>
              <a:rPr lang="en-US" dirty="0" smtClean="0"/>
              <a:t>“Therefore,  someone got an A in the class.”</a:t>
            </a:r>
          </a:p>
          <a:p>
            <a:endParaRPr lang="en-US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4363403" cy="8543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Rules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Using the rules of inference, construct a valid argument to show that</a:t>
            </a:r>
          </a:p>
          <a:p>
            <a:pPr lvl="1">
              <a:buNone/>
            </a:pPr>
            <a:r>
              <a:rPr lang="en-US" dirty="0" smtClean="0"/>
              <a:t>“John Smith has two legs”</a:t>
            </a:r>
          </a:p>
          <a:p>
            <a:pPr>
              <a:buNone/>
            </a:pPr>
            <a:r>
              <a:rPr lang="en-US" dirty="0" smtClean="0"/>
              <a:t>    is a consequence of the premises:</a:t>
            </a:r>
          </a:p>
          <a:p>
            <a:pPr lvl="1">
              <a:buNone/>
            </a:pPr>
            <a:r>
              <a:rPr lang="en-US" dirty="0" smtClean="0"/>
              <a:t>“Every man has two legs.” “John Smith is a man.”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Let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</a:t>
            </a:r>
            <a:r>
              <a:rPr lang="en-US" i="1" dirty="0" smtClean="0"/>
              <a:t>x</a:t>
            </a:r>
            <a:r>
              <a:rPr lang="en-US" dirty="0" smtClean="0"/>
              <a:t> is a man” and 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“ </a:t>
            </a:r>
            <a:r>
              <a:rPr lang="en-US" i="1" dirty="0" smtClean="0"/>
              <a:t>x</a:t>
            </a:r>
            <a:r>
              <a:rPr lang="en-US" dirty="0" smtClean="0"/>
              <a:t> has two legs” and let John Smith be a member of the domain. </a:t>
            </a:r>
          </a:p>
          <a:p>
            <a:pPr lvl="1">
              <a:buNone/>
            </a:pPr>
            <a:r>
              <a:rPr lang="en-US" b="1" dirty="0" smtClean="0"/>
              <a:t>Valid Argument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 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 </a:t>
            </a:r>
          </a:p>
          <a:p>
            <a:pPr lvl="1">
              <a:buNone/>
            </a:pPr>
            <a:r>
              <a:rPr lang="en-US" b="1" dirty="0" smtClean="0"/>
              <a:t>  </a:t>
            </a:r>
          </a:p>
          <a:p>
            <a:pPr lvl="1"/>
            <a:endParaRPr lang="en-US" b="1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124200" y="4495800"/>
            <a:ext cx="4888230" cy="17564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Rules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Use the rules of inference to construct a valid argument showing that the conclusion</a:t>
            </a:r>
          </a:p>
          <a:p>
            <a:pPr lvl="1">
              <a:buNone/>
            </a:pPr>
            <a:r>
              <a:rPr lang="en-US" dirty="0" smtClean="0"/>
              <a:t>“Someone who passed the first exam has not read the book.”</a:t>
            </a:r>
          </a:p>
          <a:p>
            <a:pPr>
              <a:buNone/>
            </a:pPr>
            <a:r>
              <a:rPr lang="en-US" dirty="0" smtClean="0"/>
              <a:t>    follows from the premises</a:t>
            </a:r>
          </a:p>
          <a:p>
            <a:pPr lvl="1">
              <a:buNone/>
            </a:pPr>
            <a:r>
              <a:rPr lang="en-US" dirty="0" smtClean="0"/>
              <a:t>“A student in this class has not read the book.”</a:t>
            </a:r>
          </a:p>
          <a:p>
            <a:pPr lvl="1">
              <a:buNone/>
            </a:pPr>
            <a:r>
              <a:rPr lang="en-US" dirty="0" smtClean="0"/>
              <a:t>“Everyone in this class passed the first exam.”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Let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</a:t>
            </a:r>
            <a:r>
              <a:rPr lang="en-US" i="1" dirty="0" smtClean="0"/>
              <a:t>x</a:t>
            </a:r>
            <a:r>
              <a:rPr lang="en-US" dirty="0" smtClean="0"/>
              <a:t> is in this class,”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 </a:t>
            </a:r>
            <a:r>
              <a:rPr lang="en-US" i="1" dirty="0" smtClean="0"/>
              <a:t>x</a:t>
            </a:r>
            <a:r>
              <a:rPr lang="en-US" dirty="0" smtClean="0"/>
              <a:t> has  read the book,” and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 “</a:t>
            </a:r>
            <a:r>
              <a:rPr lang="en-US" i="1" dirty="0" smtClean="0"/>
              <a:t>x</a:t>
            </a:r>
            <a:r>
              <a:rPr lang="en-US" dirty="0" smtClean="0"/>
              <a:t> passed the first exam.”</a:t>
            </a:r>
          </a:p>
          <a:p>
            <a:pPr lvl="1">
              <a:buNone/>
            </a:pPr>
            <a:r>
              <a:rPr lang="en-US" dirty="0" smtClean="0"/>
              <a:t> First we translate the</a:t>
            </a:r>
          </a:p>
          <a:p>
            <a:pPr lvl="1">
              <a:buNone/>
            </a:pPr>
            <a:r>
              <a:rPr lang="en-US" dirty="0" smtClean="0"/>
              <a:t> premises and conclusion </a:t>
            </a:r>
          </a:p>
          <a:p>
            <a:pPr lvl="1">
              <a:buNone/>
            </a:pPr>
            <a:r>
              <a:rPr lang="en-US" dirty="0" smtClean="0"/>
              <a:t> into symbolic form.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810001" y="4724402"/>
            <a:ext cx="3290888" cy="1090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Using Rules of Inference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71600" y="2514600"/>
            <a:ext cx="6407944" cy="371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905000"/>
            <a:ext cx="241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b="1" dirty="0" smtClean="0"/>
              <a:t>Valid Argument</a:t>
            </a:r>
            <a:r>
              <a:rPr lang="en-US" dirty="0" smtClean="0"/>
              <a:t>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to  the Socrates Example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40000" y="2540001"/>
            <a:ext cx="4377690" cy="382905"/>
          </a:xfrm>
          <a:prstGeom prst="rect">
            <a:avLst/>
          </a:prstGeom>
        </p:spPr>
      </p:pic>
      <p:pic>
        <p:nvPicPr>
          <p:cNvPr id="11" name="Content Placeholder 10" descr="addin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429001"/>
            <a:ext cx="2560320" cy="382905"/>
          </a:xfrm>
        </p:spPr>
      </p:pic>
      <p:cxnSp>
        <p:nvCxnSpPr>
          <p:cNvPr id="9" name="Straight Connector 8"/>
          <p:cNvCxnSpPr/>
          <p:nvPr/>
        </p:nvCxnSpPr>
        <p:spPr>
          <a:xfrm>
            <a:off x="2057400" y="40386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86000" y="4267200"/>
            <a:ext cx="3743325" cy="38290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Rules of Inference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1.6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for Socrates Example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81000" y="3048000"/>
            <a:ext cx="8278464" cy="2376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20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Valid Argument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Modus Ponens</a:t>
            </a:r>
            <a:endParaRPr lang="en-US" dirty="0"/>
          </a:p>
        </p:txBody>
      </p:sp>
      <p:pic>
        <p:nvPicPr>
          <p:cNvPr id="7" name="Content Placeholder 6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981200" y="3886200"/>
            <a:ext cx="5092065" cy="1765935"/>
          </a:xfrm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52600" y="2362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Universal Modus Ponens combines universal instantiation and modus ponens into one rule.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This rule could be used in the Socrates example.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Mathematical Proofs</a:t>
            </a:r>
          </a:p>
          <a:p>
            <a:r>
              <a:rPr lang="en-US" dirty="0" smtClean="0"/>
              <a:t>Forms of Theorems</a:t>
            </a:r>
          </a:p>
          <a:p>
            <a:r>
              <a:rPr lang="en-US" dirty="0" smtClean="0"/>
              <a:t>Direct Proofs</a:t>
            </a:r>
          </a:p>
          <a:p>
            <a:r>
              <a:rPr lang="en-US" dirty="0" smtClean="0"/>
              <a:t>Indirect Proofs</a:t>
            </a:r>
          </a:p>
          <a:p>
            <a:pPr lvl="1"/>
            <a:r>
              <a:rPr lang="en-US" dirty="0" smtClean="0"/>
              <a:t>Proof of the </a:t>
            </a:r>
            <a:r>
              <a:rPr lang="en-US" dirty="0" err="1" smtClean="0"/>
              <a:t>Contrapositive</a:t>
            </a:r>
            <a:endParaRPr lang="en-US" dirty="0" smtClean="0"/>
          </a:p>
          <a:p>
            <a:pPr lvl="1"/>
            <a:r>
              <a:rPr lang="en-US" dirty="0" smtClean="0"/>
              <a:t>Proof by Contradiction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 of Mathematical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proof</a:t>
            </a:r>
            <a:r>
              <a:rPr lang="en-US" dirty="0" smtClean="0"/>
              <a:t> is a valid argument that establishes the truth of a statement.</a:t>
            </a:r>
          </a:p>
          <a:p>
            <a:r>
              <a:rPr lang="en-US" dirty="0" smtClean="0"/>
              <a:t>In math, CS, and other disciplines, informal proofs  which are generally shorter, are generally used.</a:t>
            </a:r>
          </a:p>
          <a:p>
            <a:pPr lvl="1"/>
            <a:r>
              <a:rPr lang="en-US" dirty="0" smtClean="0"/>
              <a:t>More than one rule of inference are often used in a step. </a:t>
            </a:r>
          </a:p>
          <a:p>
            <a:pPr lvl="1"/>
            <a:r>
              <a:rPr lang="en-US" dirty="0" smtClean="0"/>
              <a:t>Steps may be skipped.</a:t>
            </a:r>
          </a:p>
          <a:p>
            <a:pPr lvl="1"/>
            <a:r>
              <a:rPr lang="en-US" dirty="0" smtClean="0"/>
              <a:t>The rules of inference used are not explicitly stated. </a:t>
            </a:r>
          </a:p>
          <a:p>
            <a:pPr lvl="1"/>
            <a:r>
              <a:rPr lang="en-US" dirty="0" smtClean="0"/>
              <a:t>Easier to understand and to explain to people. </a:t>
            </a:r>
          </a:p>
          <a:p>
            <a:pPr lvl="1"/>
            <a:r>
              <a:rPr lang="en-US" dirty="0" smtClean="0"/>
              <a:t>But, it is also easier to introduce errors. </a:t>
            </a:r>
          </a:p>
          <a:p>
            <a:r>
              <a:rPr lang="en-US" dirty="0" smtClean="0"/>
              <a:t>Proofs have many practical applications:</a:t>
            </a:r>
          </a:p>
          <a:p>
            <a:pPr lvl="1"/>
            <a:r>
              <a:rPr lang="en-US" dirty="0" smtClean="0"/>
              <a:t>verification that computer programs are correct </a:t>
            </a:r>
          </a:p>
          <a:p>
            <a:pPr lvl="1"/>
            <a:r>
              <a:rPr lang="en-US" dirty="0" smtClean="0"/>
              <a:t>establishing that operating systems are secure </a:t>
            </a:r>
          </a:p>
          <a:p>
            <a:pPr lvl="1"/>
            <a:r>
              <a:rPr lang="en-US" dirty="0" smtClean="0"/>
              <a:t>enabling programs to make inferences in artificial intelligence </a:t>
            </a:r>
          </a:p>
          <a:p>
            <a:pPr lvl="1"/>
            <a:r>
              <a:rPr lang="en-US" dirty="0" smtClean="0"/>
              <a:t>showing that system specifications are consistent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theorem</a:t>
            </a:r>
            <a:r>
              <a:rPr lang="en-US" dirty="0" smtClean="0"/>
              <a:t> is a statement that can be shown to be true using: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other theorems</a:t>
            </a:r>
          </a:p>
          <a:p>
            <a:pPr lvl="1"/>
            <a:r>
              <a:rPr lang="en-US" i="1" dirty="0" smtClean="0"/>
              <a:t>axioms</a:t>
            </a:r>
            <a:r>
              <a:rPr lang="en-US" dirty="0" smtClean="0"/>
              <a:t> (statements which are given as true) </a:t>
            </a:r>
          </a:p>
          <a:p>
            <a:pPr lvl="1"/>
            <a:r>
              <a:rPr lang="en-US" dirty="0" smtClean="0"/>
              <a:t>rules of inference</a:t>
            </a:r>
          </a:p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lemma</a:t>
            </a:r>
            <a:r>
              <a:rPr lang="en-US" dirty="0" smtClean="0"/>
              <a:t> is a ‘helping theorem’ or a result which is needed to prove a theorem.</a:t>
            </a:r>
          </a:p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corollary</a:t>
            </a:r>
            <a:r>
              <a:rPr lang="en-US" dirty="0" smtClean="0"/>
              <a:t> is a result which follows directly from a theorem.</a:t>
            </a:r>
          </a:p>
          <a:p>
            <a:r>
              <a:rPr lang="en-US" dirty="0" smtClean="0"/>
              <a:t>Less important theorems are sometimes called </a:t>
            </a:r>
            <a:r>
              <a:rPr lang="en-US" b="1" i="1" dirty="0" smtClean="0">
                <a:solidFill>
                  <a:srgbClr val="FF0000"/>
                </a:solidFill>
              </a:rPr>
              <a:t>propositions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conjecture</a:t>
            </a:r>
            <a:r>
              <a:rPr lang="en-US" dirty="0" smtClean="0"/>
              <a:t> is a statement that is being proposed to be true. Once a proof of a conjecture is found, it becomes a theorem. It may turn out to be false.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Theorems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theorems assert that a property holds for all elements in a domain, such as the integers, the real numbers, or some of the discrete structures that we will study in this class. </a:t>
            </a:r>
          </a:p>
          <a:p>
            <a:r>
              <a:rPr lang="en-US" dirty="0" smtClean="0"/>
              <a:t>Often the universal quantifier (needed for a precise statement of a theorem) is omitted by standard mathematical convention. </a:t>
            </a:r>
          </a:p>
          <a:p>
            <a:pPr>
              <a:buNone/>
            </a:pPr>
            <a:r>
              <a:rPr lang="en-US" dirty="0" smtClean="0"/>
              <a:t>    For example, the statement: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sz="2200" dirty="0" smtClean="0"/>
              <a:t>“If </a:t>
            </a:r>
            <a:r>
              <a:rPr lang="en-US" sz="2200" i="1" dirty="0" smtClean="0"/>
              <a:t>x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dirty="0" smtClean="0"/>
              <a:t>, where </a:t>
            </a:r>
            <a:r>
              <a:rPr lang="en-US" sz="2200" i="1" dirty="0" smtClean="0"/>
              <a:t>x</a:t>
            </a:r>
            <a:r>
              <a:rPr lang="en-US" sz="2200" dirty="0" smtClean="0"/>
              <a:t> and </a:t>
            </a:r>
            <a:r>
              <a:rPr lang="en-US" sz="2200" i="1" dirty="0" smtClean="0"/>
              <a:t>y</a:t>
            </a:r>
            <a:r>
              <a:rPr lang="en-US" sz="2200" dirty="0" smtClean="0"/>
              <a:t> are positive real numbers, then </a:t>
            </a:r>
            <a:r>
              <a:rPr lang="en-US" sz="2200" i="1" dirty="0" smtClean="0"/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”</a:t>
            </a:r>
          </a:p>
          <a:p>
            <a:pPr>
              <a:buNone/>
            </a:pPr>
            <a:r>
              <a:rPr lang="en-US" dirty="0" smtClean="0"/>
              <a:t>   really means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2200" dirty="0" smtClean="0"/>
              <a:t>“For all positive real numbers </a:t>
            </a:r>
            <a:r>
              <a:rPr lang="en-US" sz="2200" i="1" dirty="0" smtClean="0"/>
              <a:t>x</a:t>
            </a:r>
            <a:r>
              <a:rPr lang="en-US" sz="2200" dirty="0" smtClean="0"/>
              <a:t> and </a:t>
            </a:r>
            <a:r>
              <a:rPr lang="en-US" sz="2200" i="1" dirty="0" smtClean="0"/>
              <a:t>y</a:t>
            </a:r>
            <a:r>
              <a:rPr lang="en-US" sz="2200" dirty="0" smtClean="0"/>
              <a:t>, if </a:t>
            </a:r>
            <a:r>
              <a:rPr lang="en-US" sz="2200" i="1" dirty="0" smtClean="0"/>
              <a:t>x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dirty="0" smtClean="0"/>
              <a:t>, then </a:t>
            </a:r>
            <a:r>
              <a:rPr lang="en-US" sz="2200" i="1" dirty="0" smtClean="0"/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.”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theorems have the form: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prove them, we show that where </a:t>
            </a:r>
            <a:r>
              <a:rPr lang="en-US" i="1" dirty="0" smtClean="0"/>
              <a:t>c</a:t>
            </a:r>
            <a:r>
              <a:rPr lang="en-US" dirty="0" smtClean="0"/>
              <a:t> is an arbitrary element of the domain, </a:t>
            </a:r>
          </a:p>
          <a:p>
            <a:r>
              <a:rPr lang="en-US" dirty="0" smtClean="0"/>
              <a:t>By universal generalization the truth of the original formula follows.</a:t>
            </a:r>
          </a:p>
          <a:p>
            <a:r>
              <a:rPr lang="en-US" dirty="0" smtClean="0"/>
              <a:t>So, we must prove something of the form: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33800" y="2438400"/>
            <a:ext cx="2416969" cy="31908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1714500" cy="319088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934200" y="4800600"/>
            <a:ext cx="965835" cy="26860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Trivial Proof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If we know </a:t>
            </a:r>
            <a:r>
              <a:rPr lang="en-US" i="1" dirty="0" smtClean="0"/>
              <a:t>q</a:t>
            </a:r>
            <a:r>
              <a:rPr lang="en-US" dirty="0" smtClean="0"/>
              <a:t> is true, then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/>
              <a:t>   is true as well. 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“If it is raining then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1=1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       </a:t>
            </a:r>
          </a:p>
          <a:p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Vacuous Proof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If we know </a:t>
            </a:r>
            <a:r>
              <a:rPr lang="en-US" i="1" dirty="0" smtClean="0"/>
              <a:t>p</a:t>
            </a:r>
            <a:r>
              <a:rPr lang="en-US" dirty="0" smtClean="0"/>
              <a:t> is false then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/>
              <a:t>   is true as well.</a:t>
            </a:r>
          </a:p>
          <a:p>
            <a:pPr>
              <a:buNone/>
            </a:pPr>
            <a:r>
              <a:rPr lang="en-US" dirty="0" smtClean="0"/>
              <a:t>“If I am both rich and poor, then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+ 2 = 5</a:t>
            </a:r>
            <a:r>
              <a:rPr lang="en-US" dirty="0" smtClean="0"/>
              <a:t>.”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[ Even though these examples seem silly, both trivial and vacuous proofs are often used in mathematical induction, as we will see in Chapter 5)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and Odd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 The integer </a:t>
            </a:r>
            <a:r>
              <a:rPr lang="en-US" i="1" dirty="0" smtClean="0"/>
              <a:t>n</a:t>
            </a:r>
            <a:r>
              <a:rPr lang="en-US" dirty="0" smtClean="0"/>
              <a:t> is even if there exists an integer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, and </a:t>
            </a:r>
            <a:r>
              <a:rPr lang="en-US" i="1" dirty="0" smtClean="0"/>
              <a:t>n</a:t>
            </a:r>
            <a:r>
              <a:rPr lang="en-US" dirty="0" smtClean="0"/>
              <a:t> is odd if there exists an integer </a:t>
            </a:r>
            <a:r>
              <a:rPr lang="en-US" i="1" dirty="0" smtClean="0"/>
              <a:t>k</a:t>
            </a:r>
            <a:r>
              <a:rPr lang="en-US" dirty="0" smtClean="0"/>
              <a:t>,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Note that every integer is either even or odd and no integer is both even and odd.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We will need this basic fact about the integers in some of the example proofs to follow. We will learn more about the integers in Chapter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 Arguments</a:t>
            </a:r>
          </a:p>
          <a:p>
            <a:r>
              <a:rPr lang="en-US" dirty="0" smtClean="0"/>
              <a:t>Inference Rules for Propositional Logic</a:t>
            </a:r>
          </a:p>
          <a:p>
            <a:r>
              <a:rPr lang="en-US" dirty="0" smtClean="0"/>
              <a:t>Using Rules of Inference to Build Arguments</a:t>
            </a:r>
          </a:p>
          <a:p>
            <a:r>
              <a:rPr lang="en-US" dirty="0" smtClean="0"/>
              <a:t>Rules of Inference for Quantified Statements</a:t>
            </a:r>
          </a:p>
          <a:p>
            <a:r>
              <a:rPr lang="en-US" dirty="0" smtClean="0"/>
              <a:t>Building Arguments for Quantified Statements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Direct Proof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Assume that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 is true. Use rules of inference, axioms, and logical equivalences to show that </a:t>
            </a:r>
            <a:r>
              <a:rPr lang="en-US" i="1" dirty="0" smtClean="0"/>
              <a:t>q</a:t>
            </a:r>
            <a:r>
              <a:rPr lang="en-US" dirty="0" smtClean="0"/>
              <a:t>  must also be true.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Give a direct proof of the theorem “If </a:t>
            </a:r>
            <a:r>
              <a:rPr lang="en-US" i="1" dirty="0" smtClean="0"/>
              <a:t>n</a:t>
            </a:r>
            <a:r>
              <a:rPr lang="en-US" dirty="0" smtClean="0"/>
              <a:t> is an odd integer, then 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 is odd.”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Assume that </a:t>
            </a:r>
            <a:r>
              <a:rPr lang="en-US" i="1" dirty="0" smtClean="0"/>
              <a:t>n</a:t>
            </a:r>
            <a:r>
              <a:rPr lang="en-US" dirty="0" smtClean="0"/>
              <a:t> is odd. Then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for an integer </a:t>
            </a:r>
            <a:r>
              <a:rPr lang="en-US" i="1" dirty="0" smtClean="0"/>
              <a:t>k</a:t>
            </a:r>
            <a:r>
              <a:rPr lang="en-US" dirty="0" smtClean="0"/>
              <a:t>. Squaring both sides of the equation, we get: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+ 4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+1 = 2(2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+ 1=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+ 1,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, an integer.                                 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dirty="0" smtClean="0"/>
              <a:t>We have proved that if </a:t>
            </a:r>
            <a:r>
              <a:rPr lang="en-US" i="1" dirty="0" smtClean="0"/>
              <a:t>n </a:t>
            </a:r>
            <a:r>
              <a:rPr lang="en-US" dirty="0" smtClean="0"/>
              <a:t>is an odd integer, then 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 is an odd integer.    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1534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096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  marks the  end of  the proof. Sometimes </a:t>
            </a:r>
            <a:r>
              <a:rPr lang="en-US" b="1" dirty="0" smtClean="0"/>
              <a:t>QED </a:t>
            </a:r>
            <a:r>
              <a:rPr lang="en-US" dirty="0" smtClean="0"/>
              <a:t>is used instead. )  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5400000" flipV="1">
            <a:off x="2514600" y="6172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Definition: </a:t>
            </a:r>
            <a:r>
              <a:rPr lang="en-US" dirty="0" smtClean="0"/>
              <a:t>The real number </a:t>
            </a:r>
            <a:r>
              <a:rPr lang="en-US" i="1" dirty="0" smtClean="0"/>
              <a:t>r </a:t>
            </a:r>
            <a:r>
              <a:rPr lang="en-US" dirty="0" smtClean="0"/>
              <a:t>is </a:t>
            </a:r>
            <a:r>
              <a:rPr lang="en-US" i="1" dirty="0" smtClean="0"/>
              <a:t>rational </a:t>
            </a:r>
            <a:r>
              <a:rPr lang="en-US" dirty="0" smtClean="0"/>
              <a:t>if there exist integers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where  </a:t>
            </a:r>
            <a:r>
              <a:rPr lang="en-US" i="1" dirty="0" smtClean="0"/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≠0</a:t>
            </a:r>
            <a:r>
              <a:rPr lang="en-US" dirty="0" smtClean="0"/>
              <a:t>  such that </a:t>
            </a:r>
            <a:r>
              <a:rPr lang="en-US" i="1" dirty="0" smtClean="0"/>
              <a:t>r </a:t>
            </a:r>
            <a:r>
              <a:rPr lang="en-US" dirty="0" smtClean="0"/>
              <a:t>= </a:t>
            </a:r>
            <a:r>
              <a:rPr lang="en-US" i="1" dirty="0" smtClean="0"/>
              <a:t>p</a:t>
            </a:r>
            <a:r>
              <a:rPr lang="en-US" dirty="0" smtClean="0"/>
              <a:t>/</a:t>
            </a:r>
            <a:r>
              <a:rPr lang="en-US" i="1" dirty="0" smtClean="0"/>
              <a:t>q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the sum of two rational numbers is rational.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i="1" dirty="0" smtClean="0"/>
              <a:t>: </a:t>
            </a:r>
            <a:r>
              <a:rPr lang="en-US" dirty="0" smtClean="0"/>
              <a:t>Assume </a:t>
            </a:r>
            <a:r>
              <a:rPr lang="en-US" i="1" dirty="0" smtClean="0"/>
              <a:t>r </a:t>
            </a:r>
            <a:r>
              <a:rPr lang="en-US" dirty="0" smtClean="0"/>
              <a:t>and </a:t>
            </a:r>
            <a:r>
              <a:rPr lang="en-US" i="1" dirty="0" smtClean="0"/>
              <a:t>s</a:t>
            </a:r>
            <a:r>
              <a:rPr lang="en-US" dirty="0" smtClean="0"/>
              <a:t> are two rational numbers. Then there must be integers </a:t>
            </a:r>
            <a:r>
              <a:rPr lang="en-US" i="1" dirty="0" smtClean="0"/>
              <a:t>p, q </a:t>
            </a:r>
            <a:r>
              <a:rPr lang="en-US" dirty="0" smtClean="0"/>
              <a:t>and also </a:t>
            </a:r>
            <a:r>
              <a:rPr lang="en-US" i="1" dirty="0" smtClean="0"/>
              <a:t>t, u  </a:t>
            </a:r>
            <a:r>
              <a:rPr lang="en-US" dirty="0" smtClean="0"/>
              <a:t>such that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Thus the sum is rational. 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90600" y="4572000"/>
            <a:ext cx="528351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90600" y="4953001"/>
            <a:ext cx="4514850" cy="520065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5400000" flipV="1">
            <a:off x="8229600" y="5638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4953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 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pu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qt </a:t>
            </a:r>
          </a:p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 w </a:t>
            </a:r>
            <a:r>
              <a:rPr lang="en-US" dirty="0" smtClean="0"/>
              <a:t>=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qu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≠ 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Proof by Contraposition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Assume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/>
              <a:t>  and show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/>
              <a:t>  is true also. This is sometimes called an </a:t>
            </a:r>
            <a:r>
              <a:rPr lang="en-US" b="1" i="1" u="sng" dirty="0" smtClean="0">
                <a:solidFill>
                  <a:srgbClr val="FF0000"/>
                </a:solidFill>
              </a:rPr>
              <a:t>indirect</a:t>
            </a:r>
            <a:r>
              <a:rPr lang="en-US" i="1" dirty="0" smtClean="0"/>
              <a:t> proof </a:t>
            </a:r>
            <a:r>
              <a:rPr lang="en-US" dirty="0" smtClean="0"/>
              <a:t>method. If we give a direct proof of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¬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then we have a proof of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q</a:t>
            </a:r>
            <a:r>
              <a:rPr lang="en-US" i="1" dirty="0" smtClean="0">
                <a:latin typeface="Cambria Math"/>
                <a:ea typeface="Cambria Math"/>
              </a:rPr>
              <a:t>.</a:t>
            </a:r>
          </a:p>
          <a:p>
            <a:pPr marL="548640" lvl="2" indent="-274320">
              <a:buClr>
                <a:schemeClr val="accent3"/>
              </a:buClr>
              <a:buSzPct val="95000"/>
              <a:buNone/>
            </a:pPr>
            <a:r>
              <a:rPr lang="en-US" i="1" dirty="0" smtClean="0">
                <a:ea typeface="Cambria Math"/>
              </a:rPr>
              <a:t>     Why does this work?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if </a:t>
            </a:r>
            <a:r>
              <a:rPr lang="en-US" i="1" dirty="0" smtClean="0"/>
              <a:t>n </a:t>
            </a:r>
            <a:r>
              <a:rPr lang="en-US" dirty="0" smtClean="0"/>
              <a:t>is an integer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is odd</a:t>
            </a:r>
            <a:r>
              <a:rPr lang="en-US" i="1" dirty="0" smtClean="0"/>
              <a:t>, </a:t>
            </a:r>
            <a:r>
              <a:rPr lang="en-US" dirty="0" smtClean="0"/>
              <a:t>then</a:t>
            </a:r>
            <a:r>
              <a:rPr lang="en-US" i="1" dirty="0" smtClean="0"/>
              <a:t> n </a:t>
            </a:r>
            <a:r>
              <a:rPr lang="en-US" dirty="0" smtClean="0"/>
              <a:t>is odd.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i="1" dirty="0" smtClean="0"/>
              <a:t>: </a:t>
            </a:r>
            <a:r>
              <a:rPr lang="en-US" dirty="0" smtClean="0"/>
              <a:t>Assume </a:t>
            </a:r>
            <a:r>
              <a:rPr lang="en-US" i="1" dirty="0" smtClean="0"/>
              <a:t>n</a:t>
            </a:r>
            <a:r>
              <a:rPr lang="en-US" dirty="0" smtClean="0"/>
              <a:t> is even. So, </a:t>
            </a:r>
            <a:r>
              <a:rPr lang="en-US" i="1" dirty="0" smtClean="0"/>
              <a:t>n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 </a:t>
            </a:r>
            <a:r>
              <a:rPr lang="en-US" dirty="0" smtClean="0"/>
              <a:t>for some integer </a:t>
            </a:r>
            <a:r>
              <a:rPr lang="en-US" i="1" dirty="0" smtClean="0"/>
              <a:t>k</a:t>
            </a:r>
            <a:r>
              <a:rPr lang="en-US" dirty="0" smtClean="0"/>
              <a:t>. Thus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3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= 3(2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+ 2 =6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+2 = 2(3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+ 1) 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</a:t>
            </a:r>
            <a:r>
              <a:rPr lang="en-US" i="1" dirty="0" smtClean="0"/>
              <a:t>j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k</a:t>
            </a:r>
            <a:r>
              <a:rPr lang="en-US" dirty="0" smtClean="0"/>
              <a:t> +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Therefore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ea typeface="Cambria Math" pitchFamily="18" charset="0"/>
              </a:rPr>
              <a:t>is even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Since we have shown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→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,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→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must hold as well. </a:t>
            </a:r>
            <a:r>
              <a:rPr lang="en-US" dirty="0" smtClean="0"/>
              <a:t>If </a:t>
            </a:r>
            <a:r>
              <a:rPr lang="en-US" i="1" dirty="0" smtClean="0"/>
              <a:t>n </a:t>
            </a:r>
            <a:r>
              <a:rPr lang="en-US" dirty="0" smtClean="0"/>
              <a:t>is an integer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is odd (not even) </a:t>
            </a:r>
            <a:r>
              <a:rPr lang="en-US" i="1" dirty="0" smtClean="0"/>
              <a:t>, </a:t>
            </a:r>
            <a:r>
              <a:rPr lang="en-US" dirty="0" smtClean="0"/>
              <a:t>then</a:t>
            </a:r>
            <a:r>
              <a:rPr lang="en-US" i="1" dirty="0" smtClean="0"/>
              <a:t> n </a:t>
            </a:r>
            <a:r>
              <a:rPr lang="en-US" dirty="0" smtClean="0"/>
              <a:t>is odd (not even).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8305800" y="5334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for an integer </a:t>
            </a:r>
            <a:r>
              <a:rPr lang="en-US" i="1" dirty="0" smtClean="0"/>
              <a:t>n,</a:t>
            </a:r>
            <a:r>
              <a:rPr lang="en-US" dirty="0" smtClean="0"/>
              <a:t> if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 is odd, then </a:t>
            </a:r>
            <a:r>
              <a:rPr lang="en-US" i="1" dirty="0" smtClean="0"/>
              <a:t>n</a:t>
            </a:r>
            <a:r>
              <a:rPr lang="en-US" dirty="0" smtClean="0"/>
              <a:t> is odd.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 Use proof by contraposition. Assume </a:t>
            </a:r>
            <a:r>
              <a:rPr lang="en-US" i="1" dirty="0" smtClean="0"/>
              <a:t>n</a:t>
            </a:r>
            <a:r>
              <a:rPr lang="en-US" dirty="0" smtClean="0"/>
              <a:t> is even (i.e., not odd).  Therefore, there exists an integer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. Hence,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 =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ea typeface="Cambria Math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ea typeface="Cambria Math" pitchFamily="18" charset="0"/>
              </a:rPr>
              <a:t>    and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 </a:t>
            </a:r>
            <a:r>
              <a:rPr lang="en-US" dirty="0" smtClean="0"/>
              <a:t>is even(i.e., not odd).</a:t>
            </a:r>
          </a:p>
          <a:p>
            <a:pPr>
              <a:buNone/>
            </a:pPr>
            <a:r>
              <a:rPr lang="en-US" dirty="0" smtClean="0"/>
              <a:t>    We have shown that if </a:t>
            </a:r>
            <a:r>
              <a:rPr lang="en-US" i="1" dirty="0" smtClean="0"/>
              <a:t>n </a:t>
            </a:r>
            <a:r>
              <a:rPr lang="en-US" dirty="0" smtClean="0"/>
              <a:t>is an even integer, then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is even. Therefore by contraposition, for an integer</a:t>
            </a:r>
            <a:r>
              <a:rPr lang="en-US" i="1" dirty="0" smtClean="0"/>
              <a:t> n,</a:t>
            </a:r>
            <a:r>
              <a:rPr lang="en-US" dirty="0" smtClean="0"/>
              <a:t> if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 is odd, then </a:t>
            </a:r>
            <a:r>
              <a:rPr lang="en-US" i="1" dirty="0" smtClean="0"/>
              <a:t>n</a:t>
            </a:r>
            <a:r>
              <a:rPr lang="en-US" dirty="0" smtClean="0"/>
              <a:t> is odd.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b="1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305800" y="5334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b="1" i="1" dirty="0" smtClean="0">
                <a:solidFill>
                  <a:srgbClr val="7030A0"/>
                </a:solidFill>
              </a:rPr>
              <a:t>p</a:t>
            </a:r>
            <a:r>
              <a:rPr lang="en-US" sz="4000" i="1" dirty="0" smtClean="0"/>
              <a:t> 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Proof by Contradiction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(AKA </a:t>
            </a:r>
            <a:r>
              <a:rPr lang="en-US" i="1" dirty="0" err="1" smtClean="0"/>
              <a:t>reductio</a:t>
            </a:r>
            <a:r>
              <a:rPr lang="en-US" i="1" dirty="0" smtClean="0"/>
              <a:t> ad absurdum</a:t>
            </a:r>
            <a:r>
              <a:rPr lang="en-US" b="1" dirty="0" smtClean="0"/>
              <a:t>)</a:t>
            </a:r>
            <a:r>
              <a:rPr lang="en-US" dirty="0" smtClean="0"/>
              <a:t>.  </a:t>
            </a:r>
          </a:p>
          <a:p>
            <a:pPr>
              <a:buNone/>
            </a:pPr>
            <a:r>
              <a:rPr lang="en-US" dirty="0" smtClean="0"/>
              <a:t>   To prove  </a:t>
            </a:r>
            <a:r>
              <a:rPr lang="en-US" i="1" dirty="0" smtClean="0"/>
              <a:t>p</a:t>
            </a:r>
            <a:r>
              <a:rPr lang="en-US" dirty="0" smtClean="0"/>
              <a:t>, assume 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/>
              <a:t>  and derive a contradiction such as   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∧ ¬</a:t>
            </a:r>
            <a:r>
              <a:rPr lang="en-US" i="1" dirty="0" smtClean="0">
                <a:latin typeface="Cambria Math"/>
                <a:ea typeface="Cambria Math"/>
              </a:rPr>
              <a:t>p. </a:t>
            </a:r>
            <a:r>
              <a:rPr lang="en-US" dirty="0" smtClean="0">
                <a:latin typeface="Cambria Math"/>
                <a:ea typeface="Cambria Math"/>
              </a:rPr>
              <a:t>(an indirect form of proof).</a:t>
            </a:r>
            <a:r>
              <a:rPr lang="en-US" dirty="0" smtClean="0"/>
              <a:t> Since we have shown that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b="1" dirty="0" smtClean="0">
                <a:latin typeface="Cambria Math"/>
                <a:ea typeface="Cambria Math"/>
              </a:rPr>
              <a:t>F</a:t>
            </a:r>
            <a:r>
              <a:rPr lang="en-US" dirty="0" smtClean="0"/>
              <a:t> is true , it follows that the </a:t>
            </a:r>
            <a:r>
              <a:rPr lang="en-US" dirty="0" err="1" smtClean="0"/>
              <a:t>contrapositive</a:t>
            </a:r>
            <a:r>
              <a:rPr lang="en-US" dirty="0" smtClean="0"/>
              <a:t>  </a:t>
            </a:r>
            <a:r>
              <a:rPr lang="en-US" b="1" dirty="0" err="1" smtClean="0"/>
              <a:t>T</a:t>
            </a:r>
            <a:r>
              <a:rPr lang="en-US" dirty="0" err="1" smtClean="0">
                <a:latin typeface="Cambria Math"/>
                <a:ea typeface="Cambria Math"/>
              </a:rPr>
              <a:t>→</a:t>
            </a:r>
            <a:r>
              <a:rPr lang="en-US" i="1" dirty="0" err="1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 also holds.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</a:t>
            </a:r>
            <a:r>
              <a:rPr lang="en-US" i="1" dirty="0" smtClean="0"/>
              <a:t> </a:t>
            </a:r>
            <a:r>
              <a:rPr lang="en-US" dirty="0" smtClean="0"/>
              <a:t>Prove that if you pick 22 days from the calendar, at least 4 must fall on the same day of the week.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Assume that no more than 3  of the 22 days fall on the same day of the week. Because there are 7 days of the week, we could only have picked 21 days. This contradicts the assumption that we have picked 22 days.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5638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Contradiction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A preview of  Chapter 4.</a:t>
            </a:r>
          </a:p>
          <a:p>
            <a:pPr>
              <a:buNone/>
            </a:pPr>
            <a:r>
              <a:rPr lang="en-US" sz="8000" b="1" dirty="0" smtClean="0"/>
              <a:t>    Example</a:t>
            </a:r>
            <a:r>
              <a:rPr lang="en-US" sz="8000" dirty="0" smtClean="0"/>
              <a:t>: Use a proof by contradiction to give a proof that  </a:t>
            </a:r>
            <a:r>
              <a:rPr lang="en-US" sz="8000" dirty="0" smtClean="0">
                <a:latin typeface="Cambria Math"/>
                <a:ea typeface="Cambria Math"/>
              </a:rPr>
              <a:t>√2 is irrational.</a:t>
            </a:r>
          </a:p>
          <a:p>
            <a:pPr>
              <a:buNone/>
            </a:pPr>
            <a:r>
              <a:rPr lang="en-US" sz="8000" b="1" dirty="0" smtClean="0">
                <a:latin typeface="Cambria Math"/>
                <a:ea typeface="Cambria Math"/>
              </a:rPr>
              <a:t>     </a:t>
            </a:r>
            <a:r>
              <a:rPr lang="en-US" sz="8000" b="1" dirty="0" smtClean="0">
                <a:ea typeface="Cambria Math"/>
              </a:rPr>
              <a:t>Solution</a:t>
            </a:r>
            <a:r>
              <a:rPr lang="en-US" sz="8000" b="1" dirty="0" smtClean="0">
                <a:latin typeface="Cambria Math"/>
                <a:ea typeface="Cambria Math"/>
              </a:rPr>
              <a:t>: </a:t>
            </a:r>
            <a:r>
              <a:rPr lang="en-US" sz="8000" dirty="0" smtClean="0">
                <a:latin typeface="Cambria Math"/>
                <a:ea typeface="Cambria Math"/>
              </a:rPr>
              <a:t>Suppose √2 is rational. Then there exists integers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with √2  </a:t>
            </a:r>
            <a:r>
              <a:rPr lang="en-US" sz="8000" i="1" dirty="0" smtClean="0">
                <a:latin typeface="Cambria Math"/>
                <a:ea typeface="Cambria Math"/>
              </a:rPr>
              <a:t>= a/b</a:t>
            </a:r>
            <a:r>
              <a:rPr lang="en-US" sz="8000" dirty="0" smtClean="0">
                <a:latin typeface="Cambria Math"/>
                <a:ea typeface="Cambria Math"/>
              </a:rPr>
              <a:t>, where </a:t>
            </a:r>
            <a:r>
              <a:rPr lang="en-US" sz="8000" i="1" dirty="0" smtClean="0">
                <a:latin typeface="Cambria Math"/>
                <a:ea typeface="Cambria Math"/>
              </a:rPr>
              <a:t>b≠ 0 </a:t>
            </a:r>
            <a:r>
              <a:rPr lang="en-US" sz="8000" dirty="0" smtClean="0">
                <a:latin typeface="Cambria Math"/>
                <a:ea typeface="Cambria Math"/>
              </a:rPr>
              <a:t>and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 </a:t>
            </a:r>
            <a:r>
              <a:rPr lang="en-US" sz="8000" dirty="0" smtClean="0">
                <a:latin typeface="Cambria Math"/>
                <a:ea typeface="Cambria Math"/>
              </a:rPr>
              <a:t>have no common factors (see Chapter 4). Then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                                             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Therefore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i="1" baseline="30000" dirty="0" smtClean="0">
                <a:latin typeface="Cambria Math"/>
                <a:ea typeface="Cambria Math"/>
              </a:rPr>
              <a:t>2</a:t>
            </a:r>
            <a:r>
              <a:rPr lang="en-US" sz="8000" baseline="30000" dirty="0" smtClean="0">
                <a:latin typeface="Cambria Math"/>
                <a:ea typeface="Cambria Math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 must be even. If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i="1" baseline="30000" dirty="0" smtClean="0">
                <a:latin typeface="Cambria Math"/>
                <a:ea typeface="Cambria Math"/>
              </a:rPr>
              <a:t>2</a:t>
            </a:r>
            <a:r>
              <a:rPr lang="en-US" sz="8000" baseline="30000" dirty="0" smtClean="0">
                <a:latin typeface="Cambria Math"/>
                <a:ea typeface="Cambria Math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 is even then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must be even (an exercise). Since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is even, </a:t>
            </a:r>
            <a:r>
              <a:rPr lang="en-US" sz="8000" i="1" dirty="0" smtClean="0">
                <a:latin typeface="Cambria Math"/>
                <a:ea typeface="Cambria Math"/>
              </a:rPr>
              <a:t>a = </a:t>
            </a:r>
            <a:r>
              <a:rPr lang="en-US" sz="8000" dirty="0" smtClean="0">
                <a:latin typeface="Cambria Math"/>
                <a:ea typeface="Cambria Math"/>
              </a:rPr>
              <a:t>2</a:t>
            </a:r>
            <a:r>
              <a:rPr lang="en-US" sz="8000" i="1" dirty="0" smtClean="0">
                <a:latin typeface="Cambria Math"/>
                <a:ea typeface="Cambria Math"/>
              </a:rPr>
              <a:t>c  </a:t>
            </a:r>
            <a:r>
              <a:rPr lang="en-US" sz="8000" dirty="0" smtClean="0">
                <a:latin typeface="Cambria Math"/>
                <a:ea typeface="Cambria Math"/>
              </a:rPr>
              <a:t>for some integer </a:t>
            </a:r>
            <a:r>
              <a:rPr lang="en-US" sz="8000" i="1" dirty="0" smtClean="0">
                <a:latin typeface="Cambria Math"/>
                <a:ea typeface="Cambria Math"/>
              </a:rPr>
              <a:t>c</a:t>
            </a:r>
            <a:r>
              <a:rPr lang="en-US" sz="8000" dirty="0" smtClean="0">
                <a:latin typeface="Cambria Math"/>
                <a:ea typeface="Cambria Math"/>
              </a:rPr>
              <a:t>. Thus,</a:t>
            </a:r>
          </a:p>
          <a:p>
            <a:pPr>
              <a:buNone/>
            </a:pPr>
            <a:endParaRPr lang="en-US" sz="8000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Therefore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baseline="30000" dirty="0" smtClean="0">
                <a:latin typeface="Cambria Math"/>
                <a:ea typeface="Cambria Math"/>
              </a:rPr>
              <a:t>2 </a:t>
            </a:r>
            <a:r>
              <a:rPr lang="en-US" sz="8000" dirty="0" smtClean="0">
                <a:latin typeface="Cambria Math"/>
                <a:ea typeface="Cambria Math"/>
              </a:rPr>
              <a:t> is even.  Again then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must be even as well.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But then 2 must divide both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. This contradicts our assumption that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have no common factors. We have proved by contradiction  that our initial assumption must be false  and  therefore  √2 is  irrational . 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 </a:t>
            </a:r>
            <a:endParaRPr lang="en-US" sz="8000" b="1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       </a:t>
            </a:r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48000" y="3505200"/>
            <a:ext cx="866775" cy="43815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953000" y="3581400"/>
            <a:ext cx="1121569" cy="26670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971800" y="4495800"/>
            <a:ext cx="1250156" cy="2667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029200" y="4495800"/>
            <a:ext cx="1092994" cy="26670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5400000" flipV="1">
            <a:off x="8382000" y="6096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by Contradiction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preview of 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there is no largest prime number.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Assume that there is a largest prime number. Call it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. Hence, we can list all the primes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,..,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. Form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None of the prime numbers on the list divides </a:t>
            </a:r>
            <a:r>
              <a:rPr lang="en-US" i="1" dirty="0" smtClean="0"/>
              <a:t>r</a:t>
            </a:r>
            <a:r>
              <a:rPr lang="en-US" dirty="0" smtClean="0"/>
              <a:t>. Therefore, by a theorem in Chapter 4, either </a:t>
            </a:r>
            <a:r>
              <a:rPr lang="en-US" i="1" dirty="0" smtClean="0"/>
              <a:t>r</a:t>
            </a:r>
            <a:r>
              <a:rPr lang="en-US" dirty="0" smtClean="0"/>
              <a:t> is prime or there is a smaller prime that divides </a:t>
            </a:r>
            <a:r>
              <a:rPr lang="en-US" i="1" dirty="0" smtClean="0"/>
              <a:t>r</a:t>
            </a:r>
            <a:r>
              <a:rPr lang="en-US" dirty="0" smtClean="0"/>
              <a:t>. This contradicts the assumption that there is a largest prime. Therefore, there is no largest prime.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3886200"/>
            <a:ext cx="4366260" cy="3286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5400000" flipV="1">
            <a:off x="8153400" y="5943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6248400" y="838200"/>
            <a:ext cx="27432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Self Study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Theorems that are </a:t>
            </a:r>
            <a:r>
              <a:rPr lang="en-US" dirty="0" err="1" smtClean="0"/>
              <a:t>Biconditional</a:t>
            </a:r>
            <a:r>
              <a:rPr lang="en-US" dirty="0" smtClean="0"/>
              <a:t>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prove a theorem that is a </a:t>
            </a:r>
            <a:r>
              <a:rPr lang="en-US" dirty="0" err="1" smtClean="0"/>
              <a:t>biconditional</a:t>
            </a:r>
            <a:r>
              <a:rPr lang="en-US" dirty="0" smtClean="0"/>
              <a:t> statement, that is, a statement of the form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↔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, we show that     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 are both true.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</a:t>
            </a:r>
            <a:r>
              <a:rPr lang="en-US" b="1" dirty="0" smtClean="0">
                <a:latin typeface="Cambria Math"/>
                <a:ea typeface="Cambria Math"/>
              </a:rPr>
              <a:t>Example</a:t>
            </a:r>
            <a:r>
              <a:rPr lang="en-US" dirty="0" smtClean="0">
                <a:latin typeface="Cambria Math"/>
                <a:ea typeface="Cambria Math"/>
              </a:rPr>
              <a:t>: Prove the theorem: “If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is an integer, then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is odd if and only if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is odd.”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b="1" dirty="0" smtClean="0">
                <a:latin typeface="Cambria Math"/>
                <a:ea typeface="Cambria Math"/>
              </a:rPr>
              <a:t> Solution:  </a:t>
            </a:r>
            <a:r>
              <a:rPr lang="en-US" dirty="0" smtClean="0">
                <a:latin typeface="Cambria Math"/>
                <a:ea typeface="Cambria Math"/>
              </a:rPr>
              <a:t>We have already shown (previous slides) that both 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. Therefore we can conclude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↔ </a:t>
            </a:r>
            <a:r>
              <a:rPr lang="en-US" i="1" dirty="0" smtClean="0">
                <a:latin typeface="Cambria Math"/>
                <a:ea typeface="Cambria Math"/>
              </a:rPr>
              <a:t>q.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</a:t>
            </a:r>
            <a:r>
              <a:rPr lang="en-US" sz="2000" dirty="0" smtClean="0">
                <a:latin typeface="Cambria Math"/>
                <a:ea typeface="Cambria Math"/>
              </a:rPr>
              <a:t>Sometimes </a:t>
            </a:r>
            <a:r>
              <a:rPr lang="en-US" sz="2000" i="1" dirty="0" err="1" smtClean="0">
                <a:latin typeface="Cambria Math"/>
                <a:ea typeface="Cambria Math"/>
              </a:rPr>
              <a:t>iff</a:t>
            </a:r>
            <a:r>
              <a:rPr lang="en-US" sz="2000" i="1" dirty="0" smtClean="0">
                <a:latin typeface="Cambria Math"/>
                <a:ea typeface="Cambria Math"/>
              </a:rPr>
              <a:t>   </a:t>
            </a:r>
            <a:r>
              <a:rPr lang="en-US" sz="2000" dirty="0" smtClean="0">
                <a:latin typeface="Cambria Math"/>
                <a:ea typeface="Cambria Math"/>
              </a:rPr>
              <a:t>is used as an abbreviation for “if an only if,” as in</a:t>
            </a:r>
          </a:p>
          <a:p>
            <a:pPr>
              <a:buNone/>
            </a:pPr>
            <a:r>
              <a:rPr lang="en-US" sz="2000" dirty="0" smtClean="0">
                <a:latin typeface="Cambria Math"/>
                <a:ea typeface="Cambria Math"/>
              </a:rPr>
              <a:t>                  “If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dirty="0" smtClean="0">
                <a:latin typeface="Cambria Math"/>
                <a:ea typeface="Cambria Math"/>
              </a:rPr>
              <a:t> is an integer, then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dirty="0" smtClean="0">
                <a:latin typeface="Cambria Math"/>
                <a:ea typeface="Cambria Math"/>
              </a:rPr>
              <a:t> is odd </a:t>
            </a:r>
            <a:r>
              <a:rPr lang="en-US" sz="2000" b="1" i="1" dirty="0" err="1" smtClean="0">
                <a:solidFill>
                  <a:srgbClr val="7030A0"/>
                </a:solidFill>
                <a:latin typeface="Cambria Math"/>
                <a:ea typeface="Cambria Math"/>
              </a:rPr>
              <a:t>iff</a:t>
            </a:r>
            <a:r>
              <a:rPr lang="en-US" sz="2000" dirty="0" smtClean="0">
                <a:latin typeface="Cambria Math"/>
                <a:ea typeface="Cambria Math"/>
              </a:rPr>
              <a:t> 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baseline="30000" dirty="0" smtClean="0">
                <a:latin typeface="Cambria Math"/>
                <a:ea typeface="Cambria Math"/>
              </a:rPr>
              <a:t>2 </a:t>
            </a:r>
            <a:r>
              <a:rPr lang="en-US" sz="2000" dirty="0" smtClean="0">
                <a:latin typeface="Cambria Math"/>
                <a:ea typeface="Cambria Math"/>
              </a:rPr>
              <a:t> is odd.”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this?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14400" y="3124200"/>
            <a:ext cx="7248525" cy="2367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133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“Proof” that </a:t>
            </a:r>
            <a:r>
              <a:rPr lang="en-US" sz="2800" i="1" dirty="0" smtClean="0"/>
              <a:t>1</a:t>
            </a:r>
            <a:r>
              <a:rPr lang="en-US" sz="2800" dirty="0" smtClean="0"/>
              <a:t> = </a:t>
            </a:r>
            <a:r>
              <a:rPr lang="en-US" sz="2800" i="1" dirty="0" smtClean="0"/>
              <a:t>2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71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  <a:r>
              <a:rPr lang="en-US" dirty="0" smtClean="0"/>
              <a:t>: Step 5.  a - b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by the premise and division by 0 is undefined.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If direct methods of proof do not work: </a:t>
            </a:r>
          </a:p>
          <a:p>
            <a:pPr lvl="1"/>
            <a:r>
              <a:rPr lang="en-US" dirty="0" smtClean="0"/>
              <a:t>We may need  a clever use of a proof by contraposition.</a:t>
            </a:r>
          </a:p>
          <a:p>
            <a:pPr lvl="1"/>
            <a:r>
              <a:rPr lang="en-US" dirty="0" smtClean="0"/>
              <a:t> Or a proof by contradiction.</a:t>
            </a:r>
          </a:p>
          <a:p>
            <a:pPr lvl="1"/>
            <a:r>
              <a:rPr lang="en-US" dirty="0" smtClean="0"/>
              <a:t> In the next section, we will see  strategies that can be used when straightforward approaches do not work.</a:t>
            </a:r>
          </a:p>
          <a:p>
            <a:pPr lvl="1"/>
            <a:r>
              <a:rPr lang="en-US" dirty="0" smtClean="0"/>
              <a:t>In Chapter 5, we will see mathematical </a:t>
            </a:r>
            <a:r>
              <a:rPr lang="en-US" b="1" dirty="0" smtClean="0">
                <a:solidFill>
                  <a:srgbClr val="FF0000"/>
                </a:solidFill>
              </a:rPr>
              <a:t>induction</a:t>
            </a:r>
            <a:r>
              <a:rPr lang="en-US" dirty="0" smtClean="0"/>
              <a:t> and related techniques.</a:t>
            </a:r>
          </a:p>
          <a:p>
            <a:pPr lvl="1"/>
            <a:r>
              <a:rPr lang="en-US" dirty="0" smtClean="0"/>
              <a:t>In Chapter 6, we will see  </a:t>
            </a:r>
            <a:r>
              <a:rPr lang="en-US" b="1" dirty="0" smtClean="0">
                <a:solidFill>
                  <a:srgbClr val="FF0000"/>
                </a:solidFill>
              </a:rPr>
              <a:t>combinatorial proofs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Revisiting the Socrates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the two premises:</a:t>
            </a:r>
          </a:p>
          <a:p>
            <a:pPr lvl="1"/>
            <a:r>
              <a:rPr lang="en-US" dirty="0" smtClean="0"/>
              <a:t>“All men are mortal.”</a:t>
            </a:r>
          </a:p>
          <a:p>
            <a:pPr lvl="1"/>
            <a:r>
              <a:rPr lang="en-US" dirty="0" smtClean="0"/>
              <a:t>“Socrates is a man.”</a:t>
            </a:r>
          </a:p>
          <a:p>
            <a:r>
              <a:rPr lang="en-US" dirty="0" smtClean="0"/>
              <a:t>And the conclusion: </a:t>
            </a:r>
          </a:p>
          <a:p>
            <a:pPr lvl="1"/>
            <a:r>
              <a:rPr lang="en-US" dirty="0" smtClean="0"/>
              <a:t>“Socrates is mortal.”</a:t>
            </a:r>
          </a:p>
          <a:p>
            <a:r>
              <a:rPr lang="en-US" dirty="0" smtClean="0"/>
              <a:t>How do we get the conclusion from the premises?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Proof Methods and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1.8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Proof by Cases</a:t>
            </a:r>
          </a:p>
          <a:p>
            <a:r>
              <a:rPr lang="en-US" dirty="0" smtClean="0"/>
              <a:t>Existence Proofs</a:t>
            </a:r>
          </a:p>
          <a:p>
            <a:pPr lvl="1"/>
            <a:r>
              <a:rPr lang="en-US" dirty="0" smtClean="0"/>
              <a:t>Constructive</a:t>
            </a:r>
          </a:p>
          <a:p>
            <a:pPr lvl="1"/>
            <a:r>
              <a:rPr lang="en-US" dirty="0" err="1" smtClean="0"/>
              <a:t>Nonconstructive</a:t>
            </a:r>
            <a:endParaRPr lang="en-US" dirty="0" smtClean="0"/>
          </a:p>
          <a:p>
            <a:r>
              <a:rPr lang="en-US" dirty="0" smtClean="0"/>
              <a:t>Disproof by Counterexample</a:t>
            </a:r>
          </a:p>
          <a:p>
            <a:r>
              <a:rPr lang="en-US" dirty="0" smtClean="0"/>
              <a:t>Nonexistence Proofs</a:t>
            </a:r>
          </a:p>
          <a:p>
            <a:r>
              <a:rPr lang="en-US" dirty="0" smtClean="0"/>
              <a:t>Uniqueness Proofs</a:t>
            </a:r>
          </a:p>
          <a:p>
            <a:r>
              <a:rPr lang="en-US" dirty="0" smtClean="0"/>
              <a:t>Proof Strategies</a:t>
            </a:r>
          </a:p>
          <a:p>
            <a:r>
              <a:rPr lang="en-US" dirty="0" smtClean="0"/>
              <a:t>Proving Universally Quantified Assertions</a:t>
            </a:r>
          </a:p>
          <a:p>
            <a:r>
              <a:rPr lang="en-US" dirty="0" smtClean="0"/>
              <a:t>Open Problems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prove a conditional statement of the form:</a:t>
            </a:r>
          </a:p>
          <a:p>
            <a:endParaRPr lang="en-US" dirty="0" smtClean="0"/>
          </a:p>
          <a:p>
            <a:r>
              <a:rPr lang="en-US" dirty="0" smtClean="0"/>
              <a:t>Use the tautology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Each of the implications                   is a </a:t>
            </a:r>
            <a:r>
              <a:rPr lang="en-US" i="1" dirty="0" smtClean="0"/>
              <a:t>case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3000" y="3505200"/>
            <a:ext cx="6675120" cy="840105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133600" y="2514600"/>
            <a:ext cx="3849053" cy="38290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72000" y="4953000"/>
            <a:ext cx="1094423" cy="2686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Let  </a:t>
            </a:r>
            <a:r>
              <a:rPr lang="en-US" i="1" dirty="0" smtClean="0"/>
              <a:t>a</a:t>
            </a:r>
            <a:r>
              <a:rPr lang="en-US" dirty="0" smtClean="0">
                <a:sym typeface="Symbol"/>
              </a:rPr>
              <a:t> @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= max{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} = a</a:t>
            </a:r>
            <a:r>
              <a:rPr lang="en-US" i="1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if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>
                <a:latin typeface="Cambria Math"/>
                <a:ea typeface="Cambria Math"/>
              </a:rPr>
              <a:t> ≥ </a:t>
            </a:r>
            <a:r>
              <a:rPr lang="en-US" i="1" dirty="0" smtClean="0"/>
              <a:t>b,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	     Otherwise </a:t>
            </a:r>
            <a:r>
              <a:rPr lang="en-US" i="1" dirty="0" smtClean="0"/>
              <a:t>a</a:t>
            </a:r>
            <a:r>
              <a:rPr lang="en-US" dirty="0" smtClean="0">
                <a:sym typeface="Symbol"/>
              </a:rPr>
              <a:t> @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= max{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} = </a:t>
            </a:r>
            <a:r>
              <a:rPr lang="en-US" i="1" dirty="0" smtClean="0">
                <a:sym typeface="Symbol"/>
              </a:rPr>
              <a:t>b.</a:t>
            </a:r>
            <a:r>
              <a:rPr lang="en-US" dirty="0" smtClean="0">
                <a:sym typeface="Symbol"/>
              </a:rPr>
              <a:t> </a:t>
            </a:r>
            <a:endParaRPr lang="en-US" i="1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Show that for all  real numbers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                (a @b) @ c = a @ (b @ c)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(This means the operation @ is associative.)</a:t>
            </a:r>
          </a:p>
          <a:p>
            <a:pPr>
              <a:buNone/>
            </a:pPr>
            <a:r>
              <a:rPr lang="en-US" b="1" dirty="0" smtClean="0">
                <a:sym typeface="Symbol"/>
              </a:rPr>
              <a:t>Proof</a:t>
            </a:r>
            <a:r>
              <a:rPr lang="en-US" dirty="0" smtClean="0">
                <a:sym typeface="Symbol"/>
              </a:rPr>
              <a:t>: Let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, and 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be arbitrary real numbers.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Then one of the following 6 cases must hold.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ambria Math"/>
              <a:ea typeface="Cambria Math"/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ym typeface="Symbol"/>
              </a:rPr>
              <a:t>Case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1</a:t>
            </a:r>
            <a:r>
              <a:rPr lang="en-US" dirty="0" smtClean="0">
                <a:sym typeface="Symbol"/>
              </a:rPr>
              <a:t>: a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b ≥ c</a:t>
            </a: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a @ b = a, a @ c = a, b @ c = b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Hence (a @ b) @ c = a = a @ (b @ c)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Therefore the equality holds for the first case.</a:t>
            </a: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      A complete proof requires that the equality be shown to hold for all 6 cases. But the proofs of the remaining cases are similar. Try them.</a:t>
            </a: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Without Loss of Generality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7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 smtClean="0"/>
              <a:t>    Example</a:t>
            </a:r>
            <a:r>
              <a:rPr lang="en-US" sz="1800" dirty="0" smtClean="0"/>
              <a:t>: Show that if </a:t>
            </a:r>
            <a:r>
              <a:rPr lang="en-US" sz="1800" i="1" dirty="0" smtClean="0"/>
              <a:t>x</a:t>
            </a:r>
            <a:r>
              <a:rPr lang="en-US" sz="1800" dirty="0" smtClean="0"/>
              <a:t> and </a:t>
            </a:r>
            <a:r>
              <a:rPr lang="en-US" sz="1800" i="1" dirty="0" smtClean="0"/>
              <a:t>y</a:t>
            </a:r>
            <a:r>
              <a:rPr lang="en-US" sz="1800" dirty="0" smtClean="0"/>
              <a:t> are integers  and both </a:t>
            </a:r>
            <a:r>
              <a:rPr lang="en-US" sz="1800" i="1" dirty="0" err="1" smtClean="0"/>
              <a:t>x</a:t>
            </a:r>
            <a:r>
              <a:rPr lang="en-US" sz="1800" dirty="0" err="1" smtClean="0">
                <a:latin typeface="Cambria Math"/>
                <a:ea typeface="Cambria Math"/>
              </a:rPr>
              <a:t>∙</a:t>
            </a:r>
            <a:r>
              <a:rPr lang="en-US" sz="1800" i="1" dirty="0" err="1" smtClean="0"/>
              <a:t>y</a:t>
            </a:r>
            <a:r>
              <a:rPr lang="en-US" sz="1800" dirty="0" smtClean="0"/>
              <a:t> </a:t>
            </a:r>
            <a:r>
              <a:rPr lang="en-US" sz="1800" i="1" dirty="0" smtClean="0"/>
              <a:t>and </a:t>
            </a:r>
            <a:r>
              <a:rPr lang="en-US" sz="1800" i="1" dirty="0" err="1" smtClean="0"/>
              <a:t>x</a:t>
            </a:r>
            <a:r>
              <a:rPr lang="en-US" sz="1800" dirty="0" err="1" smtClean="0"/>
              <a:t>+</a:t>
            </a:r>
            <a:r>
              <a:rPr lang="en-US" sz="1800" i="1" dirty="0" err="1" smtClean="0"/>
              <a:t>y</a:t>
            </a:r>
            <a:r>
              <a:rPr lang="en-US" sz="1800" dirty="0" smtClean="0"/>
              <a:t> are even, then both </a:t>
            </a:r>
            <a:r>
              <a:rPr lang="en-US" sz="1800" i="1" dirty="0" smtClean="0"/>
              <a:t>x</a:t>
            </a:r>
            <a:r>
              <a:rPr lang="en-US" sz="1800" dirty="0" smtClean="0"/>
              <a:t> and </a:t>
            </a:r>
            <a:r>
              <a:rPr lang="en-US" sz="1800" i="1" dirty="0" smtClean="0"/>
              <a:t>y</a:t>
            </a:r>
            <a:r>
              <a:rPr lang="en-US" sz="1800" dirty="0" smtClean="0"/>
              <a:t> are even.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    </a:t>
            </a:r>
            <a:r>
              <a:rPr lang="en-US" sz="1800" b="1" dirty="0" smtClean="0"/>
              <a:t> Proof</a:t>
            </a:r>
            <a:r>
              <a:rPr lang="en-US" sz="1800" dirty="0" smtClean="0"/>
              <a:t>: Use a proof by contraposition.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Suppose  </a:t>
            </a:r>
            <a:r>
              <a:rPr lang="en-US" sz="1800" i="1" dirty="0" smtClean="0"/>
              <a:t>x </a:t>
            </a:r>
            <a:r>
              <a:rPr lang="en-US" sz="1800" dirty="0" smtClean="0"/>
              <a:t>and </a:t>
            </a:r>
            <a:r>
              <a:rPr lang="en-US" sz="1800" i="1" dirty="0" smtClean="0"/>
              <a:t>y</a:t>
            </a:r>
            <a:r>
              <a:rPr lang="en-US" sz="1800" dirty="0" smtClean="0"/>
              <a:t> are not both even.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Then, one or both are odd.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Without loss of generality, assume that </a:t>
            </a:r>
            <a:r>
              <a:rPr lang="en-US" sz="1800" i="1" dirty="0" smtClean="0">
                <a:ea typeface="Cambria Math" pitchFamily="18" charset="0"/>
              </a:rPr>
              <a:t>x</a:t>
            </a:r>
            <a:r>
              <a:rPr lang="en-US" sz="1800" dirty="0" smtClean="0"/>
              <a:t> is odd.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Then  </a:t>
            </a:r>
            <a:r>
              <a:rPr lang="en-US" sz="1800" i="1" dirty="0" smtClean="0">
                <a:ea typeface="Cambria Math" pitchFamily="18" charset="0"/>
              </a:rPr>
              <a:t>x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sz="1800" i="1" dirty="0" smtClean="0">
                <a:ea typeface="Cambria Math" pitchFamily="18" charset="0"/>
              </a:rPr>
              <a:t>m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+ 1 </a:t>
            </a:r>
            <a:r>
              <a:rPr lang="en-US" sz="1800" dirty="0" smtClean="0"/>
              <a:t>for some integer </a:t>
            </a:r>
            <a:r>
              <a:rPr lang="en-US" sz="1800" i="1" dirty="0" smtClean="0"/>
              <a:t>k</a:t>
            </a:r>
            <a:r>
              <a:rPr lang="en-US" sz="1800" dirty="0" smtClean="0"/>
              <a:t>. 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    </a:t>
            </a:r>
            <a:r>
              <a:rPr lang="en-US" sz="1800" i="1" dirty="0" smtClean="0"/>
              <a:t>Case </a:t>
            </a:r>
            <a:r>
              <a:rPr lang="en-US" sz="1800" i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800" dirty="0" smtClean="0"/>
              <a:t>: </a:t>
            </a:r>
            <a:r>
              <a:rPr lang="en-US" sz="1800" i="1" dirty="0" smtClean="0"/>
              <a:t>y</a:t>
            </a:r>
            <a:r>
              <a:rPr lang="en-US" sz="1800" dirty="0" smtClean="0"/>
              <a:t> is even. Then </a:t>
            </a:r>
            <a:r>
              <a:rPr lang="en-US" sz="1800" i="1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sz="18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800" dirty="0" smtClean="0"/>
              <a:t>for some integer </a:t>
            </a:r>
            <a:r>
              <a:rPr lang="en-US" sz="1800" i="1" dirty="0" smtClean="0"/>
              <a:t>n</a:t>
            </a:r>
            <a:r>
              <a:rPr lang="en-US" sz="1800" dirty="0" smtClean="0"/>
              <a:t>, so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		</a:t>
            </a:r>
            <a:r>
              <a:rPr lang="en-US" sz="1800" i="1" dirty="0" smtClean="0">
                <a:ea typeface="Cambria Math" pitchFamily="18" charset="0"/>
              </a:rPr>
              <a:t>x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sz="1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800" i="1" dirty="0" smtClean="0">
                <a:ea typeface="Cambria Math" pitchFamily="18" charset="0"/>
              </a:rPr>
              <a:t>y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= (2</a:t>
            </a:r>
            <a:r>
              <a:rPr lang="en-US" sz="1800" i="1" dirty="0" smtClean="0">
                <a:ea typeface="Cambria Math" pitchFamily="18" charset="0"/>
              </a:rPr>
              <a:t>m</a:t>
            </a:r>
            <a:r>
              <a:rPr lang="en-US" sz="1800" dirty="0" smtClean="0">
                <a:ea typeface="Cambria Math" pitchFamily="18" charset="0"/>
              </a:rPr>
              <a:t>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+ 1) + 2</a:t>
            </a:r>
            <a:r>
              <a:rPr lang="en-US" sz="1800" i="1" dirty="0" smtClean="0">
                <a:ea typeface="Cambria Math" pitchFamily="18" charset="0"/>
              </a:rPr>
              <a:t>n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= 2(</a:t>
            </a:r>
            <a:r>
              <a:rPr lang="en-US" sz="1800" i="1" dirty="0" smtClean="0">
                <a:ea typeface="Cambria Math" pitchFamily="18" charset="0"/>
              </a:rPr>
              <a:t>m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sz="1800" i="1" dirty="0" smtClean="0">
                <a:ea typeface="Cambria Math" pitchFamily="18" charset="0"/>
              </a:rPr>
              <a:t>n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) + 1 is odd.</a:t>
            </a:r>
          </a:p>
          <a:p>
            <a:pPr lvl="1">
              <a:spcBef>
                <a:spcPts val="0"/>
              </a:spcBef>
              <a:buNone/>
            </a:pPr>
            <a:endParaRPr lang="en-US" sz="1800" dirty="0" smtClean="0">
              <a:latin typeface="Cambria Math" pitchFamily="18" charset="0"/>
              <a:ea typeface="Cambria Math" pitchFamily="18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sz="1800" i="1" dirty="0" smtClean="0">
                <a:latin typeface="Cambria Math" pitchFamily="18" charset="0"/>
                <a:ea typeface="Cambria Math" pitchFamily="18" charset="0"/>
              </a:rPr>
              <a:t>Case 2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:</a:t>
            </a:r>
            <a:r>
              <a:rPr lang="en-US" sz="1800" i="1" dirty="0" smtClean="0"/>
              <a:t> y</a:t>
            </a:r>
            <a:r>
              <a:rPr lang="en-US" sz="1800" dirty="0" smtClean="0"/>
              <a:t> is odd. Then </a:t>
            </a:r>
            <a:r>
              <a:rPr lang="en-US" sz="1800" i="1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sz="1800" i="1" dirty="0" smtClean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sz="1800" i="1" dirty="0" smtClean="0">
                <a:ea typeface="Cambria Math" pitchFamily="18" charset="0"/>
              </a:rPr>
              <a:t>+</a:t>
            </a:r>
            <a:r>
              <a:rPr lang="en-US" sz="1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sz="1800" dirty="0" smtClean="0"/>
              <a:t>for some integer </a:t>
            </a:r>
            <a:r>
              <a:rPr lang="en-US" sz="1800" i="1" dirty="0" smtClean="0"/>
              <a:t>n</a:t>
            </a:r>
            <a:r>
              <a:rPr lang="en-US" sz="1800" dirty="0" smtClean="0"/>
              <a:t>, so 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i="1" dirty="0" smtClean="0">
                <a:ea typeface="Cambria Math" pitchFamily="18" charset="0"/>
              </a:rPr>
              <a:t>		x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800" dirty="0" smtClean="0">
                <a:latin typeface="Cambria Math"/>
                <a:ea typeface="Cambria Math"/>
              </a:rPr>
              <a:t>∙ </a:t>
            </a:r>
            <a:r>
              <a:rPr lang="en-US" sz="1800" i="1" dirty="0" smtClean="0">
                <a:ea typeface="Cambria Math" pitchFamily="18" charset="0"/>
              </a:rPr>
              <a:t>y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= (2</a:t>
            </a:r>
            <a:r>
              <a:rPr lang="en-US" sz="1800" i="1" dirty="0" smtClean="0">
                <a:ea typeface="Cambria Math" pitchFamily="18" charset="0"/>
              </a:rPr>
              <a:t>m</a:t>
            </a:r>
            <a:r>
              <a:rPr lang="en-US" sz="1800" dirty="0" smtClean="0">
                <a:ea typeface="Cambria Math" pitchFamily="18" charset="0"/>
              </a:rPr>
              <a:t>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+ 1) (2</a:t>
            </a:r>
            <a:r>
              <a:rPr lang="en-US" sz="1800" i="1" dirty="0" smtClean="0">
                <a:ea typeface="Cambria Math" pitchFamily="18" charset="0"/>
              </a:rPr>
              <a:t>n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+ 1) = 2(2</a:t>
            </a:r>
            <a:r>
              <a:rPr lang="en-US" sz="1800" i="1" dirty="0" smtClean="0">
                <a:ea typeface="Cambria Math" pitchFamily="18" charset="0"/>
              </a:rPr>
              <a:t>m</a:t>
            </a:r>
            <a:r>
              <a:rPr lang="en-US" sz="1800" dirty="0" smtClean="0">
                <a:latin typeface="Cambria Math"/>
                <a:ea typeface="Cambria Math"/>
              </a:rPr>
              <a:t> ∙</a:t>
            </a:r>
            <a:r>
              <a:rPr lang="en-US" sz="1800" i="1" dirty="0" smtClean="0">
                <a:ea typeface="Cambria Math" pitchFamily="18" charset="0"/>
              </a:rPr>
              <a:t> n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sz="1800" i="1" dirty="0" smtClean="0">
                <a:ea typeface="Cambria Math" pitchFamily="18" charset="0"/>
              </a:rPr>
              <a:t>m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sz="1800" i="1" dirty="0" smtClean="0">
                <a:ea typeface="Cambria Math" pitchFamily="18" charset="0"/>
              </a:rPr>
              <a:t>n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) + 1 is odd.</a:t>
            </a:r>
          </a:p>
          <a:p>
            <a:pPr>
              <a:spcBef>
                <a:spcPts val="0"/>
              </a:spcBef>
              <a:buNone/>
            </a:pPr>
            <a:endParaRPr lang="en-US" sz="1800" b="1" dirty="0" smtClean="0">
              <a:latin typeface="Cambria Math" pitchFamily="18" charset="0"/>
              <a:ea typeface="Cambria Math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We only cover the case where </a:t>
            </a:r>
            <a:r>
              <a:rPr lang="en-US" sz="1800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is odd because the case where </a:t>
            </a:r>
            <a:r>
              <a:rPr lang="en-US" sz="1800" i="1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is odd is  similar.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The use phrase </a:t>
            </a:r>
            <a:r>
              <a:rPr lang="en-US" sz="18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without  loss of generality</a:t>
            </a:r>
            <a:r>
              <a:rPr lang="en-US" sz="1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(WLOG)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indicates this. 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     </a:t>
            </a: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7391400" y="5029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Proof of theorems of the form                   .</a:t>
            </a:r>
          </a:p>
          <a:p>
            <a:r>
              <a:rPr lang="en-US" b="1" dirty="0" smtClean="0"/>
              <a:t>Constructive</a:t>
            </a:r>
            <a:r>
              <a:rPr lang="en-US" dirty="0" smtClean="0"/>
              <a:t> existence proof: </a:t>
            </a:r>
          </a:p>
          <a:p>
            <a:pPr lvl="1"/>
            <a:r>
              <a:rPr lang="en-US" dirty="0" smtClean="0"/>
              <a:t>Find an explicit value of </a:t>
            </a:r>
            <a:r>
              <a:rPr lang="en-US" i="1" dirty="0" smtClean="0"/>
              <a:t>c</a:t>
            </a:r>
            <a:r>
              <a:rPr lang="en-US" dirty="0" smtClean="0"/>
              <a:t>, for which  </a:t>
            </a:r>
            <a:r>
              <a:rPr lang="en-US" i="1" dirty="0" smtClean="0"/>
              <a:t>P(c) </a:t>
            </a:r>
            <a:r>
              <a:rPr lang="en-US" dirty="0" smtClean="0"/>
              <a:t>is true.</a:t>
            </a:r>
          </a:p>
          <a:p>
            <a:pPr lvl="1"/>
            <a:r>
              <a:rPr lang="en-US" dirty="0" smtClean="0"/>
              <a:t>Then                   is   true by Existential Generalization (EG).</a:t>
            </a:r>
          </a:p>
          <a:p>
            <a:pPr>
              <a:buNone/>
            </a:pPr>
            <a:r>
              <a:rPr lang="en-US" b="1" dirty="0" smtClean="0"/>
              <a:t>    </a:t>
            </a:r>
          </a:p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Show that there is a positive integer that can be  written as the sum of cubes of positive integers in two different ways: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Proof</a:t>
            </a:r>
            <a:r>
              <a:rPr lang="en-US" dirty="0" smtClean="0"/>
              <a:t>: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1729 is such a number since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1729 = 10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+ 9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= 12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+ 1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  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876800" y="1981200"/>
            <a:ext cx="1183005" cy="38290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05000" y="3124200"/>
            <a:ext cx="1183005" cy="382905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5400000" flipV="1">
            <a:off x="6324600" y="5029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410200"/>
            <a:ext cx="886968" cy="1030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563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Godfrey Harold Hardy</a:t>
            </a:r>
          </a:p>
          <a:p>
            <a:r>
              <a:rPr lang="en-US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(1877-1947)</a:t>
            </a:r>
            <a:endParaRPr lang="en-US" dirty="0"/>
          </a:p>
        </p:txBody>
      </p:sp>
      <p:pic>
        <p:nvPicPr>
          <p:cNvPr id="12" name="Picture 11" descr="01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152400"/>
            <a:ext cx="887730" cy="1025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1200" y="1219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Srinivasa</a:t>
            </a:r>
            <a:r>
              <a:rPr lang="en-US" dirty="0" smtClean="0"/>
              <a:t> </a:t>
            </a:r>
            <a:r>
              <a:rPr lang="en-US" dirty="0" err="1" smtClean="0"/>
              <a:t>Ramanujan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(1887-1920)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Nonconstructive</a:t>
            </a:r>
            <a:r>
              <a:rPr lang="en-US" dirty="0" smtClean="0"/>
              <a:t> Existence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229600" cy="4541520"/>
          </a:xfrm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In a </a:t>
            </a:r>
            <a:r>
              <a:rPr lang="en-US" i="1" dirty="0" smtClean="0"/>
              <a:t>non-constructive</a:t>
            </a:r>
            <a:r>
              <a:rPr lang="en-US" dirty="0" smtClean="0"/>
              <a:t> existence proof, we assume no </a:t>
            </a:r>
            <a:r>
              <a:rPr lang="en-US" i="1" dirty="0" smtClean="0"/>
              <a:t>c</a:t>
            </a:r>
            <a:r>
              <a:rPr lang="en-US" dirty="0" smtClean="0"/>
              <a:t> exists which makes </a:t>
            </a:r>
            <a:r>
              <a:rPr lang="en-US" i="1" dirty="0" smtClean="0"/>
              <a:t>P(c)</a:t>
            </a:r>
            <a:r>
              <a:rPr lang="en-US" dirty="0" smtClean="0"/>
              <a:t> true and derive  a contradiction.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Show that there exist irrational numbers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such that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y</a:t>
            </a:r>
            <a:r>
              <a:rPr lang="en-US" dirty="0" smtClean="0"/>
              <a:t> is rational.</a:t>
            </a:r>
          </a:p>
          <a:p>
            <a:pPr>
              <a:buNone/>
            </a:pPr>
            <a:r>
              <a:rPr lang="en-US" b="1" dirty="0" smtClean="0"/>
              <a:t>   Proof:</a:t>
            </a:r>
            <a:r>
              <a:rPr lang="en-US" dirty="0" smtClean="0"/>
              <a:t> We know that </a:t>
            </a:r>
            <a:r>
              <a:rPr lang="en-US" dirty="0" smtClean="0">
                <a:latin typeface="Cambria Math"/>
                <a:ea typeface="Cambria Math"/>
              </a:rPr>
              <a:t>√2 is irrational. Consider the number √2 </a:t>
            </a:r>
            <a:r>
              <a:rPr lang="en-US" baseline="30000" dirty="0" smtClean="0">
                <a:latin typeface="Cambria Math"/>
                <a:ea typeface="Cambria Math"/>
              </a:rPr>
              <a:t>√2 </a:t>
            </a:r>
            <a:r>
              <a:rPr lang="en-US" dirty="0" smtClean="0">
                <a:latin typeface="Cambria Math"/>
                <a:ea typeface="Cambria Math"/>
              </a:rPr>
              <a:t>. If it is rational, we have two irrational numbers x and y with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y</a:t>
            </a:r>
            <a:r>
              <a:rPr lang="en-US" i="1" baseline="30000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rational, namely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dirty="0" smtClean="0">
                <a:latin typeface="Cambria Math"/>
                <a:ea typeface="Cambria Math"/>
              </a:rPr>
              <a:t>√2 and </a:t>
            </a:r>
            <a:r>
              <a:rPr lang="en-US" i="1" dirty="0" smtClean="0">
                <a:latin typeface="Cambria Math"/>
                <a:ea typeface="Cambria Math"/>
              </a:rPr>
              <a:t>y</a:t>
            </a:r>
            <a:r>
              <a:rPr lang="en-US" dirty="0" smtClean="0">
                <a:latin typeface="Cambria Math"/>
                <a:ea typeface="Cambria Math"/>
              </a:rPr>
              <a:t> = √2.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But if </a:t>
            </a:r>
            <a:r>
              <a:rPr lang="en-US" dirty="0" smtClean="0">
                <a:latin typeface="Cambria Math"/>
                <a:ea typeface="Cambria Math"/>
              </a:rPr>
              <a:t>√2 </a:t>
            </a:r>
            <a:r>
              <a:rPr lang="en-US" baseline="30000" dirty="0" smtClean="0">
                <a:latin typeface="Cambria Math"/>
                <a:ea typeface="Cambria Math"/>
              </a:rPr>
              <a:t>√2  </a:t>
            </a:r>
            <a:r>
              <a:rPr lang="en-US" dirty="0" smtClean="0">
                <a:latin typeface="Cambria Math"/>
                <a:ea typeface="Cambria Math"/>
              </a:rPr>
              <a:t> is irrational, then we can let  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= √2 </a:t>
            </a:r>
            <a:r>
              <a:rPr lang="en-US" baseline="30000" dirty="0" smtClean="0">
                <a:latin typeface="Cambria Math"/>
                <a:ea typeface="Cambria Math"/>
              </a:rPr>
              <a:t>√2 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y</a:t>
            </a:r>
            <a:r>
              <a:rPr lang="en-US" dirty="0" smtClean="0">
                <a:latin typeface="Cambria Math"/>
                <a:ea typeface="Cambria Math"/>
              </a:rPr>
              <a:t> = √2 so that                                                             </a:t>
            </a:r>
            <a:r>
              <a:rPr lang="en-US" dirty="0" err="1" smtClean="0">
                <a:solidFill>
                  <a:schemeClr val="bg1"/>
                </a:solidFill>
                <a:latin typeface="Cambria Math"/>
                <a:ea typeface="Cambria Math"/>
              </a:rPr>
              <a:t>aaaaa</a:t>
            </a:r>
            <a:r>
              <a:rPr lang="en-US" dirty="0" smtClean="0">
                <a:latin typeface="Cambria Math"/>
                <a:ea typeface="Cambria Math"/>
              </a:rPr>
              <a:t>  </a:t>
            </a:r>
          </a:p>
          <a:p>
            <a:pPr algn="ctr">
              <a:buNone/>
            </a:pPr>
            <a:r>
              <a:rPr lang="en-US" i="1" dirty="0" err="1" smtClean="0"/>
              <a:t>x</a:t>
            </a:r>
            <a:r>
              <a:rPr lang="en-US" i="1" baseline="30000" dirty="0" err="1" smtClean="0"/>
              <a:t>y</a:t>
            </a:r>
            <a:r>
              <a:rPr lang="en-US" i="1" baseline="30000" dirty="0" smtClean="0"/>
              <a:t> </a:t>
            </a:r>
            <a:r>
              <a:rPr lang="en-US" baseline="30000" dirty="0" smtClean="0"/>
              <a:t> </a:t>
            </a:r>
            <a:r>
              <a:rPr lang="en-US" dirty="0" smtClean="0"/>
              <a:t> =</a:t>
            </a:r>
            <a:r>
              <a:rPr lang="en-US" dirty="0" smtClean="0">
                <a:latin typeface="Cambria Math"/>
                <a:ea typeface="Cambria Math"/>
              </a:rPr>
              <a:t> (√2 </a:t>
            </a:r>
            <a:r>
              <a:rPr lang="en-US" baseline="30000" dirty="0" smtClean="0">
                <a:latin typeface="Cambria Math"/>
                <a:ea typeface="Cambria Math"/>
              </a:rPr>
              <a:t>√2  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n-US" baseline="30000" dirty="0" smtClean="0">
                <a:latin typeface="Cambria Math"/>
                <a:ea typeface="Cambria Math"/>
              </a:rPr>
              <a:t>√2 </a:t>
            </a:r>
            <a:r>
              <a:rPr lang="en-US" dirty="0" smtClean="0">
                <a:latin typeface="Cambria Math"/>
                <a:ea typeface="Cambria Math"/>
              </a:rPr>
              <a:t> = √2 </a:t>
            </a:r>
            <a:r>
              <a:rPr lang="en-US" baseline="30000" dirty="0" smtClean="0">
                <a:latin typeface="Cambria Math"/>
                <a:ea typeface="Cambria Math"/>
              </a:rPr>
              <a:t>(√2 √2) </a:t>
            </a:r>
            <a:r>
              <a:rPr lang="en-US" dirty="0" smtClean="0">
                <a:latin typeface="Cambria Math"/>
                <a:ea typeface="Cambria Math"/>
              </a:rPr>
              <a:t> = √2 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= 2.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7924800" y="5791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                                    .  </a:t>
            </a:r>
          </a:p>
          <a:p>
            <a:r>
              <a:rPr lang="en-US" dirty="0" smtClean="0"/>
              <a:t>To establish that                  is true (or                is false) find a </a:t>
            </a:r>
            <a:r>
              <a:rPr lang="en-US" i="1" dirty="0" smtClean="0"/>
              <a:t>c</a:t>
            </a:r>
            <a:r>
              <a:rPr lang="en-US" dirty="0" smtClean="0"/>
              <a:t> such that </a:t>
            </a:r>
            <a:r>
              <a:rPr lang="en-US" dirty="0" smtClean="0">
                <a:sym typeface="Symbol"/>
              </a:rPr>
              <a:t>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) is true or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) is false. </a:t>
            </a:r>
          </a:p>
          <a:p>
            <a:r>
              <a:rPr lang="en-US" dirty="0" smtClean="0"/>
              <a:t>In this case, </a:t>
            </a:r>
            <a:r>
              <a:rPr lang="en-US" i="1" dirty="0" smtClean="0"/>
              <a:t>c</a:t>
            </a:r>
            <a:r>
              <a:rPr lang="en-US" dirty="0" smtClean="0"/>
              <a:t> is called a </a:t>
            </a:r>
            <a:r>
              <a:rPr lang="en-US" i="1" dirty="0" smtClean="0"/>
              <a:t>counterexample</a:t>
            </a:r>
            <a:r>
              <a:rPr lang="en-US" dirty="0" smtClean="0"/>
              <a:t> to the assertion              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“Every positive integer is the sum of the squares of 3 integers.” </a:t>
            </a:r>
          </a:p>
          <a:p>
            <a:pPr lvl="1">
              <a:buNone/>
            </a:pPr>
            <a:r>
              <a:rPr lang="en-US" dirty="0" smtClean="0"/>
              <a:t>The integer 7 is a counterexample.  </a:t>
            </a:r>
          </a:p>
          <a:p>
            <a:pPr lvl="1">
              <a:buNone/>
            </a:pPr>
            <a:r>
              <a:rPr lang="en-US" dirty="0" smtClean="0"/>
              <a:t>So the claim is false.</a:t>
            </a:r>
            <a:endParaRPr lang="en-US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828800" y="2057400"/>
            <a:ext cx="2859881" cy="31908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276600" y="2514600"/>
            <a:ext cx="1195388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172200" y="2514600"/>
            <a:ext cx="1002506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209800" y="3810000"/>
            <a:ext cx="1002506" cy="31908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400000" flipV="1">
            <a:off x="5410200" y="5715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Uniqueness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theorems asset the existence of a unique element with a particular property, </a:t>
            </a:r>
            <a:r>
              <a:rPr lang="en-US" dirty="0" smtClean="0">
                <a:sym typeface="Symbol"/>
              </a:rPr>
              <a:t>!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). </a:t>
            </a:r>
          </a:p>
          <a:p>
            <a:r>
              <a:rPr lang="en-US" dirty="0" smtClean="0">
                <a:sym typeface="Symbol"/>
              </a:rPr>
              <a:t>The two parts of a </a:t>
            </a:r>
            <a:r>
              <a:rPr lang="en-US" i="1" dirty="0" smtClean="0">
                <a:sym typeface="Symbol"/>
              </a:rPr>
              <a:t>uniqueness proof </a:t>
            </a:r>
            <a:r>
              <a:rPr lang="en-US" dirty="0" smtClean="0">
                <a:sym typeface="Symbol"/>
              </a:rPr>
              <a:t>are </a:t>
            </a:r>
          </a:p>
          <a:p>
            <a:pPr lvl="1"/>
            <a:r>
              <a:rPr lang="en-US" i="1" dirty="0" smtClean="0">
                <a:sym typeface="Symbol"/>
              </a:rPr>
              <a:t>Existence</a:t>
            </a:r>
            <a:r>
              <a:rPr lang="en-US" dirty="0" smtClean="0">
                <a:sym typeface="Symbol"/>
              </a:rPr>
              <a:t>: We show that an element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with the property exists.</a:t>
            </a:r>
          </a:p>
          <a:p>
            <a:pPr lvl="1"/>
            <a:r>
              <a:rPr lang="en-US" i="1" dirty="0" smtClean="0">
                <a:sym typeface="Symbol"/>
              </a:rPr>
              <a:t>Uniqueness</a:t>
            </a:r>
            <a:r>
              <a:rPr lang="en-US" dirty="0" smtClean="0">
                <a:sym typeface="Symbol"/>
              </a:rPr>
              <a:t>: We show that if </a:t>
            </a:r>
            <a:r>
              <a:rPr lang="en-US" i="1" dirty="0" err="1" smtClean="0">
                <a:sym typeface="Symbol"/>
              </a:rPr>
              <a:t>y</a:t>
            </a:r>
            <a:r>
              <a:rPr lang="en-US" dirty="0" err="1" smtClean="0">
                <a:latin typeface="Cambria Math"/>
                <a:ea typeface="Cambria Math"/>
                <a:sym typeface="Symbol"/>
              </a:rPr>
              <a:t>≠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x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, then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y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does not have the property.</a:t>
            </a:r>
          </a:p>
          <a:p>
            <a:pPr>
              <a:buNone/>
            </a:pPr>
            <a:r>
              <a:rPr lang="en-US" b="1" dirty="0" smtClean="0">
                <a:latin typeface="Cambria Math"/>
                <a:ea typeface="Cambria Math"/>
                <a:sym typeface="Symbol"/>
              </a:rPr>
              <a:t>    Example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: Show that if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and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are real numbers and 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≠0, then there is a unique real number r  such that  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ar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+ 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0.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  <a:sym typeface="Symbol"/>
              </a:rPr>
              <a:t>    </a:t>
            </a:r>
            <a:r>
              <a:rPr lang="en-US" b="1" dirty="0" smtClean="0">
                <a:latin typeface="Cambria Math"/>
                <a:ea typeface="Cambria Math"/>
                <a:sym typeface="Symbol"/>
              </a:rPr>
              <a:t>Solution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:</a:t>
            </a:r>
          </a:p>
          <a:p>
            <a:pPr lvl="1"/>
            <a:r>
              <a:rPr lang="en-US" b="1" dirty="0" smtClean="0">
                <a:latin typeface="Cambria Math"/>
                <a:ea typeface="Cambria Math"/>
                <a:sym typeface="Symbol"/>
              </a:rPr>
              <a:t>Existence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: The real number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/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is a solution of 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ar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0 because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(−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/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)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=0.</a:t>
            </a:r>
          </a:p>
          <a:p>
            <a:pPr lvl="1"/>
            <a:r>
              <a:rPr lang="en-US" b="1" dirty="0" smtClean="0">
                <a:latin typeface="Cambria Math"/>
                <a:ea typeface="Cambria Math"/>
                <a:sym typeface="Symbol"/>
              </a:rPr>
              <a:t>Uniqueness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: Suppose that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s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is a real number such that  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as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0. Then 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ar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as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, where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/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.  Subtracting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from both sides and dividing by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shows that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s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. 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1534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Argument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express the premises (above the line) and the conclusion (below the line) in predicate logic as an argument: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see shortly that this is a valid argument.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14600" y="3124200"/>
            <a:ext cx="4377690" cy="38290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733800"/>
            <a:ext cx="2560320" cy="38290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62200" y="4572000"/>
            <a:ext cx="3743325" cy="3829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0" y="4267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Strategies for proving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Choose a method.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latin typeface="Cambria Math"/>
                <a:ea typeface="Cambria Math"/>
              </a:rPr>
              <a:t>First try a direct method of proof. 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latin typeface="Cambria Math"/>
                <a:ea typeface="Cambria Math"/>
              </a:rPr>
              <a:t>If this does not work, try an indirect method (e.g., try to prove the </a:t>
            </a:r>
            <a:r>
              <a:rPr lang="en-US" dirty="0" err="1" smtClean="0">
                <a:latin typeface="Cambria Math"/>
                <a:ea typeface="Cambria Math"/>
              </a:rPr>
              <a:t>contrapositive</a:t>
            </a:r>
            <a:r>
              <a:rPr lang="en-US" dirty="0" smtClean="0">
                <a:latin typeface="Cambria Math"/>
                <a:ea typeface="Cambria Math"/>
              </a:rPr>
              <a:t>).</a:t>
            </a:r>
          </a:p>
          <a:p>
            <a:pPr marL="484632" indent="-457200"/>
            <a:r>
              <a:rPr lang="en-US" dirty="0" smtClean="0">
                <a:latin typeface="Cambria Math"/>
                <a:ea typeface="Cambria Math"/>
              </a:rPr>
              <a:t>For whichever method you are trying, choose a strategy.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First try </a:t>
            </a:r>
            <a:r>
              <a:rPr lang="en-US" i="1" dirty="0" smtClean="0"/>
              <a:t>forward reasoning. </a:t>
            </a:r>
            <a:r>
              <a:rPr lang="en-US" dirty="0" smtClean="0"/>
              <a:t> Start with the axioms and known theorems and construct a sequence of steps that end in the conclusion.  Start with </a:t>
            </a:r>
            <a:r>
              <a:rPr lang="en-US" i="1" dirty="0" smtClean="0"/>
              <a:t>p</a:t>
            </a:r>
            <a:r>
              <a:rPr lang="en-US" dirty="0" smtClean="0"/>
              <a:t> and prove </a:t>
            </a:r>
            <a:r>
              <a:rPr lang="en-US" i="1" dirty="0" smtClean="0"/>
              <a:t>q</a:t>
            </a:r>
            <a:r>
              <a:rPr lang="en-US" dirty="0" smtClean="0"/>
              <a:t>, or start with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/>
              <a:t> and prove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If this doesn’t work, try </a:t>
            </a:r>
            <a:r>
              <a:rPr lang="en-US" i="1" dirty="0" smtClean="0"/>
              <a:t>backward reasoning</a:t>
            </a:r>
            <a:r>
              <a:rPr lang="en-US" dirty="0" smtClean="0"/>
              <a:t>. When trying to prove </a:t>
            </a:r>
            <a:r>
              <a:rPr lang="en-US" i="1" dirty="0" smtClean="0"/>
              <a:t>q</a:t>
            </a:r>
            <a:r>
              <a:rPr lang="en-US" dirty="0" smtClean="0"/>
              <a:t>,  find a statement p </a:t>
            </a:r>
            <a:r>
              <a:rPr lang="en-US" b="1" dirty="0" smtClean="0">
                <a:solidFill>
                  <a:srgbClr val="7030A0"/>
                </a:solidFill>
              </a:rPr>
              <a:t>by which</a:t>
            </a:r>
            <a:r>
              <a:rPr lang="en-US" dirty="0" smtClean="0"/>
              <a:t> we can prove the  property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Reasoning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en-US" sz="1800" dirty="0" smtClean="0"/>
              <a:t>    </a:t>
            </a:r>
            <a:r>
              <a:rPr lang="en-US" sz="1800" b="1" dirty="0" smtClean="0"/>
              <a:t>Example</a:t>
            </a:r>
            <a:r>
              <a:rPr lang="en-US" sz="1800" dirty="0" smtClean="0"/>
              <a:t>: Suppose that two people play a game taking turns removing,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800" dirty="0" smtClean="0"/>
              <a:t>, or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sz="1800" dirty="0" smtClean="0"/>
              <a:t>stones at a time from a pile that begins with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15</a:t>
            </a:r>
            <a:r>
              <a:rPr lang="en-US" sz="1800" dirty="0" smtClean="0"/>
              <a:t> stones. The person who removes the last stone wins the game. Show that the first player can win the game no matter what the second player does.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</a:t>
            </a:r>
            <a:r>
              <a:rPr lang="en-US" sz="1600" b="1" dirty="0" smtClean="0"/>
              <a:t>Proof</a:t>
            </a:r>
            <a:r>
              <a:rPr lang="en-US" sz="1600" dirty="0" smtClean="0"/>
              <a:t>: Let </a:t>
            </a:r>
            <a:r>
              <a:rPr lang="en-US" sz="1600" i="1" dirty="0" smtClean="0"/>
              <a:t>n</a:t>
            </a:r>
            <a:r>
              <a:rPr lang="en-US" sz="1600" dirty="0" smtClean="0"/>
              <a:t> be the last step of the game.</a:t>
            </a:r>
          </a:p>
          <a:p>
            <a:pPr lvl="1">
              <a:buNone/>
            </a:pPr>
            <a:r>
              <a:rPr lang="en-US" sz="1400" b="1" dirty="0" smtClean="0"/>
              <a:t>Step n:    </a:t>
            </a:r>
            <a:r>
              <a:rPr lang="en-US" sz="1400" dirty="0" smtClean="0"/>
              <a:t>Player</a:t>
            </a:r>
            <a:r>
              <a:rPr lang="en-US" sz="14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400" dirty="0" smtClean="0"/>
              <a:t> can win if the pile contains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400" dirty="0" smtClean="0"/>
              <a:t>,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400" dirty="0" smtClean="0"/>
              <a:t>, or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400" dirty="0" smtClean="0"/>
              <a:t> stones. </a:t>
            </a:r>
          </a:p>
          <a:p>
            <a:pPr lvl="1">
              <a:buNone/>
            </a:pPr>
            <a:r>
              <a:rPr lang="en-US" sz="1400" b="1" dirty="0" smtClean="0"/>
              <a:t>Step n-</a:t>
            </a:r>
            <a:r>
              <a:rPr lang="en-US" sz="1400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400" dirty="0" smtClean="0"/>
              <a:t>: Player</a:t>
            </a:r>
            <a:r>
              <a:rPr lang="en-US" sz="14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400" dirty="0" smtClean="0"/>
              <a:t> will have to leave such a pile if the pile that he/she is faced with has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1400" dirty="0" smtClean="0"/>
              <a:t> stones. </a:t>
            </a:r>
          </a:p>
          <a:p>
            <a:pPr lvl="1">
              <a:buNone/>
            </a:pPr>
            <a:r>
              <a:rPr lang="en-US" sz="1400" b="1" dirty="0" smtClean="0"/>
              <a:t>Step n-</a:t>
            </a:r>
            <a:r>
              <a:rPr lang="en-US" sz="1400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400" dirty="0" smtClean="0"/>
              <a:t>: Player</a:t>
            </a:r>
            <a:r>
              <a:rPr lang="en-US" sz="14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400" dirty="0" smtClean="0"/>
              <a:t>  can leave 4 stones when there are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1400" dirty="0" smtClean="0"/>
              <a:t>,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1400" dirty="0" smtClean="0"/>
              <a:t>, or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sz="1400" dirty="0" smtClean="0"/>
              <a:t> </a:t>
            </a:r>
            <a:r>
              <a:rPr lang="en-US" sz="1400" dirty="0"/>
              <a:t>stones to ensure that there are 8 left. </a:t>
            </a:r>
            <a:endParaRPr lang="en-US" sz="1400" dirty="0" smtClean="0"/>
          </a:p>
          <a:p>
            <a:pPr lvl="1">
              <a:buNone/>
            </a:pPr>
            <a:r>
              <a:rPr lang="en-US" sz="1400" b="1" dirty="0" smtClean="0"/>
              <a:t>Step n-</a:t>
            </a:r>
            <a:r>
              <a:rPr lang="en-US" sz="1400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400" dirty="0" smtClean="0"/>
              <a:t>: Player</a:t>
            </a:r>
            <a:r>
              <a:rPr lang="en-US" sz="14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400" dirty="0" smtClean="0"/>
              <a:t>  must leave  such a pile, if there are  8 stones . </a:t>
            </a:r>
          </a:p>
          <a:p>
            <a:pPr lvl="1">
              <a:buNone/>
            </a:pPr>
            <a:r>
              <a:rPr lang="en-US" sz="1400" b="1" dirty="0" smtClean="0"/>
              <a:t>Step n-</a:t>
            </a:r>
            <a:r>
              <a:rPr lang="en-US" sz="1400" b="1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1400" dirty="0" smtClean="0"/>
              <a:t>: Player</a:t>
            </a:r>
            <a:r>
              <a:rPr lang="en-US" sz="14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400" b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 smtClean="0"/>
              <a:t>has to have a pile with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9,10</a:t>
            </a:r>
            <a:r>
              <a:rPr lang="en-US" sz="1400" dirty="0" smtClean="0"/>
              <a:t>, or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sz="1400" dirty="0" smtClean="0"/>
              <a:t> stones to ensure that there are 8 left. </a:t>
            </a:r>
          </a:p>
          <a:p>
            <a:pPr lvl="1">
              <a:buNone/>
            </a:pPr>
            <a:r>
              <a:rPr lang="en-US" sz="1400" b="1" dirty="0" smtClean="0"/>
              <a:t>Step n-</a:t>
            </a:r>
            <a:r>
              <a:rPr lang="en-US" sz="1400" b="1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1400" dirty="0" smtClean="0"/>
              <a:t>: Player</a:t>
            </a:r>
            <a:r>
              <a:rPr lang="en-US" sz="14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400" dirty="0" smtClean="0"/>
              <a:t>  needs to be faced with 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sz="1400" dirty="0" smtClean="0"/>
              <a:t> stones to be forced to leave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9,10,</a:t>
            </a:r>
            <a:r>
              <a:rPr lang="en-US" sz="1400" dirty="0" smtClean="0"/>
              <a:t> or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sz="1400" dirty="0" smtClean="0"/>
              <a:t>. </a:t>
            </a:r>
          </a:p>
          <a:p>
            <a:pPr lvl="1">
              <a:buNone/>
            </a:pPr>
            <a:r>
              <a:rPr lang="en-US" sz="1400" b="1" dirty="0" smtClean="0"/>
              <a:t>Step n-</a:t>
            </a:r>
            <a:r>
              <a:rPr lang="en-US" sz="1400" b="1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1400" dirty="0" smtClean="0"/>
              <a:t>: Player</a:t>
            </a:r>
            <a:r>
              <a:rPr lang="en-US" sz="14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400" b="1" baseline="-25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1400" dirty="0" smtClean="0"/>
              <a:t>can leave 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sz="1400" dirty="0" smtClean="0"/>
              <a:t> stones by removing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400" dirty="0" smtClean="0"/>
              <a:t> stones. </a:t>
            </a:r>
          </a:p>
          <a:p>
            <a:pPr>
              <a:buNone/>
            </a:pPr>
            <a:r>
              <a:rPr lang="en-US" sz="1600" dirty="0" smtClean="0"/>
              <a:t>    Now reasoning forward, the first player can ensure a win by removing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600" dirty="0" smtClean="0"/>
              <a:t> stones and leaving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8077200" y="6248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Universally Quantified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prove theorems of the form              , assume </a:t>
            </a:r>
            <a:r>
              <a:rPr lang="en-US" i="1" dirty="0" smtClean="0"/>
              <a:t>x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an arbitrary member </a:t>
            </a:r>
            <a:r>
              <a:rPr lang="en-US" dirty="0" smtClean="0"/>
              <a:t>of the domain and show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must be true. Using </a:t>
            </a:r>
            <a:r>
              <a:rPr lang="en-US" dirty="0" err="1" smtClean="0"/>
              <a:t>UG</a:t>
            </a:r>
            <a:r>
              <a:rPr lang="en-US" dirty="0" smtClean="0"/>
              <a:t>, it follows that               .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An integer</a:t>
            </a:r>
            <a:r>
              <a:rPr lang="en-US" i="1" dirty="0" smtClean="0"/>
              <a:t> x </a:t>
            </a:r>
            <a:r>
              <a:rPr lang="en-US" dirty="0" smtClean="0"/>
              <a:t>is even if and only if </a:t>
            </a:r>
            <a:r>
              <a:rPr lang="en-US" i="1" dirty="0" smtClean="0"/>
              <a:t>x</a:t>
            </a:r>
            <a:r>
              <a:rPr lang="en-US" i="1" baseline="30000" dirty="0" smtClean="0"/>
              <a:t>2 </a:t>
            </a:r>
            <a:r>
              <a:rPr lang="en-US" dirty="0" smtClean="0"/>
              <a:t>is even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b="1" dirty="0" smtClean="0"/>
              <a:t>Proof</a:t>
            </a:r>
            <a:r>
              <a:rPr lang="en-US" dirty="0" smtClean="0"/>
              <a:t>: The quantified assertion is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[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is even 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/>
              <a:t>x</a:t>
            </a:r>
            <a:r>
              <a:rPr lang="en-US" i="1" baseline="30000" dirty="0" smtClean="0"/>
              <a:t>2  </a:t>
            </a:r>
            <a:r>
              <a:rPr lang="en-US" dirty="0" smtClean="0"/>
              <a:t>is even]</a:t>
            </a:r>
          </a:p>
          <a:p>
            <a:pPr>
              <a:buNone/>
            </a:pPr>
            <a:r>
              <a:rPr lang="en-US" dirty="0" smtClean="0"/>
              <a:t>    We assume </a:t>
            </a:r>
            <a:r>
              <a:rPr lang="en-US" i="1" dirty="0" smtClean="0"/>
              <a:t>x</a:t>
            </a:r>
            <a:r>
              <a:rPr lang="en-US" dirty="0" smtClean="0"/>
              <a:t> is arbitrary.</a:t>
            </a:r>
          </a:p>
          <a:p>
            <a:pPr>
              <a:buNone/>
            </a:pPr>
            <a:r>
              <a:rPr lang="en-US" dirty="0" smtClean="0"/>
              <a:t>    Recall that               is equivalent to</a:t>
            </a:r>
          </a:p>
          <a:p>
            <a:pPr>
              <a:buNone/>
            </a:pPr>
            <a:r>
              <a:rPr lang="en-US" dirty="0" smtClean="0"/>
              <a:t>    So, we have two cases to consider.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These are considered in turn.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322094" y="1981200"/>
            <a:ext cx="1002506" cy="319088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303294" y="2728912"/>
            <a:ext cx="1002506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438400" y="5105400"/>
            <a:ext cx="807244" cy="22383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562600" y="5029200"/>
            <a:ext cx="2390775" cy="319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Universally Quantified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Case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 smtClean="0"/>
              <a:t>. </a:t>
            </a:r>
            <a:r>
              <a:rPr lang="en-US" dirty="0" smtClean="0"/>
              <a:t>We show that if </a:t>
            </a:r>
            <a:r>
              <a:rPr lang="en-US" i="1" dirty="0" smtClean="0"/>
              <a:t>x</a:t>
            </a:r>
            <a:r>
              <a:rPr lang="en-US" dirty="0" smtClean="0"/>
              <a:t> is even then </a:t>
            </a:r>
            <a:r>
              <a:rPr lang="en-US" i="1" dirty="0" smtClean="0"/>
              <a:t>x</a:t>
            </a:r>
            <a:r>
              <a:rPr lang="en-US" i="1" baseline="30000" dirty="0" smtClean="0"/>
              <a:t>2  </a:t>
            </a:r>
            <a:r>
              <a:rPr lang="en-US" i="1" dirty="0" smtClean="0"/>
              <a:t>is </a:t>
            </a:r>
            <a:r>
              <a:rPr lang="en-US" dirty="0" smtClean="0"/>
              <a:t>even using a direct proof (the </a:t>
            </a:r>
            <a:r>
              <a:rPr lang="en-US" i="1" dirty="0" smtClean="0"/>
              <a:t>only if </a:t>
            </a:r>
            <a:r>
              <a:rPr lang="en-US" dirty="0" smtClean="0"/>
              <a:t>part or </a:t>
            </a:r>
            <a:r>
              <a:rPr lang="en-US" i="1" dirty="0" smtClean="0"/>
              <a:t>necessity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If </a:t>
            </a:r>
            <a:r>
              <a:rPr lang="en-US" i="1" dirty="0" smtClean="0"/>
              <a:t>x</a:t>
            </a:r>
            <a:r>
              <a:rPr lang="en-US" dirty="0" smtClean="0"/>
              <a:t> is even, then </a:t>
            </a:r>
            <a:r>
              <a:rPr lang="en-US" i="1" dirty="0" smtClean="0"/>
              <a:t>x = 2k </a:t>
            </a:r>
            <a:r>
              <a:rPr lang="en-US" dirty="0" smtClean="0"/>
              <a:t>for some integer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Hence </a:t>
            </a:r>
            <a:r>
              <a:rPr lang="en-US" i="1" dirty="0" smtClean="0"/>
              <a:t>x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 </a:t>
            </a:r>
            <a:r>
              <a:rPr lang="en-US" i="1" dirty="0" smtClean="0"/>
              <a:t>=</a:t>
            </a:r>
            <a:r>
              <a:rPr lang="en-US" i="1" baseline="30000" dirty="0" smtClean="0"/>
              <a:t> </a:t>
            </a:r>
            <a:r>
              <a:rPr lang="en-US" i="1" dirty="0" smtClean="0"/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k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) which is even since it is an integer divisible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This completes the proof of Case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 flipV="1">
            <a:off x="6553200" y="4343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Universally Quantified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Case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dirty="0" smtClean="0"/>
              <a:t>. </a:t>
            </a:r>
            <a:r>
              <a:rPr lang="en-US" dirty="0" smtClean="0"/>
              <a:t>We show that if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is even then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i="1" baseline="30000" dirty="0" smtClean="0">
                <a:ea typeface="Cambria Math" pitchFamily="18" charset="0"/>
              </a:rPr>
              <a:t> </a:t>
            </a:r>
            <a:r>
              <a:rPr lang="en-US" i="1" baseline="30000" dirty="0" smtClean="0"/>
              <a:t> </a:t>
            </a:r>
            <a:r>
              <a:rPr lang="en-US" dirty="0" smtClean="0"/>
              <a:t>must be even (the </a:t>
            </a:r>
            <a:r>
              <a:rPr lang="en-US" i="1" dirty="0" smtClean="0"/>
              <a:t>if </a:t>
            </a:r>
            <a:r>
              <a:rPr lang="en-US" dirty="0" smtClean="0"/>
              <a:t>part or </a:t>
            </a:r>
            <a:r>
              <a:rPr lang="en-US" i="1" dirty="0" smtClean="0"/>
              <a:t>sufficiency</a:t>
            </a:r>
            <a:r>
              <a:rPr lang="en-US" dirty="0" smtClean="0"/>
              <a:t>). </a:t>
            </a:r>
          </a:p>
          <a:p>
            <a:pPr>
              <a:buNone/>
            </a:pPr>
            <a:r>
              <a:rPr lang="en-US" dirty="0" smtClean="0"/>
              <a:t>	We use a proof by contraposition.</a:t>
            </a:r>
          </a:p>
          <a:p>
            <a:pPr>
              <a:buNone/>
            </a:pPr>
            <a:r>
              <a:rPr lang="en-US" dirty="0" smtClean="0"/>
              <a:t>   Assume </a:t>
            </a:r>
            <a:r>
              <a:rPr lang="en-US" i="1" dirty="0" smtClean="0"/>
              <a:t>x</a:t>
            </a:r>
            <a:r>
              <a:rPr lang="en-US" dirty="0" smtClean="0"/>
              <a:t> is  not even and then show that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i="1" baseline="30000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is not even. </a:t>
            </a:r>
          </a:p>
          <a:p>
            <a:pPr>
              <a:buNone/>
            </a:pPr>
            <a:r>
              <a:rPr lang="en-US" dirty="0" smtClean="0"/>
              <a:t>   If </a:t>
            </a:r>
            <a:r>
              <a:rPr lang="en-US" i="1" dirty="0" smtClean="0"/>
              <a:t>x</a:t>
            </a:r>
            <a:r>
              <a:rPr lang="en-US" dirty="0" smtClean="0"/>
              <a:t> is not even then it must be odd.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So,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 </a:t>
            </a:r>
            <a:r>
              <a:rPr lang="en-US" dirty="0" smtClean="0"/>
              <a:t>for some </a:t>
            </a:r>
            <a:r>
              <a:rPr lang="en-US" i="1" dirty="0" smtClean="0"/>
              <a:t>k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Then 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(2k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+ 1)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= 4k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+ 4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 =  2(2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+ 2k) + 1</a:t>
            </a:r>
          </a:p>
          <a:p>
            <a:pPr>
              <a:buNone/>
            </a:pPr>
            <a:r>
              <a:rPr lang="en-US" dirty="0" smtClean="0"/>
              <a:t>    which is odd and hence not even.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This completes the proof of Case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	Since </a:t>
            </a:r>
            <a:r>
              <a:rPr lang="en-US" i="1" dirty="0" smtClean="0"/>
              <a:t>x</a:t>
            </a:r>
            <a:r>
              <a:rPr lang="en-US" dirty="0" smtClean="0"/>
              <a:t> was arbitrary, the result follows by UG.</a:t>
            </a:r>
          </a:p>
          <a:p>
            <a:pPr>
              <a:buNone/>
            </a:pPr>
            <a:r>
              <a:rPr lang="en-US" dirty="0" smtClean="0"/>
              <a:t>   Therefore we have shown that </a:t>
            </a:r>
            <a:r>
              <a:rPr lang="en-US" i="1" dirty="0" smtClean="0"/>
              <a:t>x</a:t>
            </a:r>
            <a:r>
              <a:rPr lang="en-US" dirty="0" smtClean="0"/>
              <a:t> is even </a:t>
            </a:r>
            <a:r>
              <a:rPr lang="en-US" b="1" dirty="0" err="1" smtClean="0">
                <a:solidFill>
                  <a:srgbClr val="7030A0"/>
                </a:solidFill>
              </a:rPr>
              <a:t>iff</a:t>
            </a:r>
            <a:r>
              <a:rPr lang="en-US" dirty="0" smtClean="0"/>
              <a:t> 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is even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i="1" dirty="0" smtClean="0"/>
              <a:t>  </a:t>
            </a:r>
            <a:endParaRPr lang="en-US" b="1" dirty="0" smtClean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7924800" y="5638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and Disproof: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Can we tile the standard checkerboard using dominos?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Yes! One example provides a constructive existence proof.</a:t>
            </a:r>
            <a:endParaRPr lang="en-US" dirty="0"/>
          </a:p>
        </p:txBody>
      </p:sp>
      <p:pic>
        <p:nvPicPr>
          <p:cNvPr id="4" name="Picture 3" descr="0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810000"/>
            <a:ext cx="2056729" cy="2057400"/>
          </a:xfrm>
          <a:prstGeom prst="rect">
            <a:avLst/>
          </a:prstGeom>
        </p:spPr>
      </p:pic>
      <p:pic>
        <p:nvPicPr>
          <p:cNvPr id="5" name="Picture 4" descr="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810000"/>
            <a:ext cx="574548" cy="1011936"/>
          </a:xfrm>
          <a:prstGeom prst="rect">
            <a:avLst/>
          </a:prstGeom>
        </p:spPr>
      </p:pic>
      <p:pic>
        <p:nvPicPr>
          <p:cNvPr id="6" name="Picture 5" descr="0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810000"/>
            <a:ext cx="1905000" cy="2011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Standard Checkerboard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Dominoes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Possible Solution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Can we tile a checkerboard obtained by removing one of the four corner squares of a standard checkerboard?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Proof</a:t>
            </a:r>
            <a:r>
              <a:rPr lang="en-US" dirty="0" smtClean="0"/>
              <a:t>: </a:t>
            </a:r>
          </a:p>
          <a:p>
            <a:pPr marL="365760" lvl="1" indent="0">
              <a:buNone/>
            </a:pPr>
            <a:r>
              <a:rPr lang="en-US" dirty="0" smtClean="0"/>
              <a:t>Our checkerboard has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64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63</a:t>
            </a:r>
            <a:r>
              <a:rPr lang="en-US" dirty="0" smtClean="0"/>
              <a:t> squares. </a:t>
            </a:r>
          </a:p>
          <a:p>
            <a:pPr marL="365760" lvl="1" indent="0">
              <a:buNone/>
            </a:pPr>
            <a:r>
              <a:rPr lang="en-US" dirty="0" smtClean="0"/>
              <a:t>Since each domino has two squares, a board with a tiling must have an even number of squares.</a:t>
            </a:r>
          </a:p>
          <a:p>
            <a:pPr marL="365760" lvl="1" indent="0">
              <a:buNone/>
            </a:pPr>
            <a:r>
              <a:rPr lang="en-US" dirty="0" smtClean="0"/>
              <a:t>The number  63 is not even. </a:t>
            </a:r>
          </a:p>
          <a:p>
            <a:pPr marL="365760" lvl="1" indent="0">
              <a:buNone/>
            </a:pPr>
            <a:r>
              <a:rPr lang="en-US" dirty="0" smtClean="0"/>
              <a:t>We have a contradiction.</a:t>
            </a:r>
          </a:p>
          <a:p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8153400" y="5715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Tilings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: Can we tile a board obtained by removing both the upper left and the lower right squares of a standard checkerboard? </a:t>
            </a:r>
          </a:p>
        </p:txBody>
      </p:sp>
      <p:pic>
        <p:nvPicPr>
          <p:cNvPr id="4" name="Picture 3" descr="0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352800"/>
            <a:ext cx="2180006" cy="2212086"/>
          </a:xfrm>
          <a:prstGeom prst="rect">
            <a:avLst/>
          </a:prstGeom>
        </p:spPr>
      </p:pic>
      <p:pic>
        <p:nvPicPr>
          <p:cNvPr id="5" name="Picture 4" descr="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343400"/>
            <a:ext cx="574548" cy="1011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7150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Nonstandard Checkerboard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Dominoes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6324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Proof</a:t>
            </a:r>
            <a:r>
              <a:rPr lang="en-US" dirty="0" smtClean="0"/>
              <a:t>: </a:t>
            </a:r>
          </a:p>
          <a:p>
            <a:r>
              <a:rPr lang="en-US" dirty="0" smtClean="0"/>
              <a:t>Not possible</a:t>
            </a:r>
          </a:p>
          <a:p>
            <a:r>
              <a:rPr lang="en-US" dirty="0" smtClean="0"/>
              <a:t>There are 62 squares in this board. </a:t>
            </a:r>
          </a:p>
          <a:p>
            <a:r>
              <a:rPr lang="en-US" dirty="0" smtClean="0"/>
              <a:t>To tile it we need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31 </a:t>
            </a:r>
            <a:r>
              <a:rPr lang="en-US" dirty="0" smtClean="0"/>
              <a:t>dominos. </a:t>
            </a:r>
          </a:p>
          <a:p>
            <a:r>
              <a:rPr lang="en-US" i="1" dirty="0" smtClean="0"/>
              <a:t>Key fact</a:t>
            </a:r>
            <a:r>
              <a:rPr lang="en-US" dirty="0" smtClean="0"/>
              <a:t>: Each domino covers one black and one white square. </a:t>
            </a:r>
          </a:p>
          <a:p>
            <a:r>
              <a:rPr lang="en-US" dirty="0" smtClean="0"/>
              <a:t>Therefore the tiling covers 31 black squares and 31 white squares.</a:t>
            </a:r>
          </a:p>
          <a:p>
            <a:r>
              <a:rPr lang="en-US" dirty="0" smtClean="0"/>
              <a:t>Our board has either 30 black squares and 32 white squares or 32 black squares and 30 white squares.  </a:t>
            </a:r>
          </a:p>
          <a:p>
            <a:r>
              <a:rPr lang="en-US" dirty="0" smtClean="0"/>
              <a:t>Contradiction!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4582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Unsolved problems have motivated much work in mathematics. Fermat’s Last Theorem was conjectured more than 300 years ago. It has only recently been finally solved.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Fermat’s Last Theorem</a:t>
            </a:r>
            <a:r>
              <a:rPr lang="en-US" dirty="0" smtClean="0"/>
              <a:t>: The equation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/>
              <a:t>  </a:t>
            </a:r>
            <a:r>
              <a:rPr lang="en-US" dirty="0" smtClean="0"/>
              <a:t>+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aseline="30000" dirty="0" smtClean="0"/>
              <a:t>  </a:t>
            </a:r>
            <a:r>
              <a:rPr lang="en-US" dirty="0" smtClean="0"/>
              <a:t>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endParaRPr lang="en-US" i="1" baseline="30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dirty="0" smtClean="0">
                <a:ea typeface="Cambria Math" pitchFamily="18" charset="0"/>
              </a:rPr>
              <a:t>has no solutions in integers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y</a:t>
            </a:r>
            <a:r>
              <a:rPr lang="en-US" dirty="0" smtClean="0">
                <a:ea typeface="Cambria Math" pitchFamily="18" charset="0"/>
              </a:rPr>
              <a:t>, and </a:t>
            </a:r>
            <a:r>
              <a:rPr lang="en-US" i="1" dirty="0" smtClean="0">
                <a:ea typeface="Cambria Math" pitchFamily="18" charset="0"/>
              </a:rPr>
              <a:t>z</a:t>
            </a:r>
            <a:r>
              <a:rPr lang="en-US" dirty="0" smtClean="0">
                <a:ea typeface="Cambria Math" pitchFamily="18" charset="0"/>
              </a:rPr>
              <a:t>, with </a:t>
            </a:r>
            <a:r>
              <a:rPr lang="en-US" i="1" dirty="0" smtClean="0">
                <a:ea typeface="Cambria Math" pitchFamily="18" charset="0"/>
              </a:rPr>
              <a:t>x,y,z</a:t>
            </a:r>
            <a:r>
              <a:rPr lang="en-US" dirty="0" smtClean="0">
                <a:latin typeface="Cambria Math"/>
                <a:ea typeface="Cambria Math"/>
              </a:rPr>
              <a:t>≠0 whenever n is an integer with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&gt; 2.</a:t>
            </a:r>
          </a:p>
          <a:p>
            <a:pPr>
              <a:buNone/>
            </a:pPr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A proof was found by Andrew Wiles in the 1990s. </a:t>
            </a:r>
            <a:endParaRPr lang="en-US" dirty="0"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We will show how to construct valid arguments in two stages; first for propositional logic and then for predicate logic. </a:t>
            </a:r>
            <a:r>
              <a:rPr lang="en-US" b="1" dirty="0" smtClean="0">
                <a:solidFill>
                  <a:srgbClr val="FF0000"/>
                </a:solidFill>
              </a:rPr>
              <a:t>The rules of inference are the essential building block </a:t>
            </a:r>
            <a:r>
              <a:rPr lang="en-US" dirty="0" smtClean="0"/>
              <a:t>in the construction of valid arguments.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Propositional Logic</a:t>
            </a:r>
          </a:p>
          <a:p>
            <a:pPr marL="1188720" lvl="2" indent="-514350">
              <a:buNone/>
            </a:pPr>
            <a:r>
              <a:rPr lang="en-US" dirty="0" smtClean="0"/>
              <a:t>Inference Rules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Predicate Logic</a:t>
            </a:r>
          </a:p>
          <a:p>
            <a:pPr marL="1188720" lvl="2" indent="-514350">
              <a:buNone/>
            </a:pPr>
            <a:r>
              <a:rPr lang="en-US" dirty="0" smtClean="0"/>
              <a:t>Inference rules for propositional logic plus additional inference rules to handle variables and quantifiers.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="1" i="1" dirty="0" smtClean="0"/>
              <a:t>x</a:t>
            </a:r>
            <a:r>
              <a:rPr lang="en-US" b="1" dirty="0" smtClean="0"/>
              <a:t> +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 smtClean="0"/>
              <a:t> Conjecture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Let T be the transformation that sends an even integer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i="1" dirty="0" smtClean="0"/>
              <a:t>x</a:t>
            </a:r>
            <a:r>
              <a:rPr lang="en-US" dirty="0" smtClean="0"/>
              <a:t>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and an odd integer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Conjecture</a:t>
            </a:r>
            <a:r>
              <a:rPr lang="en-US" dirty="0" smtClean="0"/>
              <a:t>: For all positive integers </a:t>
            </a:r>
            <a:r>
              <a:rPr lang="en-US" i="1" dirty="0" smtClean="0"/>
              <a:t>x</a:t>
            </a:r>
            <a:r>
              <a:rPr lang="en-US" dirty="0" smtClean="0"/>
              <a:t>, when we repeatedly apply the transformation T, we will eventually reach the integer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For example, starting with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3∙13 + 1 </a:t>
            </a:r>
            <a:r>
              <a:rPr lang="en-US" sz="2200" dirty="0" smtClean="0">
                <a:latin typeface="Cambria Math"/>
                <a:ea typeface="Cambria Math"/>
              </a:rPr>
              <a:t>= 40,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40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40/2  </a:t>
            </a:r>
            <a:r>
              <a:rPr lang="en-US" sz="2200" dirty="0" smtClean="0">
                <a:latin typeface="Cambria Math"/>
                <a:ea typeface="Cambria Math"/>
              </a:rPr>
              <a:t>= 20,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20/2  </a:t>
            </a:r>
            <a:r>
              <a:rPr lang="en-US" sz="2200" dirty="0" smtClean="0">
                <a:latin typeface="Cambria Math"/>
                <a:ea typeface="Cambria Math"/>
              </a:rPr>
              <a:t>= 10, </a:t>
            </a:r>
          </a:p>
          <a:p>
            <a:pPr>
              <a:buNone/>
            </a:pPr>
            <a:r>
              <a:rPr lang="en-US" sz="2200" dirty="0" smtClean="0">
                <a:latin typeface="Cambria Math"/>
                <a:ea typeface="Cambria Math"/>
              </a:rPr>
              <a:t>     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10/2  </a:t>
            </a:r>
            <a:r>
              <a:rPr lang="en-US" sz="2200" dirty="0" smtClean="0">
                <a:latin typeface="Cambria Math"/>
                <a:ea typeface="Cambria Math"/>
              </a:rPr>
              <a:t>= 5,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3∙5 + 1 </a:t>
            </a:r>
            <a:r>
              <a:rPr lang="en-US" sz="2200" dirty="0" smtClean="0">
                <a:latin typeface="Cambria Math"/>
                <a:ea typeface="Cambria Math"/>
              </a:rPr>
              <a:t>= 16,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16/2  </a:t>
            </a:r>
            <a:r>
              <a:rPr lang="en-US" sz="2200" dirty="0" smtClean="0">
                <a:latin typeface="Cambria Math"/>
                <a:ea typeface="Cambria Math"/>
              </a:rPr>
              <a:t>= 8, </a:t>
            </a:r>
          </a:p>
          <a:p>
            <a:pPr>
              <a:buNone/>
            </a:pPr>
            <a:r>
              <a:rPr lang="en-US" sz="2200" dirty="0" smtClean="0">
                <a:latin typeface="Cambria Math"/>
                <a:ea typeface="Cambria Math"/>
              </a:rPr>
              <a:t>     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8/2  </a:t>
            </a:r>
            <a:r>
              <a:rPr lang="en-US" sz="2200" dirty="0" smtClean="0">
                <a:latin typeface="Cambria Math"/>
                <a:ea typeface="Cambria Math"/>
              </a:rPr>
              <a:t>= 4,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4/2  </a:t>
            </a:r>
            <a:r>
              <a:rPr lang="en-US" sz="2200" dirty="0" smtClean="0">
                <a:latin typeface="Cambria Math"/>
                <a:ea typeface="Cambria Math"/>
              </a:rPr>
              <a:t>= 2,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2/2  </a:t>
            </a:r>
            <a:r>
              <a:rPr lang="en-US" sz="2200" dirty="0" smtClean="0">
                <a:latin typeface="Cambria Math"/>
                <a:ea typeface="Cambria Math"/>
              </a:rPr>
              <a:t>= 1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The conjecture has been verified using computers up to    5.6 ∙ 10</a:t>
            </a:r>
            <a:r>
              <a:rPr lang="en-US" baseline="30000" dirty="0" smtClean="0">
                <a:latin typeface="Cambria Math"/>
                <a:ea typeface="Cambria Math"/>
              </a:rPr>
              <a:t>13</a:t>
            </a:r>
            <a:r>
              <a:rPr lang="en-US" dirty="0" smtClean="0">
                <a:latin typeface="Cambria Math"/>
                <a:ea typeface="Cambria Math"/>
              </a:rPr>
              <a:t> 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Proof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 we will see many other proof methods:</a:t>
            </a:r>
          </a:p>
          <a:p>
            <a:pPr lvl="1"/>
            <a:r>
              <a:rPr lang="en-US" dirty="0" smtClean="0"/>
              <a:t>Mathematical induction, which is a useful method for proving statements of the form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n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), where the domain consists of all positive integers.</a:t>
            </a:r>
          </a:p>
          <a:p>
            <a:pPr lvl="1"/>
            <a:r>
              <a:rPr lang="en-US" dirty="0" smtClean="0">
                <a:sym typeface="Symbol"/>
              </a:rPr>
              <a:t>Structural induction, which can be used to prove such results about recursively defined sets.</a:t>
            </a:r>
          </a:p>
          <a:p>
            <a:pPr lvl="1"/>
            <a:r>
              <a:rPr lang="en-US" dirty="0" smtClean="0">
                <a:sym typeface="Symbol"/>
              </a:rPr>
              <a:t>Cantor’s </a:t>
            </a:r>
            <a:r>
              <a:rPr lang="en-US" dirty="0" err="1" smtClean="0">
                <a:sym typeface="Symbol"/>
              </a:rPr>
              <a:t>diagonalization</a:t>
            </a:r>
            <a:r>
              <a:rPr lang="en-US" dirty="0" smtClean="0">
                <a:sym typeface="Symbol"/>
              </a:rPr>
              <a:t> is used to prove results about the size of infinite sets.</a:t>
            </a:r>
          </a:p>
          <a:p>
            <a:pPr lvl="1"/>
            <a:r>
              <a:rPr lang="en-US" dirty="0" smtClean="0">
                <a:sym typeface="Symbol"/>
              </a:rPr>
              <a:t>Combinatorial proofs use counting arguments.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Arguments in Propositional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</a:t>
            </a:r>
            <a:r>
              <a:rPr lang="en-US" b="1" i="1" dirty="0" smtClean="0">
                <a:solidFill>
                  <a:srgbClr val="FF0000"/>
                </a:solidFill>
              </a:rPr>
              <a:t>argument</a:t>
            </a:r>
            <a:r>
              <a:rPr lang="en-US" i="1" dirty="0" smtClean="0"/>
              <a:t> </a:t>
            </a:r>
            <a:r>
              <a:rPr lang="en-US" dirty="0" smtClean="0"/>
              <a:t>in propositional logic is a sequence of propositions. All but the final proposition are called </a:t>
            </a:r>
            <a:r>
              <a:rPr lang="en-US" i="1" dirty="0" smtClean="0"/>
              <a:t>premises</a:t>
            </a:r>
            <a:r>
              <a:rPr lang="en-US" dirty="0" smtClean="0"/>
              <a:t>. The last statement is the </a:t>
            </a:r>
            <a:r>
              <a:rPr lang="en-US" i="1" dirty="0" smtClean="0"/>
              <a:t>conclusion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argument is valid if the premises imply the conclusion.  </a:t>
            </a:r>
            <a:r>
              <a:rPr lang="en-US" dirty="0" smtClean="0"/>
              <a:t>An </a:t>
            </a:r>
            <a:r>
              <a:rPr lang="en-US" b="1" i="1" u="sng" dirty="0" smtClean="0">
                <a:solidFill>
                  <a:srgbClr val="FF0000"/>
                </a:solidFill>
              </a:rPr>
              <a:t>argument form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an argument that is valid no matter what propositions are substituted into its propositional variables.    </a:t>
            </a:r>
          </a:p>
          <a:p>
            <a:r>
              <a:rPr lang="en-US" dirty="0" smtClean="0"/>
              <a:t>If the premises are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…,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/>
              <a:t>and the conclusion is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/>
              <a:t>  then               </a:t>
            </a:r>
          </a:p>
          <a:p>
            <a:pPr>
              <a:buNone/>
            </a:pPr>
            <a:r>
              <a:rPr lang="en-US" dirty="0" smtClean="0"/>
              <a:t>        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∧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∧ … ∧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)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q </a:t>
            </a:r>
            <a:r>
              <a:rPr lang="en-US" dirty="0" smtClean="0"/>
              <a:t> is a tautology.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 smtClean="0"/>
          </a:p>
          <a:p>
            <a:r>
              <a:rPr lang="en-US" dirty="0" smtClean="0"/>
              <a:t>Inference rules are all simple argument forms that will be used to construct more complex argument forms.</a:t>
            </a:r>
          </a:p>
          <a:p>
            <a:pPr>
              <a:buNone/>
            </a:pPr>
            <a:r>
              <a:rPr lang="en-US" dirty="0" smtClean="0"/>
              <a:t>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Rules of Inference for Propositional Logic: Modus Ponens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19200" y="2438400"/>
            <a:ext cx="1345883" cy="11944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67000" y="3962400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is snowing.”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“If it is snowing,  then I will study discrete math.”</a:t>
            </a:r>
          </a:p>
          <a:p>
            <a:r>
              <a:rPr lang="en-US" dirty="0" smtClean="0"/>
              <a:t>“It is snowing.”</a:t>
            </a:r>
          </a:p>
          <a:p>
            <a:endParaRPr lang="en-US" dirty="0" smtClean="0"/>
          </a:p>
          <a:p>
            <a:r>
              <a:rPr lang="en-US" dirty="0" smtClean="0"/>
              <a:t>“Therefore , I will  study discrete math.”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0" y="220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(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endParaRPr lang="en-US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&#10;q\\ \hline&#10;\therefore p \wedge q &#10;\end{array}$&#10;&#10;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eg p \vee r\\&#10;p \vee q \\ \hline&#10;\therefore  q \vee r\\&#10;\end{array}$&#10;&#10;&#10;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therefore$&#10;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p \wedge (p \rightarrow q)$ &amp; Premise\\&#10;2. $p$ &amp; Conjunction  using (1)\\&#10;3. $p \rightarrow q$ &amp;  Conjunction using (1)\\&#10;4. $q$ &amp; Modus Ponens using (2) and (3)\\&#10;\end{tabular}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p \wedge (p \rightarrow q)$ 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noindent&#10;Hypotheses: $\neg p \wedge q$, $ r \rightarrow p$, $\neg r \rightarrow s$, $s \rightarrow t$\\&#10;Conclusion: $t$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forall x P(x)\\ \hline&#10;\therefore P(c) &#10;\end{array}$&#10;&#10;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an arbitrary $c$}\\ \hline&#10;\therefore \forall x P(x) &#10;\end{array}$&#10;&#10;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exists x P(x)\\ \hline&#10;\therefore P(c)\mbox{ for some element $c$}&#10;\end{array}$&#10;&#10;&#10;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some element $c$}\\ \hline&#10;\therefore \exists x P(x) &#10;\end{array}$&#10;&#10;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forall x(M(x) \rightarrow L(x))$ &amp; Premise\\&#10;2. $M(J) \rightarrow L(J)$ &amp; UI from (1)\\&#10;3. $M(J)$ &amp;  Premise\\&#10;4. $L(J)$ &amp; Modus Ponens using \\&#10;&amp;(2) and (3)\\&#10;&#10;\end{tabular}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}&#10;$\exists x (C(x) \wedge \neg B(x))$\\&#10;$\forall x (C(x) \rightarrow P(x))$\\\hline&#10;$\therefore \;\exists x ( P(x) \wedge \neg B(x))$&#10;\end{tabular}&#10;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$\forall x (Man(x) \rightarrow Mortal(x))$ &amp; Premise \\&#10;2. $Man(Socrates) \rightarrow Mortal(Socrates)$&amp; UI from (4)\\&#10;3. $Man(Socrates)$ &amp; Premise\\&#10;4. $Mortal(Socrates)$ &amp; MP from (2)\\&#10;&amp; and (3)\\&#10;\end{tabular}&#10;&#10;&#10;\end{document}"/>
  <p:tag name="IGUANATEXSIZE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\forall x ( P(x) \rightarrow Q(x))\\&#10;P(a), \mbox{where $a$ is a particular}\\&#10;\mbox{\ \ \ \  element in the domain}\\ \hline&#10;&#10;\therefore  Q(a)\\&#10;\end{array}$&#10;&#10;&#10;&#10;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P(x) \rightarrow Q(x))$&#10;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(c) \rightarrow Q(c)$&#10;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rightarrow q$&#10;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p/q, \;\; s = t/u, \;\; u\not=0,\; q\not= 0$&#10;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+ s = \frac{p}{q} + \frac{t}{u} = \frac{pu + qt}{qu} = \frac{v}{w}$&#10;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 = \frac{a^2}{b^{2}}$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b^{2} = a^2$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b^{2} = 4c^{2}$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{2} = 2c^{2}$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p_1 \times p_2 \times \ldots\times p_n \; + 1$&#10;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a = b$ &amp; Premise\\&#10;2. $a^{2} = a\times b$ &amp; Multiply both sides of (1) by a\\&#10;3. $a^{2} - b^{2} = a\times b -b^{2}$ &amp;  Subtract $b^{2}$ from both sides of (2)\\&#10;4. $(a - b)(a + b) = b(a - b)$ &amp; Algebra on (3)\\&#10;5. $ a + b = b$&amp; Divide both sides by $a - b$\\&#10;6. $2b = b$ &amp; Replace a by b in (5) because $a = b$\\&#10;7. $2 = 1$&amp; Divide both sides of (6) by b\\&#10;&#10;\end{tabular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p\\ \hline&#10;&#10;\therefore  q\\&#10;\end{array}$&#10;&#10;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[(p_1 \vee p_2 \vee \ldots \vee p_n) \rightarrow q] \leftrightarrow\\&#10;\hspace*{1cm} [(p_1 \rightarrow q) \wedge (p_2 \rightarrow q) \wedge \ldots \wedge(p_n \rightarrow q)]$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_1 \vee p_2 \vee \ldots \vee p_n) \rightarrow q$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_i  \rightarrow q$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exists x P(x)$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exists x P(x)$&#10;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exists x \neg P(x) \equiv \neg \forall x P(x)$&#10;\end{document}"/>
  <p:tag name="IGUANATEXSIZE" val="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\forall x P(x)$&#10;\end{document}"/>
  <p:tag name="IGUANATEXSIZE" val="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eg q\\ \hline&#10;&#10;\therefore  \neg p\\&#10;\end{array}$&#10;&#10;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 \leftrightarrow q$&#10;\end{document}"/>
  <p:tag name="IGUANATEXSIZE" val="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 \rightarrow q)\wedge (q \rightarrow p)$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q \rightarrow r\\ \hline&#10;&#10;\therefore  p \rightarrow r\\&#10;\end{array}$&#10;&#10;&#10;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vee q\\&#10;\neg p\\ \hline&#10;&#10;\therefore  q\\&#10;\end{array}$&#10;&#10;&#10;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 \hline&#10;&#10;\therefore  p \vee q\\&#10;\end{array}$&#10;&#10;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 \wedge q \\ \hline&#10;\therefore  q\\&#10;\end{array}$&#10;&#10;&#10;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10723</TotalTime>
  <Words>5371</Words>
  <Application>Microsoft Macintosh PowerPoint</Application>
  <PresentationFormat>On-screen Show (4:3)</PresentationFormat>
  <Paragraphs>674</Paragraphs>
  <Slides>71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Flow</vt:lpstr>
      <vt:lpstr>The Foundations: Logic and Proofs</vt:lpstr>
      <vt:lpstr>Summary</vt:lpstr>
      <vt:lpstr>Rules of Inference</vt:lpstr>
      <vt:lpstr>Section Summary</vt:lpstr>
      <vt:lpstr>Revisiting the Socrates Example</vt:lpstr>
      <vt:lpstr>The Argument</vt:lpstr>
      <vt:lpstr>Valid Arguments </vt:lpstr>
      <vt:lpstr>Arguments in Propositional Logic</vt:lpstr>
      <vt:lpstr>Rules of Inference for Propositional Logic: Modus Ponens</vt:lpstr>
      <vt:lpstr> Modus Tollens</vt:lpstr>
      <vt:lpstr>Hypothetical Syllogism</vt:lpstr>
      <vt:lpstr>Disjunctive Syllogism</vt:lpstr>
      <vt:lpstr>Addition</vt:lpstr>
      <vt:lpstr>Simplification</vt:lpstr>
      <vt:lpstr>Conjunction</vt:lpstr>
      <vt:lpstr>Resolution</vt:lpstr>
      <vt:lpstr>Using the Rules of Inference to Build Valid Arguments</vt:lpstr>
      <vt:lpstr>Valid Arguments</vt:lpstr>
      <vt:lpstr>Valid Arguments</vt:lpstr>
      <vt:lpstr>Valid Arguments</vt:lpstr>
      <vt:lpstr>Handling Quantified Statements</vt:lpstr>
      <vt:lpstr>Universal Instantiation (UI)</vt:lpstr>
      <vt:lpstr>Universal Generalization (UG)</vt:lpstr>
      <vt:lpstr>Existential Instantiation (EI)</vt:lpstr>
      <vt:lpstr>Existential Generalization (EG)</vt:lpstr>
      <vt:lpstr>Using Rules of Inference</vt:lpstr>
      <vt:lpstr>Using Rules of Inference</vt:lpstr>
      <vt:lpstr> Using Rules of Inference</vt:lpstr>
      <vt:lpstr>Returning to  the Socrates Example</vt:lpstr>
      <vt:lpstr>Solution for Socrates Example</vt:lpstr>
      <vt:lpstr>Universal Modus Ponens</vt:lpstr>
      <vt:lpstr>Introduction to Proofs</vt:lpstr>
      <vt:lpstr>Section Summary</vt:lpstr>
      <vt:lpstr>Proofs of Mathematical Statements</vt:lpstr>
      <vt:lpstr>Definitions</vt:lpstr>
      <vt:lpstr>Forms of Theorems </vt:lpstr>
      <vt:lpstr>Proving Theorems</vt:lpstr>
      <vt:lpstr>Proving Conditional Statements: p → q </vt:lpstr>
      <vt:lpstr>Even and Odd Integers</vt:lpstr>
      <vt:lpstr>Proving Conditional Statements: p → q </vt:lpstr>
      <vt:lpstr>Proving Conditional Statements: p → q </vt:lpstr>
      <vt:lpstr>Proving Conditional Statements: p → q </vt:lpstr>
      <vt:lpstr>Proving Conditional Statements: p → q </vt:lpstr>
      <vt:lpstr>Proving Conditional Statements: p  </vt:lpstr>
      <vt:lpstr>Proof by Contradiction</vt:lpstr>
      <vt:lpstr>Proof by Contradiction </vt:lpstr>
      <vt:lpstr>Theorems that are Biconditional Statements</vt:lpstr>
      <vt:lpstr>What is wrong with this?</vt:lpstr>
      <vt:lpstr>Looking Ahead</vt:lpstr>
      <vt:lpstr>Proof Methods and Strategy</vt:lpstr>
      <vt:lpstr>Section Summary</vt:lpstr>
      <vt:lpstr>Proof by Cases</vt:lpstr>
      <vt:lpstr>Proof by Cases</vt:lpstr>
      <vt:lpstr>Proof by Cases</vt:lpstr>
      <vt:lpstr>Without Loss of Generality</vt:lpstr>
      <vt:lpstr>Existence Proofs</vt:lpstr>
      <vt:lpstr>Nonconstructive Existence Proofs</vt:lpstr>
      <vt:lpstr>Counterexamples</vt:lpstr>
      <vt:lpstr>Uniqueness Proofs</vt:lpstr>
      <vt:lpstr>Proof Strategies for proving p → q </vt:lpstr>
      <vt:lpstr>Backward Reasoning </vt:lpstr>
      <vt:lpstr>Universally Quantified Assertions</vt:lpstr>
      <vt:lpstr> Universally Quantified Assertions</vt:lpstr>
      <vt:lpstr>Universally Quantified Assertions</vt:lpstr>
      <vt:lpstr>Proof and Disproof: Tilings</vt:lpstr>
      <vt:lpstr>Tilings</vt:lpstr>
      <vt:lpstr>Tilings </vt:lpstr>
      <vt:lpstr>Tilings</vt:lpstr>
      <vt:lpstr>The Role of Open Problems</vt:lpstr>
      <vt:lpstr>An Open Problem</vt:lpstr>
      <vt:lpstr>Additional Proof Methods</vt:lpstr>
    </vt:vector>
  </TitlesOfParts>
  <Company>Monmouth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Bienvenido Velez</cp:lastModifiedBy>
  <cp:revision>518</cp:revision>
  <dcterms:created xsi:type="dcterms:W3CDTF">2011-03-27T19:08:31Z</dcterms:created>
  <dcterms:modified xsi:type="dcterms:W3CDTF">2015-02-17T17:38:17Z</dcterms:modified>
</cp:coreProperties>
</file>