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1" r:id="rId2"/>
    <p:sldId id="308" r:id="rId3"/>
    <p:sldId id="340" r:id="rId4"/>
    <p:sldId id="386" r:id="rId5"/>
    <p:sldId id="407" r:id="rId6"/>
    <p:sldId id="408" r:id="rId7"/>
    <p:sldId id="342" r:id="rId8"/>
    <p:sldId id="343" r:id="rId9"/>
    <p:sldId id="346" r:id="rId10"/>
    <p:sldId id="348" r:id="rId11"/>
    <p:sldId id="349" r:id="rId12"/>
    <p:sldId id="351" r:id="rId13"/>
    <p:sldId id="354" r:id="rId14"/>
    <p:sldId id="389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0" r:id="rId24"/>
    <p:sldId id="409" r:id="rId25"/>
    <p:sldId id="399" r:id="rId26"/>
    <p:sldId id="4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0" autoAdjust="0"/>
    <p:restoredTop sz="94632" autoAdjust="0"/>
  </p:normalViewPr>
  <p:slideViewPr>
    <p:cSldViewPr>
      <p:cViewPr varScale="1">
        <p:scale>
          <a:sx n="88" d="100"/>
          <a:sy n="88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EF7AE-0C30-4EA7-B74D-470A9C33048D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01582-F5A8-41ED-8946-57B4D8BFA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2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618E-1193-4D7D-8DDC-CC55F7CAEA60}" type="datetimeFigureOut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2DEFD-3730-4175-8706-350099C5F1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2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DEFD-3730-4175-8706-350099C5F1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1630-FCC7-4698-B2F1-7FD3B17BF28D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4944-1E55-443E-8CBA-4F7E2C7CE4BF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E80A-2CE2-4E89-A913-D2E52AD2F855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81DD-4783-4114-A2FB-F86A2D115E70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D3A6-F7EF-44DE-92A2-9799C198DC3E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BE4-12A5-4354-A028-09D2290D9D7D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0821-E5D6-451E-A7C9-744AA946129E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8C27-40FC-4073-BB1B-A8EEB8C9A6C9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3CF4-EF3C-4F8D-800E-7B77A3D03A3C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FE93-C2A0-494A-99A4-4232065B6BBB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2D5D-B943-4A91-9D54-95D7D78DE188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1B9BE-3BE6-443B-A94F-696C2C1EBD84}" type="datetime1">
              <a:rPr lang="en-US" smtClean="0"/>
              <a:pPr/>
              <a:t>10/15/15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7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Relationship Id="rId9" Type="http://schemas.openxmlformats.org/officeDocument/2006/relationships/slideLayout" Target="../slideLayouts/slideLayout2.xml"/><Relationship Id="rId10" Type="http://schemas.openxmlformats.org/officeDocument/2006/relationships/image" Target="../media/image8.png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r>
              <a:rPr lang="en-US" dirty="0" smtClean="0"/>
              <a:t>Sec 3.3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Question/Answer Animations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Average-Case Complexity of Linear 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Example</a:t>
            </a:r>
            <a:r>
              <a:rPr lang="en-US" dirty="0" smtClean="0"/>
              <a:t>: Describe the average case performance of the linear search algorithm. (Although usually it is very difficult to determine average-case complexity, it is easy for linear search</a:t>
            </a:r>
            <a:r>
              <a:rPr lang="en-US" dirty="0"/>
              <a:t> </a:t>
            </a:r>
            <a:r>
              <a:rPr lang="en-US" dirty="0" smtClean="0"/>
              <a:t>under some simple assumptions)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Solution</a:t>
            </a:r>
            <a:r>
              <a:rPr lang="en-US" dirty="0" smtClean="0"/>
              <a:t>: </a:t>
            </a:r>
            <a:r>
              <a:rPr lang="en-US" u="sng" dirty="0" smtClean="0">
                <a:solidFill>
                  <a:srgbClr val="FF0000"/>
                </a:solidFill>
              </a:rPr>
              <a:t>Assume</a:t>
            </a:r>
            <a:r>
              <a:rPr lang="en-US" dirty="0" smtClean="0"/>
              <a:t> the element is in the list and that the possible positions are equally likely. By the argument on the previous slide, if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, </a:t>
            </a:r>
            <a:r>
              <a:rPr lang="en-US" sz="2400" dirty="0" smtClean="0"/>
              <a:t>the number of comparisons is    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/>
              <a:t>i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1.</a:t>
            </a: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Hence,  the average-case complexity of linear search is </a:t>
            </a: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dirty="0" smtClean="0">
                <a:latin typeface="Cambria Math"/>
                <a:ea typeface="Cambria Math"/>
              </a:rPr>
              <a:t>(</a:t>
            </a:r>
            <a:r>
              <a:rPr lang="en-US" sz="2400" i="1" dirty="0" smtClean="0">
                <a:latin typeface="Cambria Math"/>
                <a:ea typeface="Cambria Math"/>
              </a:rPr>
              <a:t>n</a:t>
            </a:r>
            <a:r>
              <a:rPr lang="en-US" sz="2400" dirty="0" smtClean="0">
                <a:latin typeface="Cambria Math"/>
                <a:ea typeface="Cambria Math"/>
              </a:rPr>
              <a:t>).</a:t>
            </a:r>
            <a:r>
              <a:rPr lang="en-US" sz="24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" name="Picture 1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981200" y="4495800"/>
            <a:ext cx="2624138" cy="435769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4876800" y="4495800"/>
            <a:ext cx="2655094" cy="435769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267200" y="5029200"/>
            <a:ext cx="2878931" cy="5167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Worst-Case Complexity of Binary Search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Describe the time complexity of binary search in terms of the number of comparisons used.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2286000"/>
            <a:ext cx="6248400" cy="1905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   procedure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search(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integer,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increasing integers)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left endpoint of interval}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right endpoint of interval}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⌊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)/2</a:t>
            </a:r>
            <a:r>
              <a:rPr lang="en-US" sz="2600" dirty="0" smtClean="0">
                <a:latin typeface="Cambria Math"/>
                <a:ea typeface="Cambria Math"/>
              </a:rPr>
              <a:t>⌋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 + 1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0</a:t>
            </a: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{location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subscript </a:t>
            </a:r>
            <a:r>
              <a:rPr kumimoji="0" lang="en-US" sz="26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term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  equal to </a:t>
            </a:r>
            <a:r>
              <a:rPr lang="en-US" sz="2600" i="1" dirty="0" smtClean="0"/>
              <a:t>x</a:t>
            </a:r>
            <a:r>
              <a:rPr lang="en-US" sz="2600" dirty="0" smtClean="0"/>
              <a:t>, or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600" dirty="0" smtClean="0"/>
              <a:t> if </a:t>
            </a:r>
            <a:r>
              <a:rPr lang="en-US" sz="2600" i="1" dirty="0" smtClean="0"/>
              <a:t>x</a:t>
            </a:r>
            <a:r>
              <a:rPr lang="en-US" sz="2600" dirty="0" smtClean="0"/>
              <a:t> is not found}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3434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Solution</a:t>
            </a:r>
            <a:r>
              <a:rPr lang="en-US" sz="1600" dirty="0" smtClean="0"/>
              <a:t>:  Assume (for simplicity) </a:t>
            </a:r>
            <a:r>
              <a:rPr lang="en-US" sz="1600" i="1" dirty="0" smtClean="0"/>
              <a:t>n</a:t>
            </a:r>
            <a:r>
              <a:rPr lang="en-US" sz="1600" dirty="0" smtClean="0"/>
              <a:t>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i="1" baseline="30000" dirty="0" smtClean="0"/>
              <a:t>k</a:t>
            </a:r>
            <a:r>
              <a:rPr lang="en-US" sz="1600" dirty="0" smtClean="0"/>
              <a:t> elements. Note that </a:t>
            </a:r>
            <a:r>
              <a:rPr lang="en-US" sz="1600" i="1" dirty="0" smtClean="0"/>
              <a:t>k</a:t>
            </a:r>
            <a:r>
              <a:rPr lang="en-US" sz="1600" dirty="0" smtClean="0"/>
              <a:t> = log </a:t>
            </a:r>
            <a:r>
              <a:rPr lang="en-US" sz="1600" i="1" dirty="0" smtClean="0"/>
              <a:t>n. 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Two comparisons are made at each stage;   </a:t>
            </a:r>
            <a:r>
              <a:rPr lang="en-US" sz="1600" i="1" dirty="0" err="1" smtClean="0"/>
              <a:t>i</a:t>
            </a:r>
            <a:r>
              <a:rPr lang="en-US" sz="1600" dirty="0" smtClean="0"/>
              <a:t> &lt; </a:t>
            </a:r>
            <a:r>
              <a:rPr lang="en-US" sz="1600" i="1" dirty="0" smtClean="0"/>
              <a:t>j</a:t>
            </a:r>
            <a:r>
              <a:rPr lang="en-US" sz="1600" dirty="0" smtClean="0"/>
              <a:t>, and </a:t>
            </a:r>
            <a:r>
              <a:rPr lang="en-US" sz="1600" i="1" dirty="0" smtClean="0"/>
              <a:t>x</a:t>
            </a:r>
            <a:r>
              <a:rPr lang="en-US" sz="1600" dirty="0" smtClean="0"/>
              <a:t> &gt; </a:t>
            </a:r>
            <a:r>
              <a:rPr lang="en-US" sz="1600" i="1" dirty="0" smtClean="0"/>
              <a:t>a</a:t>
            </a:r>
            <a:r>
              <a:rPr lang="en-US" sz="1600" i="1" baseline="-25000" dirty="0" smtClean="0"/>
              <a:t>m</a:t>
            </a:r>
            <a:r>
              <a:rPr lang="en-US" sz="1600" dirty="0" smtClean="0"/>
              <a:t> 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At the first iteration the size of the list is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i="1" baseline="30000" dirty="0" smtClean="0"/>
              <a:t>k </a:t>
            </a:r>
            <a:r>
              <a:rPr lang="en-US" sz="1600" dirty="0" smtClean="0"/>
              <a:t> and after the first iteration it is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i="1" baseline="30000" dirty="0" smtClean="0"/>
              <a:t>k</a:t>
            </a:r>
            <a:r>
              <a:rPr lang="en-US" sz="1600" baseline="30000" dirty="0" smtClean="0"/>
              <a:t>-</a:t>
            </a:r>
            <a:r>
              <a:rPr lang="en-US" sz="16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.  </a:t>
            </a:r>
            <a:r>
              <a:rPr lang="en-US" sz="1600" dirty="0" smtClean="0"/>
              <a:t>Then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i="1" baseline="30000" dirty="0" smtClean="0"/>
              <a:t>k</a:t>
            </a:r>
            <a:r>
              <a:rPr lang="en-US" sz="1600" baseline="30000" dirty="0" smtClean="0"/>
              <a:t>-</a:t>
            </a:r>
            <a:r>
              <a:rPr lang="en-US" sz="16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 smtClean="0"/>
              <a:t> and so on until the size of the list is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 smtClean="0"/>
              <a:t>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 smtClean="0"/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At the last step, a comparison tells us that the size of the list is the size is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1600" dirty="0" smtClean="0"/>
              <a:t>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 smtClean="0"/>
              <a:t> and the element is compared with the single remaining element. 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Hence, at most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i="1" dirty="0" smtClean="0"/>
              <a:t>k</a:t>
            </a:r>
            <a:r>
              <a:rPr lang="en-US" sz="1600" dirty="0" smtClean="0"/>
              <a:t> +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 smtClean="0"/>
              <a:t>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 smtClean="0"/>
              <a:t> log </a:t>
            </a:r>
            <a:r>
              <a:rPr lang="en-US" sz="1600" i="1" dirty="0" smtClean="0"/>
              <a:t>n</a:t>
            </a:r>
            <a:r>
              <a:rPr lang="en-US" sz="1600" dirty="0" smtClean="0"/>
              <a:t> +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 smtClean="0"/>
              <a:t> comparisons are made.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Therefore, the time complexity is </a:t>
            </a:r>
            <a:r>
              <a:rPr lang="en-US" sz="1600" b="1" dirty="0" smtClean="0">
                <a:solidFill>
                  <a:srgbClr val="7030A0"/>
                </a:solidFill>
              </a:rPr>
              <a:t>O(log </a:t>
            </a:r>
            <a:r>
              <a:rPr lang="en-US" sz="1600" b="1" i="1" dirty="0" smtClean="0">
                <a:solidFill>
                  <a:srgbClr val="7030A0"/>
                </a:solidFill>
              </a:rPr>
              <a:t>n</a:t>
            </a:r>
            <a:r>
              <a:rPr lang="en-US" sz="1600" b="1" dirty="0" smtClean="0">
                <a:solidFill>
                  <a:srgbClr val="7030A0"/>
                </a:solidFill>
              </a:rPr>
              <a:t>)</a:t>
            </a:r>
            <a:r>
              <a:rPr lang="en-US" sz="1600" dirty="0" smtClean="0"/>
              <a:t>, better than linear search.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Worst-Case Complexity of Bubble Sort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What is the worst-case complexity of bubble sort in terms of the number of comparisons made?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0" y="2407920"/>
            <a:ext cx="5638800" cy="2057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procedure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bubblesort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real numbers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with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/>
              <a:t>≥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i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−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2600" i="1" dirty="0" smtClean="0">
                <a:latin typeface="Cambria Math"/>
                <a:ea typeface="Cambria Math"/>
              </a:rPr>
              <a:t> −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interchange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{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in increasing order}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8077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r>
              <a:rPr lang="en-US" dirty="0" smtClean="0"/>
              <a:t>: A sequence of </a:t>
            </a:r>
            <a:r>
              <a:rPr lang="en-US" i="1" dirty="0" smtClean="0"/>
              <a:t>n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passes is made through the list. </a:t>
            </a:r>
          </a:p>
          <a:p>
            <a:r>
              <a:rPr lang="en-US" dirty="0" smtClean="0"/>
              <a:t>On each pass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comparisons are made.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ambria Math"/>
                <a:ea typeface="Cambria Math"/>
              </a:rPr>
              <a:t>The worst-case complexity of bubble sort is 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i="1" dirty="0" smtClean="0">
                <a:solidFill>
                  <a:srgbClr val="7030A0"/>
                </a:solidFill>
              </a:rPr>
              <a:t>n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 since                                         .</a:t>
            </a:r>
          </a:p>
          <a:p>
            <a:r>
              <a:rPr lang="en-US" dirty="0" smtClean="0"/>
              <a:t>                                                                            </a:t>
            </a:r>
            <a:endParaRPr lang="en-US" dirty="0"/>
          </a:p>
        </p:txBody>
      </p:sp>
      <p:pic>
        <p:nvPicPr>
          <p:cNvPr id="8" name="Picture 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447800" y="5368290"/>
            <a:ext cx="4509135" cy="34671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400800" y="5791200"/>
            <a:ext cx="2219325" cy="3467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Worst-Case Complexity of Insertion Sort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What is the worst-case complexity of insertion sort in terms of the number of comparisons made?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3048000"/>
            <a:ext cx="3962400" cy="3352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000" b="1" dirty="0" smtClean="0"/>
              <a:t>procedure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insertion</a:t>
            </a:r>
            <a:r>
              <a:rPr kumimoji="0" lang="en-US" sz="8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000" dirty="0" smtClean="0"/>
              <a:t>               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numbers with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0" dirty="0" smtClean="0"/>
              <a:t>≥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2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for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2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8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en-US" sz="8000" b="0" i="1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0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−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0" dirty="0" smtClean="0">
                <a:latin typeface="Cambria Math"/>
                <a:ea typeface="Cambria Math"/>
              </a:rPr>
              <a:t>−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80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8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80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8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8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8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8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581400"/>
            <a:ext cx="3886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r>
              <a:rPr lang="en-US" dirty="0" smtClean="0"/>
              <a:t>: The total number of comparisons are: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Therefore the complexity is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i="1" dirty="0" smtClean="0">
                <a:solidFill>
                  <a:srgbClr val="7030A0"/>
                </a:solidFill>
              </a:rPr>
              <a:t>n</a:t>
            </a:r>
            <a:r>
              <a:rPr lang="en-US" b="1" baseline="30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.</a:t>
            </a:r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914400" y="4343400"/>
            <a:ext cx="3240405" cy="3467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Matrix Multiplication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definition for matrix multiplication can be expressed as an algorithm; </a:t>
            </a:r>
            <a:r>
              <a:rPr lang="en-US" sz="2400" b="1" dirty="0" smtClean="0"/>
              <a:t>C</a:t>
            </a:r>
            <a:r>
              <a:rPr lang="en-US" sz="2400" dirty="0" smtClean="0"/>
              <a:t>  = </a:t>
            </a:r>
            <a:r>
              <a:rPr lang="en-US" sz="2400" b="1" dirty="0" smtClean="0"/>
              <a:t>A B</a:t>
            </a:r>
            <a:r>
              <a:rPr lang="en-US" sz="2400" dirty="0" smtClean="0"/>
              <a:t>  where </a:t>
            </a:r>
            <a:r>
              <a:rPr lang="en-US" sz="2400" b="1" dirty="0" smtClean="0"/>
              <a:t>C</a:t>
            </a:r>
            <a:r>
              <a:rPr lang="en-US" sz="2400" dirty="0" smtClean="0"/>
              <a:t> is an </a:t>
            </a:r>
            <a:r>
              <a:rPr lang="en-US" sz="2400" i="1" dirty="0" smtClean="0"/>
              <a:t>m</a:t>
            </a:r>
            <a:r>
              <a:rPr lang="en-US" sz="2400" dirty="0" smtClean="0"/>
              <a:t>    </a:t>
            </a:r>
            <a:r>
              <a:rPr lang="en-US" sz="2400" i="1" dirty="0" smtClean="0"/>
              <a:t>n</a:t>
            </a:r>
            <a:r>
              <a:rPr lang="en-US" sz="2400" dirty="0" smtClean="0"/>
              <a:t> matrix that is the product of the </a:t>
            </a:r>
            <a:r>
              <a:rPr lang="en-US" sz="2400" i="1" dirty="0" smtClean="0"/>
              <a:t>m</a:t>
            </a:r>
            <a:r>
              <a:rPr lang="en-US" sz="2400" dirty="0" smtClean="0"/>
              <a:t>    </a:t>
            </a:r>
            <a:r>
              <a:rPr lang="en-US" sz="2400" i="1" dirty="0" smtClean="0"/>
              <a:t>k</a:t>
            </a:r>
            <a:r>
              <a:rPr lang="en-US" sz="2400" dirty="0" smtClean="0"/>
              <a:t> matrix </a:t>
            </a:r>
            <a:r>
              <a:rPr lang="en-US" sz="2400" b="1" dirty="0" smtClean="0"/>
              <a:t>A</a:t>
            </a:r>
            <a:r>
              <a:rPr lang="en-US" sz="2400" dirty="0" smtClean="0"/>
              <a:t> and the   </a:t>
            </a:r>
            <a:r>
              <a:rPr lang="en-US" sz="2400" i="1" dirty="0" smtClean="0"/>
              <a:t>k</a:t>
            </a:r>
            <a:r>
              <a:rPr lang="en-US" sz="2400" dirty="0" smtClean="0"/>
              <a:t>    </a:t>
            </a:r>
            <a:r>
              <a:rPr lang="en-US" sz="2400" i="1" dirty="0" smtClean="0"/>
              <a:t>n</a:t>
            </a:r>
            <a:r>
              <a:rPr lang="en-US" sz="2400" dirty="0" smtClean="0"/>
              <a:t> matrix </a:t>
            </a:r>
            <a:r>
              <a:rPr lang="en-US" sz="2400" b="1" dirty="0" smtClean="0"/>
              <a:t>B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algorithm carries out matrix multiplication based on its definition. 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3962400"/>
            <a:ext cx="54864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procedure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matrix multiplication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600" b="1" dirty="0" smtClean="0"/>
              <a:t>A</a:t>
            </a:r>
            <a:r>
              <a:rPr lang="en-US" sz="2600" i="1" dirty="0" smtClean="0"/>
              <a:t>,</a:t>
            </a:r>
            <a:r>
              <a:rPr lang="en-US" sz="2600" b="1" dirty="0" smtClean="0"/>
              <a:t>B</a:t>
            </a:r>
            <a:r>
              <a:rPr lang="en-US" sz="2600" i="1" dirty="0" smtClean="0"/>
              <a:t>: </a:t>
            </a:r>
            <a:r>
              <a:rPr lang="en-US" sz="2600" dirty="0" smtClean="0"/>
              <a:t>matrices)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i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dirty="0" smtClean="0"/>
              <a:t>m             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dirty="0" smtClean="0"/>
              <a:t>n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r>
              <a:rPr lang="en-US" sz="2600" dirty="0" smtClean="0"/>
              <a:t>=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               for </a:t>
            </a:r>
            <a:r>
              <a:rPr lang="en-US" sz="2600" i="1" dirty="0" smtClean="0"/>
              <a:t>q</a:t>
            </a:r>
            <a:r>
              <a:rPr lang="en-US" sz="2600" dirty="0" smtClean="0"/>
              <a:t> :=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dirty="0" smtClean="0"/>
              <a:t> to </a:t>
            </a:r>
            <a:r>
              <a:rPr lang="en-US" sz="2600" i="1" dirty="0" smtClean="0"/>
              <a:t>k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i="1" dirty="0" smtClean="0"/>
              <a:t>                   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ij</a:t>
            </a:r>
            <a:r>
              <a:rPr lang="en-US" sz="2600" dirty="0" smtClean="0"/>
              <a:t> := 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ij</a:t>
            </a:r>
            <a:r>
              <a:rPr lang="en-US" sz="2600" dirty="0" smtClean="0"/>
              <a:t> +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iq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</a:t>
            </a:r>
            <a:r>
              <a:rPr lang="en-US" sz="2600" i="1" baseline="-25000" dirty="0" err="1" smtClean="0"/>
              <a:t>qj</a:t>
            </a:r>
            <a:endParaRPr kumimoji="0" lang="en-US" sz="2600" b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return C</a:t>
            </a:r>
            <a:r>
              <a:rPr lang="en-US" sz="2600" dirty="0" smtClean="0"/>
              <a:t>{</a:t>
            </a:r>
            <a:r>
              <a:rPr lang="en-US" sz="2600" b="1" dirty="0" smtClean="0"/>
              <a:t>C = [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ij</a:t>
            </a:r>
            <a:r>
              <a:rPr lang="en-US" sz="2600" b="1" dirty="0" smtClean="0"/>
              <a:t>]</a:t>
            </a:r>
            <a:r>
              <a:rPr lang="en-US" sz="2600" i="1" dirty="0" smtClean="0"/>
              <a:t> </a:t>
            </a:r>
            <a:r>
              <a:rPr lang="en-US" sz="2600" dirty="0" smtClean="0"/>
              <a:t>is the product of </a:t>
            </a:r>
            <a:r>
              <a:rPr lang="en-US" sz="2600" b="1" dirty="0" smtClean="0"/>
              <a:t>A</a:t>
            </a:r>
            <a:r>
              <a:rPr lang="en-US" sz="2600" dirty="0" smtClean="0"/>
              <a:t> and </a:t>
            </a:r>
            <a:r>
              <a:rPr lang="en-US" sz="2600" b="1" dirty="0" smtClean="0"/>
              <a:t>B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705600" y="2819400"/>
            <a:ext cx="154781" cy="152400"/>
          </a:xfrm>
          <a:prstGeom prst="rect">
            <a:avLst/>
          </a:prstGeom>
        </p:spPr>
      </p:pic>
      <p:pic>
        <p:nvPicPr>
          <p:cNvPr id="6" name="Picture 5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324600" y="2514600"/>
            <a:ext cx="154781" cy="152400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581400" y="2819400"/>
            <a:ext cx="154781" cy="152400"/>
          </a:xfrm>
          <a:prstGeom prst="rect">
            <a:avLst/>
          </a:prstGeom>
        </p:spPr>
      </p:pic>
      <p:pic>
        <p:nvPicPr>
          <p:cNvPr id="13" name="Picture 12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429000" y="4648200"/>
            <a:ext cx="2261711" cy="42862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23832" y="4343400"/>
            <a:ext cx="1958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Assignment: Draw a flowchart for this algorithm</a:t>
            </a:r>
          </a:p>
        </p:txBody>
      </p:sp>
      <p:sp>
        <p:nvSpPr>
          <p:cNvPr id="11" name="Cloud 10"/>
          <p:cNvSpPr/>
          <p:nvPr/>
        </p:nvSpPr>
        <p:spPr>
          <a:xfrm>
            <a:off x="6172200" y="76200"/>
            <a:ext cx="29718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of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How many additions of integers and multiplications of integers are used by the matrix multiplication algorithm to multiply two </a:t>
            </a:r>
            <a:r>
              <a:rPr lang="en-US" i="1" dirty="0" smtClean="0"/>
              <a:t>n</a:t>
            </a:r>
            <a:r>
              <a:rPr lang="en-US" dirty="0" smtClean="0"/>
              <a:t>    </a:t>
            </a:r>
            <a:r>
              <a:rPr lang="en-US" i="1" dirty="0" err="1" smtClean="0"/>
              <a:t>n</a:t>
            </a:r>
            <a:r>
              <a:rPr lang="en-US" dirty="0" smtClean="0"/>
              <a:t> matrices.</a:t>
            </a:r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 There are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entries in the product. Finding each entry requires </a:t>
            </a:r>
            <a:r>
              <a:rPr lang="en-US" i="1" dirty="0" smtClean="0"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multiplications and </a:t>
            </a:r>
            <a:r>
              <a:rPr lang="en-US" i="1" dirty="0" smtClean="0"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− 1 additions. Hence,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 multiplications and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− 1)    additions are used.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Hence, the complexity of matrix multiplication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6934200" y="2895600"/>
            <a:ext cx="154781" cy="15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990600"/>
            <a:ext cx="29718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Product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definition of Boolean product  of zero-one matrices can also be converted to an algorithm.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60960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procedure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noProof="0" dirty="0" smtClean="0"/>
              <a:t>Boolean product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600" b="1" dirty="0" smtClean="0"/>
              <a:t>A</a:t>
            </a:r>
            <a:r>
              <a:rPr lang="en-US" sz="2600" i="1" dirty="0" smtClean="0"/>
              <a:t>,</a:t>
            </a:r>
            <a:r>
              <a:rPr lang="en-US" sz="2600" b="1" dirty="0" smtClean="0"/>
              <a:t>B</a:t>
            </a:r>
            <a:r>
              <a:rPr lang="en-US" sz="2600" i="1" dirty="0" smtClean="0"/>
              <a:t>: </a:t>
            </a:r>
            <a:r>
              <a:rPr lang="en-US" sz="2600" dirty="0" smtClean="0"/>
              <a:t>zero-one</a:t>
            </a:r>
            <a:r>
              <a:rPr lang="en-US" sz="2600" i="1" dirty="0" smtClean="0"/>
              <a:t> </a:t>
            </a:r>
            <a:r>
              <a:rPr lang="en-US" sz="2600" dirty="0" smtClean="0"/>
              <a:t>matrices)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i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dirty="0" smtClean="0"/>
              <a:t>m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dirty="0" smtClean="0"/>
              <a:t>n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r>
              <a:rPr lang="en-US" sz="2600" dirty="0" smtClean="0"/>
              <a:t>=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               for </a:t>
            </a:r>
            <a:r>
              <a:rPr lang="en-US" sz="2600" i="1" dirty="0" smtClean="0"/>
              <a:t>q</a:t>
            </a:r>
            <a:r>
              <a:rPr lang="en-US" sz="2600" dirty="0" smtClean="0"/>
              <a:t> :=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dirty="0" smtClean="0"/>
              <a:t> to </a:t>
            </a:r>
            <a:r>
              <a:rPr lang="en-US" sz="2600" i="1" dirty="0" smtClean="0"/>
              <a:t>k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i="1" dirty="0" smtClean="0"/>
              <a:t>                   </a:t>
            </a:r>
            <a:r>
              <a:rPr lang="en-US" sz="2600" dirty="0" smtClean="0"/>
              <a:t> </a:t>
            </a:r>
            <a:r>
              <a:rPr lang="en-US" sz="2600" i="1" dirty="0" err="1" smtClean="0">
                <a:ea typeface="Cambria Math"/>
                <a:sym typeface="Symbol"/>
              </a:rPr>
              <a:t>c</a:t>
            </a:r>
            <a:r>
              <a:rPr lang="en-US" sz="2600" i="1" baseline="-25000" dirty="0" err="1" smtClean="0">
                <a:ea typeface="Cambria Math"/>
                <a:sym typeface="Symbol"/>
              </a:rPr>
              <a:t>ij</a:t>
            </a:r>
            <a:r>
              <a:rPr lang="en-US" sz="2600" baseline="-25000" dirty="0" smtClean="0">
                <a:ea typeface="Cambria Math"/>
                <a:sym typeface="Symbol"/>
              </a:rPr>
              <a:t>  </a:t>
            </a:r>
            <a:r>
              <a:rPr lang="en-US" sz="2600" dirty="0" smtClean="0">
                <a:ea typeface="Cambria Math"/>
                <a:sym typeface="Symbol"/>
              </a:rPr>
              <a:t>:= 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ij</a:t>
            </a:r>
            <a:r>
              <a:rPr lang="en-US" sz="2600" i="1" baseline="-25000" dirty="0" smtClean="0"/>
              <a:t>  </a:t>
            </a:r>
            <a:r>
              <a:rPr lang="en-US" sz="2600" dirty="0" smtClean="0">
                <a:latin typeface="Cambria Math"/>
                <a:ea typeface="Cambria Math"/>
                <a:sym typeface="Symbol"/>
              </a:rPr>
              <a:t>∨ (</a:t>
            </a:r>
            <a:r>
              <a:rPr lang="en-US" sz="2600" i="1" dirty="0" err="1" smtClean="0">
                <a:ea typeface="Cambria Math"/>
                <a:sym typeface="Symbol"/>
              </a:rPr>
              <a:t>a</a:t>
            </a:r>
            <a:r>
              <a:rPr lang="en-US" sz="2600" i="1" baseline="-25000" dirty="0" err="1" smtClean="0">
                <a:ea typeface="Cambria Math"/>
                <a:sym typeface="Symbol"/>
              </a:rPr>
              <a:t>iq</a:t>
            </a:r>
            <a:r>
              <a:rPr lang="en-US" sz="2600" dirty="0" smtClean="0">
                <a:latin typeface="Cambria Math"/>
                <a:ea typeface="Cambria Math"/>
                <a:sym typeface="Symbol"/>
              </a:rPr>
              <a:t> ∧ </a:t>
            </a:r>
            <a:r>
              <a:rPr lang="en-US" sz="2600" i="1" dirty="0" err="1" smtClean="0">
                <a:ea typeface="Cambria Math"/>
                <a:sym typeface="Symbol"/>
              </a:rPr>
              <a:t>b</a:t>
            </a:r>
            <a:r>
              <a:rPr lang="en-US" sz="2600" i="1" baseline="-25000" dirty="0" err="1" smtClean="0">
                <a:ea typeface="Cambria Math"/>
                <a:sym typeface="Symbol"/>
              </a:rPr>
              <a:t>qj</a:t>
            </a:r>
            <a:r>
              <a:rPr lang="en-US" sz="2600" dirty="0" smtClean="0">
                <a:ea typeface="Cambria Math"/>
                <a:sym typeface="Symbol"/>
              </a:rPr>
              <a:t>)</a:t>
            </a:r>
            <a:endParaRPr kumimoji="0" lang="en-US" sz="2600" b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return C</a:t>
            </a:r>
            <a:r>
              <a:rPr lang="en-US" sz="2600" dirty="0" smtClean="0"/>
              <a:t>{</a:t>
            </a:r>
            <a:r>
              <a:rPr lang="en-US" sz="2600" b="1" dirty="0" smtClean="0"/>
              <a:t>C = [</a:t>
            </a:r>
            <a:r>
              <a:rPr lang="en-US" sz="2600" i="1" dirty="0" err="1" smtClean="0"/>
              <a:t>c</a:t>
            </a:r>
            <a:r>
              <a:rPr lang="en-US" sz="2600" i="1" baseline="-25000" dirty="0" err="1" smtClean="0"/>
              <a:t>ij</a:t>
            </a:r>
            <a:r>
              <a:rPr lang="en-US" sz="2600" b="1" dirty="0" smtClean="0"/>
              <a:t>]</a:t>
            </a:r>
            <a:r>
              <a:rPr lang="en-US" sz="2600" i="1" dirty="0" smtClean="0"/>
              <a:t> </a:t>
            </a:r>
            <a:r>
              <a:rPr lang="en-US" sz="2600" dirty="0" smtClean="0"/>
              <a:t>is the Boolean product of </a:t>
            </a:r>
            <a:r>
              <a:rPr lang="en-US" sz="2600" b="1" dirty="0" smtClean="0"/>
              <a:t>A</a:t>
            </a:r>
            <a:r>
              <a:rPr lang="en-US" sz="2600" dirty="0" smtClean="0"/>
              <a:t> and </a:t>
            </a:r>
            <a:r>
              <a:rPr lang="en-US" sz="2600" b="1" dirty="0" smtClean="0"/>
              <a:t>B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5791200"/>
            <a:ext cx="5234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Assignment: Draw a flowchart for this algorithm</a:t>
            </a:r>
          </a:p>
        </p:txBody>
      </p:sp>
      <p:sp>
        <p:nvSpPr>
          <p:cNvPr id="7" name="Cloud 6"/>
          <p:cNvSpPr/>
          <p:nvPr/>
        </p:nvSpPr>
        <p:spPr>
          <a:xfrm>
            <a:off x="6019800" y="381000"/>
            <a:ext cx="29718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Complexity of Boolean Product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How many bit operations are used to find    </a:t>
            </a:r>
            <a:r>
              <a:rPr lang="en-US" b="1" dirty="0" smtClean="0">
                <a:ea typeface="Cambria Math"/>
                <a:sym typeface="Symbol"/>
              </a:rPr>
              <a:t>A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⊙</a:t>
            </a:r>
            <a:r>
              <a:rPr lang="en-US" dirty="0" smtClean="0">
                <a:ea typeface="Cambria Math"/>
                <a:sym typeface="Symbol"/>
              </a:rPr>
              <a:t> </a:t>
            </a:r>
            <a:r>
              <a:rPr lang="en-US" b="1" dirty="0" smtClean="0">
                <a:ea typeface="Cambria Math"/>
                <a:sym typeface="Symbol"/>
              </a:rPr>
              <a:t>B</a:t>
            </a:r>
            <a:r>
              <a:rPr lang="en-US" dirty="0" smtClean="0">
                <a:ea typeface="Cambria Math"/>
                <a:sym typeface="Symbol"/>
              </a:rPr>
              <a:t>,</a:t>
            </a:r>
            <a:r>
              <a:rPr lang="en-US" b="1" dirty="0" smtClean="0">
                <a:ea typeface="Cambria Math"/>
                <a:sym typeface="Symbol"/>
              </a:rPr>
              <a:t>  </a:t>
            </a:r>
            <a:r>
              <a:rPr lang="en-US" dirty="0" smtClean="0">
                <a:sym typeface="Symbol"/>
              </a:rPr>
              <a:t>where A and B are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  </a:t>
            </a:r>
            <a:r>
              <a:rPr lang="en-US" i="1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zero-one matrices?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 There are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entries in the </a:t>
            </a:r>
            <a:r>
              <a:rPr lang="en-US" b="1" dirty="0" smtClean="0">
                <a:ea typeface="Cambria Math"/>
                <a:sym typeface="Symbol"/>
              </a:rPr>
              <a:t>A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⊙</a:t>
            </a:r>
            <a:r>
              <a:rPr lang="en-US" dirty="0" smtClean="0">
                <a:ea typeface="Cambria Math"/>
                <a:sym typeface="Symbol"/>
              </a:rPr>
              <a:t> </a:t>
            </a:r>
            <a:r>
              <a:rPr lang="en-US" b="1" dirty="0" smtClean="0">
                <a:ea typeface="Cambria Math"/>
                <a:sym typeface="Symbol"/>
              </a:rPr>
              <a:t>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A total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Ors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ANDs are used to find each entry. Hence, </a:t>
            </a:r>
            <a:r>
              <a:rPr lang="en-US" dirty="0" smtClean="0">
                <a:latin typeface="Cambria Math"/>
                <a:ea typeface="Cambria Math"/>
              </a:rPr>
              <a:t>each entry takes 2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 bit operations. A total of 2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  operations are used.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Therefore the complexity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4876800" y="2514600"/>
            <a:ext cx="154781" cy="152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990600"/>
            <a:ext cx="29718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Matrix-Chain Multiplication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should the </a:t>
            </a:r>
            <a:r>
              <a:rPr lang="en-US" i="1" dirty="0" smtClean="0"/>
              <a:t>matrix-chain</a:t>
            </a:r>
            <a:r>
              <a:rPr lang="en-US" dirty="0" smtClean="0"/>
              <a:t>  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>
                <a:latin typeface="Cambria Math"/>
                <a:ea typeface="Cambria Math"/>
              </a:rPr>
              <a:t>∙ ∙ ∙</a:t>
            </a:r>
            <a:r>
              <a:rPr lang="en-US" b="1" dirty="0" smtClean="0"/>
              <a:t>A</a:t>
            </a:r>
            <a:r>
              <a:rPr lang="en-US" i="1" baseline="-25000" dirty="0" smtClean="0"/>
              <a:t>n   </a:t>
            </a:r>
            <a:r>
              <a:rPr lang="en-US" i="1" dirty="0" smtClean="0"/>
              <a:t> </a:t>
            </a:r>
            <a:r>
              <a:rPr lang="en-US" dirty="0" smtClean="0"/>
              <a:t>be computed  using the fewest multiplications of integers, where </a:t>
            </a:r>
            <a:r>
              <a:rPr lang="en-US" b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baseline="-25000" dirty="0" smtClean="0"/>
              <a:t> 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>
                <a:latin typeface="Cambria Math"/>
                <a:ea typeface="Cambria Math"/>
              </a:rPr>
              <a:t> ,    ∙ ∙ ∙ , </a:t>
            </a:r>
            <a:r>
              <a:rPr lang="en-US" b="1" dirty="0" smtClean="0"/>
              <a:t>A</a:t>
            </a:r>
            <a:r>
              <a:rPr lang="en-US" i="1" baseline="-25000" dirty="0" smtClean="0"/>
              <a:t>n    </a:t>
            </a:r>
            <a:r>
              <a:rPr lang="en-US" i="1" dirty="0" smtClean="0"/>
              <a:t> </a:t>
            </a:r>
            <a:r>
              <a:rPr lang="en-US" dirty="0" smtClean="0"/>
              <a:t>are </a:t>
            </a:r>
            <a:r>
              <a:rPr lang="en-US" i="1" dirty="0" smtClean="0"/>
              <a:t>m</a:t>
            </a:r>
            <a:r>
              <a:rPr lang="en-US" baseline="-25000" dirty="0" smtClean="0"/>
              <a:t>1       </a:t>
            </a:r>
            <a:r>
              <a:rPr lang="en-US" i="1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sz="2800" i="1" dirty="0" smtClean="0"/>
              <a:t> m</a:t>
            </a:r>
            <a:r>
              <a:rPr lang="en-US" sz="2800" baseline="-25000" dirty="0" smtClean="0"/>
              <a:t>2      </a:t>
            </a:r>
            <a:r>
              <a:rPr lang="en-US" sz="2800" i="1" dirty="0" smtClean="0"/>
              <a:t>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,</a:t>
            </a:r>
            <a:r>
              <a:rPr lang="en-US" sz="2800" dirty="0" smtClean="0">
                <a:latin typeface="Cambria Math"/>
                <a:ea typeface="Cambria Math"/>
              </a:rPr>
              <a:t> ∙ ∙ ∙ </a:t>
            </a:r>
            <a:r>
              <a:rPr lang="en-US" sz="2800" i="1" dirty="0" err="1" smtClean="0"/>
              <a:t>m</a:t>
            </a:r>
            <a:r>
              <a:rPr lang="en-US" sz="2800" i="1" baseline="-25000" dirty="0" err="1" smtClean="0"/>
              <a:t>n</a:t>
            </a:r>
            <a:r>
              <a:rPr lang="en-US" sz="2800" baseline="-25000" dirty="0" smtClean="0"/>
              <a:t>      </a:t>
            </a:r>
            <a:r>
              <a:rPr lang="en-US" sz="2800" i="1" dirty="0" smtClean="0"/>
              <a:t>m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+1    </a:t>
            </a:r>
            <a:r>
              <a:rPr lang="en-US" sz="2800" dirty="0" smtClean="0"/>
              <a:t> integer matrices. Matrix multiplication is associative (exercise in Section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2.6</a:t>
            </a:r>
            <a:r>
              <a:rPr lang="en-US" sz="2800" dirty="0" smtClean="0"/>
              <a:t>).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In which order should the integer matrices 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i="1" baseline="-25000" dirty="0" smtClean="0"/>
              <a:t>  </a:t>
            </a:r>
            <a:r>
              <a:rPr lang="en-US" dirty="0" smtClean="0"/>
              <a:t>-  where </a:t>
            </a:r>
            <a:r>
              <a:rPr lang="en-US" b="1" dirty="0" smtClean="0"/>
              <a:t>A</a:t>
            </a:r>
            <a:r>
              <a:rPr lang="en-US" baseline="-25000" dirty="0" smtClean="0"/>
              <a:t>1  </a:t>
            </a:r>
            <a:r>
              <a:rPr lang="en-US" dirty="0" smtClean="0"/>
              <a:t>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30    20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b="1" dirty="0" smtClean="0"/>
              <a:t>A</a:t>
            </a:r>
            <a:r>
              <a:rPr lang="en-US" baseline="-25000" dirty="0" smtClean="0"/>
              <a:t>2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  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40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b="1" dirty="0" smtClean="0"/>
              <a:t>A</a:t>
            </a:r>
            <a:r>
              <a:rPr lang="en-US" baseline="-25000" dirty="0" smtClean="0"/>
              <a:t>3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40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 </a:t>
            </a:r>
            <a:r>
              <a:rPr lang="en-US" dirty="0" smtClean="0"/>
              <a:t>- be multiplied to use the least number of multiplications.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 There are two possible ways to compute 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): 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 takes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40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 = 8000 multiplications. Then multiplying </a:t>
            </a:r>
            <a:r>
              <a:rPr lang="en-US" b="1" dirty="0" smtClean="0"/>
              <a:t>A</a:t>
            </a:r>
            <a:r>
              <a:rPr lang="en-US" baseline="-25000" dirty="0" smtClean="0"/>
              <a:t>1  </a:t>
            </a:r>
            <a:r>
              <a:rPr lang="en-US" dirty="0" smtClean="0"/>
              <a:t> by 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20    10 </a:t>
            </a:r>
            <a:r>
              <a:rPr lang="en-US" dirty="0" smtClean="0"/>
              <a:t>matrix 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takes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20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 = 6000 multiplications. So the total number is 8000 + 6000 = 14,000.</a:t>
            </a:r>
            <a:endParaRPr lang="en-US" baseline="-25000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endParaRPr lang="en-US" baseline="-25000" dirty="0" smtClean="0"/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 takes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20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40 = 24,000 multiplications. Then multiplying the 30     40 matrix  </a:t>
            </a:r>
            <a:r>
              <a:rPr lang="en-US" b="1" dirty="0" smtClean="0"/>
              <a:t>A</a:t>
            </a:r>
            <a:r>
              <a:rPr lang="en-US" baseline="-25000" dirty="0" smtClean="0"/>
              <a:t>1</a:t>
            </a:r>
            <a:r>
              <a:rPr lang="en-US" b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by </a:t>
            </a:r>
            <a:r>
              <a:rPr lang="en-US" b="1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takes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40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 = 12,000 multiplications. So the total number is 24,000 + 12,000 = 36,000.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So the first method is best.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219200" y="2514600"/>
            <a:ext cx="154781" cy="152400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2743200" y="2590800"/>
            <a:ext cx="154781" cy="152400"/>
          </a:xfrm>
          <a:prstGeom prst="rect">
            <a:avLst/>
          </a:prstGeom>
        </p:spPr>
      </p:pic>
      <p:pic>
        <p:nvPicPr>
          <p:cNvPr id="6" name="Picture 5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7924800" y="2286000"/>
            <a:ext cx="154781" cy="152400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371600" y="3352800"/>
            <a:ext cx="154781" cy="152400"/>
          </a:xfrm>
          <a:prstGeom prst="rect">
            <a:avLst/>
          </a:prstGeom>
        </p:spPr>
      </p:pic>
      <p:pic>
        <p:nvPicPr>
          <p:cNvPr id="8" name="Picture 7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2590800" y="3352800"/>
            <a:ext cx="154781" cy="15240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3733800" y="3352800"/>
            <a:ext cx="154781" cy="152400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3733800" y="4419600"/>
            <a:ext cx="154781" cy="152400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3124200" y="5410200"/>
            <a:ext cx="154781" cy="152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14800" y="5867400"/>
            <a:ext cx="45720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 efficient algorithm for finding the best order for matrix-chain multiplication can be based on the algorithmic paradigm known as </a:t>
            </a:r>
            <a:r>
              <a:rPr lang="en-US" sz="1200" i="1" dirty="0" smtClean="0"/>
              <a:t>dynamic programming</a:t>
            </a:r>
            <a:r>
              <a:rPr lang="en-US" sz="1200" dirty="0" smtClean="0"/>
              <a:t>. (see Ex.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57</a:t>
            </a:r>
            <a:r>
              <a:rPr lang="en-US" sz="1200" dirty="0" smtClean="0"/>
              <a:t> in Section 8.1)</a:t>
            </a:r>
          </a:p>
          <a:p>
            <a:endParaRPr lang="en-US" sz="1200" b="1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5943600" y="533400"/>
            <a:ext cx="29718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Optional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i="1" dirty="0" smtClean="0"/>
              <a:t>algorithmic paradigm  </a:t>
            </a:r>
            <a:r>
              <a:rPr lang="en-US" dirty="0" smtClean="0"/>
              <a:t>is a </a:t>
            </a:r>
            <a:r>
              <a:rPr lang="en-US" dirty="0" err="1" smtClean="0"/>
              <a:t>a</a:t>
            </a:r>
            <a:r>
              <a:rPr lang="en-US" dirty="0" smtClean="0"/>
              <a:t> general approach based on a particular concept for constructing algorithms to solve a variety of problems.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Greedy</a:t>
            </a:r>
            <a:r>
              <a:rPr lang="en-US" dirty="0" smtClean="0"/>
              <a:t> algorithms were introduced in 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3.1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discuss </a:t>
            </a:r>
            <a:r>
              <a:rPr lang="en-US" b="1" dirty="0" smtClean="0">
                <a:solidFill>
                  <a:srgbClr val="FF0000"/>
                </a:solidFill>
              </a:rPr>
              <a:t>brute-force</a:t>
            </a:r>
            <a:r>
              <a:rPr lang="en-US" dirty="0" smtClean="0"/>
              <a:t> algorithms in this section.</a:t>
            </a:r>
          </a:p>
          <a:p>
            <a:pPr lvl="1"/>
            <a:r>
              <a:rPr lang="en-US" dirty="0" smtClean="0"/>
              <a:t>We will see </a:t>
            </a:r>
            <a:r>
              <a:rPr lang="en-US" b="1" dirty="0" smtClean="0">
                <a:solidFill>
                  <a:srgbClr val="FF0000"/>
                </a:solidFill>
              </a:rPr>
              <a:t>divide-and-conquer</a:t>
            </a:r>
            <a:r>
              <a:rPr lang="en-US" dirty="0" smtClean="0"/>
              <a:t> algorithms (Chapter 8), </a:t>
            </a:r>
            <a:r>
              <a:rPr lang="en-US" b="1" dirty="0" smtClean="0">
                <a:solidFill>
                  <a:srgbClr val="FF0000"/>
                </a:solidFill>
              </a:rPr>
              <a:t>dynamic programming </a:t>
            </a:r>
            <a:r>
              <a:rPr lang="en-US" dirty="0" smtClean="0"/>
              <a:t>(Chapter 8), </a:t>
            </a:r>
            <a:r>
              <a:rPr lang="en-US" b="1" dirty="0" smtClean="0">
                <a:solidFill>
                  <a:srgbClr val="FF0000"/>
                </a:solidFill>
              </a:rPr>
              <a:t>backtracking</a:t>
            </a:r>
            <a:r>
              <a:rPr lang="en-US" dirty="0" smtClean="0"/>
              <a:t> (Chapter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 smtClean="0"/>
              <a:t>), and </a:t>
            </a:r>
            <a:r>
              <a:rPr lang="en-US" b="1" dirty="0" smtClean="0">
                <a:solidFill>
                  <a:srgbClr val="FF0000"/>
                </a:solidFill>
              </a:rPr>
              <a:t>probabilistic algorithms </a:t>
            </a:r>
            <a:r>
              <a:rPr lang="en-US" dirty="0" smtClean="0"/>
              <a:t>(Chapter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 smtClean="0"/>
              <a:t>). There are many other paradigms that you may see in later courses.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Algorithms </a:t>
            </a:r>
          </a:p>
          <a:p>
            <a:pPr lvl="1"/>
            <a:r>
              <a:rPr lang="en-US" dirty="0" smtClean="0"/>
              <a:t>Example Algorithms </a:t>
            </a:r>
          </a:p>
          <a:p>
            <a:pPr lvl="1"/>
            <a:r>
              <a:rPr lang="en-US" dirty="0" smtClean="0"/>
              <a:t>Algorithmic Paradigms</a:t>
            </a:r>
          </a:p>
          <a:p>
            <a:r>
              <a:rPr lang="en-US" dirty="0" smtClean="0"/>
              <a:t>Growth of Functions</a:t>
            </a:r>
          </a:p>
          <a:p>
            <a:pPr lvl="1"/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and other Notation</a:t>
            </a:r>
          </a:p>
          <a:p>
            <a:r>
              <a:rPr lang="en-US" dirty="0" smtClean="0"/>
              <a:t>Complexity of Algorithms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Brute-Force 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30937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brute-force</a:t>
            </a:r>
            <a:r>
              <a:rPr lang="en-US" i="1" dirty="0" smtClean="0"/>
              <a:t> </a:t>
            </a:r>
            <a:r>
              <a:rPr lang="en-US" dirty="0" smtClean="0"/>
              <a:t>algorithm is solved in the most straightforward manner, without taking advantage of any ideas that can make the algorithm more efficient.</a:t>
            </a:r>
          </a:p>
          <a:p>
            <a:r>
              <a:rPr lang="en-US" dirty="0" smtClean="0"/>
              <a:t>Brute-force algorithms we have previously seen are sequential search, bubble sort, and insertion sort. </a:t>
            </a:r>
            <a:endParaRPr lang="en-US" dirty="0"/>
          </a:p>
        </p:txBody>
      </p:sp>
      <p:pic>
        <p:nvPicPr>
          <p:cNvPr id="6" name="Picture 2" descr="C:\Documents and Settings\Richard Scherl\Local Settings\Temporary Internet Files\Content.IE5\00IWHKE8\MC900140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1"/>
            <a:ext cx="1866595" cy="156207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the Closest Pair of Points  by Brute-Force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Construct a brute-force algorithm for finding the closest pair of points in a set of </a:t>
            </a:r>
            <a:r>
              <a:rPr lang="en-US" i="1" dirty="0" smtClean="0"/>
              <a:t>n</a:t>
            </a:r>
            <a:r>
              <a:rPr lang="en-US" dirty="0" smtClean="0"/>
              <a:t> points in the plane and provide a worst-case estimate of the number of arithmetic operations.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Solution</a:t>
            </a:r>
            <a:r>
              <a:rPr lang="en-US" dirty="0" smtClean="0"/>
              <a:t>: Recall that the distance between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 and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</a:t>
            </a:r>
            <a:r>
              <a:rPr lang="en-US" dirty="0" smtClean="0"/>
              <a:t>) is                                  . </a:t>
            </a:r>
            <a:r>
              <a:rPr lang="en-US" b="1" dirty="0" smtClean="0"/>
              <a:t>A brute-force algorithm simply computes the distance between all pairs of points and picks the pair with the smallest distance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</a:t>
            </a:r>
            <a:r>
              <a:rPr lang="en-US" dirty="0" smtClean="0">
                <a:latin typeface="Cambria Math"/>
                <a:ea typeface="Cambria Math"/>
              </a:rPr>
              <a:t>→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663625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There is no need to compute the square root, since the square of the distance between two points is smallest when the distance is smallest. </a:t>
            </a:r>
            <a:endParaRPr lang="en-US" dirty="0"/>
          </a:p>
        </p:txBody>
      </p:sp>
      <p:pic>
        <p:nvPicPr>
          <p:cNvPr id="8" name="Picture 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057400" y="4114800"/>
            <a:ext cx="2695575" cy="304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the Closest Pair of Points by Brute-Force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Algorithm for finding the closest pair in a set of </a:t>
            </a:r>
            <a:r>
              <a:rPr lang="en-US" i="1" dirty="0" smtClean="0"/>
              <a:t>n</a:t>
            </a:r>
            <a:r>
              <a:rPr lang="en-US" dirty="0" smtClean="0"/>
              <a:t> points.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algorithm loops through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)/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pairs of points, computes the value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  <a:r>
              <a:rPr lang="en-US" baseline="30000" dirty="0" smtClean="0"/>
              <a:t>2   </a:t>
            </a:r>
            <a:r>
              <a:rPr lang="en-US" dirty="0" smtClean="0"/>
              <a:t>+ (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</a:t>
            </a:r>
            <a:r>
              <a:rPr lang="en-US" baseline="30000" dirty="0" smtClean="0"/>
              <a:t>2 </a:t>
            </a:r>
            <a:r>
              <a:rPr lang="en-US" dirty="0" smtClean="0"/>
              <a:t> and compares it with the minimum, etc. So, the algorithm uses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arithmetic and comparison operations.</a:t>
            </a:r>
          </a:p>
          <a:p>
            <a:r>
              <a:rPr lang="en-US" dirty="0" smtClean="0"/>
              <a:t>We will develop an algorithm with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) worst-case complexity in 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8.3</a:t>
            </a:r>
            <a:r>
              <a:rPr lang="en-US" dirty="0" smtClean="0"/>
              <a:t>.</a:t>
            </a:r>
          </a:p>
          <a:p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2362200"/>
            <a:ext cx="6400800" cy="2209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6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procedure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closest</a:t>
            </a:r>
            <a:r>
              <a:rPr lang="en-US" sz="2600" i="1" noProof="0" dirty="0" smtClean="0"/>
              <a:t> pair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</a:t>
            </a:r>
            <a:r>
              <a:rPr lang="en-US" sz="2600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),</a:t>
            </a:r>
            <a:r>
              <a:rPr lang="en-US" sz="2600" dirty="0" smtClean="0"/>
              <a:t> …</a:t>
            </a:r>
            <a:r>
              <a:rPr lang="en-US" sz="2600" dirty="0" smtClean="0">
                <a:latin typeface="Cambria Math"/>
                <a:ea typeface="Cambria Math"/>
              </a:rPr>
              <a:t> ,</a:t>
            </a:r>
            <a:r>
              <a:rPr lang="en-US" sz="2000" dirty="0" smtClean="0"/>
              <a:t>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y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):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y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 real numbers</a:t>
            </a:r>
            <a:r>
              <a:rPr lang="en-US" sz="2600" dirty="0" smtClean="0"/>
              <a:t>)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i="1" dirty="0" smtClean="0"/>
              <a:t>m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∞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i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noProof="0" dirty="0" smtClean="0"/>
              <a:t>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600" i="1" noProof="0" dirty="0" err="1" smtClean="0"/>
              <a:t>i</a:t>
            </a:r>
            <a:endParaRPr lang="en-US" sz="2600" dirty="0" smtClean="0"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               if </a:t>
            </a:r>
            <a:r>
              <a:rPr lang="en-US" sz="2600" dirty="0" smtClean="0"/>
              <a:t>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ambria Math"/>
                <a:ea typeface="Cambria Math"/>
              </a:rPr>
              <a:t>−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i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   </a:t>
            </a:r>
            <a:r>
              <a:rPr lang="en-US" sz="2600" dirty="0" smtClean="0"/>
              <a:t>+ (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ambria Math"/>
                <a:ea typeface="Cambria Math"/>
              </a:rPr>
              <a:t>−</a:t>
            </a:r>
            <a:r>
              <a:rPr lang="en-US" sz="2600" dirty="0" smtClean="0"/>
              <a:t> 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   </a:t>
            </a:r>
            <a:r>
              <a:rPr lang="en-US" sz="2600" dirty="0" smtClean="0"/>
              <a:t> &lt; </a:t>
            </a:r>
            <a:r>
              <a:rPr lang="en-US" sz="2600" i="1" dirty="0" smtClean="0"/>
              <a:t>min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i="1" dirty="0" smtClean="0"/>
              <a:t>                 </a:t>
            </a:r>
            <a:r>
              <a:rPr lang="en-US" sz="2600" b="1" dirty="0" smtClean="0"/>
              <a:t>then </a:t>
            </a:r>
            <a:r>
              <a:rPr lang="en-US" sz="2600" i="1" dirty="0" smtClean="0"/>
              <a:t>  </a:t>
            </a:r>
            <a:r>
              <a:rPr lang="en-US" sz="2600" dirty="0" smtClean="0"/>
              <a:t>min := 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ambria Math"/>
                <a:ea typeface="Cambria Math"/>
              </a:rPr>
              <a:t>−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i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   </a:t>
            </a:r>
            <a:r>
              <a:rPr lang="en-US" sz="2600" dirty="0" smtClean="0"/>
              <a:t>+ (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ambria Math"/>
                <a:ea typeface="Cambria Math"/>
              </a:rPr>
              <a:t>−</a:t>
            </a:r>
            <a:r>
              <a:rPr lang="en-US" sz="2600" dirty="0" smtClean="0"/>
              <a:t> 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</a:t>
            </a:r>
            <a:r>
              <a:rPr lang="en-US" sz="2600" baseline="30000" dirty="0" smtClean="0"/>
              <a:t>2 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en-US" sz="26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                               </a:t>
            </a:r>
            <a:r>
              <a:rPr lang="en-US" sz="2600" i="1" dirty="0" smtClean="0"/>
              <a:t>closest pair  </a:t>
            </a:r>
            <a:r>
              <a:rPr lang="en-US" sz="2600" dirty="0" smtClean="0"/>
              <a:t>:= (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i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),</a:t>
            </a:r>
            <a:r>
              <a:rPr lang="en-US" sz="2600" baseline="30000" dirty="0" smtClean="0"/>
              <a:t> </a:t>
            </a:r>
            <a:r>
              <a:rPr lang="en-US" sz="2600" dirty="0" smtClean="0"/>
              <a:t>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)</a:t>
            </a:r>
            <a:endParaRPr kumimoji="0" lang="en-US" sz="2600" b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smtClean="0"/>
              <a:t>return </a:t>
            </a:r>
            <a:r>
              <a:rPr lang="en-US" sz="2600" i="1" dirty="0" smtClean="0"/>
              <a:t>closest pair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46482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Assignment: Draw a flowchart for this algorithm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Complexity of Algorithms</a:t>
            </a:r>
            <a:endParaRPr lang="en-US" dirty="0"/>
          </a:p>
        </p:txBody>
      </p:sp>
      <p:pic>
        <p:nvPicPr>
          <p:cNvPr id="4" name="Content Placeholder 3" descr="table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5460" y="2667000"/>
            <a:ext cx="4761700" cy="3200399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Complexity of Algorithms</a:t>
            </a:r>
            <a:endParaRPr lang="en-US" dirty="0"/>
          </a:p>
        </p:txBody>
      </p:sp>
      <p:pic>
        <p:nvPicPr>
          <p:cNvPr id="4" name="Content Placeholder 3" descr="table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2438400"/>
            <a:ext cx="8803129" cy="2996131"/>
          </a:xfrm>
        </p:spPr>
      </p:pic>
      <p:sp>
        <p:nvSpPr>
          <p:cNvPr id="5" name="TextBox 4"/>
          <p:cNvSpPr txBox="1"/>
          <p:nvPr/>
        </p:nvSpPr>
        <p:spPr>
          <a:xfrm>
            <a:off x="2362200" y="5715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Times of more than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100   </a:t>
            </a:r>
            <a:r>
              <a:rPr lang="en-US" dirty="0" smtClean="0"/>
              <a:t>years are indicated with an *.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Tractable Problem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There exists a polynomial time algorithm to solve this problem. These problems are said to belong to the </a:t>
            </a:r>
            <a:r>
              <a:rPr lang="en-US" b="1" i="1" dirty="0" smtClean="0">
                <a:solidFill>
                  <a:srgbClr val="FF0000"/>
                </a:solidFill>
              </a:rPr>
              <a:t>Class P</a:t>
            </a:r>
            <a:r>
              <a:rPr lang="en-US" dirty="0" smtClean="0"/>
              <a:t>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Intractable Problem</a:t>
            </a:r>
            <a:r>
              <a:rPr lang="en-US" dirty="0" smtClean="0"/>
              <a:t>:  There does not exist a polynomial time algorithm to solve this problem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Unsolvable or </a:t>
            </a:r>
            <a:r>
              <a:rPr lang="en-US" b="1" i="1" dirty="0" err="1" smtClean="0">
                <a:solidFill>
                  <a:srgbClr val="FF0000"/>
                </a:solidFill>
              </a:rPr>
              <a:t>Undecidable</a:t>
            </a:r>
            <a:r>
              <a:rPr lang="en-US" b="1" i="1" dirty="0" smtClean="0">
                <a:solidFill>
                  <a:srgbClr val="FF0000"/>
                </a:solidFill>
              </a:rPr>
              <a:t> Problem </a:t>
            </a:r>
            <a:r>
              <a:rPr lang="en-US" dirty="0" smtClean="0"/>
              <a:t>: No algorithm exists to solve this problem, e.g., halting problem.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Class NP</a:t>
            </a:r>
            <a:r>
              <a:rPr lang="en-US" dirty="0" smtClean="0"/>
              <a:t>: Solution can be checked in polynomial time. But no polynomial time algorithm has been found for finding a solution to problems in this class.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NP Complete Class</a:t>
            </a:r>
            <a:r>
              <a:rPr lang="en-US" dirty="0" smtClean="0"/>
              <a:t>: If you find a polynomial time algorithm for one member of the class, it can be used to solve all the problems in the class.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Versus NP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P versus NP problem </a:t>
            </a:r>
            <a:r>
              <a:rPr lang="en-US" dirty="0" smtClean="0"/>
              <a:t>asks whether the class  P = NP?  Are there problems whose solutions can be checked in polynomial time, but can not be solved in polynomial time?</a:t>
            </a:r>
          </a:p>
          <a:p>
            <a:pPr lvl="1"/>
            <a:r>
              <a:rPr lang="en-US" dirty="0" smtClean="0"/>
              <a:t>Note that just because no one has found a polynomial time algorithm is different from showing that the problem can not be solved by a polynomial time algorithm.</a:t>
            </a:r>
          </a:p>
          <a:p>
            <a:r>
              <a:rPr lang="en-US" dirty="0" smtClean="0"/>
              <a:t>If a polynomial time algorithm  for any of the problems in the NP complete class were found, then that algorithm could be used to obtain a polynomial time algorithm for every problem in the NP complete class.</a:t>
            </a:r>
          </a:p>
          <a:p>
            <a:pPr lvl="1"/>
            <a:r>
              <a:rPr lang="en-US" dirty="0" err="1" smtClean="0"/>
              <a:t>Satisfiability</a:t>
            </a:r>
            <a:r>
              <a:rPr lang="en-US" dirty="0" smtClean="0"/>
              <a:t> (in 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1.3</a:t>
            </a:r>
            <a:r>
              <a:rPr lang="en-US" dirty="0" smtClean="0"/>
              <a:t>) is an NP complete problem. </a:t>
            </a:r>
          </a:p>
          <a:p>
            <a:r>
              <a:rPr lang="en-US" dirty="0" smtClean="0"/>
              <a:t>It is generally believed that P</a:t>
            </a:r>
            <a:r>
              <a:rPr lang="en-US" dirty="0" smtClean="0">
                <a:latin typeface="Cambria Math"/>
                <a:ea typeface="Cambria Math"/>
              </a:rPr>
              <a:t>≠NP since no one has been able to find a polynomial time algorithm for any of the problems in the NP complete class. </a:t>
            </a:r>
          </a:p>
          <a:p>
            <a:r>
              <a:rPr lang="en-US" dirty="0" smtClean="0">
                <a:latin typeface="Cambria Math"/>
                <a:ea typeface="Cambria Math"/>
              </a:rPr>
              <a:t>The problem of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P versus NP remains one of the most famous unsolved </a:t>
            </a:r>
            <a:r>
              <a:rPr lang="en-US" dirty="0" smtClean="0">
                <a:latin typeface="Cambria Math"/>
                <a:ea typeface="Cambria Math"/>
              </a:rPr>
              <a:t>problems in mathematics (including theoretical computer science). The Clay Mathematics Institute has offered 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a prize of $1,000,000 for a solution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  <a:endParaRPr lang="en-US" dirty="0"/>
          </a:p>
        </p:txBody>
      </p:sp>
      <p:pic>
        <p:nvPicPr>
          <p:cNvPr id="4" name="Picture 3" descr="c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52400"/>
            <a:ext cx="977646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1800" y="121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Stephen Cook</a:t>
            </a:r>
          </a:p>
          <a:p>
            <a:r>
              <a:rPr lang="en-US" sz="1200" b="1" dirty="0" smtClean="0"/>
              <a:t>(Born 1939)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Complexity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Complexity</a:t>
            </a:r>
          </a:p>
          <a:p>
            <a:r>
              <a:rPr lang="en-US" dirty="0" smtClean="0"/>
              <a:t>Worst-Case Complexity</a:t>
            </a:r>
          </a:p>
          <a:p>
            <a:r>
              <a:rPr lang="en-US" dirty="0" smtClean="0"/>
              <a:t>Algorithmic Paradigms</a:t>
            </a:r>
          </a:p>
          <a:p>
            <a:r>
              <a:rPr lang="en-US" dirty="0" smtClean="0"/>
              <a:t>Understanding the Complexity of Algorithms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Complexity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algorithm, how efficient is this algorithm for solving a problem given input of a particular size? To answer this question, we ask:</a:t>
            </a:r>
          </a:p>
          <a:p>
            <a:pPr lvl="1"/>
            <a:r>
              <a:rPr lang="en-US" dirty="0" smtClean="0"/>
              <a:t>How much time does this algorithm use to solve a problem?</a:t>
            </a:r>
          </a:p>
          <a:p>
            <a:pPr lvl="1"/>
            <a:r>
              <a:rPr lang="en-US" dirty="0" smtClean="0"/>
              <a:t>How much computer memory does this algorithm use to solve a problem?</a:t>
            </a:r>
          </a:p>
          <a:p>
            <a:r>
              <a:rPr lang="en-US" dirty="0" smtClean="0"/>
              <a:t>When we analyze the time the algorithm uses to solve the problem given input of a particular size, we are studying the </a:t>
            </a:r>
            <a:r>
              <a:rPr lang="en-US" b="1" i="1" dirty="0" smtClean="0">
                <a:solidFill>
                  <a:srgbClr val="FF0000"/>
                </a:solidFill>
              </a:rPr>
              <a:t>time complexity </a:t>
            </a:r>
            <a:r>
              <a:rPr lang="en-US" dirty="0" smtClean="0"/>
              <a:t>of the algorithm.</a:t>
            </a:r>
          </a:p>
          <a:p>
            <a:r>
              <a:rPr lang="en-US" dirty="0" smtClean="0"/>
              <a:t>When we analyze the computer memory the algorithm uses to solve the problem given input of a particular size, we are studying the </a:t>
            </a:r>
            <a:r>
              <a:rPr lang="en-US" b="1" i="1" dirty="0" smtClean="0">
                <a:solidFill>
                  <a:srgbClr val="FF0000"/>
                </a:solidFill>
              </a:rPr>
              <a:t>space complexity</a:t>
            </a:r>
            <a:r>
              <a:rPr lang="en-US" i="1" dirty="0" smtClean="0"/>
              <a:t> </a:t>
            </a:r>
            <a:r>
              <a:rPr lang="en-US" dirty="0" smtClean="0"/>
              <a:t>of the algorithm.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Complexity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course, we focus on time complexity. The space complexity of algorithms is studied in later courses.</a:t>
            </a:r>
          </a:p>
          <a:p>
            <a:r>
              <a:rPr lang="en-US" dirty="0" smtClean="0"/>
              <a:t>We will measure time complexity in terms of the number of operations an algorithm uses and we will use </a:t>
            </a:r>
            <a:r>
              <a:rPr lang="en-US" b="1" dirty="0" smtClean="0">
                <a:solidFill>
                  <a:srgbClr val="FF0000"/>
                </a:solidFill>
              </a:rPr>
              <a:t>big-</a:t>
            </a:r>
            <a:r>
              <a:rPr lang="en-US" b="1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FF0000"/>
                </a:solidFill>
              </a:rPr>
              <a:t>big-Theta </a:t>
            </a:r>
            <a:r>
              <a:rPr lang="en-US" dirty="0" smtClean="0"/>
              <a:t>notation to estimate the time complexity.</a:t>
            </a:r>
          </a:p>
          <a:p>
            <a:r>
              <a:rPr lang="en-US" dirty="0" smtClean="0"/>
              <a:t>We can use this analysis to see whether it is practical to use this algorithm to solve problems with input of a particular size. We can also compare the efficiency of different algorithms for solving the same problem.</a:t>
            </a:r>
          </a:p>
          <a:p>
            <a:r>
              <a:rPr lang="en-US" dirty="0" smtClean="0"/>
              <a:t>We ignore implementation details (including the data structures used and both the hardware and software platforms) because it is extremely complicated to consider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analyze the time complexity of algorithms, we decide what are we going to consider a single “</a:t>
            </a:r>
            <a:r>
              <a:rPr lang="en-US" u="sng" dirty="0" smtClean="0">
                <a:solidFill>
                  <a:srgbClr val="FF0000"/>
                </a:solidFill>
              </a:rPr>
              <a:t>operation</a:t>
            </a:r>
            <a:r>
              <a:rPr lang="en-US" dirty="0" smtClean="0"/>
              <a:t>” accomplished by the algorithm. </a:t>
            </a:r>
          </a:p>
          <a:p>
            <a:r>
              <a:rPr lang="en-US" dirty="0" smtClean="0"/>
              <a:t>Then we decide how are we going to measure the </a:t>
            </a:r>
            <a:r>
              <a:rPr lang="en-US" u="sng" dirty="0" smtClean="0">
                <a:solidFill>
                  <a:srgbClr val="FF0000"/>
                </a:solidFill>
              </a:rPr>
              <a:t>“size” </a:t>
            </a:r>
            <a:r>
              <a:rPr lang="en-US" dirty="0" smtClean="0"/>
              <a:t>of a given problem.</a:t>
            </a:r>
          </a:p>
          <a:p>
            <a:r>
              <a:rPr lang="en-US" dirty="0" smtClean="0"/>
              <a:t>Then we decide  which scenario are we going to measure: best case, worst case, average case.</a:t>
            </a:r>
          </a:p>
          <a:p>
            <a:r>
              <a:rPr lang="en-US" dirty="0" smtClean="0"/>
              <a:t> Then we count the number of operations taken by the algorithm as a function of the size of the problem</a:t>
            </a:r>
          </a:p>
          <a:p>
            <a:r>
              <a:rPr lang="en-US" dirty="0" smtClean="0"/>
              <a:t>Then we find  Big-O/Big-Theta bounds for this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Complexity Analysis of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en-US" sz="3800" b="1" dirty="0" smtClean="0"/>
              <a:t>Example</a:t>
            </a:r>
            <a:r>
              <a:rPr lang="en-US" sz="3800" dirty="0" smtClean="0"/>
              <a:t>: Describe the time complexity of the algorithm    for finding the maximum element in a  finite sequence.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b="1" dirty="0" smtClean="0"/>
              <a:t>  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</a:t>
            </a:r>
            <a:endParaRPr lang="en-US" sz="29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900" dirty="0" smtClean="0">
                <a:latin typeface="Cambria Math"/>
                <a:ea typeface="Cambria Math"/>
              </a:rPr>
              <a:t>          </a:t>
            </a:r>
            <a:endParaRPr lang="en-US" sz="29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2331720"/>
            <a:ext cx="4419600" cy="1295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procedure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….,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integers)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if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i="1" dirty="0" smtClean="0"/>
              <a:t>max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  <a:r>
              <a:rPr lang="en-US" sz="2600" i="1" dirty="0" smtClean="0"/>
              <a:t>max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600" b="0" i="1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return </a:t>
            </a:r>
            <a:r>
              <a:rPr lang="en-US" sz="2600" i="1" dirty="0" smtClean="0"/>
              <a:t>max</a:t>
            </a:r>
            <a:r>
              <a:rPr lang="en-US" sz="2600" dirty="0" smtClean="0"/>
              <a:t>{</a:t>
            </a:r>
            <a:r>
              <a:rPr lang="en-US" sz="2600" i="1" dirty="0" smtClean="0"/>
              <a:t>max </a:t>
            </a:r>
            <a:r>
              <a:rPr lang="en-US" sz="2600" dirty="0" smtClean="0"/>
              <a:t>is the largest element}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657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 </a:t>
            </a:r>
            <a:r>
              <a:rPr lang="en-US" sz="2000" b="1" dirty="0" smtClean="0"/>
              <a:t>Solution</a:t>
            </a:r>
            <a:r>
              <a:rPr lang="en-US" sz="2000" dirty="0" smtClean="0"/>
              <a:t>: Count the number of comparisons </a:t>
            </a:r>
            <a:r>
              <a:rPr lang="en-US" sz="2000" dirty="0" smtClean="0">
                <a:solidFill>
                  <a:srgbClr val="FF0000"/>
                </a:solidFill>
              </a:rPr>
              <a:t>(our unit of operation) </a:t>
            </a:r>
            <a:r>
              <a:rPr lang="en-US" sz="2000" dirty="0" smtClean="0"/>
              <a:t>as a function of the length n of the list</a:t>
            </a:r>
            <a:r>
              <a:rPr lang="en-US" sz="2000" dirty="0" smtClean="0">
                <a:solidFill>
                  <a:srgbClr val="FF0000"/>
                </a:solidFill>
              </a:rPr>
              <a:t> (our measure of size)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The </a:t>
            </a:r>
            <a:r>
              <a:rPr lang="en-US" sz="2000" i="1" dirty="0" smtClean="0"/>
              <a:t>max</a:t>
            </a:r>
            <a:r>
              <a:rPr lang="en-US" sz="2000" dirty="0" smtClean="0"/>
              <a:t> &lt;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comparison is made </a:t>
            </a:r>
            <a:r>
              <a:rPr lang="en-US" sz="2000" b="1" dirty="0">
                <a:solidFill>
                  <a:srgbClr val="7030A0"/>
                </a:solidFill>
                <a:ea typeface="Cambria Math"/>
              </a:rPr>
              <a:t>n−2+1</a:t>
            </a:r>
            <a:r>
              <a:rPr lang="en-US" sz="2000" dirty="0" smtClean="0">
                <a:latin typeface="Cambria Math"/>
                <a:ea typeface="Cambria Math"/>
              </a:rPr>
              <a:t> times.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mbria Math"/>
                <a:ea typeface="Cambria Math"/>
              </a:rPr>
              <a:t>   Each time </a:t>
            </a:r>
            <a:r>
              <a:rPr lang="en-US" sz="2000" i="1" dirty="0" err="1" smtClean="0">
                <a:ea typeface="Cambria Math"/>
              </a:rPr>
              <a:t>i</a:t>
            </a:r>
            <a:r>
              <a:rPr lang="en-US" sz="2000" dirty="0" smtClean="0">
                <a:latin typeface="Cambria Math"/>
                <a:ea typeface="Cambria Math"/>
              </a:rPr>
              <a:t> is incremented, a test is made to see if </a:t>
            </a:r>
            <a:r>
              <a:rPr lang="en-US" sz="2000" i="1" dirty="0" err="1" smtClean="0">
                <a:latin typeface="Cambria Math"/>
                <a:ea typeface="Cambria Math"/>
              </a:rPr>
              <a:t>i</a:t>
            </a:r>
            <a:r>
              <a:rPr lang="en-US" sz="2000" dirty="0" smtClean="0">
                <a:latin typeface="Cambria Math"/>
                <a:ea typeface="Cambria Math"/>
              </a:rPr>
              <a:t> ≤ </a:t>
            </a:r>
            <a:r>
              <a:rPr lang="en-US" sz="2000" i="1" dirty="0" smtClean="0">
                <a:ea typeface="Cambria Math"/>
              </a:rPr>
              <a:t>n. </a:t>
            </a:r>
            <a:r>
              <a:rPr lang="en-US" sz="2000" b="1" dirty="0" smtClean="0">
                <a:solidFill>
                  <a:srgbClr val="7030A0"/>
                </a:solidFill>
                <a:ea typeface="Cambria Math"/>
              </a:rPr>
              <a:t>So, another n-2+1 comparisons.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>
                <a:ea typeface="Cambria Math"/>
              </a:rPr>
              <a:t>   </a:t>
            </a:r>
            <a:r>
              <a:rPr lang="en-US" sz="2000" dirty="0" smtClean="0">
                <a:ea typeface="Cambria Math"/>
              </a:rPr>
              <a:t>One last comparison determines that</a:t>
            </a:r>
            <a:r>
              <a:rPr lang="en-US" sz="2000" i="1" dirty="0" smtClean="0">
                <a:ea typeface="Cambria Math"/>
              </a:rPr>
              <a:t> </a:t>
            </a:r>
            <a:r>
              <a:rPr lang="en-US" sz="2000" i="1" dirty="0" err="1" smtClean="0">
                <a:ea typeface="Cambria Math"/>
              </a:rPr>
              <a:t>i</a:t>
            </a:r>
            <a:r>
              <a:rPr lang="en-US" sz="2000" i="1" dirty="0" smtClean="0">
                <a:ea typeface="Cambria Math"/>
              </a:rPr>
              <a:t> &gt; n</a:t>
            </a:r>
            <a:r>
              <a:rPr lang="en-US" sz="2000" dirty="0" smtClean="0">
                <a:ea typeface="Cambria Math"/>
              </a:rPr>
              <a:t>.</a:t>
            </a:r>
            <a:r>
              <a:rPr lang="en-US" sz="2000" dirty="0" smtClean="0"/>
              <a:t>              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Exactly 2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/>
                <a:ea typeface="Cambria Math"/>
              </a:rPr>
              <a:t>− 1) + 1 = 2</a:t>
            </a:r>
            <a:r>
              <a:rPr lang="en-US" sz="2000" i="1" dirty="0" smtClean="0">
                <a:latin typeface="Cambria Math"/>
                <a:ea typeface="Cambria Math"/>
              </a:rPr>
              <a:t>n</a:t>
            </a:r>
            <a:r>
              <a:rPr lang="en-US" sz="2000" dirty="0" smtClean="0">
                <a:latin typeface="Cambria Math"/>
                <a:ea typeface="Cambria Math"/>
              </a:rPr>
              <a:t> − 1 comparisons are made.</a:t>
            </a: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 Hence, the time complexity of the algorithm is  </a:t>
            </a:r>
            <a:r>
              <a:rPr lang="en-US" sz="2000" b="1" dirty="0" smtClean="0">
                <a:solidFill>
                  <a:srgbClr val="FF0000"/>
                </a:solidFill>
              </a:rPr>
              <a:t>Θ(</a:t>
            </a:r>
            <a:r>
              <a:rPr lang="en-US" sz="2000" b="1" i="1" dirty="0" smtClean="0">
                <a:solidFill>
                  <a:srgbClr val="FF0000"/>
                </a:solidFill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3600" dirty="0" smtClean="0"/>
              <a:t>Worst-Case Complexity of Linear Search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</a:t>
            </a:r>
            <a:r>
              <a:rPr lang="en-US" dirty="0" smtClean="0"/>
              <a:t>: Determine the time complexity of the linear search algorithm.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2286000"/>
            <a:ext cx="5181600" cy="1676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procedure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:integer,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distinct integers)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while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≤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>
                <a:latin typeface="Cambria Math"/>
                <a:ea typeface="Cambria Math"/>
              </a:rPr>
              <a:t>≤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else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return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lang="en-US" sz="2600" dirty="0" smtClean="0"/>
              <a:t>{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location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subscript of the term that equals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or is 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0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found}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Solution</a:t>
            </a:r>
            <a:r>
              <a:rPr lang="en-US" sz="2000" dirty="0" smtClean="0"/>
              <a:t>: Count the number of comparisons as a function of 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At each </a:t>
            </a:r>
            <a:r>
              <a:rPr lang="en-US" sz="2000" dirty="0" smtClean="0"/>
              <a:t>iteration two </a:t>
            </a:r>
            <a:r>
              <a:rPr lang="en-US" sz="2000" dirty="0" smtClean="0"/>
              <a:t>comparisons are made;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/>
                <a:ea typeface="Cambria Math"/>
              </a:rPr>
              <a:t>≤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and </a:t>
            </a:r>
            <a:r>
              <a:rPr lang="en-US" sz="2000" i="1" dirty="0" smtClean="0"/>
              <a:t>x</a:t>
            </a:r>
            <a:r>
              <a:rPr lang="en-US" sz="2000" dirty="0" smtClean="0"/>
              <a:t> ≠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/>
              <a:t> </a:t>
            </a:r>
            <a:r>
              <a:rPr lang="en-US" sz="2000" dirty="0" smtClean="0"/>
              <a:t>To end the loop, one comparison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/>
                <a:ea typeface="Cambria Math"/>
              </a:rPr>
              <a:t>≤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is made.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After the loop, one more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/>
                <a:ea typeface="Cambria Math"/>
              </a:rPr>
              <a:t>≤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 comparison is made. </a:t>
            </a:r>
          </a:p>
          <a:p>
            <a:r>
              <a:rPr lang="en-US" sz="2000" dirty="0" smtClean="0"/>
              <a:t>If </a:t>
            </a:r>
            <a:r>
              <a:rPr lang="en-US" sz="2000" i="1" dirty="0" smtClean="0"/>
              <a:t>x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,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 smtClean="0"/>
              <a:t>i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dirty="0" smtClean="0"/>
              <a:t> comparisons are used. If </a:t>
            </a:r>
            <a:r>
              <a:rPr lang="en-US" sz="2000" i="1" dirty="0" smtClean="0"/>
              <a:t>x</a:t>
            </a:r>
            <a:r>
              <a:rPr lang="en-US" sz="2000" dirty="0" smtClean="0"/>
              <a:t> is not on the list,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 smtClean="0"/>
              <a:t>n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1 comparisons are made and </a:t>
            </a:r>
            <a:r>
              <a:rPr lang="en-US" sz="2000" dirty="0" smtClean="0"/>
              <a:t>then an additional comparison is used to exit the loop. So, in the worst case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 smtClean="0"/>
              <a:t>n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2 comparisons are made.</a:t>
            </a:r>
            <a:r>
              <a:rPr lang="en-US" sz="2000" dirty="0" smtClean="0"/>
              <a:t>  Hence, the complexity is </a:t>
            </a:r>
            <a:r>
              <a:rPr lang="en-US" sz="2000" b="1" dirty="0" smtClean="0">
                <a:solidFill>
                  <a:srgbClr val="7030A0"/>
                </a:solidFill>
              </a:rPr>
              <a:t>O(</a:t>
            </a:r>
            <a:r>
              <a:rPr lang="en-US" sz="2000" b="1" i="1" dirty="0" smtClean="0">
                <a:solidFill>
                  <a:srgbClr val="7030A0"/>
                </a:solidFill>
              </a:rPr>
              <a:t>n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frac{3 + 5 + 7 + \ldots + (2n + 1)}{n} \; =$&#10;&#10;&#10;\end{document}"/>
  <p:tag name="IGUANATEXSIZ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noindent&#10;${\bf A} = [a_{ij}] \;\mbox{is a } m \times k\; \mbox{matrix}$\\&#10;${\bf B} = [b_{ij}]\;\mbox{is a } k \times n \;\mbox{matrix}$&#10;&#10;\end{document}"/>
  <p:tag name="IGUANATEXSIZ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frac{2( 1 + 2 + 3 + \ldots + n) + n}{n} \; =$&#10;&#10;&#10;\end{document}"/>
  <p:tag name="IGUANATEXSIZE" val="2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$\sqrt{(x_j - x_i)^2 + (y_j - y_i)^2}$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frac{2[\frac{n (n + 1)}{2}     ]}{n}  + 1\; = n + 2$ &#10;&#10;&#10;\end{document}"/>
  <p:tag name="IGUANATEXSIZE" val="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(n -1) + (n - 2) + \ldots + 2 + 1 \;=\; \frac{n(n-1)}{2}$ 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frac{n(n-1)}{2} \;=\; \frac{1}{2} n^{2} - \frac{1}{2} n$ &#10;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2 + 3 + \dots + n \;=\; \frac{n(n-1)}{2} - 1$ &#10;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imes$&#10;\end{document}"/>
  <p:tag name="IGUANATEXSIZE" val="2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14532</TotalTime>
  <Words>2877</Words>
  <Application>Microsoft Macintosh PowerPoint</Application>
  <PresentationFormat>On-screen Show (4:3)</PresentationFormat>
  <Paragraphs>267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Algorithms</vt:lpstr>
      <vt:lpstr>Chapter Summary</vt:lpstr>
      <vt:lpstr>Complexity of Algorithms</vt:lpstr>
      <vt:lpstr>Section Summary</vt:lpstr>
      <vt:lpstr>The Complexity of Algorithms</vt:lpstr>
      <vt:lpstr>The Complexity of Algorithms</vt:lpstr>
      <vt:lpstr>Time Complexity</vt:lpstr>
      <vt:lpstr>Complexity Analysis of Algorithms</vt:lpstr>
      <vt:lpstr>Worst-Case Complexity of Linear Search</vt:lpstr>
      <vt:lpstr>Average-Case Complexity of Linear Search</vt:lpstr>
      <vt:lpstr>Worst-Case Complexity of Binary Search </vt:lpstr>
      <vt:lpstr>Worst-Case Complexity of Bubble Sort</vt:lpstr>
      <vt:lpstr>Worst-Case Complexity of Insertion Sort</vt:lpstr>
      <vt:lpstr>Matrix Multiplication Algorithm</vt:lpstr>
      <vt:lpstr>Complexity of Matrix Multiplication</vt:lpstr>
      <vt:lpstr>Boolean Product Algorithm</vt:lpstr>
      <vt:lpstr>Complexity of Boolean Product Algorithm</vt:lpstr>
      <vt:lpstr>Matrix-Chain Multiplication</vt:lpstr>
      <vt:lpstr>Algorithmic Paradigms</vt:lpstr>
      <vt:lpstr>Brute-Force Algorithms</vt:lpstr>
      <vt:lpstr>Computing the Closest Pair of Points  by Brute-Force</vt:lpstr>
      <vt:lpstr>Computing the Closest Pair of Points by Brute-Force</vt:lpstr>
      <vt:lpstr>Understanding the Complexity of Algorithms</vt:lpstr>
      <vt:lpstr>Understanding the Complexity of Algorithms</vt:lpstr>
      <vt:lpstr>Complexity of Problems</vt:lpstr>
      <vt:lpstr>P Versus NP Problem</vt:lpstr>
    </vt:vector>
  </TitlesOfParts>
  <Company>Monmouth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Foundations: Logic and Proofs</dc:title>
  <dc:creator>Richard Scherl</dc:creator>
  <cp:lastModifiedBy>Bienvenido Velez</cp:lastModifiedBy>
  <cp:revision>687</cp:revision>
  <dcterms:created xsi:type="dcterms:W3CDTF">2011-03-27T19:14:44Z</dcterms:created>
  <dcterms:modified xsi:type="dcterms:W3CDTF">2015-10-16T14:30:04Z</dcterms:modified>
</cp:coreProperties>
</file>