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9"/>
  </p:notesMasterIdLst>
  <p:handoutMasterIdLst>
    <p:handoutMasterId r:id="rId40"/>
  </p:handoutMasterIdLst>
  <p:sldIdLst>
    <p:sldId id="261" r:id="rId2"/>
    <p:sldId id="258" r:id="rId3"/>
    <p:sldId id="330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1" r:id="rId22"/>
    <p:sldId id="338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1" r:id="rId32"/>
    <p:sldId id="332" r:id="rId33"/>
    <p:sldId id="333" r:id="rId34"/>
    <p:sldId id="334" r:id="rId35"/>
    <p:sldId id="335" r:id="rId36"/>
    <p:sldId id="336" r:id="rId37"/>
    <p:sldId id="337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7519" autoAdjust="0"/>
  </p:normalViewPr>
  <p:slideViewPr>
    <p:cSldViewPr>
      <p:cViewPr>
        <p:scale>
          <a:sx n="100" d="100"/>
          <a:sy n="100" d="100"/>
        </p:scale>
        <p:origin x="-4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0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3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Potential improvement: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only recognizes upper-case bases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computes the complement of ANYTHING that is not ATGC as X. Reasonable?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Class 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Try to write the contract for this function considering its limitations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Think about an IDEAL contract for this function without considering how to implement it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Then implement that IDEAL contract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Can you venture to draw some generalization about the relationship between the simplicity of a contract and the difficulty of its implementation?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Exercises: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Write an example of each type of </a:t>
            </a:r>
            <a:r>
              <a:rPr lang="en-US" sz="1600" dirty="0" err="1">
                <a:latin typeface="Arial" pitchFamily="-112" charset="0"/>
              </a:rPr>
              <a:t>boolean</a:t>
            </a:r>
            <a:r>
              <a:rPr lang="en-US" sz="1600" dirty="0">
                <a:latin typeface="Arial" pitchFamily="-112" charset="0"/>
              </a:rPr>
              <a:t> expression and try it in your favorite Python </a:t>
            </a:r>
            <a:r>
              <a:rPr lang="en-US" sz="1600" dirty="0" err="1">
                <a:latin typeface="Arial" pitchFamily="-112" charset="0"/>
              </a:rPr>
              <a:t>intepreter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Another way to state De </a:t>
            </a:r>
            <a:r>
              <a:rPr lang="en-US" sz="1600" dirty="0" smtClean="0">
                <a:latin typeface="Arial" pitchFamily="-112" charset="0"/>
              </a:rPr>
              <a:t>Morgan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s </a:t>
            </a:r>
            <a:r>
              <a:rPr lang="en-US" sz="1600" dirty="0">
                <a:latin typeface="Arial" pitchFamily="-112" charset="0"/>
              </a:rPr>
              <a:t>laws is: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conjunction (and) is false then one of the operands must be false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disjunction (or) is false then both operands must be false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De </a:t>
            </a:r>
            <a:r>
              <a:rPr lang="en-US" sz="1600" dirty="0" smtClean="0">
                <a:latin typeface="Arial" pitchFamily="-112" charset="0"/>
              </a:rPr>
              <a:t>Morgan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s </a:t>
            </a:r>
            <a:r>
              <a:rPr lang="en-US" sz="1600" dirty="0">
                <a:latin typeface="Arial" pitchFamily="-112" charset="0"/>
              </a:rPr>
              <a:t>laws are very useful to find the negation of complex Boolean expressions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test function above is an example of a polymorphic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Polymorphic functions can take in several types of values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How is this function different from the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def </a:t>
            </a:r>
            <a:r>
              <a:rPr lang="en-US" sz="1600" dirty="0" err="1">
                <a:latin typeface="Arial" pitchFamily="-112" charset="0"/>
              </a:rPr>
              <a:t>test(x</a:t>
            </a:r>
            <a:r>
              <a:rPr lang="en-US" sz="1600" dirty="0">
                <a:latin typeface="Arial" pitchFamily="-112" charset="0"/>
              </a:rPr>
              <a:t>):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return </a:t>
            </a:r>
            <a:r>
              <a:rPr lang="en-US" sz="1600" dirty="0" err="1">
                <a:latin typeface="Arial" pitchFamily="-112" charset="0"/>
              </a:rPr>
              <a:t>x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Big Integers: Python automatically adjusts the size of its integer numbers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 smtClean="0">
                <a:latin typeface="Arial" pitchFamily="-112" charset="0"/>
              </a:rPr>
              <a:t>Don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t </a:t>
            </a:r>
            <a:r>
              <a:rPr lang="en-US" sz="1600" dirty="0">
                <a:latin typeface="Arial" pitchFamily="-112" charset="0"/>
              </a:rPr>
              <a:t>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 smtClean="0">
                <a:latin typeface="Arial" pitchFamily="-112" charset="0"/>
              </a:rPr>
              <a:t>Don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t </a:t>
            </a:r>
            <a:r>
              <a:rPr lang="en-US" sz="1600" dirty="0">
                <a:latin typeface="Arial" pitchFamily="-112" charset="0"/>
              </a:rPr>
              <a:t>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 recommend the following classroom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Divide the students in extreme programming (http://</a:t>
            </a:r>
            <a:r>
              <a:rPr lang="en-US" sz="1600" dirty="0" err="1">
                <a:latin typeface="Arial" pitchFamily="-112" charset="0"/>
              </a:rPr>
              <a:t>en.wikipedia.org/wiki/Extreme_Programming</a:t>
            </a:r>
            <a:r>
              <a:rPr lang="en-US" sz="1600" dirty="0">
                <a:latin typeface="Arial" pitchFamily="-112" charset="0"/>
              </a:rPr>
              <a:t>) teams of two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Assign one problem to each team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Give the team some time (30 min) to work on each problem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Each team presents its solution to the rest of the class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Under the guidance of the professor, everybody provides constructive criticism on how to improve the solution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 smtClean="0">
                <a:latin typeface="Arial" pitchFamily="-112" charset="0"/>
              </a:rPr>
              <a:t>Don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t </a:t>
            </a:r>
            <a:r>
              <a:rPr lang="en-US" sz="1600" dirty="0">
                <a:latin typeface="Arial" pitchFamily="-112" charset="0"/>
              </a:rPr>
              <a:t>stop until NO ONE can come up with an improvement that a majority agrees 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exercise is very time consuming, yet in my opinion, worth every second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is an example of an iterative version of the factorial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In this case, the runtime complexity is the same as the recursive version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will not be the case in the case of the Fibonacci function on the next slide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for loop is a somewhat less general iterative construct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Every for can be written as a while, yet for loops tend to be easier to read and understand.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 loops are recommended when we have an a priori list of values that we want to iterate over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Examples of such lists of values are: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Python lists or </a:t>
            </a:r>
            <a:r>
              <a:rPr lang="en-US" sz="1600" dirty="0" err="1">
                <a:latin typeface="Arial" pitchFamily="-112" charset="0"/>
              </a:rPr>
              <a:t>tuples</a:t>
            </a:r>
            <a:endParaRPr lang="en-US" sz="1600" dirty="0">
              <a:latin typeface="Arial" pitchFamily="-112" charset="0"/>
            </a:endParaRP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Discrete ranges of integer  numbers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compute (return) values for a given set of parameters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be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called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 </a:t>
            </a:r>
            <a:r>
              <a:rPr lang="en-US" sz="1600" dirty="0">
                <a:latin typeface="Arial" pitchFamily="-112" charset="0"/>
              </a:rPr>
              <a:t>by other functions at any point where a value can appear in the program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typically return values of the same type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import statement makes all functions (and other stuff) defined inside a module (later) available to you program.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has: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signature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 </a:t>
            </a:r>
            <a:r>
              <a:rPr lang="en-US" sz="1600" dirty="0">
                <a:latin typeface="Arial" pitchFamily="-112" charset="0"/>
              </a:rPr>
              <a:t>consisting of: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name that should reflect the </a:t>
            </a:r>
            <a:r>
              <a:rPr lang="en-US" sz="1600" dirty="0" smtClean="0">
                <a:latin typeface="Arial" pitchFamily="-112" charset="0"/>
              </a:rPr>
              <a:t>function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s </a:t>
            </a:r>
            <a:r>
              <a:rPr lang="en-US" sz="1600" dirty="0">
                <a:latin typeface="Arial" pitchFamily="-112" charset="0"/>
              </a:rPr>
              <a:t>objective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list of any number of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formal parameters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 </a:t>
            </a:r>
            <a:r>
              <a:rPr lang="en-US" sz="1600" dirty="0">
                <a:latin typeface="Arial" pitchFamily="-112" charset="0"/>
              </a:rPr>
              <a:t>that are sent to the function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body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 </a:t>
            </a:r>
            <a:r>
              <a:rPr lang="en-US" sz="1600" dirty="0">
                <a:latin typeface="Arial" pitchFamily="-112" charset="0"/>
              </a:rPr>
              <a:t>consisting of a sequence of statements that will produce the return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</a:t>
            </a:r>
            <a:r>
              <a:rPr lang="en-US" sz="1600" dirty="0" smtClean="0">
                <a:latin typeface="Arial" pitchFamily="-112" charset="0"/>
              </a:rPr>
              <a:t>function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s </a:t>
            </a:r>
            <a:r>
              <a:rPr lang="en-US" sz="1600" dirty="0">
                <a:latin typeface="Arial" pitchFamily="-112" charset="0"/>
              </a:rPr>
              <a:t>value is only computed at the time that it is called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Each function call can provide different parameters to the functions and yield a different result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can be views as a parameterized sequence of statements that can be reused without duplicating the code each time it is needed.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call other functions.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values sent in place of the parameters during a call are called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arguments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 </a:t>
            </a:r>
            <a:r>
              <a:rPr lang="en-US" sz="1600" dirty="0">
                <a:latin typeface="Arial" pitchFamily="-112" charset="0"/>
              </a:rPr>
              <a:t>of </a:t>
            </a:r>
            <a:r>
              <a:rPr lang="uk-UA" sz="1600" dirty="0" smtClean="0">
                <a:latin typeface="Arial" pitchFamily="-112" charset="0"/>
              </a:rPr>
              <a:t>'</a:t>
            </a:r>
            <a:r>
              <a:rPr lang="en-US" sz="1600" dirty="0" smtClean="0">
                <a:latin typeface="Arial" pitchFamily="-112" charset="0"/>
              </a:rPr>
              <a:t>actual parameters</a:t>
            </a:r>
            <a:r>
              <a:rPr lang="uk-UA" sz="1600" dirty="0" smtClean="0">
                <a:latin typeface="Arial" pitchFamily="-112" charset="0"/>
              </a:rPr>
              <a:t>'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Formal parameters are used in place of actual parameters in the specification of the body of the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SYNTAX NOTE:  The body of a function MUST be indented inside the header of the function. Indentation IS SIGNIFICANT in Python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Monolithic: Code is developed sequentially without creating much reusable components or “modules”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295400"/>
            <a:ext cx="8382000" cy="48006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2460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24600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1219200" y="640080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1" kern="1200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57200" y="6400800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CE3B32-70E2-2C44-BF99-0EB13D10CC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40080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400800"/>
            <a:ext cx="606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9450" y="0"/>
            <a:ext cx="2114550" cy="771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64" r:id="rId2"/>
    <p:sldLayoutId id="2147483665" r:id="rId3"/>
    <p:sldLayoutId id="2147483693" r:id="rId4"/>
    <p:sldLayoutId id="214748369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ocs.python.org/lib/typesseq-strings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Bienvenido Vélez</a:t>
            </a: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r>
              <a:rPr lang="en-US" sz="900" dirty="0" smtClean="0">
                <a:latin typeface="+mj-lt"/>
              </a:rPr>
              <a:t>Reference: How to Think Like a Computer Scientist: Learning with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838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Python programming</a:t>
            </a:r>
            <a:br>
              <a:rPr lang="en-US" dirty="0"/>
            </a:br>
            <a:r>
              <a:rPr lang="en-US" dirty="0"/>
              <a:t> for Bioinformatics</a:t>
            </a:r>
            <a:endParaRPr lang="en-US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90599" y="1981200"/>
            <a:ext cx="6934201" cy="199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endParaRPr lang="en-US" sz="2200" dirty="0"/>
          </a:p>
          <a:p>
            <a:pPr marL="215900" lvl="1" algn="ctr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solidFill>
                  <a:srgbClr val="000000"/>
                </a:solidFill>
                <a:latin typeface="+mj-lt"/>
              </a:rPr>
              <a:t>BING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6004: Intro to Computational 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BioEngineering</a:t>
            </a:r>
            <a:endParaRPr lang="en-GB" dirty="0">
              <a:solidFill>
                <a:srgbClr val="000000"/>
              </a:solidFill>
              <a:latin typeface="+mj-lt"/>
            </a:endParaRPr>
          </a:p>
          <a:p>
            <a:pPr marL="215900" lvl="1" algn="ctr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solidFill>
                <a:srgbClr val="000000"/>
              </a:solidFill>
              <a:latin typeface="+mj-lt"/>
            </a:endParaRPr>
          </a:p>
          <a:p>
            <a:pPr marL="215900" lvl="1" algn="ctr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solidFill>
                  <a:srgbClr val="000000"/>
                </a:solidFill>
                <a:latin typeface="+mj-lt"/>
              </a:rPr>
              <a:t>Spring </a:t>
            </a:r>
            <a:r>
              <a:rPr lang="en-GB" dirty="0" smtClean="0">
                <a:solidFill>
                  <a:srgbClr val="000000"/>
                </a:solidFill>
                <a:latin typeface="+mj-lt"/>
              </a:rPr>
              <a:t>2016</a:t>
            </a:r>
          </a:p>
          <a:p>
            <a:pPr marL="215900" lvl="1" algn="ctr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solidFill>
                <a:srgbClr val="000000"/>
              </a:solidFill>
              <a:latin typeface="+mj-lt"/>
            </a:endParaRPr>
          </a:p>
          <a:p>
            <a:pPr marL="215900" lvl="1" algn="ctr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solidFill>
                  <a:srgbClr val="000000"/>
                </a:solidFill>
                <a:latin typeface="+mj-lt"/>
              </a:rPr>
              <a:t>Lecture 2: Functions &amp; Flow Control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Functions?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Powerful mechanism for creating building blocks</a:t>
            </a:r>
          </a:p>
          <a:p>
            <a:r>
              <a:rPr lang="en-US" smtClean="0"/>
              <a:t>Code reuse</a:t>
            </a:r>
          </a:p>
          <a:p>
            <a:r>
              <a:rPr lang="en-US" smtClean="0"/>
              <a:t>Modularity</a:t>
            </a:r>
          </a:p>
          <a:p>
            <a:r>
              <a:rPr lang="en-US" smtClean="0"/>
              <a:t>Abstraction (i.e. hide (or forget) irrelevant detail)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Design Guidelines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Should have a single well defined </a:t>
            </a:r>
            <a:r>
              <a:rPr lang="uk-UA" dirty="0" smtClean="0"/>
              <a:t>'</a:t>
            </a:r>
            <a:r>
              <a:rPr lang="en-US" dirty="0" smtClean="0"/>
              <a:t>contract</a:t>
            </a:r>
            <a:r>
              <a:rPr lang="uk-UA" dirty="0" smtClean="0"/>
              <a:t>'</a:t>
            </a:r>
            <a:endParaRPr lang="en-US" dirty="0" smtClean="0"/>
          </a:p>
          <a:p>
            <a:pPr lvl="1"/>
            <a:r>
              <a:rPr lang="en-US" dirty="0" smtClean="0"/>
              <a:t>E.g. Return the </a:t>
            </a:r>
            <a:r>
              <a:rPr lang="en-US" dirty="0" err="1" smtClean="0"/>
              <a:t>gc</a:t>
            </a:r>
            <a:r>
              <a:rPr lang="en-US" dirty="0" smtClean="0"/>
              <a:t>-value of a sequence</a:t>
            </a:r>
          </a:p>
          <a:p>
            <a:r>
              <a:rPr lang="en-US" dirty="0" smtClean="0"/>
              <a:t>Contract should be easy to understand and remember</a:t>
            </a:r>
          </a:p>
          <a:p>
            <a:r>
              <a:rPr lang="en-US" dirty="0" smtClean="0"/>
              <a:t>Should be as general as possible</a:t>
            </a:r>
          </a:p>
          <a:p>
            <a:r>
              <a:rPr lang="en-US" dirty="0" smtClean="0"/>
              <a:t>Should be as efficient as possible</a:t>
            </a:r>
          </a:p>
          <a:p>
            <a:r>
              <a:rPr lang="en-US" dirty="0" smtClean="0"/>
              <a:t>Should not mix calculations with I/O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Applying the Guidelines</a:t>
            </a:r>
            <a:endParaRPr lang="en-US" dirty="0"/>
          </a:p>
        </p:txBody>
      </p:sp>
      <p:sp>
        <p:nvSpPr>
          <p:cNvPr id="2560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352C22-7C67-D14E-8337-44B33728A21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36638" y="1474788"/>
            <a:ext cx="7672387" cy="82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gcCount</a:t>
            </a:r>
            <a:r>
              <a:rPr lang="en-US" sz="1600" dirty="0"/>
              <a:t>(s):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float(</a:t>
            </a:r>
            <a:r>
              <a:rPr lang="en-US" sz="1600" dirty="0" err="1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g</a:t>
            </a:r>
            <a:r>
              <a:rPr lang="uk-UA" sz="1600" dirty="0" smtClean="0"/>
              <a:t>'</a:t>
            </a:r>
            <a:r>
              <a:rPr lang="en-US" sz="1600" dirty="0" smtClean="0"/>
              <a:t>) </a:t>
            </a:r>
            <a:r>
              <a:rPr lang="en-US" sz="1600" dirty="0"/>
              <a:t>+ </a:t>
            </a:r>
            <a:r>
              <a:rPr lang="en-US" sz="1600" dirty="0" err="1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c</a:t>
            </a:r>
            <a:r>
              <a:rPr lang="uk-UA" sz="1600" dirty="0" smtClean="0"/>
              <a:t>'</a:t>
            </a:r>
            <a:r>
              <a:rPr lang="en-US" sz="1600" dirty="0" smtClean="0"/>
              <a:t>)</a:t>
            </a:r>
            <a:r>
              <a:rPr lang="en-US" sz="1600" dirty="0"/>
              <a:t>)/ </a:t>
            </a:r>
            <a:r>
              <a:rPr lang="en-US" sz="1600" dirty="0" err="1"/>
              <a:t>len</a:t>
            </a:r>
            <a:r>
              <a:rPr lang="en-US" sz="1600" dirty="0"/>
              <a:t>(s)</a:t>
            </a:r>
          </a:p>
          <a:p>
            <a:pPr defTabSz="414338"/>
            <a:r>
              <a:rPr lang="en-US" sz="1600" dirty="0"/>
              <a:t>	print </a:t>
            </a:r>
            <a:r>
              <a:rPr lang="en-US" sz="1600" dirty="0" smtClean="0"/>
              <a:t>(</a:t>
            </a:r>
            <a:r>
              <a:rPr lang="en-US" sz="1600" dirty="0" err="1" smtClean="0"/>
              <a:t>gc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22350" y="2559050"/>
            <a:ext cx="23114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 dirty="0">
                <a:solidFill>
                  <a:srgbClr val="FF0000"/>
                </a:solidFill>
              </a:rPr>
              <a:t>What can be improved?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74750" y="3133725"/>
            <a:ext cx="7672388" cy="82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gcCount</a:t>
            </a:r>
            <a:r>
              <a:rPr lang="en-US" sz="1600" dirty="0"/>
              <a:t>(s):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float(</a:t>
            </a:r>
            <a:r>
              <a:rPr lang="en-US" sz="1600" dirty="0" err="1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g</a:t>
            </a:r>
            <a:r>
              <a:rPr lang="uk-UA" sz="1600" dirty="0" smtClean="0"/>
              <a:t>'</a:t>
            </a:r>
            <a:r>
              <a:rPr lang="en-US" sz="1600" dirty="0" smtClean="0"/>
              <a:t>) </a:t>
            </a:r>
            <a:r>
              <a:rPr lang="en-US" sz="1600" dirty="0"/>
              <a:t>+ </a:t>
            </a:r>
            <a:r>
              <a:rPr lang="en-US" sz="1600" dirty="0" err="1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c</a:t>
            </a:r>
            <a:r>
              <a:rPr lang="uk-UA" sz="1600" dirty="0" smtClean="0"/>
              <a:t>'</a:t>
            </a:r>
            <a:r>
              <a:rPr lang="en-US" sz="1600" dirty="0" smtClean="0"/>
              <a:t>)</a:t>
            </a:r>
            <a:r>
              <a:rPr lang="en-US" sz="1600" dirty="0"/>
              <a:t>)/ </a:t>
            </a:r>
            <a:r>
              <a:rPr lang="en-US" sz="1600" dirty="0" err="1"/>
              <a:t>len</a:t>
            </a:r>
            <a:r>
              <a:rPr lang="en-US" sz="1600" dirty="0"/>
              <a:t>(s)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smtClean="0">
                <a:solidFill>
                  <a:srgbClr val="3366FF"/>
                </a:solidFill>
              </a:rPr>
              <a:t>return </a:t>
            </a:r>
            <a:r>
              <a:rPr lang="en-US" sz="1600" dirty="0" err="1" smtClean="0">
                <a:solidFill>
                  <a:srgbClr val="3366FF"/>
                </a:solidFill>
              </a:rPr>
              <a:t>gc</a:t>
            </a:r>
            <a:endParaRPr lang="en-US" sz="1600" dirty="0">
              <a:solidFill>
                <a:srgbClr val="3366FF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104900" y="4240213"/>
            <a:ext cx="1836738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rgbClr val="FF0000"/>
                </a:solidFill>
              </a:rPr>
              <a:t>Why is this better?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243013" y="4724400"/>
            <a:ext cx="76723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More reusable function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Can call it to get the </a:t>
            </a:r>
            <a:r>
              <a:rPr lang="en-US" sz="1600" i="1" dirty="0" err="1"/>
              <a:t>gcCount</a:t>
            </a:r>
            <a:r>
              <a:rPr lang="en-US" sz="1600" dirty="0"/>
              <a:t> and then decide what to do with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May not have to </a:t>
            </a:r>
            <a:r>
              <a:rPr lang="en-US" sz="1600" i="1" dirty="0"/>
              <a:t>print</a:t>
            </a:r>
            <a:r>
              <a:rPr lang="en-US" sz="1600" dirty="0"/>
              <a:t>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Function has ONE well-defined objective or CONTRACT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Decision statements</a:t>
            </a:r>
            <a:endParaRPr lang="en-US" dirty="0"/>
          </a:p>
        </p:txBody>
      </p:sp>
      <p:sp>
        <p:nvSpPr>
          <p:cNvPr id="2663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3C52CE-A8B8-3B48-B023-7709A64D8C7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327400" y="1908175"/>
            <a:ext cx="2627313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if &lt;be</a:t>
            </a:r>
            <a:r>
              <a:rPr lang="en-US" sz="2200" baseline="-25000"/>
              <a:t>1</a:t>
            </a:r>
            <a:r>
              <a:rPr lang="en-US" sz="2200"/>
              <a:t>&gt; 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1</a:t>
            </a:r>
            <a:r>
              <a:rPr lang="en-US" sz="2200"/>
              <a:t>&gt;</a:t>
            </a:r>
          </a:p>
          <a:p>
            <a:pPr defTabSz="414338"/>
            <a:r>
              <a:rPr lang="en-US" sz="2200"/>
              <a:t>elif &lt;be</a:t>
            </a:r>
            <a:r>
              <a:rPr lang="en-US" sz="2200" baseline="-25000"/>
              <a:t>2</a:t>
            </a:r>
            <a:r>
              <a:rPr lang="en-US" sz="2200"/>
              <a:t>&gt;: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2</a:t>
            </a:r>
            <a:r>
              <a:rPr lang="en-US" sz="2200"/>
              <a:t>&gt;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2200"/>
              <a:t>else: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n+1</a:t>
            </a:r>
            <a:r>
              <a:rPr lang="en-US" sz="2200"/>
              <a:t>&gt;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68338" y="5226050"/>
            <a:ext cx="7546975" cy="1099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Each &lt;</a:t>
            </a:r>
            <a:r>
              <a:rPr lang="en-US" sz="2200" i="1" dirty="0" err="1"/>
              <a:t>be</a:t>
            </a:r>
            <a:r>
              <a:rPr lang="en-US" sz="2200" baseline="-25000" dirty="0" err="1"/>
              <a:t>i</a:t>
            </a:r>
            <a:r>
              <a:rPr lang="en-US" sz="2200" baseline="-25000" dirty="0"/>
              <a:t>&gt;</a:t>
            </a:r>
            <a:r>
              <a:rPr lang="en-US" sz="2200" i="1" dirty="0"/>
              <a:t> is a BOOLEAN expressions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Each &lt;</a:t>
            </a:r>
            <a:r>
              <a:rPr lang="en-US" sz="2200" i="1" dirty="0" err="1"/>
              <a:t>block</a:t>
            </a:r>
            <a:r>
              <a:rPr lang="en-US" sz="2200" baseline="-25000" dirty="0" err="1"/>
              <a:t>i</a:t>
            </a:r>
            <a:r>
              <a:rPr lang="en-US" sz="2200" i="1" dirty="0"/>
              <a:t>&gt;is a sequence of statements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Level of indentation determines </a:t>
            </a:r>
            <a:r>
              <a:rPr lang="en-US" sz="2200" i="1" dirty="0" smtClean="0"/>
              <a:t>what</a:t>
            </a:r>
            <a:r>
              <a:rPr lang="uk-UA" sz="2200" i="1" dirty="0" smtClean="0"/>
              <a:t>'</a:t>
            </a:r>
            <a:r>
              <a:rPr lang="en-US" sz="2200" i="1" dirty="0" smtClean="0"/>
              <a:t>s </a:t>
            </a:r>
            <a:r>
              <a:rPr lang="en-US" sz="2200" i="1" dirty="0"/>
              <a:t>inside each block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4175" y="2944813"/>
            <a:ext cx="2457450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r" defTabSz="414338"/>
            <a:r>
              <a:rPr lang="en-US" sz="1600" i="1"/>
              <a:t>Indentation has meaning </a:t>
            </a:r>
          </a:p>
          <a:p>
            <a:pPr algn="r" defTabSz="414338"/>
            <a:r>
              <a:rPr lang="en-US" sz="1600" i="1"/>
              <a:t>in Python</a:t>
            </a:r>
          </a:p>
        </p:txBody>
      </p:sp>
      <p:sp>
        <p:nvSpPr>
          <p:cNvPr id="26630" name="AutoShape 8"/>
          <p:cNvSpPr>
            <a:spLocks/>
          </p:cNvSpPr>
          <p:nvPr/>
        </p:nvSpPr>
        <p:spPr bwMode="auto">
          <a:xfrm>
            <a:off x="2913063" y="1978025"/>
            <a:ext cx="207962" cy="2349500"/>
          </a:xfrm>
          <a:prstGeom prst="leftBrace">
            <a:avLst>
              <a:gd name="adj1" fmla="val 94148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Compute the complement of a DNA base</a:t>
            </a:r>
            <a:endParaRPr lang="en-US" dirty="0"/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AE88B-AF43-6741-8B63-26987C8B03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173288" y="1847850"/>
            <a:ext cx="4570412" cy="346929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 err="1">
                <a:latin typeface="Courier New" pitchFamily="-112" charset="0"/>
              </a:rPr>
              <a:t>def</a:t>
            </a:r>
            <a:r>
              <a:rPr lang="en-US" sz="2200" dirty="0">
                <a:latin typeface="Courier New" pitchFamily="-112" charset="0"/>
              </a:rPr>
              <a:t> </a:t>
            </a:r>
            <a:r>
              <a:rPr lang="en-US" sz="2200" dirty="0" err="1">
                <a:latin typeface="Courier New" pitchFamily="-112" charset="0"/>
              </a:rPr>
              <a:t>complementBase</a:t>
            </a:r>
            <a:r>
              <a:rPr lang="en-US" sz="2200" dirty="0">
                <a:latin typeface="Courier New" pitchFamily="-112" charset="0"/>
              </a:rPr>
              <a:t>(base):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if (base ==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a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)</a:t>
            </a:r>
            <a:r>
              <a:rPr lang="en-US" sz="2200" dirty="0">
                <a:latin typeface="Courier New" pitchFamily="-112" charset="0"/>
              </a:rPr>
              <a:t>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return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t</a:t>
            </a:r>
            <a:r>
              <a:rPr lang="uk-UA" sz="2200" dirty="0" smtClean="0">
                <a:latin typeface="Courier New" pitchFamily="-112" charset="0"/>
              </a:rPr>
              <a:t>'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elif</a:t>
            </a:r>
            <a:r>
              <a:rPr lang="en-US" sz="2200" dirty="0">
                <a:latin typeface="Courier New" pitchFamily="-112" charset="0"/>
              </a:rPr>
              <a:t> (base ==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t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)</a:t>
            </a:r>
            <a:r>
              <a:rPr lang="en-US" sz="2200" dirty="0">
                <a:latin typeface="Courier New" pitchFamily="-112" charset="0"/>
              </a:rPr>
              <a:t>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return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a</a:t>
            </a:r>
            <a:r>
              <a:rPr lang="uk-UA" sz="2200" dirty="0" smtClean="0">
                <a:latin typeface="Courier New" pitchFamily="-112" charset="0"/>
              </a:rPr>
              <a:t>'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elif</a:t>
            </a:r>
            <a:r>
              <a:rPr lang="en-US" sz="2200" dirty="0">
                <a:latin typeface="Courier New" pitchFamily="-112" charset="0"/>
              </a:rPr>
              <a:t> (base ==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c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)</a:t>
            </a:r>
            <a:r>
              <a:rPr lang="en-US" sz="2200" dirty="0">
                <a:latin typeface="Courier New" pitchFamily="-112" charset="0"/>
              </a:rPr>
              <a:t>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return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g</a:t>
            </a:r>
            <a:r>
              <a:rPr lang="uk-UA" sz="2200" dirty="0" smtClean="0">
                <a:latin typeface="Courier New" pitchFamily="-112" charset="0"/>
              </a:rPr>
              <a:t>'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elif</a:t>
            </a:r>
            <a:r>
              <a:rPr lang="en-US" sz="2200" dirty="0">
                <a:latin typeface="Courier New" pitchFamily="-112" charset="0"/>
              </a:rPr>
              <a:t> (base ==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g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)</a:t>
            </a:r>
            <a:r>
              <a:rPr lang="en-US" sz="2200" dirty="0">
                <a:latin typeface="Courier New" pitchFamily="-112" charset="0"/>
              </a:rPr>
              <a:t>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return </a:t>
            </a:r>
            <a:r>
              <a:rPr lang="uk-UA" sz="2200" dirty="0" smtClean="0">
                <a:latin typeface="Courier New" pitchFamily="-112" charset="0"/>
              </a:rPr>
              <a:t>'</a:t>
            </a:r>
            <a:r>
              <a:rPr lang="en-US" sz="2200" dirty="0" smtClean="0">
                <a:latin typeface="Courier New" pitchFamily="-112" charset="0"/>
              </a:rPr>
              <a:t>c</a:t>
            </a:r>
            <a:r>
              <a:rPr lang="uk-UA" sz="2200" dirty="0" smtClean="0">
                <a:latin typeface="Courier New" pitchFamily="-112" charset="0"/>
              </a:rPr>
              <a:t>'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endParaRPr lang="en-US" sz="2200" dirty="0">
              <a:latin typeface="Courier New" pitchFamily="-112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022475" y="5562600"/>
            <a:ext cx="507047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How can we improve this function?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Expressions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Expressions that yield True of False values</a:t>
            </a:r>
          </a:p>
          <a:p>
            <a:r>
              <a:rPr lang="en-US" dirty="0" smtClean="0"/>
              <a:t>Ways to yield a Boolean value</a:t>
            </a:r>
          </a:p>
          <a:p>
            <a:pPr lvl="1"/>
            <a:r>
              <a:rPr lang="en-US" dirty="0" smtClean="0"/>
              <a:t>Boolean constants: True and False</a:t>
            </a:r>
          </a:p>
          <a:p>
            <a:pPr lvl="1"/>
            <a:r>
              <a:rPr lang="en-US" dirty="0" smtClean="0"/>
              <a:t>Comparison operators (&gt;, &lt;, ==, &gt;=, &lt;=)</a:t>
            </a:r>
          </a:p>
          <a:p>
            <a:pPr lvl="1"/>
            <a:r>
              <a:rPr lang="en-US" dirty="0" smtClean="0"/>
              <a:t>Logical Operators (and, or, not)</a:t>
            </a:r>
          </a:p>
          <a:p>
            <a:pPr lvl="1"/>
            <a:r>
              <a:rPr lang="en-US" dirty="0" smtClean="0"/>
              <a:t>Boolean functions</a:t>
            </a:r>
          </a:p>
          <a:p>
            <a:pPr lvl="1"/>
            <a:r>
              <a:rPr lang="en-US" dirty="0" smtClean="0"/>
              <a:t>0 (means False)</a:t>
            </a:r>
          </a:p>
          <a:p>
            <a:pPr lvl="1"/>
            <a:r>
              <a:rPr lang="en-US" dirty="0" smtClean="0"/>
              <a:t>Empty string </a:t>
            </a:r>
            <a:r>
              <a:rPr lang="uk-UA" dirty="0" smtClean="0"/>
              <a:t>''</a:t>
            </a:r>
            <a:r>
              <a:rPr lang="en-US" dirty="0" smtClean="0"/>
              <a:t> </a:t>
            </a:r>
            <a:r>
              <a:rPr lang="en-US" dirty="0" smtClean="0"/>
              <a:t>(means False)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Some Useful Boolean Laws</a:t>
            </a:r>
            <a:endParaRPr lang="en-US" dirty="0"/>
          </a:p>
        </p:txBody>
      </p:sp>
      <p:sp>
        <p:nvSpPr>
          <p:cNvPr id="3072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C0DD53-C5E0-8E47-9D91-53E6B1F12D6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295400"/>
            <a:ext cx="8382000" cy="4800600"/>
          </a:xfrm>
        </p:spPr>
        <p:txBody>
          <a:bodyPr/>
          <a:lstStyle/>
          <a:p>
            <a:r>
              <a:rPr lang="en-US" dirty="0" smtClean="0"/>
              <a:t>Lets assume that </a:t>
            </a:r>
            <a:r>
              <a:rPr lang="en-US" dirty="0" err="1" smtClean="0"/>
              <a:t>b,a</a:t>
            </a:r>
            <a:r>
              <a:rPr lang="en-US" dirty="0" smtClean="0"/>
              <a:t> are Boolean values:</a:t>
            </a:r>
          </a:p>
          <a:p>
            <a:pPr lvl="1"/>
            <a:r>
              <a:rPr lang="en-US" dirty="0" smtClean="0"/>
              <a:t>(b and True) = b</a:t>
            </a:r>
          </a:p>
          <a:p>
            <a:pPr lvl="1"/>
            <a:r>
              <a:rPr lang="en-US" dirty="0" smtClean="0"/>
              <a:t>(b or True) = True</a:t>
            </a:r>
          </a:p>
          <a:p>
            <a:pPr lvl="1"/>
            <a:r>
              <a:rPr lang="en-US" dirty="0" smtClean="0"/>
              <a:t>(b and False) = False</a:t>
            </a:r>
          </a:p>
          <a:p>
            <a:pPr lvl="1"/>
            <a:r>
              <a:rPr lang="en-US" dirty="0" smtClean="0"/>
              <a:t>(b or False) = b</a:t>
            </a:r>
          </a:p>
          <a:p>
            <a:pPr lvl="1"/>
            <a:r>
              <a:rPr lang="en-US" dirty="0" smtClean="0"/>
              <a:t>not (a and b) = (not a) or (not b)</a:t>
            </a:r>
          </a:p>
          <a:p>
            <a:pPr lvl="1"/>
            <a:r>
              <a:rPr lang="en-US" dirty="0" smtClean="0"/>
              <a:t>not (a or b) = (not a) and (not b)</a:t>
            </a:r>
          </a:p>
          <a:p>
            <a:pPr lvl="1"/>
            <a:endParaRPr lang="en-US" dirty="0"/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6007100" y="4041775"/>
            <a:ext cx="469900" cy="835025"/>
          </a:xfrm>
          <a:prstGeom prst="rightBrace">
            <a:avLst>
              <a:gd name="adj1" fmla="val 148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705600" y="4343400"/>
            <a:ext cx="1683450" cy="32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De </a:t>
            </a:r>
            <a:r>
              <a:rPr lang="en-US" sz="1600" dirty="0" smtClean="0"/>
              <a:t>Morgan</a:t>
            </a:r>
            <a:r>
              <a:rPr lang="uk-UA" sz="1600" dirty="0" smtClean="0"/>
              <a:t>'</a:t>
            </a:r>
            <a:r>
              <a:rPr lang="en-US" sz="1600" dirty="0" smtClean="0"/>
              <a:t>s </a:t>
            </a:r>
            <a:r>
              <a:rPr lang="en-US" sz="1600" dirty="0"/>
              <a:t>Laws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 strange Boolean function</a:t>
            </a:r>
            <a:endParaRPr lang="en-US" dirty="0"/>
          </a:p>
        </p:txBody>
      </p:sp>
      <p:sp>
        <p:nvSpPr>
          <p:cNvPr id="2970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75DD28-C6D9-3143-99A3-134455E260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779713" y="1798639"/>
            <a:ext cx="3529012" cy="231513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def </a:t>
            </a:r>
            <a:r>
              <a:rPr lang="en-US" sz="2900" i="1" dirty="0" err="1"/>
              <a:t>test(x</a:t>
            </a:r>
            <a:r>
              <a:rPr lang="en-US" sz="2900" i="1" dirty="0"/>
              <a:t>):</a:t>
            </a:r>
          </a:p>
          <a:p>
            <a:pPr defTabSz="414338"/>
            <a:r>
              <a:rPr lang="en-US" sz="2900" i="1" dirty="0"/>
              <a:t>    if </a:t>
            </a:r>
            <a:r>
              <a:rPr lang="en-US" sz="2900" i="1" dirty="0" err="1"/>
              <a:t>x</a:t>
            </a:r>
            <a:r>
              <a:rPr lang="en-US" sz="2900" i="1" dirty="0"/>
              <a:t>:</a:t>
            </a:r>
          </a:p>
          <a:p>
            <a:pPr defTabSz="414338"/>
            <a:r>
              <a:rPr lang="en-US" sz="2900" i="1" dirty="0"/>
              <a:t>        return True</a:t>
            </a:r>
          </a:p>
          <a:p>
            <a:pPr defTabSz="414338"/>
            <a:r>
              <a:rPr lang="en-US" sz="2900" i="1" dirty="0"/>
              <a:t>    else:</a:t>
            </a:r>
          </a:p>
          <a:p>
            <a:pPr defTabSz="414338"/>
            <a:r>
              <a:rPr lang="en-US" sz="2900" i="1" dirty="0"/>
              <a:t>        return False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06550" y="4267200"/>
            <a:ext cx="5918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>
                <a:solidFill>
                  <a:srgbClr val="FF0000"/>
                </a:solidFill>
              </a:rPr>
              <a:t>What can you use this function for?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628775" y="5046662"/>
            <a:ext cx="59578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>
                <a:solidFill>
                  <a:srgbClr val="FF0000"/>
                </a:solidFill>
              </a:rPr>
              <a:t>What types of values can it accept?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914400"/>
            <a:ext cx="7620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lang="es-ES_tradnl" sz="3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Recursive Functions</a:t>
            </a:r>
            <a:endParaRPr lang="en-US" dirty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B02F80-5EA8-F748-BF46-BD3C7612E9E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743325" y="1320800"/>
            <a:ext cx="19351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3300" i="1">
                <a:solidFill>
                  <a:schemeClr val="accent2"/>
                </a:solidFill>
              </a:rPr>
              <a:t>A classic!</a:t>
            </a:r>
          </a:p>
        </p:txBody>
      </p:sp>
      <p:sp>
        <p:nvSpPr>
          <p:cNvPr id="31748" name="Rectangle 7"/>
          <p:cNvSpPr>
            <a:spLocks noChangeArrowheads="1"/>
          </p:cNvSpPr>
          <p:nvPr/>
        </p:nvSpPr>
        <p:spPr bwMode="auto">
          <a:xfrm>
            <a:off x="612775" y="3890963"/>
            <a:ext cx="7840663" cy="23574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120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3628800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93326215443944152681699238856266700490715968264381621468592963895217599993229915608941463976156518286253697920827223758251185210916864000000000000000000000000L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</a:p>
        </p:txBody>
      </p:sp>
      <p:sp>
        <p:nvSpPr>
          <p:cNvPr id="31752" name="Rectangle 32"/>
          <p:cNvSpPr>
            <a:spLocks noChangeArrowheads="1"/>
          </p:cNvSpPr>
          <p:nvPr/>
        </p:nvSpPr>
        <p:spPr bwMode="auto">
          <a:xfrm>
            <a:off x="2011363" y="2189163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Recursion Basics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120775" y="3276600"/>
            <a:ext cx="1203325" cy="614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42" name="Freeform 5"/>
          <p:cNvSpPr>
            <a:spLocks/>
          </p:cNvSpPr>
          <p:nvPr/>
        </p:nvSpPr>
        <p:spPr bwMode="auto">
          <a:xfrm>
            <a:off x="2360613" y="353536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428875" y="331628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fact(2)</a:t>
            </a:r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>
            <a:off x="1111250" y="3040063"/>
            <a:ext cx="573088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6 w 565"/>
              <a:gd name="T5" fmla="*/ 274202 h 237"/>
              <a:gd name="T6" fmla="*/ 554830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22250" y="2936875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fact(3)</a:t>
            </a: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87650" y="3914775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4456113" y="4784725"/>
            <a:ext cx="1206500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4017963" y="440531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086225" y="418623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fact(1)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6137275" y="5435600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5697538" y="5056188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5768975" y="4837113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fact(0)</a:t>
            </a:r>
          </a:p>
        </p:txBody>
      </p:sp>
      <p:sp>
        <p:nvSpPr>
          <p:cNvPr id="53" name="Freeform 16"/>
          <p:cNvSpPr>
            <a:spLocks/>
          </p:cNvSpPr>
          <p:nvPr/>
        </p:nvSpPr>
        <p:spPr bwMode="auto">
          <a:xfrm>
            <a:off x="5084763" y="5395913"/>
            <a:ext cx="1047750" cy="622300"/>
          </a:xfrm>
          <a:custGeom>
            <a:avLst/>
            <a:gdLst>
              <a:gd name="T0" fmla="*/ 1047750 w 660"/>
              <a:gd name="T1" fmla="*/ 612775 h 392"/>
              <a:gd name="T2" fmla="*/ 619125 w 660"/>
              <a:gd name="T3" fmla="*/ 601663 h 392"/>
              <a:gd name="T4" fmla="*/ 319087 w 660"/>
              <a:gd name="T5" fmla="*/ 485775 h 392"/>
              <a:gd name="T6" fmla="*/ 52388 w 660"/>
              <a:gd name="T7" fmla="*/ 219075 h 392"/>
              <a:gd name="T8" fmla="*/ 635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4843463" y="5648325"/>
            <a:ext cx="290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</a:t>
            </a: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2620963" y="4978400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 * 1 = 1</a:t>
            </a:r>
          </a:p>
        </p:txBody>
      </p:sp>
      <p:sp>
        <p:nvSpPr>
          <p:cNvPr id="56" name="Freeform 19"/>
          <p:cNvSpPr>
            <a:spLocks/>
          </p:cNvSpPr>
          <p:nvPr/>
        </p:nvSpPr>
        <p:spPr bwMode="auto">
          <a:xfrm>
            <a:off x="3373438" y="4518025"/>
            <a:ext cx="1049337" cy="622300"/>
          </a:xfrm>
          <a:custGeom>
            <a:avLst/>
            <a:gdLst>
              <a:gd name="T0" fmla="*/ 1049337 w 660"/>
              <a:gd name="T1" fmla="*/ 612775 h 392"/>
              <a:gd name="T2" fmla="*/ 620063 w 660"/>
              <a:gd name="T3" fmla="*/ 601663 h 392"/>
              <a:gd name="T4" fmla="*/ 319571 w 660"/>
              <a:gd name="T5" fmla="*/ 485775 h 392"/>
              <a:gd name="T6" fmla="*/ 52467 w 660"/>
              <a:gd name="T7" fmla="*/ 219075 h 392"/>
              <a:gd name="T8" fmla="*/ 636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Text Box 20"/>
          <p:cNvSpPr txBox="1">
            <a:spLocks noChangeArrowheads="1"/>
          </p:cNvSpPr>
          <p:nvPr/>
        </p:nvSpPr>
        <p:spPr bwMode="auto">
          <a:xfrm>
            <a:off x="1108075" y="4414838"/>
            <a:ext cx="1144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2 * 1 = 2</a:t>
            </a:r>
          </a:p>
        </p:txBody>
      </p:sp>
      <p:sp>
        <p:nvSpPr>
          <p:cNvPr id="58" name="Freeform 21"/>
          <p:cNvSpPr>
            <a:spLocks/>
          </p:cNvSpPr>
          <p:nvPr/>
        </p:nvSpPr>
        <p:spPr bwMode="auto">
          <a:xfrm>
            <a:off x="1711325" y="3871913"/>
            <a:ext cx="1046163" cy="622300"/>
          </a:xfrm>
          <a:custGeom>
            <a:avLst/>
            <a:gdLst>
              <a:gd name="T0" fmla="*/ 1046163 w 660"/>
              <a:gd name="T1" fmla="*/ 612775 h 392"/>
              <a:gd name="T2" fmla="*/ 618187 w 660"/>
              <a:gd name="T3" fmla="*/ 601663 h 392"/>
              <a:gd name="T4" fmla="*/ 318604 w 660"/>
              <a:gd name="T5" fmla="*/ 485775 h 392"/>
              <a:gd name="T6" fmla="*/ 52308 w 660"/>
              <a:gd name="T7" fmla="*/ 219075 h 392"/>
              <a:gd name="T8" fmla="*/ 634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2"/>
          <p:cNvSpPr>
            <a:spLocks/>
          </p:cNvSpPr>
          <p:nvPr/>
        </p:nvSpPr>
        <p:spPr bwMode="auto">
          <a:xfrm>
            <a:off x="460375" y="3700463"/>
            <a:ext cx="631825" cy="146050"/>
          </a:xfrm>
          <a:custGeom>
            <a:avLst/>
            <a:gdLst>
              <a:gd name="T0" fmla="*/ 631825 w 660"/>
              <a:gd name="T1" fmla="*/ 143815 h 392"/>
              <a:gd name="T2" fmla="*/ 373351 w 660"/>
              <a:gd name="T3" fmla="*/ 141207 h 392"/>
              <a:gd name="T4" fmla="*/ 192419 w 660"/>
              <a:gd name="T5" fmla="*/ 114008 h 392"/>
              <a:gd name="T6" fmla="*/ 31591 w 660"/>
              <a:gd name="T7" fmla="*/ 51416 h 392"/>
              <a:gd name="T8" fmla="*/ 3829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 Box 23"/>
          <p:cNvSpPr txBox="1">
            <a:spLocks noChangeArrowheads="1"/>
          </p:cNvSpPr>
          <p:nvPr/>
        </p:nvSpPr>
        <p:spPr bwMode="auto">
          <a:xfrm>
            <a:off x="160338" y="3884613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3 * 2 = 6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7059613" y="35671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7059613" y="29575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7059613" y="2335213"/>
            <a:ext cx="1206500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7059613" y="1724025"/>
            <a:ext cx="120650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65" name="Line 28"/>
          <p:cNvSpPr>
            <a:spLocks noChangeShapeType="1"/>
          </p:cNvSpPr>
          <p:nvPr/>
        </p:nvSpPr>
        <p:spPr bwMode="auto">
          <a:xfrm>
            <a:off x="7059613" y="1368425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7048500" y="4203700"/>
            <a:ext cx="1227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8277225" y="1360488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" name="AutoShape 31"/>
          <p:cNvSpPr>
            <a:spLocks noChangeArrowheads="1"/>
          </p:cNvSpPr>
          <p:nvPr/>
        </p:nvSpPr>
        <p:spPr bwMode="auto">
          <a:xfrm>
            <a:off x="7491413" y="1217613"/>
            <a:ext cx="312737" cy="371475"/>
          </a:xfrm>
          <a:prstGeom prst="upArrow">
            <a:avLst>
              <a:gd name="adj1" fmla="val 50000"/>
              <a:gd name="adj2" fmla="val 296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74638" y="1493838"/>
            <a:ext cx="4570412" cy="13255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6394450" y="4327525"/>
            <a:ext cx="25146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Interpreter keeps a </a:t>
            </a:r>
          </a:p>
          <a:p>
            <a:pPr algn="ctr" defTabSz="414338"/>
            <a:r>
              <a:rPr lang="en-US" sz="1600" i="1"/>
              <a:t>stack of activation records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Beware of Infinite Recursions!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2152650" y="163195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01725" y="3414713"/>
            <a:ext cx="42021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What if you call fact 5.5? Explain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977900" y="5710238"/>
            <a:ext cx="7127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i="1">
                <a:solidFill>
                  <a:srgbClr val="FF0000"/>
                </a:solidFill>
              </a:rPr>
              <a:t>When using recursion always think about how will it stop or converge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Practice Exercises on Functions</a:t>
            </a:r>
            <a:endParaRPr lang="en-US" dirty="0"/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4E1DE7-BE8D-E84F-A00C-B2614707166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905000"/>
            <a:ext cx="838200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Compute the reverse of a sequence</a:t>
            </a:r>
          </a:p>
          <a:p>
            <a:r>
              <a:rPr lang="en-US" sz="2400" dirty="0" smtClean="0"/>
              <a:t>Compute the molecular mass of a sequence</a:t>
            </a:r>
          </a:p>
          <a:p>
            <a:r>
              <a:rPr lang="en-US" sz="2400" dirty="0" smtClean="0"/>
              <a:t>Compute the reverse complement of a sequence</a:t>
            </a:r>
          </a:p>
          <a:p>
            <a:r>
              <a:rPr lang="en-US" sz="2400" dirty="0" smtClean="0"/>
              <a:t>Determine if two sequences are complement of each other</a:t>
            </a:r>
          </a:p>
          <a:p>
            <a:r>
              <a:rPr lang="en-US" sz="2400" dirty="0" smtClean="0"/>
              <a:t>Compute the number of stop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sequence</a:t>
            </a:r>
          </a:p>
          <a:p>
            <a:r>
              <a:rPr lang="en-US" sz="2400" dirty="0" smtClean="0"/>
              <a:t>Determine if a sequence has a subsequence of length greater than n surrounded by </a:t>
            </a:r>
            <a:r>
              <a:rPr lang="en-US" sz="2400" dirty="0" smtClean="0"/>
              <a:t>start/stop </a:t>
            </a:r>
            <a:r>
              <a:rPr lang="en-US" sz="2400" dirty="0" smtClean="0"/>
              <a:t>codons</a:t>
            </a:r>
          </a:p>
          <a:p>
            <a:r>
              <a:rPr lang="en-US" sz="2400" dirty="0" smtClean="0"/>
              <a:t>Return the starting position of the subsequence identified in exercise 6</a:t>
            </a:r>
            <a:endParaRPr lang="en-US" sz="2400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57213" y="1493838"/>
            <a:ext cx="881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Write recursive Python functions to satisfy the following specifications: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Reversing a sequence recursively</a:t>
            </a:r>
            <a:endParaRPr lang="en-US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763588" y="1631950"/>
            <a:ext cx="7481887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reverse(sequence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</a:t>
            </a:r>
            <a:r>
              <a:rPr lang="uk-UA" sz="1600" b="1" dirty="0" smtClean="0">
                <a:latin typeface="Courier New" pitchFamily="-112" charset="0"/>
              </a:rPr>
              <a:t>'</a:t>
            </a:r>
            <a:r>
              <a:rPr lang="en-US" sz="1600" b="1" dirty="0" smtClean="0">
                <a:latin typeface="Courier New" pitchFamily="-112" charset="0"/>
              </a:rPr>
              <a:t>Returns </a:t>
            </a:r>
            <a:r>
              <a:rPr lang="en-US" sz="1600" b="1" dirty="0">
                <a:latin typeface="Courier New" pitchFamily="-112" charset="0"/>
              </a:rPr>
              <a:t>the reverse string of the argument </a:t>
            </a:r>
            <a:r>
              <a:rPr lang="en-US" sz="1600" b="1" dirty="0" smtClean="0">
                <a:latin typeface="Courier New" pitchFamily="-112" charset="0"/>
              </a:rPr>
              <a:t>sequence</a:t>
            </a:r>
            <a:r>
              <a:rPr lang="uk-UA" sz="1600" b="1" dirty="0" smtClean="0">
                <a:latin typeface="Courier New" pitchFamily="-112" charset="0"/>
              </a:rPr>
              <a:t>'</a:t>
            </a:r>
            <a:endParaRPr lang="en-US" sz="1600" b="1" dirty="0">
              <a:latin typeface="Courier New" pitchFamily="-112" charset="0"/>
            </a:endParaRP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if (</a:t>
            </a:r>
            <a:r>
              <a:rPr lang="en-US" sz="1600" b="1" dirty="0" err="1">
                <a:latin typeface="Courier New" pitchFamily="-112" charset="0"/>
              </a:rPr>
              <a:t>len(sequence</a:t>
            </a:r>
            <a:r>
              <a:rPr lang="en-US" sz="1600" b="1" dirty="0">
                <a:latin typeface="Courier New" pitchFamily="-112" charset="0"/>
              </a:rPr>
              <a:t>)&gt;1):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reverse(sequence[1:])+sequence[0]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sequence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dirty="0" smtClean="0"/>
              <a:t>Runtime Complexity - </a:t>
            </a:r>
            <a:r>
              <a:rPr lang="uk-UA" dirty="0" smtClean="0"/>
              <a:t>'</a:t>
            </a:r>
            <a:r>
              <a:rPr lang="en-US" dirty="0" smtClean="0"/>
              <a:t>Big O</a:t>
            </a:r>
            <a:r>
              <a:rPr lang="uk-UA" dirty="0" smtClean="0"/>
              <a:t>'</a:t>
            </a:r>
            <a:r>
              <a:rPr lang="en-US" dirty="0" smtClean="0"/>
              <a:t> </a:t>
            </a:r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3525CD-97E0-AE4B-8252-EC1DB3A003F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133600" y="15240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1309688" y="2962275"/>
            <a:ext cx="624205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How </a:t>
            </a:r>
            <a:r>
              <a:rPr lang="uk-UA" sz="2200" i="1" dirty="0" smtClean="0"/>
              <a:t>'</a:t>
            </a:r>
            <a:r>
              <a:rPr lang="en-US" sz="2200" i="1" dirty="0" smtClean="0"/>
              <a:t>fast</a:t>
            </a:r>
            <a:r>
              <a:rPr lang="uk-UA" sz="2200" i="1" dirty="0" smtClean="0"/>
              <a:t>'</a:t>
            </a:r>
            <a:r>
              <a:rPr lang="en-US" sz="2200" i="1" dirty="0" smtClean="0"/>
              <a:t> </a:t>
            </a:r>
            <a:r>
              <a:rPr lang="en-US" sz="2200" i="1" dirty="0"/>
              <a:t>is this function?</a:t>
            </a:r>
          </a:p>
          <a:p>
            <a:pPr defTabSz="414338"/>
            <a:endParaRPr lang="en-US" sz="2200" i="1" dirty="0"/>
          </a:p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Can we come up with a more efficient version?</a:t>
            </a:r>
          </a:p>
          <a:p>
            <a:pPr defTabSz="414338"/>
            <a:endParaRPr lang="en-US" sz="2200" i="1" dirty="0"/>
          </a:p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How can we measure </a:t>
            </a:r>
            <a:r>
              <a:rPr lang="uk-UA" sz="2200" i="1" dirty="0" smtClean="0"/>
              <a:t>'</a:t>
            </a:r>
            <a:r>
              <a:rPr lang="en-US" sz="2200" i="1" dirty="0" smtClean="0"/>
              <a:t>efficiency</a:t>
            </a:r>
            <a:r>
              <a:rPr lang="uk-UA" sz="2200" i="1" dirty="0" smtClean="0"/>
              <a:t>'</a:t>
            </a:r>
            <a:endParaRPr lang="en-US" sz="2200" i="1" dirty="0"/>
          </a:p>
          <a:p>
            <a:pPr defTabSz="414338"/>
            <a:endParaRPr lang="en-US" sz="2200" i="1" dirty="0"/>
          </a:p>
          <a:p>
            <a:pPr defTabSz="414338">
              <a:buFont typeface="Wingdings" pitchFamily="-112" charset="2"/>
              <a:buChar char=""/>
            </a:pPr>
            <a:r>
              <a:rPr lang="en-US" sz="2200" i="1" dirty="0"/>
              <a:t> Can we compare algorithms independently from a specific implementation, software or hardware?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dirty="0" smtClean="0"/>
              <a:t>Runtime Complexity  -  </a:t>
            </a:r>
            <a:r>
              <a:rPr lang="uk-UA" dirty="0" smtClean="0"/>
              <a:t>'</a:t>
            </a:r>
            <a:r>
              <a:rPr lang="en-US" dirty="0" smtClean="0"/>
              <a:t>Big O</a:t>
            </a:r>
            <a:r>
              <a:rPr lang="uk-UA" dirty="0" smtClean="0"/>
              <a:t>'</a:t>
            </a:r>
            <a:r>
              <a:rPr lang="en-US" dirty="0" smtClean="0"/>
              <a:t> </a:t>
            </a:r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BB5AE8-1A1D-F543-BB63-4C12411271C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581400"/>
            <a:ext cx="8382000" cy="1828800"/>
          </a:xfrm>
        </p:spPr>
        <p:txBody>
          <a:bodyPr/>
          <a:lstStyle/>
          <a:p>
            <a:r>
              <a:rPr lang="en-US" dirty="0" smtClean="0"/>
              <a:t>What is a step?</a:t>
            </a:r>
          </a:p>
          <a:p>
            <a:r>
              <a:rPr lang="en-US" dirty="0" smtClean="0"/>
              <a:t>How can we measure the size of an input?</a:t>
            </a:r>
          </a:p>
          <a:p>
            <a:r>
              <a:rPr lang="en-US" dirty="0" smtClean="0"/>
              <a:t>Answer in both cases: YOU CAN DEFINE THESE!</a:t>
            </a:r>
            <a:endParaRPr lang="en-US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7385050" cy="1099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>
                <a:solidFill>
                  <a:srgbClr val="FF0000"/>
                </a:solidFill>
              </a:rPr>
              <a:t>Big Idea</a:t>
            </a:r>
          </a:p>
          <a:p>
            <a:pPr algn="ctr" defTabSz="414338"/>
            <a:r>
              <a:rPr lang="en-US" sz="2200" dirty="0"/>
              <a:t>Measure the number of </a:t>
            </a:r>
            <a:r>
              <a:rPr lang="en-US" sz="2200" i="1" u="sng" dirty="0"/>
              <a:t>steps</a:t>
            </a:r>
            <a:r>
              <a:rPr lang="en-US" sz="2200" dirty="0"/>
              <a:t> taken by the </a:t>
            </a:r>
          </a:p>
          <a:p>
            <a:pPr algn="ctr" defTabSz="414338"/>
            <a:r>
              <a:rPr lang="en-US" sz="2200" dirty="0"/>
              <a:t>algorithm as </a:t>
            </a:r>
            <a:r>
              <a:rPr lang="en-US" sz="2200" dirty="0" smtClean="0"/>
              <a:t>an </a:t>
            </a:r>
            <a:r>
              <a:rPr lang="en-US" sz="2200" dirty="0"/>
              <a:t>asymptotic function of the </a:t>
            </a:r>
            <a:r>
              <a:rPr lang="en-US" sz="2200" i="1" u="sng" dirty="0"/>
              <a:t>size</a:t>
            </a:r>
            <a:r>
              <a:rPr lang="en-US" sz="2200" dirty="0"/>
              <a:t> of its input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uk-UA" dirty="0" smtClean="0"/>
              <a:t>'</a:t>
            </a:r>
            <a:r>
              <a:rPr lang="en-US" dirty="0" smtClean="0"/>
              <a:t>Big O</a:t>
            </a:r>
            <a:r>
              <a:rPr lang="uk-UA" dirty="0" smtClean="0"/>
              <a:t>'</a:t>
            </a:r>
            <a:r>
              <a:rPr lang="en-US" dirty="0" smtClean="0"/>
              <a:t> </a:t>
            </a:r>
            <a:r>
              <a:rPr lang="en-US" dirty="0" smtClean="0"/>
              <a:t>Notation - Factorial Example</a:t>
            </a:r>
            <a:endParaRPr lang="en-US" dirty="0"/>
          </a:p>
        </p:txBody>
      </p:sp>
      <p:sp>
        <p:nvSpPr>
          <p:cNvPr id="37897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789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4EE56-8D60-164B-9BC2-A41D3BBE81E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uk-UA" dirty="0" smtClean="0"/>
              <a:t>'</a:t>
            </a:r>
            <a:r>
              <a:rPr lang="en-US" dirty="0" smtClean="0"/>
              <a:t>step</a:t>
            </a:r>
            <a:r>
              <a:rPr lang="uk-UA" dirty="0" smtClean="0"/>
              <a:t>'</a:t>
            </a:r>
            <a:r>
              <a:rPr lang="en-US" dirty="0" smtClean="0"/>
              <a:t> </a:t>
            </a:r>
            <a:r>
              <a:rPr lang="en-US" dirty="0" smtClean="0"/>
              <a:t>is a function call to fact</a:t>
            </a:r>
          </a:p>
          <a:p>
            <a:r>
              <a:rPr lang="en-US" dirty="0" smtClean="0"/>
              <a:t>The size of an input value n is n itself</a:t>
            </a:r>
            <a:endParaRPr lang="en-US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69950" y="4572000"/>
            <a:ext cx="71183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T(0) = 0</a:t>
            </a:r>
          </a:p>
          <a:p>
            <a:pPr algn="ctr" defTabSz="414338"/>
            <a:r>
              <a:rPr lang="en-US" sz="1600" i="1"/>
              <a:t>T(n) = T(n-1) + 1 = (T(n-2) + 1) + 1 = … = T(n-n) + n = T(0) + n = 0 + n = n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17550" y="3997325"/>
            <a:ext cx="42195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1: Count the number of steps for input n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00100" y="5400675"/>
            <a:ext cx="33956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2: Find the asymptotic function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38213" y="5816600"/>
            <a:ext cx="7119937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T(n) = O(n)</a:t>
            </a:r>
          </a:p>
        </p:txBody>
      </p:sp>
      <p:sp>
        <p:nvSpPr>
          <p:cNvPr id="37898" name="Rectangle 4"/>
          <p:cNvSpPr>
            <a:spLocks noChangeArrowheads="1"/>
          </p:cNvSpPr>
          <p:nvPr/>
        </p:nvSpPr>
        <p:spPr bwMode="auto">
          <a:xfrm>
            <a:off x="2174875" y="24892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170613" y="5356225"/>
            <a:ext cx="2455862" cy="611188"/>
          </a:xfrm>
          <a:prstGeom prst="wedgeRectCallout">
            <a:avLst>
              <a:gd name="adj1" fmla="val -93958"/>
              <a:gd name="adj2" fmla="val 559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A.K.A Linear Function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/>
          </a:p>
        </p:txBody>
      </p:sp>
      <p:sp>
        <p:nvSpPr>
          <p:cNvPr id="117763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</a:t>
            </a:r>
            <a:endParaRPr lang="en-US" dirty="0"/>
          </a:p>
        </p:txBody>
      </p:sp>
      <p:sp>
        <p:nvSpPr>
          <p:cNvPr id="4097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457200" y="6400800"/>
            <a:ext cx="1981200" cy="365125"/>
          </a:xfrm>
        </p:spPr>
        <p:txBody>
          <a:bodyPr/>
          <a:lstStyle/>
          <a:p>
            <a:fld id="{7D9DA31E-29C3-CF46-9E1C-8E2B3E2D348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603625" y="1449388"/>
            <a:ext cx="206375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while </a:t>
            </a:r>
            <a:r>
              <a:rPr lang="en-US" sz="2900" i="1">
                <a:latin typeface="Times New Roman" pitchFamily="-112" charset="0"/>
              </a:rPr>
              <a:t>&lt;be&gt;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1311275" y="1687513"/>
            <a:ext cx="987425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2441575" y="1860550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1292225" y="36179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3549650" y="2984500"/>
            <a:ext cx="4354513" cy="173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Repeat the execution of &lt;block&gt; as long as expression &lt;be&gt; </a:t>
            </a:r>
          </a:p>
          <a:p>
            <a:pPr defTabSz="414338"/>
            <a:r>
              <a:rPr lang="en-US" sz="2900" i="1"/>
              <a:t>remains true</a:t>
            </a:r>
            <a:endParaRPr lang="en-US" sz="2900" i="1">
              <a:latin typeface="Times New Roman" pitchFamily="-112" charset="0"/>
            </a:endParaRPr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>
            <a:off x="2719388" y="3741738"/>
            <a:ext cx="830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2549525" y="5118100"/>
            <a:ext cx="3427413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SYNTAX = FORMAT</a:t>
            </a:r>
          </a:p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SEMANTICS = MEANING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Formatted Output using % operator</a:t>
            </a:r>
            <a:endParaRPr lang="en-US" dirty="0"/>
          </a:p>
        </p:txBody>
      </p:sp>
      <p:sp>
        <p:nvSpPr>
          <p:cNvPr id="4506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1E5D07-094E-D24A-BCA9-006A4A367CF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1017588" y="5738813"/>
            <a:ext cx="6342062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For more details visit: </a:t>
            </a:r>
            <a:r>
              <a:rPr lang="en-US" sz="1600">
                <a:hlinkClick r:id="rId3"/>
              </a:rPr>
              <a:t>http://docs.python.org/lib/typesseq-strings.html</a:t>
            </a:r>
            <a:endParaRPr lang="en-US" sz="1600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962275" y="2081213"/>
            <a:ext cx="28209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&lt;format&gt; % &lt;values&gt;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1697038" y="2932113"/>
            <a:ext cx="5467350" cy="1068641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%</a:t>
            </a:r>
            <a:r>
              <a:rPr lang="en-US" sz="1600" dirty="0">
                <a:solidFill>
                  <a:srgbClr val="000000"/>
                </a:solidFill>
              </a:rPr>
              <a:t>s is %d years </a:t>
            </a:r>
            <a:r>
              <a:rPr lang="en-US" sz="1600" dirty="0" smtClean="0">
                <a:solidFill>
                  <a:srgbClr val="000000"/>
                </a:solidFill>
              </a:rPr>
              <a:t>old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% 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John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>
                <a:solidFill>
                  <a:srgbClr val="000000"/>
                </a:solidFill>
              </a:rPr>
              <a:t>12)</a:t>
            </a:r>
          </a:p>
          <a:p>
            <a:pPr defTabSz="414338"/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John </a:t>
            </a:r>
            <a:r>
              <a:rPr lang="en-US" sz="1600" dirty="0">
                <a:solidFill>
                  <a:srgbClr val="000000"/>
                </a:solidFill>
              </a:rPr>
              <a:t>is 12 years </a:t>
            </a:r>
            <a:r>
              <a:rPr lang="en-US" sz="1600" dirty="0" smtClean="0">
                <a:solidFill>
                  <a:srgbClr val="000000"/>
                </a:solidFill>
              </a:rPr>
              <a:t>old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endParaRPr lang="en-US" sz="1600" dirty="0">
              <a:solidFill>
                <a:srgbClr val="000000"/>
              </a:solidFill>
            </a:endParaRP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</a:p>
          <a:p>
            <a:pPr defTabSz="414338"/>
            <a:endParaRPr lang="en-US" sz="1600" dirty="0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900113" y="4565650"/>
            <a:ext cx="7132637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&lt;format&gt; is a string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&lt;values&gt; is a list of values n parenthesis (a.k.a. a tuple)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% produces a string replacing each %x with a correding value from the tuple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Iterative Factorial</a:t>
            </a:r>
            <a:endParaRPr lang="en-US" dirty="0"/>
          </a:p>
        </p:txBody>
      </p:sp>
      <p:sp>
        <p:nvSpPr>
          <p:cNvPr id="4199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B8825-B8EA-6D48-8766-BB55E435226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76425" y="1700213"/>
            <a:ext cx="5461000" cy="21859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>
                <a:latin typeface="Courier New" pitchFamily="-112" charset="0"/>
              </a:rPr>
              <a:t>def </a:t>
            </a:r>
            <a:r>
              <a:rPr lang="en-US" sz="2200" dirty="0" err="1">
                <a:latin typeface="Courier New" pitchFamily="-112" charset="0"/>
              </a:rPr>
              <a:t>iterFact(n</a:t>
            </a:r>
            <a:r>
              <a:rPr lang="en-US" sz="2200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while(n</a:t>
            </a:r>
            <a:r>
              <a:rPr lang="en-US" sz="2200" dirty="0">
                <a:latin typeface="Courier New" pitchFamily="-112" charset="0"/>
              </a:rPr>
              <a:t>&gt;0):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result = result * </a:t>
            </a:r>
            <a:r>
              <a:rPr lang="en-US" sz="2200" dirty="0" err="1">
                <a:latin typeface="Courier New" pitchFamily="-112" charset="0"/>
              </a:rPr>
              <a:t>n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   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=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- 1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825500" y="3960813"/>
            <a:ext cx="31242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Work out the runtime complexity: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1046163" y="4327525"/>
            <a:ext cx="6911975" cy="2005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endParaRPr lang="en-US" sz="1600" i="1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783388" y="5918200"/>
            <a:ext cx="11588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whiteboard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The For Loop: Another Iteration Statement</a:t>
            </a:r>
            <a:endParaRPr lang="en-US" dirty="0"/>
          </a:p>
        </p:txBody>
      </p:sp>
      <p:sp>
        <p:nvSpPr>
          <p:cNvPr id="4711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7113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94331-45B5-2341-AA8A-45868FCAA0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3603625" y="1978025"/>
            <a:ext cx="4135438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for </a:t>
            </a:r>
            <a:r>
              <a:rPr lang="en-US" sz="2900" i="1">
                <a:latin typeface="Times New Roman" pitchFamily="-112" charset="0"/>
              </a:rPr>
              <a:t>&lt;var&gt;</a:t>
            </a:r>
            <a:r>
              <a:rPr lang="en-US" sz="2900" i="1"/>
              <a:t> in </a:t>
            </a:r>
            <a:r>
              <a:rPr lang="en-US" sz="2900" i="1">
                <a:latin typeface="Times New Roman" pitchFamily="-112" charset="0"/>
              </a:rPr>
              <a:t>&lt;sequence&gt;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1511300" y="2301875"/>
            <a:ext cx="987425" cy="319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2498725" y="2460625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1320800" y="41894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3535363" y="3913188"/>
            <a:ext cx="4354512" cy="18688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Repeat the execution of the &lt;block&gt; binding variable &lt;</a:t>
            </a:r>
            <a:r>
              <a:rPr lang="en-US" sz="2900" i="1" dirty="0" err="1"/>
              <a:t>var</a:t>
            </a:r>
            <a:r>
              <a:rPr lang="en-US" sz="2900" i="1" dirty="0"/>
              <a:t>&gt; to each element of the sequence</a:t>
            </a:r>
            <a:endParaRPr lang="en-US" sz="2900" i="1" dirty="0">
              <a:latin typeface="Times New Roman" pitchFamily="-112" charset="0"/>
            </a:endParaRPr>
          </a:p>
        </p:txBody>
      </p:sp>
      <p:sp>
        <p:nvSpPr>
          <p:cNvPr id="47112" name="Line 9"/>
          <p:cNvSpPr>
            <a:spLocks noChangeShapeType="1"/>
          </p:cNvSpPr>
          <p:nvPr/>
        </p:nvSpPr>
        <p:spPr bwMode="auto">
          <a:xfrm>
            <a:off x="2705100" y="4327525"/>
            <a:ext cx="83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For Loop Example</a:t>
            </a:r>
            <a:endParaRPr lang="en-US"/>
          </a:p>
        </p:txBody>
      </p:sp>
      <p:sp>
        <p:nvSpPr>
          <p:cNvPr id="481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F5D008-44F9-AF4A-BD31-DA2C7C450D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8131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4419600"/>
            <a:ext cx="83820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= first value</a:t>
            </a:r>
          </a:p>
          <a:p>
            <a:r>
              <a:rPr lang="en-US" dirty="0" smtClean="0"/>
              <a:t>end = value right after last one</a:t>
            </a:r>
          </a:p>
          <a:p>
            <a:r>
              <a:rPr lang="en-US" dirty="0" smtClean="0"/>
              <a:t>step = increment</a:t>
            </a:r>
            <a:endParaRPr lang="en-US" dirty="0"/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2290763" y="1908174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iterFact2(n):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for </a:t>
            </a:r>
            <a:r>
              <a:rPr lang="en-US" sz="1600" b="1" dirty="0" err="1">
                <a:latin typeface="Courier New" pitchFamily="-112" charset="0"/>
              </a:rPr>
              <a:t>i</a:t>
            </a:r>
            <a:r>
              <a:rPr lang="en-US" sz="1600" b="1" dirty="0">
                <a:latin typeface="Courier New" pitchFamily="-112" charset="0"/>
              </a:rPr>
              <a:t> in xrange(1,n+1):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result = result * </a:t>
            </a:r>
            <a:r>
              <a:rPr lang="en-US" sz="1600" b="1" dirty="0" err="1">
                <a:latin typeface="Courier New" pitchFamily="-112" charset="0"/>
              </a:rPr>
              <a:t>i</a:t>
            </a:r>
            <a:endParaRPr lang="en-US" sz="1600" b="1" dirty="0">
              <a:latin typeface="Courier New" pitchFamily="-112" charset="0"/>
            </a:endParaRP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267836" y="3705225"/>
            <a:ext cx="8190364" cy="5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800" dirty="0" err="1"/>
              <a:t>xrange(start,end,step</a:t>
            </a:r>
            <a:r>
              <a:rPr lang="en-US" sz="2800" dirty="0"/>
              <a:t>) generates a sequence of values 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Revisiting code from Lecture 1</a:t>
            </a:r>
            <a:endParaRPr lang="en-US" dirty="0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071563" y="1462088"/>
            <a:ext cx="6759575" cy="39338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seq</a:t>
            </a:r>
            <a:r>
              <a:rPr lang="en-US" sz="1500" dirty="0">
                <a:latin typeface="Courier New" pitchFamily="-112" charset="0"/>
              </a:rPr>
              <a:t>="ACTGTCGTAT"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print 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en-US" sz="1500" dirty="0" err="1" smtClean="0">
                <a:latin typeface="Courier New" pitchFamily="-112" charset="0"/>
              </a:rPr>
              <a:t>seq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Acount</a:t>
            </a:r>
            <a:r>
              <a:rPr lang="en-US" sz="1500" dirty="0">
                <a:latin typeface="Courier New" pitchFamily="-112" charset="0"/>
              </a:rPr>
              <a:t>= </a:t>
            </a:r>
            <a:r>
              <a:rPr lang="en-US" sz="1500" dirty="0" err="1">
                <a:latin typeface="Courier New" pitchFamily="-112" charset="0"/>
              </a:rPr>
              <a:t>seq.count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A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Ccount</a:t>
            </a:r>
            <a:r>
              <a:rPr lang="en-US" sz="1500" dirty="0">
                <a:latin typeface="Courier New" pitchFamily="-112" charset="0"/>
              </a:rPr>
              <a:t>= </a:t>
            </a:r>
            <a:r>
              <a:rPr lang="en-US" sz="1500" dirty="0" err="1">
                <a:latin typeface="Courier New" pitchFamily="-112" charset="0"/>
              </a:rPr>
              <a:t>seq.count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C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Gcount</a:t>
            </a:r>
            <a:r>
              <a:rPr lang="en-US" sz="1500" dirty="0">
                <a:latin typeface="Courier New" pitchFamily="-112" charset="0"/>
              </a:rPr>
              <a:t>= </a:t>
            </a:r>
            <a:r>
              <a:rPr lang="en-US" sz="1500" dirty="0" err="1">
                <a:latin typeface="Courier New" pitchFamily="-112" charset="0"/>
              </a:rPr>
              <a:t>seq.count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G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Tcount</a:t>
            </a:r>
            <a:r>
              <a:rPr lang="en-US" sz="1500" dirty="0">
                <a:latin typeface="Courier New" pitchFamily="-112" charset="0"/>
              </a:rPr>
              <a:t>= </a:t>
            </a:r>
            <a:r>
              <a:rPr lang="en-US" sz="1500" dirty="0" err="1">
                <a:latin typeface="Courier New" pitchFamily="-112" charset="0"/>
              </a:rPr>
              <a:t>seq.count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T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Total = </a:t>
            </a:r>
            <a:r>
              <a:rPr lang="en-US" sz="1500" dirty="0">
                <a:solidFill>
                  <a:srgbClr val="FF0000"/>
                </a:solidFill>
                <a:latin typeface="Courier New" pitchFamily="-112" charset="0"/>
              </a:rPr>
              <a:t>float(</a:t>
            </a:r>
            <a:r>
              <a:rPr lang="en-US" sz="1500" dirty="0" err="1">
                <a:latin typeface="Courier New" pitchFamily="-112" charset="0"/>
              </a:rPr>
              <a:t>len</a:t>
            </a:r>
            <a:r>
              <a:rPr lang="en-US" sz="1500" dirty="0">
                <a:latin typeface="Courier New" pitchFamily="-112" charset="0"/>
              </a:rPr>
              <a:t>(</a:t>
            </a:r>
            <a:r>
              <a:rPr lang="en-US" sz="1500" dirty="0" err="1">
                <a:latin typeface="Courier New" pitchFamily="-112" charset="0"/>
              </a:rPr>
              <a:t>seq</a:t>
            </a:r>
            <a:r>
              <a:rPr lang="en-US" sz="1500" dirty="0">
                <a:latin typeface="Courier New" pitchFamily="-112" charset="0"/>
              </a:rPr>
              <a:t>)</a:t>
            </a:r>
            <a:r>
              <a:rPr lang="en-US" sz="1500" dirty="0">
                <a:solidFill>
                  <a:srgbClr val="FF0000"/>
                </a:solidFill>
                <a:latin typeface="Courier New" pitchFamily="-112" charset="0"/>
              </a:rPr>
              <a:t>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APct</a:t>
            </a:r>
            <a:r>
              <a:rPr lang="en-US" sz="1500" dirty="0">
                <a:latin typeface="Courier New" pitchFamily="-112" charset="0"/>
              </a:rPr>
              <a:t> = </a:t>
            </a:r>
            <a:r>
              <a:rPr lang="en-US" sz="1500" dirty="0" err="1">
                <a:latin typeface="Courier New" pitchFamily="-112" charset="0"/>
              </a:rPr>
              <a:t>int</a:t>
            </a:r>
            <a:r>
              <a:rPr lang="en-US" sz="1500" dirty="0">
                <a:latin typeface="Courier New" pitchFamily="-112" charset="0"/>
              </a:rPr>
              <a:t>((</a:t>
            </a:r>
            <a:r>
              <a:rPr lang="en-US" sz="1500" dirty="0" err="1">
                <a:latin typeface="Courier New" pitchFamily="-112" charset="0"/>
              </a:rPr>
              <a:t>Acount</a:t>
            </a:r>
            <a:r>
              <a:rPr lang="en-US" sz="1500" dirty="0">
                <a:latin typeface="Courier New" pitchFamily="-112" charset="0"/>
              </a:rPr>
              <a:t>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print 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A </a:t>
            </a:r>
            <a:r>
              <a:rPr lang="en-US" sz="1500" dirty="0">
                <a:latin typeface="Courier New" pitchFamily="-112" charset="0"/>
              </a:rPr>
              <a:t>percent = %d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 </a:t>
            </a:r>
            <a:r>
              <a:rPr lang="en-US" sz="1500" dirty="0">
                <a:latin typeface="Courier New" pitchFamily="-112" charset="0"/>
              </a:rPr>
              <a:t>% </a:t>
            </a:r>
            <a:r>
              <a:rPr lang="en-US" sz="1500" dirty="0" err="1" smtClean="0">
                <a:latin typeface="Courier New" pitchFamily="-112" charset="0"/>
              </a:rPr>
              <a:t>Apct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CPct</a:t>
            </a:r>
            <a:r>
              <a:rPr lang="en-US" sz="1500" dirty="0">
                <a:latin typeface="Courier New" pitchFamily="-112" charset="0"/>
              </a:rPr>
              <a:t> = </a:t>
            </a:r>
            <a:r>
              <a:rPr lang="en-US" sz="1500" dirty="0" err="1">
                <a:latin typeface="Courier New" pitchFamily="-112" charset="0"/>
              </a:rPr>
              <a:t>int</a:t>
            </a:r>
            <a:r>
              <a:rPr lang="en-US" sz="1500" dirty="0">
                <a:latin typeface="Courier New" pitchFamily="-112" charset="0"/>
              </a:rPr>
              <a:t>((</a:t>
            </a:r>
            <a:r>
              <a:rPr lang="en-US" sz="1500" dirty="0" err="1">
                <a:latin typeface="Courier New" pitchFamily="-112" charset="0"/>
              </a:rPr>
              <a:t>Ccount</a:t>
            </a:r>
            <a:r>
              <a:rPr lang="en-US" sz="1500" dirty="0">
                <a:latin typeface="Courier New" pitchFamily="-112" charset="0"/>
              </a:rPr>
              <a:t>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print 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C </a:t>
            </a:r>
            <a:r>
              <a:rPr lang="en-US" sz="1500" dirty="0">
                <a:latin typeface="Courier New" pitchFamily="-112" charset="0"/>
              </a:rPr>
              <a:t>percent = %d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 </a:t>
            </a:r>
            <a:r>
              <a:rPr lang="en-US" sz="1500" dirty="0">
                <a:latin typeface="Courier New" pitchFamily="-112" charset="0"/>
              </a:rPr>
              <a:t>% </a:t>
            </a:r>
            <a:r>
              <a:rPr lang="en-US" sz="1500" dirty="0" err="1" smtClean="0">
                <a:latin typeface="Courier New" pitchFamily="-112" charset="0"/>
              </a:rPr>
              <a:t>CPct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GPct</a:t>
            </a:r>
            <a:r>
              <a:rPr lang="en-US" sz="1500" dirty="0">
                <a:latin typeface="Courier New" pitchFamily="-112" charset="0"/>
              </a:rPr>
              <a:t> = </a:t>
            </a:r>
            <a:r>
              <a:rPr lang="en-US" sz="1500" dirty="0" err="1">
                <a:latin typeface="Courier New" pitchFamily="-112" charset="0"/>
              </a:rPr>
              <a:t>int</a:t>
            </a:r>
            <a:r>
              <a:rPr lang="en-US" sz="1500" dirty="0">
                <a:latin typeface="Courier New" pitchFamily="-112" charset="0"/>
              </a:rPr>
              <a:t>((</a:t>
            </a:r>
            <a:r>
              <a:rPr lang="en-US" sz="1500" dirty="0" err="1">
                <a:latin typeface="Courier New" pitchFamily="-112" charset="0"/>
              </a:rPr>
              <a:t>Gcount</a:t>
            </a:r>
            <a:r>
              <a:rPr lang="en-US" sz="1500" dirty="0">
                <a:latin typeface="Courier New" pitchFamily="-112" charset="0"/>
              </a:rPr>
              <a:t>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print 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G </a:t>
            </a:r>
            <a:r>
              <a:rPr lang="en-US" sz="1500" dirty="0">
                <a:latin typeface="Courier New" pitchFamily="-112" charset="0"/>
              </a:rPr>
              <a:t>percent = %d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 </a:t>
            </a:r>
            <a:r>
              <a:rPr lang="en-US" sz="1500" dirty="0">
                <a:latin typeface="Courier New" pitchFamily="-112" charset="0"/>
              </a:rPr>
              <a:t>% </a:t>
            </a:r>
            <a:r>
              <a:rPr lang="en-US" sz="1500" dirty="0" err="1" smtClean="0">
                <a:latin typeface="Courier New" pitchFamily="-112" charset="0"/>
              </a:rPr>
              <a:t>GPct</a:t>
            </a:r>
            <a:r>
              <a:rPr lang="en-US" sz="1500" dirty="0" smtClean="0">
                <a:latin typeface="Courier New" pitchFamily="-112" charset="0"/>
              </a:rPr>
              <a:t>)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 err="1">
                <a:latin typeface="Courier New" pitchFamily="-112" charset="0"/>
              </a:rPr>
              <a:t>TPct</a:t>
            </a:r>
            <a:r>
              <a:rPr lang="en-US" sz="1500" dirty="0">
                <a:latin typeface="Courier New" pitchFamily="-112" charset="0"/>
              </a:rPr>
              <a:t> = </a:t>
            </a:r>
            <a:r>
              <a:rPr lang="en-US" sz="1500" dirty="0" err="1">
                <a:latin typeface="Courier New" pitchFamily="-112" charset="0"/>
              </a:rPr>
              <a:t>int</a:t>
            </a:r>
            <a:r>
              <a:rPr lang="en-US" sz="1500" dirty="0">
                <a:latin typeface="Courier New" pitchFamily="-112" charset="0"/>
              </a:rPr>
              <a:t>((</a:t>
            </a:r>
            <a:r>
              <a:rPr lang="en-US" sz="1500" dirty="0" err="1">
                <a:latin typeface="Courier New" pitchFamily="-112" charset="0"/>
              </a:rPr>
              <a:t>Tcount</a:t>
            </a:r>
            <a:r>
              <a:rPr lang="en-US" sz="1500" dirty="0">
                <a:latin typeface="Courier New" pitchFamily="-112" charset="0"/>
              </a:rPr>
              <a:t>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 dirty="0">
                <a:latin typeface="Courier New" pitchFamily="-112" charset="0"/>
              </a:rPr>
              <a:t>print </a:t>
            </a:r>
            <a:r>
              <a:rPr lang="en-US" sz="1500" dirty="0" smtClean="0">
                <a:latin typeface="Courier New" pitchFamily="-112" charset="0"/>
              </a:rPr>
              <a:t>(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T </a:t>
            </a:r>
            <a:r>
              <a:rPr lang="en-US" sz="1500" dirty="0">
                <a:latin typeface="Courier New" pitchFamily="-112" charset="0"/>
              </a:rPr>
              <a:t>percent = %d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 </a:t>
            </a:r>
            <a:r>
              <a:rPr lang="en-US" sz="1500" dirty="0">
                <a:latin typeface="Courier New" pitchFamily="-112" charset="0"/>
              </a:rPr>
              <a:t>% </a:t>
            </a:r>
            <a:r>
              <a:rPr lang="en-US" sz="1500" dirty="0" err="1" smtClean="0">
                <a:latin typeface="Courier New" pitchFamily="-112" charset="0"/>
              </a:rPr>
              <a:t>TPct</a:t>
            </a:r>
            <a:r>
              <a:rPr lang="en-US" sz="1500" smtClean="0">
                <a:latin typeface="Courier New" pitchFamily="-112" charset="0"/>
              </a:rPr>
              <a:t>)</a:t>
            </a:r>
            <a:endParaRPr lang="en-US" sz="1500" dirty="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Char char=""/>
            </a:pPr>
            <a:endParaRPr lang="en-US" sz="900" dirty="0">
              <a:latin typeface="Gill Sans MT" pitchFamily="-112" charset="-18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800225" y="5754688"/>
            <a:ext cx="48609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Can we reduce the amount of repetitive code?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Approach: Use For Loop</a:t>
            </a:r>
            <a:endParaRPr lang="en-US" dirty="0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473075" y="1462088"/>
            <a:ext cx="8148638" cy="20161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 dirty="0">
                <a:latin typeface="Courier New" pitchFamily="-112" charset="0"/>
              </a:rPr>
              <a:t>bases = </a:t>
            </a:r>
            <a:r>
              <a:rPr lang="en-US" sz="1500" dirty="0" smtClean="0">
                <a:latin typeface="Courier New" pitchFamily="-112" charset="0"/>
              </a:rPr>
              <a:t>[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A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,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C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,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T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,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G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]</a:t>
            </a:r>
            <a:endParaRPr lang="en-US" sz="1500" dirty="0">
              <a:latin typeface="Courier New" pitchFamily="-112" charset="0"/>
            </a:endParaRP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 dirty="0" smtClean="0">
                <a:latin typeface="Courier New" pitchFamily="-112" charset="0"/>
              </a:rPr>
              <a:t>sequence </a:t>
            </a:r>
            <a:r>
              <a:rPr lang="en-US" sz="1500" dirty="0">
                <a:latin typeface="Courier New" pitchFamily="-112" charset="0"/>
              </a:rPr>
              <a:t>= "ACTGTCGTAT"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 dirty="0">
                <a:latin typeface="Courier New" pitchFamily="-112" charset="0"/>
              </a:rPr>
              <a:t>for base in bases: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 dirty="0">
                <a:latin typeface="Courier New" pitchFamily="-112" charset="0"/>
              </a:rPr>
              <a:t>    </a:t>
            </a:r>
            <a:r>
              <a:rPr lang="en-US" sz="1500" dirty="0" err="1">
                <a:latin typeface="Courier New" pitchFamily="-112" charset="0"/>
              </a:rPr>
              <a:t>nextPercent</a:t>
            </a:r>
            <a:r>
              <a:rPr lang="en-US" sz="1500" dirty="0">
                <a:latin typeface="Courier New" pitchFamily="-112" charset="0"/>
              </a:rPr>
              <a:t> = 100 * </a:t>
            </a:r>
            <a:r>
              <a:rPr lang="en-US" sz="1500" dirty="0" err="1">
                <a:latin typeface="Courier New" pitchFamily="-112" charset="0"/>
              </a:rPr>
              <a:t>sequence.count</a:t>
            </a:r>
            <a:r>
              <a:rPr lang="en-US" sz="1500" dirty="0">
                <a:latin typeface="Courier New" pitchFamily="-112" charset="0"/>
              </a:rPr>
              <a:t>(base)/float(</a:t>
            </a:r>
            <a:r>
              <a:rPr lang="en-US" sz="1500" dirty="0" err="1">
                <a:latin typeface="Courier New" pitchFamily="-112" charset="0"/>
              </a:rPr>
              <a:t>len</a:t>
            </a:r>
            <a:r>
              <a:rPr lang="en-US" sz="1500" dirty="0">
                <a:latin typeface="Courier New" pitchFamily="-112" charset="0"/>
              </a:rPr>
              <a:t>(sequence))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 dirty="0">
                <a:latin typeface="Courier New" pitchFamily="-112" charset="0"/>
              </a:rPr>
              <a:t>    print 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Percent </a:t>
            </a:r>
            <a:r>
              <a:rPr lang="en-US" sz="1500" dirty="0">
                <a:latin typeface="Courier New" pitchFamily="-112" charset="0"/>
              </a:rPr>
              <a:t>%s: %</a:t>
            </a:r>
            <a:r>
              <a:rPr lang="en-US" sz="1500" dirty="0" smtClean="0">
                <a:latin typeface="Courier New" pitchFamily="-112" charset="0"/>
              </a:rPr>
              <a:t>d</a:t>
            </a:r>
            <a:r>
              <a:rPr lang="uk-UA" sz="1500" dirty="0" smtClean="0">
                <a:latin typeface="Courier New" pitchFamily="-112" charset="0"/>
              </a:rPr>
              <a:t>'</a:t>
            </a:r>
            <a:r>
              <a:rPr lang="en-US" sz="1500" dirty="0" smtClean="0">
                <a:latin typeface="Courier New" pitchFamily="-112" charset="0"/>
              </a:rPr>
              <a:t> </a:t>
            </a:r>
            <a:r>
              <a:rPr lang="en-US" sz="1500" dirty="0">
                <a:latin typeface="Courier New" pitchFamily="-112" charset="0"/>
              </a:rPr>
              <a:t>% (base, </a:t>
            </a:r>
            <a:r>
              <a:rPr lang="en-US" sz="1500" dirty="0" err="1">
                <a:latin typeface="Courier New" pitchFamily="-112" charset="0"/>
              </a:rPr>
              <a:t>nextPercent</a:t>
            </a:r>
            <a:r>
              <a:rPr lang="en-US" sz="1500" dirty="0">
                <a:latin typeface="Courier New" pitchFamily="-112" charset="0"/>
              </a:rPr>
              <a:t>)</a:t>
            </a:r>
            <a:endParaRPr lang="en-US" sz="1500" dirty="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endParaRPr lang="en-US" sz="900" dirty="0">
              <a:latin typeface="Gill Sans MT" pitchFamily="-112" charset="-1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419600"/>
            <a:ext cx="762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smtClean="0"/>
              <a:t>How </a:t>
            </a:r>
            <a:r>
              <a:rPr lang="es-ES_tradnl" sz="2400" dirty="0" err="1" smtClean="0"/>
              <a:t>many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functions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would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refactor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code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into</a:t>
            </a:r>
            <a:r>
              <a:rPr lang="es-ES_tradnl" sz="2400" dirty="0" smtClean="0"/>
              <a:t>?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Exercises on Functions</a:t>
            </a:r>
            <a:endParaRPr lang="en-US"/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4007D2-FBD9-BD49-AFD4-629A42787F5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5587" y="1511300"/>
            <a:ext cx="86598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 dirty="0"/>
              <a:t>Write </a:t>
            </a:r>
            <a:r>
              <a:rPr lang="en-US" sz="2200" i="1" u="sng" dirty="0">
                <a:solidFill>
                  <a:srgbClr val="FF0000"/>
                </a:solidFill>
              </a:rPr>
              <a:t>iterative</a:t>
            </a:r>
            <a:r>
              <a:rPr lang="en-US" sz="2200" i="1" dirty="0"/>
              <a:t> Python functions to satisfy the following specifications:</a:t>
            </a:r>
          </a:p>
        </p:txBody>
      </p:sp>
      <p:sp>
        <p:nvSpPr>
          <p:cNvPr id="44039" name="Rectangle 3"/>
          <p:cNvSpPr>
            <a:spLocks noChangeArrowheads="1"/>
          </p:cNvSpPr>
          <p:nvPr/>
        </p:nvSpPr>
        <p:spPr bwMode="auto">
          <a:xfrm>
            <a:off x="646113" y="2112963"/>
            <a:ext cx="7808912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Compute the reverse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Compute the molecular mass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Compute the reverse complement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Determine if two sequences are complement of each other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Compute the number of stop codons in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Determine if a sequence has a subsequence of length greater than n surrounded by </a:t>
            </a:r>
            <a:r>
              <a:rPr lang="en-US" sz="2000" dirty="0" smtClean="0">
                <a:latin typeface="Gill Sans MT" pitchFamily="-112" charset="-18"/>
              </a:rPr>
              <a:t>start/stop </a:t>
            </a:r>
            <a:r>
              <a:rPr lang="en-US" sz="2000" dirty="0">
                <a:latin typeface="Gill Sans MT" pitchFamily="-112" charset="-18"/>
              </a:rPr>
              <a:t>codons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 dirty="0">
                <a:latin typeface="Gill Sans MT" pitchFamily="-112" charset="-18"/>
              </a:rPr>
              <a:t>Return the starting position of the subsequence identified in exercise 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Finding Patterns Within Sequences</a:t>
            </a:r>
            <a:endParaRPr lang="en-US" dirty="0"/>
          </a:p>
        </p:txBody>
      </p:sp>
      <p:sp>
        <p:nvSpPr>
          <p:cNvPr id="4608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608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3A131-B683-5044-8583-FA307452B73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</a:t>
            </a:r>
            <a:r>
              <a:rPr lang="uk-UA" dirty="0" smtClean="0"/>
              <a:t>'</a:t>
            </a:r>
            <a:r>
              <a:rPr lang="en-US" dirty="0" smtClean="0"/>
              <a:t>print </a:t>
            </a:r>
            <a:r>
              <a:rPr lang="en-US" dirty="0"/>
              <a:t>all start positions of a pattern string inside a target </a:t>
            </a:r>
            <a:r>
              <a:rPr lang="en-US" dirty="0" smtClean="0"/>
              <a:t>string</a:t>
            </a:r>
            <a:r>
              <a:rPr lang="uk-UA" dirty="0" smtClean="0"/>
              <a:t>'</a:t>
            </a:r>
            <a:endParaRPr lang="en-US" dirty="0"/>
          </a:p>
          <a:p>
            <a:pPr defTabSz="414338"/>
            <a:r>
              <a:rPr lang="en-US" dirty="0"/>
              <a:t>	site = find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</a:t>
            </a:r>
            <a:r>
              <a:rPr lang="uk-UA" dirty="0" smtClean="0"/>
              <a:t>'</a:t>
            </a:r>
            <a:r>
              <a:rPr lang="en-US" dirty="0" smtClean="0"/>
              <a:t>pattern </a:t>
            </a:r>
            <a:r>
              <a:rPr lang="en-US" dirty="0"/>
              <a:t>%s found at position %</a:t>
            </a:r>
            <a:r>
              <a:rPr lang="en-US" dirty="0" smtClean="0"/>
              <a:t>d</a:t>
            </a:r>
            <a:r>
              <a:rPr lang="uk-UA" dirty="0" smtClean="0"/>
              <a:t>'</a:t>
            </a:r>
            <a:r>
              <a:rPr lang="en-US" dirty="0" smtClean="0"/>
              <a:t> </a:t>
            </a:r>
            <a:r>
              <a:rPr lang="en-US" dirty="0"/>
              <a:t>% (pattern, site)</a:t>
            </a:r>
          </a:p>
          <a:p>
            <a:pPr defTabSz="414338"/>
            <a:r>
              <a:rPr lang="en-US" dirty="0"/>
              <a:t>		site = find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1558925" y="5970588"/>
            <a:ext cx="5216807" cy="32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Example </a:t>
            </a:r>
            <a:r>
              <a:rPr lang="en-US" sz="1600" dirty="0" smtClean="0"/>
              <a:t>from: </a:t>
            </a:r>
            <a:r>
              <a:rPr lang="en-US" sz="1600" i="1" dirty="0"/>
              <a:t>Pasteur Institute Bioinformatics Using </a:t>
            </a:r>
            <a:r>
              <a:rPr lang="en-US" sz="1600" i="1" dirty="0" smtClean="0"/>
              <a:t>Python</a:t>
            </a:r>
            <a:endParaRPr lang="en-US" sz="1600" i="1" dirty="0"/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1739900" y="3733800"/>
            <a:ext cx="4999038" cy="202274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searchPattern("acgctaggct","gc</a:t>
            </a:r>
            <a:r>
              <a:rPr lang="en-US" dirty="0"/>
              <a:t>")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2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7</a:t>
            </a:r>
          </a:p>
          <a:p>
            <a:pPr defTabSz="414338" eaLnBrk="0"/>
            <a:r>
              <a:rPr lang="en-US" dirty="0"/>
              <a:t>
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Extend searchPattern to handle unknown residues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400800"/>
            <a:ext cx="1981200" cy="365125"/>
          </a:xfrm>
        </p:spPr>
        <p:txBody>
          <a:bodyPr/>
          <a:lstStyle/>
          <a:p>
            <a:fld id="{A757F61A-D27E-F644-BF78-87297A58D6B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Built-in Functions</a:t>
            </a:r>
            <a:endParaRPr lang="en-US" dirty="0"/>
          </a:p>
        </p:txBody>
      </p:sp>
      <p:sp>
        <p:nvSpPr>
          <p:cNvPr id="18440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182209-8386-4741-B4C0-69101BAD06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563563" y="2116138"/>
            <a:ext cx="41465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spcAft>
                <a:spcPct val="50000"/>
              </a:spcAft>
            </a:pPr>
            <a:r>
              <a:rPr lang="en-US" sz="1600"/>
              <a:t>&gt;&gt;&gt; import math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decibel = math.log10 (17.0)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1.5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height =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degrees = 45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degrees * 2 * math.pi / 360.0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0.707106781187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779963" y="2668588"/>
            <a:ext cx="3449637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To convert from degrees to radians, </a:t>
            </a:r>
          </a:p>
          <a:p>
            <a:pPr defTabSz="414338"/>
            <a:r>
              <a:rPr lang="en-US" sz="1600"/>
              <a:t>divide by 360 and multiply by 2*pi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>
            <a:off x="4157663" y="3221038"/>
            <a:ext cx="622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016125" y="5118100"/>
            <a:ext cx="4867275" cy="741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>
              <a:spcBef>
                <a:spcPct val="50000"/>
              </a:spcBef>
            </a:pPr>
            <a:r>
              <a:rPr lang="en-US"/>
              <a:t>Can you avoid having to write the formula to</a:t>
            </a:r>
          </a:p>
          <a:p>
            <a:pPr algn="ctr" defTabSz="414338">
              <a:spcBef>
                <a:spcPct val="50000"/>
              </a:spcBef>
            </a:pPr>
            <a:r>
              <a:rPr lang="en-US"/>
              <a:t>convert degrees to radians every time?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Defining Your Own Functions</a:t>
            </a:r>
            <a:endParaRPr lang="en-US" dirty="0"/>
          </a:p>
        </p:txBody>
      </p:sp>
      <p:sp>
        <p:nvSpPr>
          <p:cNvPr id="1946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04754-203B-AA42-86FF-1E123D3215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847725" y="1447800"/>
            <a:ext cx="73961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def &lt;NAME&gt; ( &lt;LIST OF PARAMETERS&gt; ):</a:t>
            </a:r>
          </a:p>
          <a:p>
            <a:pPr defTabSz="414338"/>
            <a:r>
              <a:rPr lang="en-US" sz="2500" dirty="0"/>
              <a:t>		&lt;STATEMENTS&gt;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758950" y="2362200"/>
            <a:ext cx="5464175" cy="1454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/>
              <a:t>import math</a:t>
            </a:r>
          </a:p>
          <a:p>
            <a:pPr defTabSz="414338"/>
            <a:r>
              <a:rPr lang="en-US" sz="2200" dirty="0"/>
              <a:t>def </a:t>
            </a:r>
            <a:r>
              <a:rPr lang="en-US" sz="2200" dirty="0" err="1"/>
              <a:t>radians(degrees</a:t>
            </a:r>
            <a:r>
              <a:rPr lang="en-US" sz="2200" dirty="0"/>
              <a:t>):</a:t>
            </a:r>
          </a:p>
          <a:p>
            <a:pPr defTabSz="414338"/>
            <a:r>
              <a:rPr lang="en-US" sz="2200" dirty="0"/>
              <a:t>	result = degrees * 2 * </a:t>
            </a:r>
            <a:r>
              <a:rPr lang="en-US" sz="2200" dirty="0" err="1"/>
              <a:t>math.pi</a:t>
            </a:r>
            <a:r>
              <a:rPr lang="en-US" sz="2200" dirty="0"/>
              <a:t> / 360.0</a:t>
            </a:r>
          </a:p>
          <a:p>
            <a:pPr defTabSz="414338"/>
            <a:r>
              <a:rPr lang="en-US" sz="2200" dirty="0"/>
              <a:t>	</a:t>
            </a:r>
            <a:r>
              <a:rPr lang="en-US" sz="2200" dirty="0" err="1"/>
              <a:t>return(result</a:t>
            </a:r>
            <a:r>
              <a:rPr lang="en-US" sz="2200" dirty="0"/>
              <a:t>)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125663" y="3962400"/>
            <a:ext cx="4041775" cy="229974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def </a:t>
            </a:r>
            <a:r>
              <a:rPr lang="en-US" sz="1600" dirty="0" err="1">
                <a:solidFill>
                  <a:srgbClr val="000000"/>
                </a:solidFill>
              </a:rPr>
              <a:t>radians(degrees</a:t>
            </a:r>
            <a:r>
              <a:rPr lang="en-US" sz="1600" dirty="0">
                <a:solidFill>
                  <a:srgbClr val="000000"/>
                </a:solidFill>
              </a:rPr>
              <a:t>):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result=degrees * 2 * </a:t>
            </a:r>
            <a:r>
              <a:rPr lang="en-US" sz="1600" dirty="0" err="1">
                <a:solidFill>
                  <a:srgbClr val="000000"/>
                </a:solidFill>
              </a:rPr>
              <a:t>math.pi</a:t>
            </a:r>
            <a:r>
              <a:rPr lang="en-US" sz="1600" dirty="0">
                <a:solidFill>
                  <a:srgbClr val="000000"/>
                </a:solidFill>
              </a:rPr>
              <a:t> / 360.0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</a:t>
            </a:r>
            <a:r>
              <a:rPr lang="en-US" sz="1600" dirty="0" err="1">
                <a:solidFill>
                  <a:srgbClr val="000000"/>
                </a:solidFill>
              </a:rPr>
              <a:t>return(result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</a:t>
            </a: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radians(45)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0.78539816339744828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radians(180)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3.1415926535897931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Monolithic Code</a:t>
            </a:r>
            <a:endParaRPr lang="en-US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FDD8E-05B3-D34E-8FB5-68DA42C8722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769938" y="1978025"/>
            <a:ext cx="7396162" cy="156108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r>
              <a:rPr lang="en-US" sz="1600" dirty="0" err="1">
                <a:solidFill>
                  <a:srgbClr val="000000"/>
                </a:solidFill>
              </a:rPr>
              <a:t>cds</a:t>
            </a:r>
            <a:r>
              <a:rPr lang="en-US" sz="1600" dirty="0">
                <a:solidFill>
                  <a:srgbClr val="000000"/>
                </a:solidFill>
              </a:rPr>
              <a:t> = </a:t>
            </a:r>
            <a:r>
              <a:rPr lang="uk-UA" sz="1600" dirty="0" smtClean="0"/>
              <a:t>'</a:t>
            </a:r>
            <a:r>
              <a:rPr lang="en-US" sz="1600" dirty="0" err="1" smtClean="0"/>
              <a:t>atgagtgaacgtctgagcattaccccgctggggccgtatatc</a:t>
            </a:r>
            <a:r>
              <a:rPr lang="uk-UA" sz="1600" dirty="0" smtClean="0"/>
              <a:t>'</a:t>
            </a:r>
            <a:endParaRPr lang="en-US" sz="1600" dirty="0"/>
          </a:p>
          <a:p>
            <a:pPr defTabSz="414338"/>
            <a:r>
              <a:rPr lang="en-US" sz="1600" dirty="0" err="1">
                <a:solidFill>
                  <a:srgbClr val="000000"/>
                </a:solidFill>
              </a:rPr>
              <a:t>gc</a:t>
            </a:r>
            <a:r>
              <a:rPr lang="en-US" sz="1600" dirty="0">
                <a:solidFill>
                  <a:srgbClr val="000000"/>
                </a:solidFill>
              </a:rPr>
              <a:t> = float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</a:rPr>
              <a:t>cds.count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g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) </a:t>
            </a:r>
            <a:r>
              <a:rPr lang="en-US" sz="1600" dirty="0">
                <a:solidFill>
                  <a:srgbClr val="000000"/>
                </a:solidFill>
              </a:rPr>
              <a:t>+ </a:t>
            </a:r>
            <a:r>
              <a:rPr lang="en-US" sz="1600" dirty="0" err="1" smtClean="0">
                <a:solidFill>
                  <a:srgbClr val="000000"/>
                </a:solidFill>
              </a:rPr>
              <a:t>cds.count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uk-UA" sz="1600" dirty="0" smtClean="0">
                <a:solidFill>
                  <a:srgbClr val="000000"/>
                </a:solidFill>
              </a:rPr>
              <a:t>'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r>
              <a:rPr lang="en-US" sz="1600" dirty="0">
                <a:solidFill>
                  <a:srgbClr val="000000"/>
                </a:solidFill>
              </a:rPr>
              <a:t>)/ </a:t>
            </a:r>
            <a:r>
              <a:rPr lang="en-US" sz="1600" dirty="0" err="1">
                <a:solidFill>
                  <a:srgbClr val="000000"/>
                </a:solidFill>
              </a:rPr>
              <a:t>len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 err="1">
                <a:solidFill>
                  <a:srgbClr val="000000"/>
                </a:solidFill>
              </a:rPr>
              <a:t>cds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  <a:endParaRPr lang="en-US" sz="1600" dirty="0"/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print </a:t>
            </a:r>
            <a:r>
              <a:rPr lang="en-US" sz="1600" dirty="0" err="1"/>
              <a:t>gc</a:t>
            </a:r>
            <a:endParaRPr lang="en-US" sz="1600" dirty="0"/>
          </a:p>
          <a:p>
            <a:pPr defTabSz="414338"/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Step 1: Wrap Reusable Code in Function</a:t>
            </a:r>
            <a:endParaRPr lang="en-US" dirty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4DD0F7-B21E-0A45-A0E1-2046F55963A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93738" y="1965325"/>
            <a:ext cx="7672387" cy="82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gcCount</a:t>
            </a:r>
            <a:r>
              <a:rPr lang="en-US" sz="1600" dirty="0" smtClean="0"/>
              <a:t>(s)</a:t>
            </a:r>
            <a:r>
              <a:rPr lang="en-US" sz="1600" dirty="0"/>
              <a:t>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float</a:t>
            </a:r>
            <a:r>
              <a:rPr lang="en-US" sz="1600" dirty="0" smtClean="0"/>
              <a:t>(</a:t>
            </a:r>
            <a:r>
              <a:rPr lang="en-US" sz="1600" dirty="0" err="1" smtClean="0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g</a:t>
            </a:r>
            <a:r>
              <a:rPr lang="uk-UA" sz="1600" dirty="0" smtClean="0"/>
              <a:t>'</a:t>
            </a:r>
            <a:r>
              <a:rPr lang="en-US" sz="1600" dirty="0" smtClean="0"/>
              <a:t>) </a:t>
            </a:r>
            <a:r>
              <a:rPr lang="en-US" sz="1600" dirty="0"/>
              <a:t>+ </a:t>
            </a:r>
            <a:r>
              <a:rPr lang="en-US" sz="1600" dirty="0" err="1" smtClean="0"/>
              <a:t>s.count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smtClean="0"/>
              <a:t>c</a:t>
            </a:r>
            <a:r>
              <a:rPr lang="uk-UA" sz="1600" dirty="0" smtClean="0"/>
              <a:t>'</a:t>
            </a:r>
            <a:r>
              <a:rPr lang="en-US" sz="1600" dirty="0" smtClean="0"/>
              <a:t>)</a:t>
            </a:r>
            <a:r>
              <a:rPr lang="en-US" sz="1600" dirty="0"/>
              <a:t>)/ </a:t>
            </a:r>
            <a:r>
              <a:rPr lang="en-US" sz="1600" dirty="0" err="1"/>
              <a:t>len</a:t>
            </a:r>
            <a:r>
              <a:rPr lang="en-US" sz="1600" dirty="0" smtClean="0"/>
              <a:t>(s)</a:t>
            </a:r>
            <a:endParaRPr lang="en-US" sz="1600" dirty="0"/>
          </a:p>
          <a:p>
            <a:pPr defTabSz="414338"/>
            <a:r>
              <a:rPr lang="en-US" sz="1600" dirty="0"/>
              <a:t>	</a:t>
            </a:r>
            <a:r>
              <a:rPr lang="en-US" sz="1600" dirty="0" smtClean="0"/>
              <a:t>print(</a:t>
            </a:r>
            <a:r>
              <a:rPr lang="en-US" sz="1600" dirty="0" err="1" smtClean="0"/>
              <a:t>gc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85800" y="3352800"/>
            <a:ext cx="4041775" cy="1068641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  <a:r>
              <a:rPr lang="en-US" sz="1600" dirty="0" err="1"/>
              <a:t>gcCount</a:t>
            </a:r>
            <a:r>
              <a:rPr lang="en-US" sz="1600" dirty="0" smtClean="0"/>
              <a:t>(</a:t>
            </a:r>
            <a:r>
              <a:rPr lang="uk-UA" sz="1600" dirty="0" smtClean="0"/>
              <a:t>'</a:t>
            </a:r>
            <a:r>
              <a:rPr lang="en-US" sz="1600" dirty="0" err="1" smtClean="0"/>
              <a:t>actgaccgggat</a:t>
            </a:r>
            <a:r>
              <a:rPr lang="uk-UA" sz="1600" dirty="0" smtClean="0"/>
              <a:t>'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defTabSz="414338"/>
            <a:r>
              <a:rPr lang="en-US" sz="1600" dirty="0" smtClean="0">
                <a:solidFill>
                  <a:srgbClr val="000000"/>
                </a:solidFill>
              </a:rPr>
              <a:t>0.583333333333</a:t>
            </a: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Step 2: Add function to script file</a:t>
            </a:r>
            <a:endParaRPr lang="en-US" dirty="0"/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75CD7-7A02-6349-B26A-395479FEE21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377950" y="1817688"/>
            <a:ext cx="1651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i="1"/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803" y="1282700"/>
            <a:ext cx="3763597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1268413" y="5257800"/>
            <a:ext cx="670401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Save script in a file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Re-load when you want to use the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No need to retype your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Keep a single group of related functions and declarations in each file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SC_Basic_62409">
  <a:themeElements>
    <a:clrScheme name="Custom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8DB3E2"/>
      </a:accent1>
      <a:accent2>
        <a:srgbClr val="00007F"/>
      </a:accent2>
      <a:accent3>
        <a:srgbClr val="FFFFFF"/>
      </a:accent3>
      <a:accent4>
        <a:srgbClr val="000000"/>
      </a:accent4>
      <a:accent5>
        <a:srgbClr val="8DB3E2"/>
      </a:accent5>
      <a:accent6>
        <a:srgbClr val="00007F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7020</TotalTime>
  <Words>3404</Words>
  <Application>Microsoft Macintosh PowerPoint</Application>
  <PresentationFormat>On-screen Show (4:3)</PresentationFormat>
  <Paragraphs>457</Paragraphs>
  <Slides>37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PSC_Basic_62409</vt:lpstr>
      <vt:lpstr>Introduction to Python programming  for Bioinformatics</vt:lpstr>
      <vt:lpstr>PowerPoint Presentation</vt:lpstr>
      <vt:lpstr>Formatted Output using % operator</vt:lpstr>
      <vt:lpstr>Outline</vt:lpstr>
      <vt:lpstr>Built-in Functions</vt:lpstr>
      <vt:lpstr>Defining Your Own Functions</vt:lpstr>
      <vt:lpstr>Monolithic Code</vt:lpstr>
      <vt:lpstr>Step 1: Wrap Reusable Code in Function</vt:lpstr>
      <vt:lpstr>Step 2: Add function to script file</vt:lpstr>
      <vt:lpstr>Why Functions?</vt:lpstr>
      <vt:lpstr>Function Design Guidelines</vt:lpstr>
      <vt:lpstr>Applying the Guidelines</vt:lpstr>
      <vt:lpstr>Outline</vt:lpstr>
      <vt:lpstr>Decision statements</vt:lpstr>
      <vt:lpstr>Compute the complement of a DNA base</vt:lpstr>
      <vt:lpstr>Boolean Expressions</vt:lpstr>
      <vt:lpstr>Some Useful Boolean Laws</vt:lpstr>
      <vt:lpstr>A strange Boolean function</vt:lpstr>
      <vt:lpstr>Outline</vt:lpstr>
      <vt:lpstr>Recursive Functions</vt:lpstr>
      <vt:lpstr>Recursion Basics</vt:lpstr>
      <vt:lpstr>Beware of Infinite Recursions!</vt:lpstr>
      <vt:lpstr>Practice Exercises on Functions</vt:lpstr>
      <vt:lpstr>Reversing a sequence recursively</vt:lpstr>
      <vt:lpstr>Runtime Complexity - 'Big O' Notation</vt:lpstr>
      <vt:lpstr>Runtime Complexity  -  'Big O' Notation</vt:lpstr>
      <vt:lpstr>'Big O' Notation - Factorial Example</vt:lpstr>
      <vt:lpstr>Outline</vt:lpstr>
      <vt:lpstr>Iteration</vt:lpstr>
      <vt:lpstr>Iterative Factorial</vt:lpstr>
      <vt:lpstr>The For Loop: Another Iteration Statement</vt:lpstr>
      <vt:lpstr>For Loop Example</vt:lpstr>
      <vt:lpstr>Revisiting code from Lecture 1</vt:lpstr>
      <vt:lpstr>Approach: Use For Loop</vt:lpstr>
      <vt:lpstr>Exercises on Functions</vt:lpstr>
      <vt:lpstr>Finding Patterns Within Sequences</vt:lpstr>
      <vt:lpstr>Homework</vt:lpstr>
    </vt:vector>
  </TitlesOfParts>
  <Company>PSC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135</cp:revision>
  <dcterms:created xsi:type="dcterms:W3CDTF">2010-06-15T17:35:48Z</dcterms:created>
  <dcterms:modified xsi:type="dcterms:W3CDTF">2016-02-09T22:41:20Z</dcterms:modified>
</cp:coreProperties>
</file>