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4"/>
  </p:notesMasterIdLst>
  <p:handoutMasterIdLst>
    <p:handoutMasterId r:id="rId45"/>
  </p:handoutMasterIdLst>
  <p:sldIdLst>
    <p:sldId id="261" r:id="rId2"/>
    <p:sldId id="258" r:id="rId3"/>
    <p:sldId id="263" r:id="rId4"/>
    <p:sldId id="30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96" r:id="rId24"/>
    <p:sldId id="297" r:id="rId25"/>
    <p:sldId id="298" r:id="rId26"/>
    <p:sldId id="299" r:id="rId27"/>
    <p:sldId id="300" r:id="rId28"/>
    <p:sldId id="301" r:id="rId29"/>
    <p:sldId id="281" r:id="rId30"/>
    <p:sldId id="283" r:id="rId31"/>
    <p:sldId id="286" r:id="rId32"/>
    <p:sldId id="287" r:id="rId33"/>
    <p:sldId id="282" r:id="rId34"/>
    <p:sldId id="285" r:id="rId35"/>
    <p:sldId id="288" r:id="rId36"/>
    <p:sldId id="290" r:id="rId37"/>
    <p:sldId id="291" r:id="rId38"/>
    <p:sldId id="292" r:id="rId39"/>
    <p:sldId id="293" r:id="rId40"/>
    <p:sldId id="294" r:id="rId41"/>
    <p:sldId id="295" r:id="rId42"/>
    <p:sldId id="284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0747" autoAdjust="0"/>
    <p:restoredTop sz="94660"/>
  </p:normalViewPr>
  <p:slideViewPr>
    <p:cSldViewPr>
      <p:cViewPr>
        <p:scale>
          <a:sx n="100" d="100"/>
          <a:sy n="100" d="100"/>
        </p:scale>
        <p:origin x="-1472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5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65" charset="2"/>
              <a:buNone/>
            </a:pPr>
            <a:endParaRPr lang="en-US" sz="1600" dirty="0">
              <a:latin typeface="Arial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Assisting Bioinformatics Efforts at Minority Schools</a:t>
            </a:r>
            <a:r>
              <a:rPr lang="uk-UA" sz="1600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65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84300" y="6356350"/>
            <a:ext cx="7277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6826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AFC96256-1295-6148-A1BE-221B910339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63562"/>
          </a:xfrm>
          <a:prstGeom prst="rect">
            <a:avLst/>
          </a:prstGeom>
        </p:spPr>
        <p:txBody>
          <a:bodyPr vert="horz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s-ES_trad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4300" y="6356350"/>
            <a:ext cx="7277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 dirty="0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12775" y="6356350"/>
            <a:ext cx="682625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96256-1295-6148-A1BE-221B9103391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jpe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0" r:id="rId3"/>
    <p:sldLayoutId id="2147483691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en.wikipedia.org/wiki/Character_encodi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Bienvenido Vélez</a:t>
            </a: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90599" y="1981200"/>
            <a:ext cx="6934201" cy="199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endParaRPr lang="en-US" sz="2200" dirty="0"/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solidFill>
                  <a:srgbClr val="000000"/>
                </a:solidFill>
                <a:latin typeface="+mj-lt"/>
              </a:rPr>
              <a:t>BING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6004: Intro to Computational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BioEngineering</a:t>
            </a:r>
            <a:endParaRPr lang="en-GB" dirty="0">
              <a:solidFill>
                <a:srgbClr val="000000"/>
              </a:solidFill>
              <a:latin typeface="+mj-lt"/>
            </a:endParaRPr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000000"/>
              </a:solidFill>
              <a:latin typeface="+mj-lt"/>
            </a:endParaRPr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solidFill>
                  <a:srgbClr val="000000"/>
                </a:solidFill>
                <a:latin typeface="+mj-lt"/>
              </a:rPr>
              <a:t>Spring 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2016</a:t>
            </a:r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>
              <a:solidFill>
                <a:srgbClr val="000000"/>
              </a:solidFill>
              <a:latin typeface="+mj-lt"/>
            </a:endParaRPr>
          </a:p>
          <a:p>
            <a:pPr marL="215900" lvl="1" algn="ctr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solidFill>
                  <a:srgbClr val="000000"/>
                </a:solidFill>
                <a:latin typeface="+mj-lt"/>
              </a:rPr>
              <a:t>Lecture 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4</a:t>
            </a:r>
            <a:r>
              <a:rPr lang="en-GB" dirty="0" smtClean="0">
                <a:solidFill>
                  <a:srgbClr val="000000"/>
                </a:solidFill>
                <a:latin typeface="+mj-lt"/>
              </a:rPr>
              <a:t>: Basic File Manipulation</a:t>
            </a:r>
            <a:endParaRPr lang="en-GB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GENEBANK</a:t>
            </a:r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LOCUS       NC_010688            5079002 bp    DNA     circular BCT 17-JUL-2008</a:t>
            </a:r>
          </a:p>
          <a:p>
            <a:pPr eaLnBrk="0"/>
            <a:r>
              <a:rPr lang="en-US" sz="1000">
                <a:latin typeface="Courier New" pitchFamily="-65" charset="0"/>
              </a:rPr>
              <a:t>DEFINITION  Xanthomonas campestris pv. campestris, complete genome.</a:t>
            </a:r>
          </a:p>
          <a:p>
            <a:pPr eaLnBrk="0"/>
            <a:r>
              <a:rPr lang="en-US" sz="1000">
                <a:latin typeface="Courier New" pitchFamily="-65" charset="0"/>
              </a:rPr>
              <a:t>ACCESSION   NC_010688</a:t>
            </a:r>
          </a:p>
          <a:p>
            <a:pPr eaLnBrk="0"/>
            <a:r>
              <a:rPr lang="en-US" sz="1000">
                <a:latin typeface="Courier New" pitchFamily="-65" charset="0"/>
              </a:rPr>
              <a:t>VERSION     NC_010688.1  GI:188989396</a:t>
            </a:r>
          </a:p>
          <a:p>
            <a:pPr eaLnBrk="0"/>
            <a:r>
              <a:rPr lang="en-US" sz="1000">
                <a:latin typeface="Courier New" pitchFamily="-65" charset="0"/>
              </a:rPr>
              <a:t>PROJECT     GenomeProject:29801</a:t>
            </a:r>
          </a:p>
          <a:p>
            <a:pPr eaLnBrk="0"/>
            <a:r>
              <a:rPr lang="en-US" sz="1000">
                <a:latin typeface="Courier New" pitchFamily="-65" charset="0"/>
              </a:rPr>
              <a:t>KEYWORDS    complete genome.</a:t>
            </a:r>
          </a:p>
          <a:p>
            <a:pPr eaLnBrk="0"/>
            <a:r>
              <a:rPr lang="en-US" sz="1000">
                <a:latin typeface="Courier New" pitchFamily="-65" charset="0"/>
              </a:rPr>
              <a:t>SOURCE      Xanthomonas campestris pv. campestris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ORGANISM  Xanthomonas campestris pv. campestris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Bacteria; Proteobacteria; Gammaproteobacteria; Xanthomonadales;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Xanthomonadaceae; Xanthomonas.</a:t>
            </a:r>
          </a:p>
          <a:p>
            <a:pPr eaLnBrk="0"/>
            <a:r>
              <a:rPr lang="en-US" sz="1000">
                <a:latin typeface="Courier New" pitchFamily="-65" charset="0"/>
              </a:rPr>
              <a:t>REFERENCE   1</a:t>
            </a:r>
          </a:p>
          <a:p>
            <a:pPr eaLnBrk="0"/>
            <a:r>
              <a:rPr lang="en-US" sz="1000">
                <a:latin typeface="Courier New" pitchFamily="-65" charset="0"/>
              </a:rPr>
              <a:t>  AUTHORS   Vorholter,F.J., Schneiker,S., Goesmann,A., Krause,L., Bekel,T.,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Kaiser,O., Linke,B., Patschkowski,T., Ruckert,C., Schmid,J.,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Sidhu,V.K., Sieber,V., Tauch,A., Watt,S.A., Weisshaar,B.,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Becker,A., Niehaus,K. and Puhler,A.</a:t>
            </a:r>
          </a:p>
          <a:p>
            <a:pPr eaLnBrk="0"/>
            <a:r>
              <a:rPr lang="en-US" sz="1000">
                <a:latin typeface="Courier New" pitchFamily="-65" charset="0"/>
              </a:rPr>
              <a:t>  TITLE     The genome of Xanthomonas campestris pv. campestris B100 and its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use for the reconstruction of metabolic pathways involved in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xanthan biosynthesis</a:t>
            </a:r>
          </a:p>
          <a:p>
            <a:pPr eaLnBrk="0"/>
            <a:r>
              <a:rPr lang="en-US" sz="1000">
                <a:latin typeface="Courier New" pitchFamily="-65" charset="0"/>
              </a:rPr>
              <a:t>  JOURNAL   J. Biotechnol. 134 (1-2), 33-45 (2008)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PUBMED   18304669</a:t>
            </a:r>
          </a:p>
          <a:p>
            <a:pPr eaLnBrk="0"/>
            <a:r>
              <a:rPr lang="en-US" sz="1000">
                <a:latin typeface="Courier New" pitchFamily="-65" charset="0"/>
              </a:rPr>
              <a:t>REFERENCE   2  (bases 1 to 5079002)</a:t>
            </a:r>
          </a:p>
          <a:p>
            <a:pPr eaLnBrk="0"/>
            <a:r>
              <a:rPr lang="en-US" sz="1000">
                <a:latin typeface="Courier New" pitchFamily="-65" charset="0"/>
              </a:rPr>
              <a:t>  CONSRTM   NCBI Genome Project</a:t>
            </a:r>
          </a:p>
          <a:p>
            <a:pPr eaLnBrk="0"/>
            <a:r>
              <a:rPr lang="en-US" sz="1000">
                <a:latin typeface="Courier New" pitchFamily="-65" charset="0"/>
              </a:rPr>
              <a:t>  TITLE     Direct Submission</a:t>
            </a:r>
          </a:p>
          <a:p>
            <a:pPr eaLnBrk="0"/>
            <a:r>
              <a:rPr lang="en-US" sz="1000">
                <a:latin typeface="Courier New" pitchFamily="-65" charset="0"/>
              </a:rPr>
              <a:t>  JOURNAL   Submitted (22-MAY-2008) National Center for Biotechnology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Information, NIH, Bethesda, MD 20894, USA</a:t>
            </a:r>
          </a:p>
          <a:p>
            <a:pPr eaLnBrk="0"/>
            <a:r>
              <a:rPr lang="en-US" sz="1000">
                <a:latin typeface="Courier New" pitchFamily="-65" charset="0"/>
              </a:rPr>
              <a:t>REFERENCE   3  (bases 1 to 5079002)</a:t>
            </a:r>
          </a:p>
          <a:p>
            <a:pPr eaLnBrk="0"/>
            <a:r>
              <a:rPr lang="en-US" sz="1000">
                <a:latin typeface="Courier New" pitchFamily="-65" charset="0"/>
              </a:rPr>
              <a:t>  AUTHORS   Linke,B.</a:t>
            </a:r>
          </a:p>
          <a:p>
            <a:pPr eaLnBrk="0"/>
            <a:r>
              <a:rPr lang="en-US" sz="1000">
                <a:latin typeface="Courier New" pitchFamily="-65" charset="0"/>
              </a:rPr>
              <a:t>  TITLE     Direct Submission</a:t>
            </a:r>
          </a:p>
          <a:p>
            <a:pPr eaLnBrk="0"/>
            <a:r>
              <a:rPr lang="en-US" sz="1000">
                <a:latin typeface="Courier New" pitchFamily="-65" charset="0"/>
              </a:rPr>
              <a:t>  JOURNAL   Submitted (03-DEC-2007) Linke B., Center For Biotechnology,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Bielefeld University, Universitaetsstrasse 25, 33501 Bielefeld,</a:t>
            </a:r>
          </a:p>
          <a:p>
            <a:pPr eaLnBrk="0"/>
            <a:r>
              <a:rPr lang="en-US" sz="1000">
                <a:latin typeface="Courier New" pitchFamily="-65" charset="0"/>
              </a:rPr>
              <a:t>            GERMANY</a:t>
            </a:r>
          </a:p>
          <a:p>
            <a:pPr eaLnBrk="0"/>
            <a:r>
              <a:rPr lang="en-US" sz="1000">
                <a:latin typeface="Courier New" pitchFamily="-65" charset="0"/>
              </a:rPr>
              <a:t>COMMENT     PROVISIONAL REFSEQ: This record has not yet been subject to final</a:t>
            </a:r>
          </a:p>
          <a:p>
            <a:pPr eaLnBrk="0"/>
            <a:r>
              <a:rPr lang="en-US" sz="1000">
                <a:latin typeface="Courier New" pitchFamily="-65" charset="0"/>
              </a:rPr>
              <a:t>…</a:t>
            </a:r>
          </a:p>
          <a:p>
            <a:endParaRPr lang="en-US" sz="100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1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FASTA</a:t>
            </a:r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&gt;gi|188989396|ref|NC_010688.1| Xanthomonas campestris pv. campestris, complete genome</a:t>
            </a:r>
          </a:p>
          <a:p>
            <a:pPr eaLnBrk="0"/>
            <a:r>
              <a:rPr lang="en-US" sz="1000">
                <a:latin typeface="Courier New" pitchFamily="-65" charset="0"/>
              </a:rPr>
              <a:t>ATGGATGCTTGGCCCCGCTGTCTGGAACGTCTCGAAGCTGAATTCCCGCCCGAAGATGTCCACACCTGGT</a:t>
            </a:r>
          </a:p>
          <a:p>
            <a:pPr eaLnBrk="0"/>
            <a:r>
              <a:rPr lang="en-US" sz="1000">
                <a:latin typeface="Courier New" pitchFamily="-65" charset="0"/>
              </a:rPr>
              <a:t>TGAAACCCCTGCAGGCCGAAGATCGCGGCGACAGCATCGTGCTGTACGCGCCGAACGCCTTCATTGTCGA</a:t>
            </a:r>
          </a:p>
          <a:p>
            <a:pPr eaLnBrk="0"/>
            <a:r>
              <a:rPr lang="en-US" sz="1000">
                <a:latin typeface="Courier New" pitchFamily="-65" charset="0"/>
              </a:rPr>
              <a:t>GCAGGTTCGCGAGCGATACCTGCCGCGCATCCGCGAGTTGCTGGCGTATTTCGCCGGCAATGGCGAGGTG</a:t>
            </a:r>
          </a:p>
          <a:p>
            <a:pPr eaLnBrk="0"/>
            <a:r>
              <a:rPr lang="en-US" sz="1000">
                <a:latin typeface="Courier New" pitchFamily="-65" charset="0"/>
              </a:rPr>
              <a:t>GCGCTGGCGGTCGGCTCCCGTCCGCGTGCGCCGGAGCCGCTGCCGGCACCGCAAGCCGTCGCCAGTGCGC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CGGCGGCCGCGCCGATCGTGCCCTTCGCCGGCAACCTGGATTCGCATTACACCTTTGCCAACTTCGTGGA</a:t>
            </a:r>
          </a:p>
          <a:p>
            <a:pPr eaLnBrk="0"/>
            <a:r>
              <a:rPr lang="en-US" sz="1000">
                <a:latin typeface="Courier New" pitchFamily="-65" charset="0"/>
              </a:rPr>
              <a:t>AGGCCGCAGCAACCAGCTCGGTCTGGCCGCGGCGATCCAGGCCGCACAGAAGCCTGGCGACCGGGCGCAC</a:t>
            </a:r>
          </a:p>
          <a:p>
            <a:pPr eaLnBrk="0"/>
            <a:r>
              <a:rPr lang="en-US" sz="1000">
                <a:latin typeface="Courier New" pitchFamily="-65" charset="0"/>
              </a:rPr>
              <a:t>AACCCGTTGCTGCTGTACGGCAGCACCGGGCTGGGCAAGACCCACCTGATGTTCGCGGCCGGCAACGCGC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TGCGCCAGGCCAATCCGGCCGCCAAGGTGATGTACCTGCGCTCGGAACAGTTCTTCAGCGCGATGATCCG</a:t>
            </a:r>
          </a:p>
          <a:p>
            <a:pPr eaLnBrk="0"/>
            <a:r>
              <a:rPr lang="en-US" sz="1000">
                <a:latin typeface="Courier New" pitchFamily="-65" charset="0"/>
              </a:rPr>
              <a:t>CGCGTTGCAGGACAAGGCAATGGACCAGTTCAAGCGCCAGTTCCAGCAGATCGATGCGCTGCTGATCGAC</a:t>
            </a:r>
          </a:p>
          <a:p>
            <a:pPr eaLnBrk="0"/>
            <a:r>
              <a:rPr lang="en-US" sz="1000">
                <a:latin typeface="Courier New" pitchFamily="-65" charset="0"/>
              </a:rPr>
              <a:t>GACATCCAGTTTTTTGCCGGCAAGGACCGCACGCAGGAGGAGTTTTTCCACACCTTCAACGCGCTGTTCG</a:t>
            </a:r>
          </a:p>
          <a:p>
            <a:pPr eaLnBrk="0"/>
            <a:r>
              <a:rPr lang="en-US" sz="1000">
                <a:latin typeface="Courier New" pitchFamily="-65" charset="0"/>
              </a:rPr>
              <a:t>ACGGCCGCCAGCAGATCATCCTGACCTGCGACCGCTATCCGCGCGAAGTCGAGGGCCTGGAGCCGCGGCT</a:t>
            </a:r>
          </a:p>
          <a:p>
            <a:pPr eaLnBrk="0"/>
            <a:r>
              <a:rPr lang="en-US" sz="1000">
                <a:latin typeface="Courier New" pitchFamily="-65" charset="0"/>
              </a:rPr>
              <a:t>GAAGTCGCGCCTGGCCTGGGGCCTGTCGGTGGCGATCGACCCGCCGGATTTCGAGACGCGTGCGGCAATC</a:t>
            </a:r>
          </a:p>
          <a:p>
            <a:pPr eaLnBrk="0"/>
            <a:r>
              <a:rPr lang="en-US" sz="1000">
                <a:latin typeface="Courier New" pitchFamily="-65" charset="0"/>
              </a:rPr>
              <a:t>GTGCTGGCCAAGGCGCGCGAGCGCGGCGCCGAGATTCCCGACGACGTGGCGTTTCTGATCGCCAAGAAGA</a:t>
            </a:r>
          </a:p>
          <a:p>
            <a:pPr eaLnBrk="0"/>
            <a:r>
              <a:rPr lang="en-US" sz="1000">
                <a:latin typeface="Courier New" pitchFamily="-65" charset="0"/>
              </a:rPr>
              <a:t>TGCGCTCGAACGTGCGCGACCTGGAAGGGGCGCTCAACACGTTGGTGGCCCGCGCCAACTTCACTGGCCG</a:t>
            </a:r>
          </a:p>
          <a:p>
            <a:pPr eaLnBrk="0"/>
            <a:r>
              <a:rPr lang="en-US" sz="1000">
                <a:latin typeface="Courier New" pitchFamily="-65" charset="0"/>
              </a:rPr>
              <a:t>TTCGATCACCGTGGAGTTTGCGCAGGAGACGCTGCGTGACCTGTTGCGTGCGCAGCAGCAGGCGATCGGC</a:t>
            </a:r>
          </a:p>
          <a:p>
            <a:pPr eaLnBrk="0"/>
            <a:r>
              <a:rPr lang="en-US" sz="1000">
                <a:latin typeface="Courier New" pitchFamily="-65" charset="0"/>
              </a:rPr>
              <a:t>ATTCCCAACATCCAGAAGACCGTGGCCGACTACTACGGCCTGCAGATGAAGGACCTGCTTTCCAAGCGCC</a:t>
            </a:r>
          </a:p>
          <a:p>
            <a:pPr eaLnBrk="0"/>
            <a:r>
              <a:rPr lang="en-US" sz="1000">
                <a:latin typeface="Courier New" pitchFamily="-65" charset="0"/>
              </a:rPr>
              <a:t>GCACCCGCTCATTGGCGCGCCCGCGCCAGGTGGCGATGGCGCTCGCCAAGGAGTTGACCGAGCACAGCCT</a:t>
            </a:r>
          </a:p>
          <a:p>
            <a:pPr eaLnBrk="0"/>
            <a:r>
              <a:rPr lang="en-US" sz="1000">
                <a:latin typeface="Courier New" pitchFamily="-65" charset="0"/>
              </a:rPr>
              <a:t>TCCCGAGATCGGCGATGCGTTTGCCGGCCGCGACCACACCACCGTGCTGCACGCCTGCCGGCAGATCCGC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ACGCTGATGGAGGCCGACGGCAAGCTGCGCGAGGACTGGGAAAAGCTGATTCGCAAGCTCAGCGAGTGAG</a:t>
            </a:r>
          </a:p>
          <a:p>
            <a:pPr eaLnBrk="0"/>
            <a:r>
              <a:rPr lang="en-US" sz="1000">
                <a:latin typeface="Courier New" pitchFamily="-65" charset="0"/>
              </a:rPr>
              <a:t>CGTTTGGCGCCCTTCTCGCCCGGCTTGGAAAAAAGCGTGGATGAGTTGGGGCCAAATGCGGGAGAATCTG</a:t>
            </a:r>
          </a:p>
          <a:p>
            <a:pPr eaLnBrk="0"/>
            <a:r>
              <a:rPr lang="en-US" sz="1000">
                <a:latin typeface="Courier New" pitchFamily="-65" charset="0"/>
              </a:rPr>
              <a:t>TGGATAAATGCGGCTGCAGCGTTGAGGCGGAAACTATCCACAGGTTTTCCCACCGCTCCAGGGGCACTAG</a:t>
            </a:r>
          </a:p>
          <a:p>
            <a:pPr eaLnBrk="0"/>
            <a:r>
              <a:rPr lang="en-US" sz="1000">
                <a:latin typeface="Courier New" pitchFamily="-65" charset="0"/>
              </a:rPr>
              <a:t>TCCATAGACTTTGAAGCTCAAAATGGTCTTTGGAAACAATACGTTAGTGTGGTTGTCCGCCGAAAACGGC</a:t>
            </a:r>
          </a:p>
          <a:p>
            <a:pPr eaLnBrk="0"/>
            <a:r>
              <a:rPr lang="en-US" sz="1000">
                <a:latin typeface="Courier New" pitchFamily="-65" charset="0"/>
              </a:rPr>
              <a:t>CCTACCATCACCACCAAGCTTTTGATTTATTCCACATCTTTAAAGCATAGGGGCACGGAACCACATGCGT</a:t>
            </a:r>
          </a:p>
          <a:p>
            <a:pPr eaLnBrk="0"/>
            <a:r>
              <a:rPr lang="en-US" sz="1000">
                <a:latin typeface="Courier New" pitchFamily="-65" charset="0"/>
              </a:rPr>
              <a:t>TTCACACTGCAGCGCGAAGCCTTCCTCAAGCCGTTGGCCCAGGTGGTCAATGTCGTCGAACGGCGTCAGA</a:t>
            </a:r>
          </a:p>
          <a:p>
            <a:pPr eaLnBrk="0"/>
            <a:r>
              <a:rPr lang="en-US" sz="1000">
                <a:latin typeface="Courier New" pitchFamily="-65" charset="0"/>
              </a:rPr>
              <a:t>CATTGCCGGTACTGGCGAACTTGCTGGTGCAGGTGAACAACGGCCAGCTGTCGCTGACGGGGACCGACCT</a:t>
            </a:r>
          </a:p>
          <a:p>
            <a:pPr eaLnBrk="0"/>
            <a:r>
              <a:rPr lang="en-US" sz="1000">
                <a:latin typeface="Courier New" pitchFamily="-65" charset="0"/>
              </a:rPr>
              <a:t>GGAAGTCGAAATGATCTCGCGCACCATGGTCGAGGACGCCCAGGACGGCGAAACCACGATCCCGGCGCGC</a:t>
            </a:r>
          </a:p>
          <a:p>
            <a:pPr eaLnBrk="0"/>
            <a:r>
              <a:rPr lang="en-US" sz="1000">
                <a:latin typeface="Courier New" pitchFamily="-65" charset="0"/>
              </a:rPr>
              <a:t>AAGCTGTTCGACATCCTGCGGGCCCTGCCTGACGGCAGCCGTGTCACCGTCTCGCAAACCGGAGACAAGG</a:t>
            </a:r>
          </a:p>
          <a:p>
            <a:pPr eaLnBrk="0"/>
            <a:r>
              <a:rPr lang="en-US" sz="1000">
                <a:latin typeface="Courier New" pitchFamily="-65" charset="0"/>
              </a:rPr>
              <a:t>TCACGGTGCAGGCCGGGCGCAGCCGCTTTACGCTCGCCACGCTACCGGCCAACGACTTCCCGTCGGTGGA</a:t>
            </a:r>
          </a:p>
          <a:p>
            <a:pPr eaLnBrk="0"/>
            <a:r>
              <a:rPr lang="en-US" sz="1000">
                <a:latin typeface="Courier New" pitchFamily="-65" charset="0"/>
              </a:rPr>
              <a:t>CGAAGTCGAGGCCACCGAGCGTGTGGCGGTGCCGGAAGCCGGGCTGAAGGAGCTGATGGAGCGCACGGCG</a:t>
            </a:r>
          </a:p>
          <a:p>
            <a:pPr eaLnBrk="0"/>
            <a:r>
              <a:rPr lang="en-US" sz="1000">
                <a:latin typeface="Courier New" pitchFamily="-65" charset="0"/>
              </a:rPr>
              <a:t>TTCGCCATGGCCCAGCAGGACGTGCGTTATTACCTCAACGGCCTGCTGTTCGACCTGCGCGATGGCCTGC</a:t>
            </a:r>
          </a:p>
          <a:p>
            <a:pPr eaLnBrk="0"/>
            <a:r>
              <a:rPr lang="en-US" sz="1000">
                <a:latin typeface="Courier New" pitchFamily="-65" charset="0"/>
              </a:rPr>
              <a:t>…</a:t>
            </a:r>
          </a:p>
          <a:p>
            <a:pPr eaLnBrk="0"/>
            <a:r>
              <a:rPr lang="en-US" sz="1000">
                <a:latin typeface="Courier New" pitchFamily="-65" charset="0"/>
              </a:rPr>
              <a:t>…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endParaRPr lang="en-US" sz="100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ClustalW</a:t>
            </a:r>
            <a:endParaRPr lang="en-US" dirty="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00075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clustalw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RIILVTGASDGIGREAAMTYARY--GATVILLGRN----------------EEKLRQV--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KKVIVTGASKGIGREMAYHLAKM-GA-HVVVTARS----------------KETLQKV--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KVILITGASRGIGLQLVKTVIEEDDECIVYGVART----------------EAGLQSL--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KVILVTGVSRGIGKSIVDVLFSLDKDTVVYGVARS-------------------EAPL--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KIAVVTGASGGIGYEVTKELARN--GYLVYACARR----------------LEPMAQL--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HVALVTGGNKGIGLAIVRDLCRL-FSGDVVLTARD---------------VTRGQAAV--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NTVLITGGSAGIGLELAKRLLEL--GNEVIICGRS---------------EARLAEAK--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KTVIITGGARGLGAEAARQAVAA-GARVVLADVLD---------------E-EGAATA--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KTVLLTGASRGLGVYIARALAKE--QATVVCVSRS----------------QSGLAQT--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KTALITGGGRGIGRATALALAKE--GVNIGLIGRT----------------SANVEKV--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KIALVTGAMGGLGTAICQALAKD-GCIVAANCLPN---------------FEPAAAWL--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---ASHIN--EETG-RQPQWFILDLLTCTSENC-QQLAQRIAVNY----P-RLDGVLHNA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---VSHCL---ELG-AASAHYIA-GT---MEDM-TFAEQFVAQAG--KLMGGLDMLILNH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---QREYG--------ADKFVYRVLD---ITDR-SRMEALVEEIR--QKHGKLDGIVANA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----KKLK--EKYG-DRFFYVVG--D---ITED-SVLKQLVNAAVK--GHGKIDSLVANA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-----AIQ----FG-NDSIKPYK-LD---ISKP-EEIVTFSGFLRANLPDGKLDLLYNNA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----QQLQ---AEG--LSPRFHQ-LD---IDDL-QSIRALRDFLR--KEYGGLDVLVNNA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----QQLP--------N-IHTKQ-CD---VADR-SQREALYEWALK--EYPNLNVLVNNA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-------R---ELG--DAARYQH-LD---VTIE-EDWQRVVAYAR--EEFGSVDGLVNNA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---CNAVK---AAG--GKAIAIP-FD---VRNT-SQLSALVQQAQ--DIVGPIDVLINNA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---AEEVK---ALG--VKAAFAA-AD---VKDA-DQVNQAVAQVK--EQLGDIDILINNA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----GQQE---ALG--FKFYVAE-GD---VSDF-ESCKAMVAKIEA--DLGPVDILVNNA</a:t>
            </a:r>
            <a:endParaRPr lang="en-US"/>
          </a:p>
          <a:p>
            <a:pPr eaLnBrk="0"/>
            <a:endParaRPr lang="en-US" sz="1200">
              <a:latin typeface="Courier New" pitchFamily="-65" charset="0"/>
            </a:endParaRP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SAM Files (TAB Delimitted)</a:t>
            </a:r>
            <a:endParaRPr lang="es-P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1973"/>
            <a:ext cx="7223704" cy="53350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21439" y="6400800"/>
            <a:ext cx="505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Reference: samtools.sourceforge.net/SAM1.pdf</a:t>
            </a:r>
            <a:endParaRPr lang="es-P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0</a:t>
            </a:r>
            <a:endParaRPr lang="en-US"/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68474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open a file for reading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a single line of the file and 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bind the line to variable 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line</a:t>
            </a:r>
            <a:r>
              <a:rPr lang="uk-UA" dirty="0" smtClean="0">
                <a:latin typeface="Courier New" pitchFamily="-65" charset="0"/>
              </a:rPr>
              <a:t>'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# then print the line</a:t>
            </a:r>
          </a:p>
          <a:p>
            <a:pPr defTabSz="414338" eaLnBrk="0"/>
            <a:endParaRPr lang="en-US" dirty="0" smtClean="0">
              <a:latin typeface="Courier New" pitchFamily="-65" charset="0"/>
            </a:endParaRP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def example1(pathname):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file = open(pathname,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r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line = </a:t>
            </a:r>
            <a:r>
              <a:rPr lang="en-US" dirty="0" err="1" smtClean="0">
                <a:latin typeface="Courier New" pitchFamily="-65" charset="0"/>
              </a:rPr>
              <a:t>file.readline</a:t>
            </a:r>
            <a:r>
              <a:rPr lang="en-US" dirty="0" smtClean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print (line)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</a:t>
            </a:r>
            <a:r>
              <a:rPr lang="en-US" dirty="0" err="1" smtClean="0">
                <a:latin typeface="Courier New" pitchFamily="-65" charset="0"/>
              </a:rPr>
              <a:t>file.close</a:t>
            </a:r>
            <a:r>
              <a:rPr lang="en-US" dirty="0" smtClean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	</a:t>
            </a:r>
            <a:r>
              <a:rPr lang="en-US" dirty="0">
                <a:latin typeface="Courier New" pitchFamily="-65" charset="0"/>
              </a:rPr>
              <a:t>				</a:t>
            </a:r>
            <a:r>
              <a:rPr lang="en-US" dirty="0" smtClean="0">
                <a:latin typeface="Courier New" pitchFamily="-65" charset="0"/>
              </a:rPr>
              <a:t>	</a:t>
            </a:r>
            <a:endParaRPr lang="en-US" dirty="0">
              <a:latin typeface="Courier New" pitchFamily="-65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219200" y="5297488"/>
            <a:ext cx="6617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scan the entire sequence of lines?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6336268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FileExamples.py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1</a:t>
            </a:r>
            <a:endParaRPr lang="en-US"/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13074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 smtClean="0">
                <a:latin typeface="Courier New" pitchFamily="-65" charset="0"/>
              </a:rPr>
              <a:t># ex. 3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# read all the lines of the file and store them in a list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# print the 3rd line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 smtClean="0">
              <a:latin typeface="Courier New" pitchFamily="-65" charset="0"/>
            </a:endParaRP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def example3(pathname):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file = open(pathname,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r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line = </a:t>
            </a:r>
            <a:r>
              <a:rPr lang="en-US" dirty="0" err="1" smtClean="0">
                <a:latin typeface="Courier New" pitchFamily="-65" charset="0"/>
              </a:rPr>
              <a:t>file.readlines</a:t>
            </a:r>
            <a:r>
              <a:rPr lang="en-US" dirty="0" smtClean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print (line[2])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</a:t>
            </a:r>
            <a:r>
              <a:rPr lang="en-US" dirty="0" err="1" smtClean="0">
                <a:latin typeface="Courier New" pitchFamily="-65" charset="0"/>
              </a:rPr>
              <a:t>file.close</a:t>
            </a:r>
            <a:r>
              <a:rPr lang="en-US" dirty="0" smtClean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438400" y="4810125"/>
            <a:ext cx="428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Why is this NOT a great idea?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795587" y="5619750"/>
            <a:ext cx="3332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How can we do better?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6336268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FileExamples.py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2</a:t>
            </a:r>
            <a:endParaRPr lang="en-US"/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68474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4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print the line number and the 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def example4(pathname):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open(pathname</a:t>
            </a:r>
            <a:r>
              <a:rPr lang="en-US" dirty="0" smtClean="0">
                <a:latin typeface="Courier New" pitchFamily="-65" charset="0"/>
              </a:rPr>
              <a:t>,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r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) 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count = 0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print count</a:t>
            </a:r>
            <a:r>
              <a:rPr lang="en-US" dirty="0" smtClean="0">
                <a:latin typeface="Courier New" pitchFamily="-65" charset="0"/>
              </a:rPr>
              <a:t>,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: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,</a:t>
            </a:r>
            <a:r>
              <a:rPr lang="en-US" dirty="0">
                <a:latin typeface="Courier New" pitchFamily="-65" charset="0"/>
              </a:rPr>
              <a:t>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count = count + 1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499940" y="5638800"/>
            <a:ext cx="61884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Now lets try to extract info from </a:t>
            </a:r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 err="1" smtClean="0">
                <a:solidFill>
                  <a:srgbClr val="FF0000"/>
                </a:solidFill>
              </a:rPr>
              <a:t>Fasta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file?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6336268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FileExamples.py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Fasta file with three sequences</a:t>
            </a:r>
            <a:endParaRPr 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35000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65" charset="0"/>
              </a:rPr>
              <a:t>&gt;gi|188989396|ref|NC_010688.1| Xanthomonas campestris pv. campestris, complete genome</a:t>
            </a:r>
            <a:endParaRPr lang="en-US" sz="1000" b="1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ATGGATGCTTGGCCCCGCTGTCTGGAACGTCTCGAAGCTGAATTCCCGCCCGAAGATGTCCACACCTGGT</a:t>
            </a:r>
          </a:p>
          <a:p>
            <a:pPr eaLnBrk="0"/>
            <a:r>
              <a:rPr lang="en-US" sz="1000">
                <a:latin typeface="Courier New" pitchFamily="-65" charset="0"/>
              </a:rPr>
              <a:t>TGAAACCCCTGCAGGCCGAAGATCGCGGCGACAGCATCGTGCTGTACGCGCCGAACGCCTTCATTGTCGA</a:t>
            </a:r>
          </a:p>
          <a:p>
            <a:pPr eaLnBrk="0"/>
            <a:r>
              <a:rPr lang="en-US" sz="1000">
                <a:latin typeface="Courier New" pitchFamily="-65" charset="0"/>
              </a:rPr>
              <a:t>GCAGGTTCGCGAGCGATACCTGCCGCGCATCCGCGAGTTGCTGGCGTATTTCGCCGGCAATGGCGAGGTG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65" charset="0"/>
              </a:rPr>
              <a:t>&gt;gi|194208364|ref|XM_001500342.2| PREDICTED: Equus caballus electron-transferring-flavoprotein …</a:t>
            </a:r>
          </a:p>
          <a:p>
            <a:pPr eaLnBrk="0"/>
            <a:r>
              <a:rPr lang="en-US" sz="1000">
                <a:latin typeface="Courier New" pitchFamily="-65" charset="0"/>
              </a:rPr>
              <a:t>GATACGTGACCCGGAAGCCTCTGCTGGCCATGGCGTCATGCGTGGCGCCGGCGCAGAGCGAGAGAGAGTC</a:t>
            </a:r>
          </a:p>
          <a:p>
            <a:pPr eaLnBrk="0"/>
            <a:r>
              <a:rPr lang="en-US" sz="1000">
                <a:latin typeface="Courier New" pitchFamily="-65" charset="0"/>
              </a:rPr>
              <a:t>GGGAGCGCTGTGAAGACAGAGCGGTCGGCTGATCAGAGACGAACTTCAGTGGAGGTGATGGCGCCCCCCG</a:t>
            </a:r>
          </a:p>
          <a:p>
            <a:pPr eaLnBrk="0"/>
            <a:r>
              <a:rPr lang="en-US" sz="1000">
                <a:latin typeface="Courier New" pitchFamily="-65" charset="0"/>
              </a:rPr>
              <a:t>CGGCCTAGAGGTCCAGAGCGTGCCGCGAGCTGCAGACAGTACGCCTCCCATTGTATCCGACGGAGACTCC</a:t>
            </a:r>
          </a:p>
          <a:p>
            <a:pPr eaLnBrk="0"/>
            <a:r>
              <a:rPr lang="en-US" sz="1000">
                <a:latin typeface="Courier New" pitchFamily="-65" charset="0"/>
              </a:rPr>
              <a:t>TCGTTGCAGGGAACATGTTGCTGCCGCTAGCCAAGCTGTCCTGTCCGGCATATCAGTGCTTTCATGCCTT</a:t>
            </a:r>
          </a:p>
          <a:p>
            <a:pPr eaLnBrk="0"/>
            <a:r>
              <a:rPr lang="en-US" sz="1000">
                <a:latin typeface="Courier New" pitchFamily="-65" charset="0"/>
              </a:rPr>
              <a:t>AAAAATTAAGAAAGATTATCTACCTCTGTGTGCTACAAGATGGTCTTCAACTTCTGTTGTACCTCGAATT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 b="1">
                <a:solidFill>
                  <a:srgbClr val="FF0000"/>
                </a:solidFill>
                <a:latin typeface="Courier New" pitchFamily="-65" charset="0"/>
              </a:rPr>
              <a:t>&gt;gi|193087197|gb|CP001100.1| Chloroherpeton thalassium ATCC 35110, complete genome</a:t>
            </a:r>
          </a:p>
          <a:p>
            <a:pPr eaLnBrk="0"/>
            <a:r>
              <a:rPr lang="en-US" sz="1000">
                <a:latin typeface="Courier New" pitchFamily="-65" charset="0"/>
              </a:rPr>
              <a:t>ATGCTTATGAGCGAAGGACATGACCAGCCAGGCGCTCCTGTTTCTCATTTATCGGAACAGGCTTTAGCAC</a:t>
            </a:r>
          </a:p>
          <a:p>
            <a:pPr eaLnBrk="0"/>
            <a:r>
              <a:rPr lang="en-US" sz="1000">
                <a:latin typeface="Courier New" pitchFamily="-65" charset="0"/>
              </a:rPr>
              <a:t>AAATTGCGTGGAAAAAATGCCTCGATATCATTCGTGATGGCCTTCATAACCTGCAAAGCTTTAAGACTTG</a:t>
            </a:r>
          </a:p>
          <a:p>
            <a:pPr eaLnBrk="0"/>
            <a:r>
              <a:rPr lang="en-US" sz="1000">
                <a:latin typeface="Courier New" pitchFamily="-65" charset="0"/>
              </a:rPr>
              <a:t>GTTTGAGCCCATCGTGCCATTAAAACTTTCTGGCCAGGAATTGACCATTCAGGTGCCCAGCCAGTTTTTT</a:t>
            </a:r>
          </a:p>
          <a:p>
            <a:pPr eaLnBrk="0"/>
            <a:r>
              <a:rPr lang="en-US" sz="1000">
                <a:latin typeface="Courier New" pitchFamily="-65" charset="0"/>
              </a:rPr>
              <a:t>TATGAAATGATCGAGGAAAATTATTACTCGCTTTTAAAGCGCGCCTTGATGGAAGTGATGGGAACGGGAG</a:t>
            </a:r>
          </a:p>
          <a:p>
            <a:pPr eaLnBrk="0"/>
            <a:r>
              <a:rPr lang="en-US" sz="1000">
                <a:latin typeface="Courier New" pitchFamily="-65" charset="0"/>
              </a:rPr>
              <a:t>CCAAGCTGCGATATTCTGTTTTGGTTCAGGCGGCACAAGCTGAAACACCCGTCGTCGCTCGTATCCCCGA</a:t>
            </a:r>
          </a:p>
          <a:p>
            <a:pPr eaLnBrk="0"/>
            <a:r>
              <a:rPr lang="en-US" sz="1000">
                <a:latin typeface="Courier New" pitchFamily="-65" charset="0"/>
              </a:rPr>
              <a:t>GAAAAAAGGCAAGCACACTCCGGCGGCGCTTCCGAAAGTCATTTCTCATGCGAATGGCAAGCAGACAAAA</a:t>
            </a:r>
          </a:p>
          <a:p>
            <a:pPr eaLnBrk="0"/>
            <a:r>
              <a:rPr lang="en-US" sz="1000">
                <a:latin typeface="Courier New" pitchFamily="-65" charset="0"/>
              </a:rPr>
              <a:t>GAAGCTCAAGACTTATTTGCAAACAATGTACACCGCTTCGAAAGCTACCTAAATCCAAAATATCGCTTCG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</a:t>
            </a:r>
            <a:r>
              <a:rPr lang="en-US" dirty="0" err="1" smtClean="0"/>
              <a:t>Fasta</a:t>
            </a:r>
            <a:r>
              <a:rPr lang="en-US" dirty="0" smtClean="0"/>
              <a:t> Sequences: Step 3</a:t>
            </a:r>
            <a:endParaRPr lang="en-US" dirty="0"/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40624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>
                <a:latin typeface="Courier New" pitchFamily="-65" charset="0"/>
              </a:rPr>
              <a:t># ex. 5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 print only the </a:t>
            </a:r>
            <a:r>
              <a:rPr lang="en-US" dirty="0" err="1">
                <a:latin typeface="Courier New" pitchFamily="-65" charset="0"/>
              </a:rPr>
              <a:t>fasta</a:t>
            </a:r>
            <a:r>
              <a:rPr lang="en-US" dirty="0">
                <a:latin typeface="Courier New" pitchFamily="-65" charset="0"/>
              </a:rPr>
              <a:t> sequence header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def example5(pathname):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file = open(pathname</a:t>
            </a:r>
            <a:r>
              <a:rPr lang="en-US" dirty="0" smtClean="0">
                <a:latin typeface="Courier New" pitchFamily="-65" charset="0"/>
              </a:rPr>
              <a:t>,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r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) 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count = 0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for line in file: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if line[0] == 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&gt;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:</a:t>
            </a:r>
            <a:endParaRPr lang="en-US" dirty="0">
              <a:latin typeface="Courier New" pitchFamily="-65" charset="0"/>
            </a:endParaRPr>
          </a:p>
          <a:p>
            <a:pPr defTabSz="414338" eaLnBrk="0"/>
            <a:r>
              <a:rPr lang="en-US" dirty="0">
                <a:latin typeface="Courier New" pitchFamily="-65" charset="0"/>
              </a:rPr>
              <a:t>			print count</a:t>
            </a:r>
            <a:r>
              <a:rPr lang="en-US" dirty="0" smtClean="0">
                <a:latin typeface="Courier New" pitchFamily="-65" charset="0"/>
              </a:rPr>
              <a:t>,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: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,</a:t>
            </a:r>
            <a:r>
              <a:rPr lang="en-US" dirty="0">
                <a:latin typeface="Courier New" pitchFamily="-65" charset="0"/>
              </a:rPr>
              <a:t>line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		count = count + 1</a:t>
            </a:r>
          </a:p>
          <a:p>
            <a:pPr defTabSz="414338" eaLnBrk="0"/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file.close</a:t>
            </a:r>
            <a:r>
              <a:rPr lang="en-US" dirty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19200" y="5867400"/>
            <a:ext cx="6445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Now lets try to extract info from the </a:t>
            </a:r>
            <a:r>
              <a:rPr lang="en-US" sz="2400" dirty="0" err="1">
                <a:solidFill>
                  <a:srgbClr val="FF0000"/>
                </a:solidFill>
              </a:rPr>
              <a:t>Fasta</a:t>
            </a:r>
            <a:r>
              <a:rPr lang="en-US" sz="2400" dirty="0">
                <a:solidFill>
                  <a:srgbClr val="FF0000"/>
                </a:solidFill>
              </a:rPr>
              <a:t> file?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6336268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FileExamples.py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4</a:t>
            </a:r>
            <a:endParaRPr lang="en-US"/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20688" y="1500188"/>
            <a:ext cx="8266112" cy="39862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 smtClean="0">
                <a:latin typeface="Courier New" pitchFamily="-65" charset="0"/>
              </a:rPr>
              <a:t># ex. 6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# identify the </a:t>
            </a:r>
            <a:r>
              <a:rPr lang="en-US" dirty="0" err="1" smtClean="0">
                <a:latin typeface="Courier New" pitchFamily="-65" charset="0"/>
              </a:rPr>
              <a:t>fasta</a:t>
            </a:r>
            <a:r>
              <a:rPr lang="en-US" dirty="0" smtClean="0">
                <a:latin typeface="Courier New" pitchFamily="-65" charset="0"/>
              </a:rPr>
              <a:t> sequence header and the sequence data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#</a:t>
            </a:r>
          </a:p>
          <a:p>
            <a:pPr defTabSz="414338" eaLnBrk="0"/>
            <a:endParaRPr lang="en-US" dirty="0" smtClean="0">
              <a:latin typeface="Courier New" pitchFamily="-65" charset="0"/>
            </a:endParaRP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def example6(pathname):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file = open(pathname,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r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for line in file: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    if line[0] == 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&gt;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: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        print (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header: 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 + line)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    else: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        print (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data: </a:t>
            </a:r>
            <a:r>
              <a:rPr lang="uk-UA" dirty="0" smtClean="0">
                <a:latin typeface="Courier New" pitchFamily="-65" charset="0"/>
              </a:rPr>
              <a:t>'</a:t>
            </a:r>
            <a:r>
              <a:rPr lang="en-US" dirty="0" smtClean="0">
                <a:latin typeface="Courier New" pitchFamily="-65" charset="0"/>
              </a:rPr>
              <a:t> + line)</a:t>
            </a:r>
          </a:p>
          <a:p>
            <a:pPr defTabSz="414338" eaLnBrk="0"/>
            <a:r>
              <a:rPr lang="en-US" dirty="0" smtClean="0">
                <a:latin typeface="Courier New" pitchFamily="-65" charset="0"/>
              </a:rPr>
              <a:t>    </a:t>
            </a:r>
            <a:r>
              <a:rPr lang="en-US" dirty="0" err="1" smtClean="0">
                <a:latin typeface="Courier New" pitchFamily="-65" charset="0"/>
              </a:rPr>
              <a:t>file.close</a:t>
            </a:r>
            <a:r>
              <a:rPr lang="en-US" dirty="0" smtClean="0">
                <a:latin typeface="Courier New" pitchFamily="-65" charset="0"/>
              </a:rPr>
              <a:t>()</a:t>
            </a:r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371600" y="5715000"/>
            <a:ext cx="624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How about blank lines and trailing newlines?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2971800" y="6336268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FileExamples.py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5</a:t>
            </a:r>
            <a:endParaRPr lang="en-US"/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431800" y="1219200"/>
            <a:ext cx="8266113" cy="506973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sz="1200" dirty="0" smtClean="0">
                <a:latin typeface="Courier New" pitchFamily="-65" charset="0"/>
              </a:rPr>
              <a:t># ex. 8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 identify the </a:t>
            </a:r>
            <a:r>
              <a:rPr lang="en-US" sz="1200" dirty="0" err="1" smtClean="0">
                <a:latin typeface="Courier New" pitchFamily="-65" charset="0"/>
              </a:rPr>
              <a:t>fasta</a:t>
            </a:r>
            <a:r>
              <a:rPr lang="en-US" sz="1200" dirty="0" smtClean="0">
                <a:latin typeface="Courier New" pitchFamily="-65" charset="0"/>
              </a:rPr>
              <a:t> sequence header and the sequence data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 account for blank lines and trailing space/newlines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 collect the sequence data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</a:t>
            </a:r>
          </a:p>
          <a:p>
            <a:pPr defTabSz="414338" eaLnBrk="0"/>
            <a:endParaRPr lang="en-US" sz="1200" dirty="0" smtClean="0">
              <a:latin typeface="Courier New" pitchFamily="-65" charset="0"/>
            </a:endParaRP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def example8(pathname):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file = open(pathname,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r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) 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 = </a:t>
            </a:r>
            <a:r>
              <a:rPr lang="uk-UA" sz="1200" dirty="0" smtClean="0">
                <a:latin typeface="Courier New" pitchFamily="-65" charset="0"/>
              </a:rPr>
              <a:t>''</a:t>
            </a:r>
            <a:endParaRPr lang="en-US" sz="1200" dirty="0" smtClean="0">
              <a:latin typeface="Courier New" pitchFamily="-65" charset="0"/>
            </a:endParaRP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for line in file: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	</a:t>
            </a:r>
            <a:r>
              <a:rPr lang="en-US" sz="1200" dirty="0">
                <a:latin typeface="Courier New" pitchFamily="-65" charset="0"/>
              </a:rPr>
              <a:t> </a:t>
            </a:r>
            <a:r>
              <a:rPr lang="en-US" sz="1200" dirty="0" smtClean="0">
                <a:latin typeface="Courier New" pitchFamily="-65" charset="0"/>
              </a:rPr>
              <a:t>   # remove the trailing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\n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 and trailing spaces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line = </a:t>
            </a:r>
            <a:r>
              <a:rPr lang="en-US" sz="1200" dirty="0" err="1" smtClean="0">
                <a:latin typeface="Courier New" pitchFamily="-65" charset="0"/>
              </a:rPr>
              <a:t>line.rstrip</a:t>
            </a:r>
            <a:r>
              <a:rPr lang="en-US" sz="1200" dirty="0" smtClean="0">
                <a:latin typeface="Courier New" pitchFamily="-65" charset="0"/>
              </a:rPr>
              <a:t>(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\n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	    # if the line length is &lt; 1, there nothing to do for this line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	    # so move to the next line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if </a:t>
            </a:r>
            <a:r>
              <a:rPr lang="en-US" sz="1200" dirty="0" err="1" smtClean="0">
                <a:latin typeface="Courier New" pitchFamily="-65" charset="0"/>
              </a:rPr>
              <a:t>len</a:t>
            </a:r>
            <a:r>
              <a:rPr lang="en-US" sz="1200" dirty="0" smtClean="0">
                <a:latin typeface="Courier New" pitchFamily="-65" charset="0"/>
              </a:rPr>
              <a:t>( line ) &lt; 1: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continue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if line[0] ==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&gt;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print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endParaRPr lang="en-US" sz="1200" dirty="0" smtClean="0">
              <a:latin typeface="Courier New" pitchFamily="-65" charset="0"/>
            </a:endParaRP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 = </a:t>
            </a:r>
            <a:r>
              <a:rPr lang="uk-UA" sz="1200" dirty="0" smtClean="0">
                <a:latin typeface="Courier New" pitchFamily="-65" charset="0"/>
              </a:rPr>
              <a:t>''</a:t>
            </a:r>
            <a:endParaRPr lang="en-US" sz="1200" dirty="0" smtClean="0">
              <a:latin typeface="Courier New" pitchFamily="-65" charset="0"/>
            </a:endParaRP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print (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header: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 + line)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else: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print (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data: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 + line)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 =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 + line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file.close</a:t>
            </a:r>
            <a:r>
              <a:rPr lang="en-US" sz="1200" dirty="0" smtClean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print (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) # print data for last sequence</a:t>
            </a:r>
            <a:endParaRPr lang="en-US" sz="1200" dirty="0">
              <a:latin typeface="Courier New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6336268"/>
            <a:ext cx="187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FileExamples.py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Loading Fasta Sequences: Step 6</a:t>
            </a:r>
            <a:endParaRPr lang="en-US"/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431800" y="1219200"/>
            <a:ext cx="8266113" cy="45157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sz="1200" dirty="0" smtClean="0">
                <a:latin typeface="Courier New" pitchFamily="-65" charset="0"/>
              </a:rPr>
              <a:t># read 1 line at a time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 identify the </a:t>
            </a:r>
            <a:r>
              <a:rPr lang="en-US" sz="1200" dirty="0" err="1" smtClean="0">
                <a:latin typeface="Courier New" pitchFamily="-65" charset="0"/>
              </a:rPr>
              <a:t>fasta</a:t>
            </a:r>
            <a:r>
              <a:rPr lang="en-US" sz="1200" dirty="0" smtClean="0">
                <a:latin typeface="Courier New" pitchFamily="-65" charset="0"/>
              </a:rPr>
              <a:t> sequence header and the sequence data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 account for blank lines and trailing space/newlines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 collect the sequence data for multiple sequences in a file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 using a list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# making the whole thing a function</a:t>
            </a:r>
          </a:p>
          <a:p>
            <a:pPr defTabSz="414338" eaLnBrk="0"/>
            <a:endParaRPr lang="en-US" sz="1200" dirty="0" smtClean="0">
              <a:latin typeface="Courier New" pitchFamily="-65" charset="0"/>
            </a:endParaRP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def </a:t>
            </a:r>
            <a:r>
              <a:rPr lang="en-US" sz="1200" dirty="0" err="1" smtClean="0">
                <a:latin typeface="Courier New" pitchFamily="-65" charset="0"/>
              </a:rPr>
              <a:t>readFastaFile(filename</a:t>
            </a:r>
            <a:r>
              <a:rPr lang="en-US" sz="1200" dirty="0" smtClean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file = open(filename,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r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) 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 = []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for line in file: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# remove the trailing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\n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 and trailing spaces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line = </a:t>
            </a:r>
            <a:r>
              <a:rPr lang="en-US" sz="1200" dirty="0" err="1" smtClean="0">
                <a:latin typeface="Courier New" pitchFamily="-65" charset="0"/>
              </a:rPr>
              <a:t>line.rstrip</a:t>
            </a:r>
            <a:r>
              <a:rPr lang="en-US" sz="1200" dirty="0" smtClean="0">
                <a:latin typeface="Courier New" pitchFamily="-65" charset="0"/>
              </a:rPr>
              <a:t>(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\n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# if the line length is &lt; 1, there nothing to do for this line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# so move to the next line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if </a:t>
            </a:r>
            <a:r>
              <a:rPr lang="en-US" sz="1200" dirty="0" err="1" smtClean="0">
                <a:latin typeface="Courier New" pitchFamily="-65" charset="0"/>
              </a:rPr>
              <a:t>len(line</a:t>
            </a:r>
            <a:r>
              <a:rPr lang="en-US" sz="1200" dirty="0" smtClean="0">
                <a:latin typeface="Courier New" pitchFamily="-65" charset="0"/>
              </a:rPr>
              <a:t> ) &lt; 1: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continue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if line[0] ==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&gt;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</a:t>
            </a:r>
            <a:r>
              <a:rPr lang="en-US" sz="1200" dirty="0" err="1" smtClean="0">
                <a:latin typeface="Courier New" pitchFamily="-65" charset="0"/>
              </a:rPr>
              <a:t>sequence_data.append</a:t>
            </a:r>
            <a:r>
              <a:rPr lang="en-US" sz="1200" dirty="0" smtClean="0">
                <a:latin typeface="Courier New" pitchFamily="-65" charset="0"/>
              </a:rPr>
              <a:t>([</a:t>
            </a:r>
            <a:r>
              <a:rPr lang="en-US" sz="1200" dirty="0" err="1" smtClean="0">
                <a:latin typeface="Courier New" pitchFamily="-65" charset="0"/>
              </a:rPr>
              <a:t>line.replace</a:t>
            </a:r>
            <a:r>
              <a:rPr lang="en-US" sz="1200" dirty="0" smtClean="0">
                <a:latin typeface="Courier New" pitchFamily="-65" charset="0"/>
              </a:rPr>
              <a:t>(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,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,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),</a:t>
            </a:r>
            <a:r>
              <a:rPr lang="uk-UA" sz="1200" dirty="0" smtClean="0">
                <a:latin typeface="Courier New" pitchFamily="-65" charset="0"/>
              </a:rPr>
              <a:t>''</a:t>
            </a:r>
            <a:r>
              <a:rPr lang="en-US" sz="1200" dirty="0" smtClean="0">
                <a:latin typeface="Courier New" pitchFamily="-65" charset="0"/>
              </a:rPr>
              <a:t>])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else: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</a:t>
            </a:r>
            <a:r>
              <a:rPr lang="en-US" sz="1200" dirty="0" err="1" smtClean="0">
                <a:latin typeface="Courier New" pitchFamily="-65" charset="0"/>
              </a:rPr>
              <a:t>k</a:t>
            </a:r>
            <a:r>
              <a:rPr lang="en-US" sz="1200" dirty="0" smtClean="0">
                <a:latin typeface="Courier New" pitchFamily="-65" charset="0"/>
              </a:rPr>
              <a:t> = </a:t>
            </a:r>
            <a:r>
              <a:rPr lang="en-US" sz="1200" dirty="0" err="1" smtClean="0">
                <a:latin typeface="Courier New" pitchFamily="-65" charset="0"/>
              </a:rPr>
              <a:t>len(sequence_data</a:t>
            </a:r>
            <a:r>
              <a:rPr lang="en-US" sz="1200" dirty="0" smtClean="0">
                <a:latin typeface="Courier New" pitchFamily="-65" charset="0"/>
              </a:rPr>
              <a:t>) - 1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sequence_data[k][1] = sequence_data[k][1] + line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file.close</a:t>
            </a:r>
            <a:r>
              <a:rPr lang="en-US" sz="1200" dirty="0" smtClean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return(sequence_data</a:t>
            </a:r>
            <a:r>
              <a:rPr lang="en-US" sz="1200" dirty="0" smtClean="0">
                <a:latin typeface="Courier New" pitchFamily="-65" charset="0"/>
              </a:rPr>
              <a:t>)</a:t>
            </a:r>
            <a:endParaRPr lang="en-US" sz="1200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133600" y="5867400"/>
            <a:ext cx="46831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How about blank lines and trailing newlines?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6336268"/>
            <a:ext cx="21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MARCFunctions.py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File Operations</a:t>
            </a: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66C31-195C-6D46-8973-4BAA2499093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graphicFrame>
        <p:nvGraphicFramePr>
          <p:cNvPr id="21541" name="Group 37"/>
          <p:cNvGraphicFramePr>
            <a:graphicFrameLocks noGrp="1"/>
          </p:cNvGraphicFramePr>
          <p:nvPr/>
        </p:nvGraphicFramePr>
        <p:xfrm>
          <a:off x="1233488" y="1397000"/>
          <a:ext cx="6816725" cy="4341813"/>
        </p:xfrm>
        <a:graphic>
          <a:graphicData uri="http://schemas.openxmlformats.org/drawingml/2006/table">
            <a:tbl>
              <a:tblPr/>
              <a:tblGrid>
                <a:gridCol w="1749425"/>
                <a:gridCol w="50673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Read([n])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at most n bytes; if no n is specified, reads the entire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Readline([n])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 line of input, if n is specified reads at most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Readlines()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all lines and returns the in a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Xreadlines()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Reads all lines but handles them as a XRangeType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Writes string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Writelines(l)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Writes all strings in list I as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Close()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Closes the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Seek(offset[, mode])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Changes to a new file position=start + offset.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Start is specified by the mode argument: mode=0 (default), start = start of the file, mode=1, start = current file position and mode=2, start = end of the file.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96256-1295-6148-A1BE-221B9103391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401663"/>
            <a:ext cx="8229600" cy="41857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400" dirty="0" smtClean="0">
                <a:solidFill>
                  <a:srgbClr val="FF0000"/>
                </a:solidFill>
                <a:latin typeface="Courier New"/>
                <a:cs typeface="Courier New"/>
              </a:rPr>
              <a:t>mport sys</a:t>
            </a:r>
          </a:p>
          <a:p>
            <a:r>
              <a:rPr lang="en-US" sz="1400" dirty="0" err="1" smtClean="0">
                <a:latin typeface="Courier New"/>
                <a:cs typeface="Courier New"/>
              </a:rPr>
              <a:t>def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transformFastaFile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FF0000"/>
                </a:solidFill>
                <a:latin typeface="Courier New"/>
                <a:cs typeface="Courier New"/>
              </a:rPr>
              <a:t>transformFunction</a:t>
            </a:r>
            <a:r>
              <a:rPr lang="en-US" sz="1400" dirty="0">
                <a:latin typeface="Courier New"/>
                <a:cs typeface="Courier New"/>
              </a:rPr>
              <a:t>):</a:t>
            </a: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r>
              <a:rPr lang="en-US" sz="1400" dirty="0" smtClean="0">
                <a:latin typeface="Courier New"/>
                <a:cs typeface="Courier New"/>
              </a:rPr>
              <a:t> Reads </a:t>
            </a:r>
            <a:r>
              <a:rPr lang="en-US" sz="1400" dirty="0" err="1" smtClean="0">
                <a:latin typeface="Courier New"/>
                <a:cs typeface="Courier New"/>
              </a:rPr>
              <a:t>Fasta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file </a:t>
            </a:r>
            <a:r>
              <a:rPr lang="en-US" sz="1400" dirty="0" smtClean="0">
                <a:latin typeface="Courier New"/>
                <a:cs typeface="Courier New"/>
              </a:rPr>
              <a:t>from </a:t>
            </a:r>
            <a:r>
              <a:rPr lang="en-US" sz="1400" dirty="0" err="1" smtClean="0">
                <a:latin typeface="Courier New"/>
                <a:cs typeface="Courier New"/>
              </a:rPr>
              <a:t>stdin</a:t>
            </a:r>
            <a:r>
              <a:rPr lang="en-US" sz="1400" dirty="0" smtClean="0">
                <a:latin typeface="Courier New"/>
                <a:cs typeface="Courier New"/>
              </a:rPr>
              <a:t> and outputs </a:t>
            </a:r>
            <a:r>
              <a:rPr lang="en-US" sz="1400" dirty="0" err="1" smtClean="0">
                <a:latin typeface="Courier New"/>
                <a:cs typeface="Courier New"/>
              </a:rPr>
              <a:t>Fasta</a:t>
            </a:r>
            <a:r>
              <a:rPr lang="en-US" sz="1400" dirty="0" smtClean="0">
                <a:latin typeface="Courier New"/>
                <a:cs typeface="Courier New"/>
              </a:rPr>
              <a:t> File with transforms  </a:t>
            </a:r>
          </a:p>
          <a:p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  sequences to </a:t>
            </a:r>
            <a:r>
              <a:rPr lang="en-US" sz="1400" dirty="0" err="1" smtClean="0">
                <a:latin typeface="Courier New"/>
                <a:cs typeface="Courier New"/>
              </a:rPr>
              <a:t>stdout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err="1">
                <a:latin typeface="Courier New"/>
                <a:cs typeface="Courier New"/>
              </a:rPr>
              <a:t>sequence_data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uk-UA" sz="1400" dirty="0" smtClean="0">
                <a:latin typeface="Courier New"/>
                <a:cs typeface="Courier New"/>
              </a:rPr>
              <a:t>''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for line in </a:t>
            </a:r>
            <a:r>
              <a:rPr lang="en-US" sz="1400" dirty="0" err="1">
                <a:solidFill>
                  <a:srgbClr val="FF0000"/>
                </a:solidFill>
                <a:latin typeface="Courier New"/>
                <a:cs typeface="Courier New"/>
              </a:rPr>
              <a:t>sys.stdin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# remove the trailing 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r>
              <a:rPr lang="en-US" sz="1400" dirty="0" smtClean="0">
                <a:latin typeface="Courier New"/>
                <a:cs typeface="Courier New"/>
              </a:rPr>
              <a:t>\n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and trailing spaces</a:t>
            </a:r>
          </a:p>
          <a:p>
            <a:r>
              <a:rPr lang="en-US" sz="1400" dirty="0">
                <a:latin typeface="Courier New"/>
                <a:cs typeface="Courier New"/>
              </a:rPr>
              <a:t>        line = </a:t>
            </a:r>
            <a:r>
              <a:rPr lang="en-US" sz="1400" dirty="0" err="1">
                <a:latin typeface="Courier New"/>
                <a:cs typeface="Courier New"/>
              </a:rPr>
              <a:t>line.rstrip</a:t>
            </a:r>
            <a:r>
              <a:rPr lang="en-US" sz="1400" dirty="0" smtClean="0">
                <a:latin typeface="Courier New"/>
                <a:cs typeface="Courier New"/>
              </a:rPr>
              <a:t>(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r>
              <a:rPr lang="en-US" sz="1400" dirty="0" smtClean="0">
                <a:latin typeface="Courier New"/>
                <a:cs typeface="Courier New"/>
              </a:rPr>
              <a:t>\</a:t>
            </a:r>
            <a:r>
              <a:rPr lang="en-US" sz="1400" dirty="0">
                <a:latin typeface="Courier New"/>
                <a:cs typeface="Courier New"/>
              </a:rPr>
              <a:t>n 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        # if the line length is &lt; 1, do nothing</a:t>
            </a:r>
          </a:p>
          <a:p>
            <a:r>
              <a:rPr lang="en-US" sz="1400" dirty="0">
                <a:latin typeface="Courier New"/>
                <a:cs typeface="Courier New"/>
              </a:rPr>
              <a:t>        # so skip rest of iteration</a:t>
            </a:r>
          </a:p>
          <a:p>
            <a:r>
              <a:rPr lang="en-US" sz="1400" dirty="0">
                <a:latin typeface="Courier New"/>
                <a:cs typeface="Courier New"/>
              </a:rPr>
              <a:t>        if </a:t>
            </a:r>
            <a:r>
              <a:rPr lang="en-US" sz="1400" dirty="0" err="1">
                <a:latin typeface="Courier New"/>
                <a:cs typeface="Courier New"/>
              </a:rPr>
              <a:t>len</a:t>
            </a:r>
            <a:r>
              <a:rPr lang="en-US" sz="1400" dirty="0">
                <a:latin typeface="Courier New"/>
                <a:cs typeface="Courier New"/>
              </a:rPr>
              <a:t>( line) &lt; 1: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continue</a:t>
            </a:r>
          </a:p>
          <a:p>
            <a:r>
              <a:rPr lang="en-US" sz="1400" dirty="0">
                <a:latin typeface="Courier New"/>
                <a:cs typeface="Courier New"/>
              </a:rPr>
              <a:t>        if (line[0] == 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r>
              <a:rPr lang="en-US" sz="1400" dirty="0" smtClean="0">
                <a:latin typeface="Courier New"/>
                <a:cs typeface="Courier New"/>
              </a:rPr>
              <a:t>&gt;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  <a:r>
              <a:rPr lang="en-US" sz="1400" dirty="0">
                <a:latin typeface="Courier New"/>
                <a:cs typeface="Courier New"/>
              </a:rPr>
              <a:t>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</a:t>
            </a:r>
            <a:r>
              <a:rPr lang="en-US" sz="1400" dirty="0" err="1">
                <a:latin typeface="Courier New"/>
                <a:cs typeface="Courier New"/>
              </a:rPr>
              <a:t>writeSequenceToFastaFile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FF0000"/>
                </a:solidFill>
                <a:latin typeface="Courier New"/>
                <a:cs typeface="Courier New"/>
              </a:rPr>
              <a:t>transformFunction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sz="1400" dirty="0" err="1">
                <a:solidFill>
                  <a:srgbClr val="FF0000"/>
                </a:solidFill>
                <a:latin typeface="Courier New"/>
                <a:cs typeface="Courier New"/>
              </a:rPr>
              <a:t>sequence_data</a:t>
            </a:r>
            <a:r>
              <a:rPr lang="en-US" sz="1400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r>
              <a:rPr lang="en-US" sz="1400" dirty="0">
                <a:latin typeface="Courier New"/>
                <a:cs typeface="Courier New"/>
              </a:rPr>
              <a:t>)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print line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</a:t>
            </a:r>
            <a:r>
              <a:rPr lang="en-US" sz="1400" dirty="0" err="1">
                <a:latin typeface="Courier New"/>
                <a:cs typeface="Courier New"/>
              </a:rPr>
              <a:t>sequence_data</a:t>
            </a:r>
            <a:r>
              <a:rPr lang="en-US" sz="1400" dirty="0" smtClean="0">
                <a:latin typeface="Courier New"/>
                <a:cs typeface="Courier New"/>
              </a:rPr>
              <a:t>=</a:t>
            </a:r>
            <a:r>
              <a:rPr lang="uk-UA" sz="1400" dirty="0" smtClean="0">
                <a:latin typeface="Courier New"/>
                <a:cs typeface="Courier New"/>
              </a:rPr>
              <a:t>''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# Reset for next sequence</a:t>
            </a:r>
          </a:p>
          <a:p>
            <a:r>
              <a:rPr lang="en-US" sz="1400" dirty="0">
                <a:latin typeface="Courier New"/>
                <a:cs typeface="Courier New"/>
              </a:rPr>
              <a:t>        else: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    </a:t>
            </a:r>
            <a:r>
              <a:rPr lang="en-US" sz="1400" dirty="0" err="1">
                <a:latin typeface="Courier New"/>
                <a:cs typeface="Courier New"/>
              </a:rPr>
              <a:t>sequence_data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sequence_data</a:t>
            </a:r>
            <a:r>
              <a:rPr lang="en-US" sz="1400" dirty="0">
                <a:latin typeface="Courier New"/>
                <a:cs typeface="Courier New"/>
              </a:rPr>
              <a:t> + line</a:t>
            </a: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err="1">
                <a:latin typeface="Courier New"/>
                <a:cs typeface="Courier New"/>
              </a:rPr>
              <a:t>writeSequenceToFastaFile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transformFunction</a:t>
            </a:r>
            <a:r>
              <a:rPr lang="en-US" sz="1400" dirty="0">
                <a:latin typeface="Courier New"/>
                <a:cs typeface="Courier New"/>
              </a:rPr>
              <a:t>(</a:t>
            </a:r>
            <a:r>
              <a:rPr lang="en-US" sz="1400" dirty="0" err="1">
                <a:latin typeface="Courier New"/>
                <a:cs typeface="Courier New"/>
              </a:rPr>
              <a:t>sequence_data</a:t>
            </a:r>
            <a:r>
              <a:rPr lang="en-US" sz="1400" dirty="0">
                <a:latin typeface="Courier New"/>
                <a:cs typeface="Courier New"/>
              </a:rPr>
              <a:t>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6336268"/>
            <a:ext cx="21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MARCFunctions.py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0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96256-1295-6148-A1BE-221B9103391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859340"/>
            <a:ext cx="8229600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 New"/>
                <a:cs typeface="Courier New"/>
              </a:rPr>
              <a:t>def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err="1">
                <a:latin typeface="Courier New"/>
                <a:cs typeface="Courier New"/>
              </a:rPr>
              <a:t>writeSequenceToFastaFile</a:t>
            </a:r>
            <a:r>
              <a:rPr lang="en-US" sz="1400" dirty="0">
                <a:latin typeface="Courier New"/>
                <a:cs typeface="Courier New"/>
              </a:rPr>
              <a:t>(sequence):</a:t>
            </a: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r>
              <a:rPr lang="en-US" sz="1400" dirty="0" smtClean="0">
                <a:latin typeface="Courier New"/>
                <a:cs typeface="Courier New"/>
              </a:rPr>
              <a:t>Writes </a:t>
            </a:r>
            <a:r>
              <a:rPr lang="en-US" sz="1400" dirty="0">
                <a:latin typeface="Courier New"/>
                <a:cs typeface="Courier New"/>
              </a:rPr>
              <a:t>the DNA/RNA sequence or protein to </a:t>
            </a:r>
            <a:r>
              <a:rPr lang="en-US" sz="1400" dirty="0" err="1">
                <a:latin typeface="Courier New"/>
                <a:cs typeface="Courier New"/>
              </a:rPr>
              <a:t>Fasta</a:t>
            </a:r>
            <a:r>
              <a:rPr lang="en-US" sz="1400" dirty="0">
                <a:latin typeface="Courier New"/>
                <a:cs typeface="Courier New"/>
              </a:rPr>
              <a:t> file 70 characters per </a:t>
            </a:r>
            <a:r>
              <a:rPr lang="en-US" sz="1400" dirty="0" smtClean="0">
                <a:latin typeface="Courier New"/>
                <a:cs typeface="Courier New"/>
              </a:rPr>
              <a:t>  </a:t>
            </a:r>
          </a:p>
          <a:p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 line</a:t>
            </a:r>
            <a:r>
              <a:rPr lang="uk-UA" sz="1400" dirty="0" smtClean="0">
                <a:latin typeface="Courier New"/>
                <a:cs typeface="Courier New"/>
              </a:rPr>
              <a:t>'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err="1">
                <a:latin typeface="Courier New"/>
                <a:cs typeface="Courier New"/>
              </a:rPr>
              <a:t>charsPerLine</a:t>
            </a:r>
            <a:r>
              <a:rPr lang="en-US" sz="1400" dirty="0">
                <a:latin typeface="Courier New"/>
                <a:cs typeface="Courier New"/>
              </a:rPr>
              <a:t> = 70</a:t>
            </a:r>
          </a:p>
          <a:p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err="1">
                <a:latin typeface="Courier New"/>
                <a:cs typeface="Courier New"/>
              </a:rPr>
              <a:t>nextPosition</a:t>
            </a:r>
            <a:r>
              <a:rPr lang="en-US" sz="1400" dirty="0">
                <a:latin typeface="Courier New"/>
                <a:cs typeface="Courier New"/>
              </a:rPr>
              <a:t> = 0</a:t>
            </a:r>
          </a:p>
          <a:p>
            <a:r>
              <a:rPr lang="en-US" sz="1400" dirty="0">
                <a:latin typeface="Courier New"/>
                <a:cs typeface="Courier New"/>
              </a:rPr>
              <a:t>    while (</a:t>
            </a:r>
            <a:r>
              <a:rPr lang="en-US" sz="1400" dirty="0" err="1">
                <a:latin typeface="Courier New"/>
                <a:cs typeface="Courier New"/>
              </a:rPr>
              <a:t>nextPosition</a:t>
            </a:r>
            <a:r>
              <a:rPr lang="en-US" sz="1400" dirty="0">
                <a:latin typeface="Courier New"/>
                <a:cs typeface="Courier New"/>
              </a:rPr>
              <a:t> &lt; </a:t>
            </a:r>
            <a:r>
              <a:rPr lang="en-US" sz="1400" dirty="0" err="1">
                <a:latin typeface="Courier New"/>
                <a:cs typeface="Courier New"/>
              </a:rPr>
              <a:t>len</a:t>
            </a:r>
            <a:r>
              <a:rPr lang="en-US" sz="1400" dirty="0">
                <a:latin typeface="Courier New"/>
                <a:cs typeface="Courier New"/>
              </a:rPr>
              <a:t>(sequence)):</a:t>
            </a:r>
          </a:p>
          <a:p>
            <a:r>
              <a:rPr lang="en-US" sz="1400" dirty="0">
                <a:latin typeface="Courier New"/>
                <a:cs typeface="Courier New"/>
              </a:rPr>
              <a:t>        print sequence[</a:t>
            </a:r>
            <a:r>
              <a:rPr lang="en-US" sz="1400" dirty="0" err="1">
                <a:latin typeface="Courier New"/>
                <a:cs typeface="Courier New"/>
              </a:rPr>
              <a:t>nextPosition:nextPosition+charsPerLine</a:t>
            </a:r>
            <a:r>
              <a:rPr lang="en-US" sz="1400" dirty="0">
                <a:latin typeface="Courier New"/>
                <a:cs typeface="Courier New"/>
              </a:rPr>
              <a:t>]</a:t>
            </a:r>
          </a:p>
          <a:p>
            <a:r>
              <a:rPr lang="en-US" sz="1400" dirty="0">
                <a:latin typeface="Courier New"/>
                <a:cs typeface="Courier New"/>
              </a:rPr>
              <a:t>        </a:t>
            </a:r>
            <a:r>
              <a:rPr lang="en-US" sz="1400" dirty="0" err="1">
                <a:latin typeface="Courier New"/>
                <a:cs typeface="Courier New"/>
              </a:rPr>
              <a:t>nextPosition</a:t>
            </a:r>
            <a:r>
              <a:rPr lang="en-US" sz="1400" dirty="0">
                <a:latin typeface="Courier New"/>
                <a:cs typeface="Courier New"/>
              </a:rPr>
              <a:t> = </a:t>
            </a:r>
            <a:r>
              <a:rPr lang="en-US" sz="1400" dirty="0" err="1">
                <a:latin typeface="Courier New"/>
                <a:cs typeface="Courier New"/>
              </a:rPr>
              <a:t>nextPosition</a:t>
            </a:r>
            <a:r>
              <a:rPr lang="en-US" sz="1400" dirty="0">
                <a:latin typeface="Courier New"/>
                <a:cs typeface="Courier New"/>
              </a:rPr>
              <a:t> + </a:t>
            </a:r>
            <a:r>
              <a:rPr lang="en-US" sz="1400" dirty="0" err="1">
                <a:latin typeface="Courier New"/>
                <a:cs typeface="Courier New"/>
              </a:rPr>
              <a:t>charsPerLine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6324600"/>
            <a:ext cx="21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MARCFunctions.py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7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96256-1295-6148-A1BE-221B9103391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Programs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582341"/>
            <a:ext cx="8534400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#! /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dsk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/home/galaxy/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galaxy_env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/bin/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python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import </a:t>
            </a:r>
            <a:r>
              <a:rPr lang="en-US" dirty="0" smtClean="0">
                <a:latin typeface="Courier New"/>
                <a:cs typeface="Courier New"/>
              </a:rPr>
              <a:t>sys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sys.path.append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>
                <a:latin typeface="+mj-lt"/>
                <a:cs typeface="Courier New"/>
              </a:rPr>
              <a:t>&lt;MODULE_DIR&gt;</a:t>
            </a:r>
            <a:r>
              <a:rPr lang="en-US" dirty="0" smtClean="0">
                <a:latin typeface="Courier New"/>
                <a:cs typeface="Courier New"/>
              </a:rPr>
              <a:t>) #Add modules directory to path </a:t>
            </a:r>
            <a:endParaRPr lang="en-US" dirty="0">
              <a:latin typeface="Courier New"/>
              <a:cs typeface="Courier New"/>
            </a:endParaRPr>
          </a:p>
          <a:p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from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MARCFunctions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import *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def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reverseTransform</a:t>
            </a:r>
            <a:r>
              <a:rPr lang="en-US" dirty="0">
                <a:latin typeface="Courier New"/>
                <a:cs typeface="Courier New"/>
              </a:rPr>
              <a:t>(sequence):</a:t>
            </a:r>
          </a:p>
          <a:p>
            <a:r>
              <a:rPr lang="en-US" dirty="0">
                <a:latin typeface="Courier New"/>
                <a:cs typeface="Courier New"/>
              </a:rPr>
              <a:t>    return reverse(sequence)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transformFastaFile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reverseTransform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6324600"/>
            <a:ext cx="167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reverseSeq.py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95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96256-1295-6148-A1BE-221B9103391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582341"/>
            <a:ext cx="8229600" cy="34470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[bvelez@biou1 ~]$ </a:t>
            </a:r>
            <a:r>
              <a:rPr lang="en-US" sz="1400" dirty="0" err="1">
                <a:latin typeface="Courier New"/>
                <a:cs typeface="Courier New"/>
              </a:rPr>
              <a:t>ls</a:t>
            </a:r>
            <a:r>
              <a:rPr lang="en-US" sz="1400" dirty="0">
                <a:latin typeface="Courier New"/>
                <a:cs typeface="Courier New"/>
              </a:rPr>
              <a:t> -l</a:t>
            </a:r>
          </a:p>
          <a:p>
            <a:r>
              <a:rPr lang="en-US" sz="1400" dirty="0">
                <a:latin typeface="Courier New"/>
                <a:cs typeface="Courier New"/>
              </a:rPr>
              <a:t>total 24</a:t>
            </a:r>
          </a:p>
          <a:p>
            <a:r>
              <a:rPr lang="en-US" sz="1400" dirty="0">
                <a:latin typeface="Courier New"/>
                <a:cs typeface="Courier New"/>
              </a:rPr>
              <a:t>-</a:t>
            </a:r>
            <a:r>
              <a:rPr lang="en-US" sz="1400" dirty="0" err="1">
                <a:latin typeface="Courier New"/>
                <a:cs typeface="Courier New"/>
              </a:rPr>
              <a:t>rw</a:t>
            </a:r>
            <a:r>
              <a:rPr lang="en-US" sz="1400" dirty="0">
                <a:latin typeface="Courier New"/>
                <a:cs typeface="Courier New"/>
              </a:rPr>
              <a:t>-r--r-- 1 </a:t>
            </a:r>
            <a:r>
              <a:rPr lang="en-US" sz="1400" dirty="0" err="1">
                <a:latin typeface="Courier New"/>
                <a:cs typeface="Courier New"/>
              </a:rPr>
              <a:t>bvelez</a:t>
            </a:r>
            <a:r>
              <a:rPr lang="en-US" sz="1400" dirty="0">
                <a:latin typeface="Courier New"/>
                <a:cs typeface="Courier New"/>
              </a:rPr>
              <a:t> sy3bdjp  2139 Jun 26 07:35 </a:t>
            </a:r>
            <a:r>
              <a:rPr lang="en-US" sz="1400" dirty="0" err="1">
                <a:latin typeface="Courier New"/>
                <a:cs typeface="Courier New"/>
              </a:rPr>
              <a:t>aldehydeDehydrogenase.fasta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-</a:t>
            </a:r>
            <a:r>
              <a:rPr lang="en-US" sz="1400" dirty="0" err="1">
                <a:latin typeface="Courier New"/>
                <a:cs typeface="Courier New"/>
              </a:rPr>
              <a:t>rw</a:t>
            </a:r>
            <a:r>
              <a:rPr lang="en-US" sz="1400" dirty="0">
                <a:latin typeface="Courier New"/>
                <a:cs typeface="Courier New"/>
              </a:rPr>
              <a:t>-r--r-- 1 </a:t>
            </a:r>
            <a:r>
              <a:rPr lang="en-US" sz="1400" dirty="0" err="1">
                <a:latin typeface="Courier New"/>
                <a:cs typeface="Courier New"/>
              </a:rPr>
              <a:t>bvelez</a:t>
            </a:r>
            <a:r>
              <a:rPr lang="en-US" sz="1400" dirty="0">
                <a:latin typeface="Courier New"/>
                <a:cs typeface="Courier New"/>
              </a:rPr>
              <a:t> sy3bdjp 16018 Jun 26 07:32 MARCFunctions2.py</a:t>
            </a:r>
          </a:p>
          <a:p>
            <a:r>
              <a:rPr lang="en-US" sz="1400" dirty="0">
                <a:latin typeface="Courier New"/>
                <a:cs typeface="Courier New"/>
              </a:rPr>
              <a:t>-</a:t>
            </a:r>
            <a:r>
              <a:rPr lang="en-US" sz="1400" dirty="0" err="1">
                <a:latin typeface="Courier New"/>
                <a:cs typeface="Courier New"/>
              </a:rPr>
              <a:t>rw</a:t>
            </a:r>
            <a:r>
              <a:rPr lang="en-US" sz="1400" dirty="0">
                <a:latin typeface="Courier New"/>
                <a:cs typeface="Courier New"/>
              </a:rPr>
              <a:t>-r--r-- 1 </a:t>
            </a:r>
            <a:r>
              <a:rPr lang="en-US" sz="1400" dirty="0" err="1">
                <a:latin typeface="Courier New"/>
                <a:cs typeface="Courier New"/>
              </a:rPr>
              <a:t>bvelez</a:t>
            </a:r>
            <a:r>
              <a:rPr lang="en-US" sz="1400" dirty="0">
                <a:latin typeface="Courier New"/>
                <a:cs typeface="Courier New"/>
              </a:rPr>
              <a:t> sy3bdjp   195 Jun 26 07:37 </a:t>
            </a:r>
            <a:r>
              <a:rPr lang="en-US" sz="1400" dirty="0" err="1">
                <a:latin typeface="Courier New"/>
                <a:cs typeface="Courier New"/>
              </a:rPr>
              <a:t>reverseSeq.py</a:t>
            </a:r>
            <a:endParaRPr lang="en-US" sz="1400" dirty="0">
              <a:latin typeface="Courier New"/>
              <a:cs typeface="Courier New"/>
            </a:endParaRP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smtClean="0">
                <a:latin typeface="Courier New"/>
                <a:cs typeface="Courier New"/>
              </a:rPr>
              <a:t>[</a:t>
            </a:r>
            <a:r>
              <a:rPr lang="en-US" sz="1400" dirty="0">
                <a:latin typeface="Courier New"/>
                <a:cs typeface="Courier New"/>
              </a:rPr>
              <a:t>bvelez@biou1 ~]$ </a:t>
            </a:r>
            <a:r>
              <a:rPr lang="en-US" sz="1400" dirty="0" err="1" smtClean="0">
                <a:latin typeface="Courier New"/>
                <a:cs typeface="Courier New"/>
              </a:rPr>
              <a:t>chmod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u+x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reverseSeq.py</a:t>
            </a:r>
            <a:endParaRPr lang="en-US" sz="1400" dirty="0" smtClean="0">
              <a:latin typeface="Courier New"/>
              <a:cs typeface="Courier New"/>
            </a:endParaRPr>
          </a:p>
          <a:p>
            <a:endParaRPr lang="en-US" sz="1400" dirty="0" smtClean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[bvelez@biou1 ~]$ </a:t>
            </a:r>
            <a:r>
              <a:rPr lang="en-US" sz="1400" dirty="0" err="1">
                <a:latin typeface="Courier New"/>
                <a:cs typeface="Courier New"/>
              </a:rPr>
              <a:t>ls</a:t>
            </a:r>
            <a:r>
              <a:rPr lang="en-US" sz="1400" dirty="0">
                <a:latin typeface="Courier New"/>
                <a:cs typeface="Courier New"/>
              </a:rPr>
              <a:t> -l</a:t>
            </a:r>
          </a:p>
          <a:p>
            <a:r>
              <a:rPr lang="en-US" sz="1400" dirty="0">
                <a:latin typeface="Courier New"/>
                <a:cs typeface="Courier New"/>
              </a:rPr>
              <a:t>total 24</a:t>
            </a:r>
          </a:p>
          <a:p>
            <a:r>
              <a:rPr lang="en-US" sz="1400" dirty="0">
                <a:latin typeface="Courier New"/>
                <a:cs typeface="Courier New"/>
              </a:rPr>
              <a:t>-</a:t>
            </a:r>
            <a:r>
              <a:rPr lang="en-US" sz="1400" dirty="0" err="1">
                <a:latin typeface="Courier New"/>
                <a:cs typeface="Courier New"/>
              </a:rPr>
              <a:t>rw</a:t>
            </a:r>
            <a:r>
              <a:rPr lang="en-US" sz="1400" dirty="0">
                <a:latin typeface="Courier New"/>
                <a:cs typeface="Courier New"/>
              </a:rPr>
              <a:t>-r--r-- 1 </a:t>
            </a:r>
            <a:r>
              <a:rPr lang="en-US" sz="1400" dirty="0" err="1">
                <a:latin typeface="Courier New"/>
                <a:cs typeface="Courier New"/>
              </a:rPr>
              <a:t>bvelez</a:t>
            </a:r>
            <a:r>
              <a:rPr lang="en-US" sz="1400" dirty="0">
                <a:latin typeface="Courier New"/>
                <a:cs typeface="Courier New"/>
              </a:rPr>
              <a:t> sy3bdjp  2139 Jun 26 07:35 </a:t>
            </a:r>
            <a:r>
              <a:rPr lang="en-US" sz="1400" dirty="0" err="1">
                <a:latin typeface="Courier New"/>
                <a:cs typeface="Courier New"/>
              </a:rPr>
              <a:t>aldehydeDehydrogenase.fasta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>
                <a:latin typeface="Courier New"/>
                <a:cs typeface="Courier New"/>
              </a:rPr>
              <a:t>-</a:t>
            </a:r>
            <a:r>
              <a:rPr lang="en-US" sz="1400" dirty="0" err="1">
                <a:latin typeface="Courier New"/>
                <a:cs typeface="Courier New"/>
              </a:rPr>
              <a:t>rw</a:t>
            </a:r>
            <a:r>
              <a:rPr lang="en-US" sz="1400" dirty="0">
                <a:latin typeface="Courier New"/>
                <a:cs typeface="Courier New"/>
              </a:rPr>
              <a:t>-r--r-- 1 </a:t>
            </a:r>
            <a:r>
              <a:rPr lang="en-US" sz="1400" dirty="0" err="1">
                <a:latin typeface="Courier New"/>
                <a:cs typeface="Courier New"/>
              </a:rPr>
              <a:t>bvelez</a:t>
            </a:r>
            <a:r>
              <a:rPr lang="en-US" sz="1400" dirty="0">
                <a:latin typeface="Courier New"/>
                <a:cs typeface="Courier New"/>
              </a:rPr>
              <a:t> sy3bdjp 16018 Jun 26 07:32 MARCFunctions2.py</a:t>
            </a:r>
          </a:p>
          <a:p>
            <a:r>
              <a:rPr lang="en-US" sz="1400" dirty="0">
                <a:latin typeface="Courier New"/>
                <a:cs typeface="Courier New"/>
              </a:rPr>
              <a:t>-</a:t>
            </a:r>
            <a:r>
              <a:rPr lang="en-US" sz="1400" dirty="0" err="1">
                <a:latin typeface="Courier New"/>
                <a:cs typeface="Courier New"/>
              </a:rPr>
              <a:t>rwxr</a:t>
            </a:r>
            <a:r>
              <a:rPr lang="en-US" sz="1400" dirty="0">
                <a:latin typeface="Courier New"/>
                <a:cs typeface="Courier New"/>
              </a:rPr>
              <a:t>--r-- 1 </a:t>
            </a:r>
            <a:r>
              <a:rPr lang="en-US" sz="1400" dirty="0" err="1">
                <a:latin typeface="Courier New"/>
                <a:cs typeface="Courier New"/>
              </a:rPr>
              <a:t>bvelez</a:t>
            </a:r>
            <a:r>
              <a:rPr lang="en-US" sz="1400" dirty="0">
                <a:latin typeface="Courier New"/>
                <a:cs typeface="Courier New"/>
              </a:rPr>
              <a:t> sy3bdjp   195 Jun 26 07:37 </a:t>
            </a:r>
            <a:r>
              <a:rPr lang="en-US" sz="1400" dirty="0" err="1">
                <a:latin typeface="Courier New"/>
                <a:cs typeface="Courier New"/>
              </a:rPr>
              <a:t>reverseSeq.py</a:t>
            </a:r>
            <a:endParaRPr lang="en-US" sz="1400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324600"/>
            <a:ext cx="1788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BioU</a:t>
            </a:r>
            <a:r>
              <a:rPr lang="en-US" dirty="0" smtClean="0"/>
              <a:t> Unix 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6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96256-1295-6148-A1BE-221B9103391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229600" cy="3046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/>
                <a:cs typeface="Courier New"/>
              </a:rPr>
              <a:t>[bvelez@biou1 ~]$ ./</a:t>
            </a:r>
            <a:r>
              <a:rPr lang="en-US" sz="1200" dirty="0" err="1">
                <a:latin typeface="Courier New"/>
                <a:cs typeface="Courier New"/>
              </a:rPr>
              <a:t>reverseSeq.py</a:t>
            </a:r>
            <a:r>
              <a:rPr lang="en-US" sz="1200" dirty="0">
                <a:latin typeface="Courier New"/>
                <a:cs typeface="Courier New"/>
              </a:rPr>
              <a:t> &lt; </a:t>
            </a:r>
            <a:r>
              <a:rPr lang="en-US" sz="1200" dirty="0" err="1" smtClean="0">
                <a:latin typeface="Courier New"/>
                <a:cs typeface="Courier New"/>
              </a:rPr>
              <a:t>aldehydeDehydrogenase.fasta</a:t>
            </a:r>
            <a:r>
              <a:rPr lang="en-US" sz="1200" dirty="0" smtClean="0">
                <a:latin typeface="Courier New"/>
                <a:cs typeface="Courier New"/>
              </a:rPr>
              <a:t> 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&gt;gi|194378213|dbj|AK294699.1| Homo sapiens </a:t>
            </a:r>
            <a:r>
              <a:rPr lang="en-US" sz="1200" dirty="0" err="1">
                <a:latin typeface="Courier New"/>
                <a:cs typeface="Courier New"/>
              </a:rPr>
              <a:t>cDNA</a:t>
            </a:r>
            <a:r>
              <a:rPr lang="en-US" sz="1200" dirty="0">
                <a:latin typeface="Courier New"/>
                <a:cs typeface="Courier New"/>
              </a:rPr>
              <a:t> FLJ53865 complete </a:t>
            </a:r>
            <a:r>
              <a:rPr lang="en-US" sz="1200" dirty="0" err="1">
                <a:latin typeface="Courier New"/>
                <a:cs typeface="Courier New"/>
              </a:rPr>
              <a:t>cds</a:t>
            </a:r>
            <a:r>
              <a:rPr lang="en-US" sz="1200" dirty="0">
                <a:latin typeface="Courier New"/>
                <a:cs typeface="Courier New"/>
              </a:rPr>
              <a:t>, highly similar to Succinate </a:t>
            </a:r>
            <a:r>
              <a:rPr lang="en-US" sz="1200" dirty="0" err="1">
                <a:latin typeface="Courier New"/>
                <a:cs typeface="Courier New"/>
              </a:rPr>
              <a:t>semialdehyde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dehydrogenase,mitochondrial</a:t>
            </a:r>
            <a:r>
              <a:rPr lang="en-US" sz="1200" dirty="0">
                <a:latin typeface="Courier New"/>
                <a:cs typeface="Courier New"/>
              </a:rPr>
              <a:t> precursor (EC 1.2.1.24)</a:t>
            </a:r>
          </a:p>
          <a:p>
            <a:r>
              <a:rPr lang="en-US" sz="1200" dirty="0">
                <a:latin typeface="Courier New"/>
                <a:cs typeface="Courier New"/>
              </a:rPr>
              <a:t>CTTTCTCCCAAGTGAGTTTGGAGACGGCGTTGTGGAGGTCTACGTGTAAGCCACAGAAGACACGACTCGA</a:t>
            </a:r>
          </a:p>
          <a:p>
            <a:r>
              <a:rPr lang="en-US" sz="1200" dirty="0">
                <a:latin typeface="Courier New"/>
                <a:cs typeface="Courier New"/>
              </a:rPr>
              <a:t>CCGTCTACGGCCCCTCCCCACGACACGGGGAGTGGACGGACGGTCAGTGTCAGTTCCCAGAGGAAGTTCC</a:t>
            </a:r>
          </a:p>
          <a:p>
            <a:r>
              <a:rPr lang="en-US" sz="1200" dirty="0">
                <a:latin typeface="Courier New"/>
                <a:cs typeface="Courier New"/>
              </a:rPr>
              <a:t>ACGAGACCCGGGTACAAGACATCGCTGTACCCCCTACCAACACGGTGACGGGTCCGTCACTAGTTCGGAA</a:t>
            </a:r>
          </a:p>
          <a:p>
            <a:r>
              <a:rPr lang="en-US" sz="1200" dirty="0">
                <a:latin typeface="Courier New"/>
                <a:cs typeface="Courier New"/>
              </a:rPr>
              <a:t>ACACTGCCGGGTACCCCGACCCGGACGGAACACGACACGGACGAGACTCCGTCGACCCCGACACCACCCC</a:t>
            </a:r>
          </a:p>
          <a:p>
            <a:r>
              <a:rPr lang="en-US" sz="1200" dirty="0">
                <a:latin typeface="Courier New"/>
                <a:cs typeface="Courier New"/>
              </a:rPr>
              <a:t>TCGGTCCCGGAGTAAGACATTTGGGTCACGACCAAGAGACCCTCAGACGTCGGTGTCCGTGCACCGTGTA</a:t>
            </a:r>
          </a:p>
          <a:p>
            <a:r>
              <a:rPr lang="en-US" sz="1200" dirty="0">
                <a:latin typeface="Courier New"/>
                <a:cs typeface="Courier New"/>
              </a:rPr>
              <a:t>TAACCAGGGATCAATGTAATTCCCGTCCCCATCCTAAACGTAGACAAATTCTAATGTTCCTGACCTACTC</a:t>
            </a:r>
          </a:p>
          <a:p>
            <a:r>
              <a:rPr lang="en-US" sz="1200" dirty="0">
                <a:latin typeface="Courier New"/>
                <a:cs typeface="Courier New"/>
              </a:rPr>
              <a:t>AAGACTTTTTAAGTATTAAGACTTTTGGATAATCAAATAAATTTTATTACCTACCGTACATGGATATATA</a:t>
            </a:r>
          </a:p>
          <a:p>
            <a:r>
              <a:rPr lang="en-US" sz="1200" dirty="0">
                <a:latin typeface="Courier New"/>
                <a:cs typeface="Courier New"/>
              </a:rPr>
              <a:t>CATCTATTCAGAGGAAAATTTAAAAAAATTTCTTGGTTTCTTAGGATGTTCGGGGGCATTGTGTGTATGA</a:t>
            </a:r>
          </a:p>
          <a:p>
            <a:r>
              <a:rPr lang="en-US" sz="1200" dirty="0">
                <a:latin typeface="Courier New"/>
                <a:cs typeface="Courier New"/>
              </a:rPr>
              <a:t>ACTCAAGGTCTATGAGTAGTTACGGTATGAACCTGGGGAGAGCGGGTTCCGGCCTGACGAAGTGAGGTGG</a:t>
            </a:r>
          </a:p>
          <a:p>
            <a:r>
              <a:rPr lang="en-US" sz="1200" dirty="0">
                <a:latin typeface="Courier New"/>
                <a:cs typeface="Courier New"/>
              </a:rPr>
              <a:t>TTTTCCCGTGAGGTGTCTCCTTTAATTAGGAAGCAACTGCGGTTGGTACGGGTGAAGGTCGACGAGACGG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…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…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6324600"/>
            <a:ext cx="1788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BioU</a:t>
            </a:r>
            <a:r>
              <a:rPr lang="en-US" dirty="0" smtClean="0"/>
              <a:t> Unix 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6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96256-1295-6148-A1BE-221B9103391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534400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/>
                <a:cs typeface="Courier New"/>
              </a:rPr>
              <a:t>[bvelez@biou1 ~]$ ./</a:t>
            </a:r>
            <a:r>
              <a:rPr lang="en-US" sz="1200" dirty="0" err="1">
                <a:latin typeface="Courier New"/>
                <a:cs typeface="Courier New"/>
              </a:rPr>
              <a:t>reverseSeq.py</a:t>
            </a:r>
            <a:r>
              <a:rPr lang="en-US" sz="1200" dirty="0">
                <a:latin typeface="Courier New"/>
                <a:cs typeface="Courier New"/>
              </a:rPr>
              <a:t> &lt; </a:t>
            </a:r>
            <a:r>
              <a:rPr lang="en-US" sz="1200" dirty="0" err="1" smtClean="0">
                <a:latin typeface="Courier New"/>
                <a:cs typeface="Courier New"/>
              </a:rPr>
              <a:t>aldehydeDehydrogenase.fasta</a:t>
            </a:r>
            <a:r>
              <a:rPr lang="en-US" sz="1200" dirty="0" smtClean="0">
                <a:latin typeface="Courier New"/>
                <a:cs typeface="Courier New"/>
              </a:rPr>
              <a:t> &gt;</a:t>
            </a:r>
            <a:r>
              <a:rPr lang="en-US" sz="1200" dirty="0" err="1" smtClean="0">
                <a:latin typeface="Courier New"/>
                <a:cs typeface="Courier New"/>
              </a:rPr>
              <a:t>aldehydeDehydrogenaseReversed.fasta</a:t>
            </a:r>
            <a:endParaRPr lang="en-US" sz="1200" dirty="0" smtClean="0">
              <a:latin typeface="Courier New"/>
              <a:cs typeface="Courier New"/>
            </a:endParaRPr>
          </a:p>
          <a:p>
            <a:endParaRPr lang="en-US" sz="1200" dirty="0" smtClean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[bvelez@biou1 ~]$ </a:t>
            </a:r>
            <a:r>
              <a:rPr lang="en-US" sz="1200" dirty="0" err="1">
                <a:latin typeface="Courier New"/>
                <a:cs typeface="Courier New"/>
              </a:rPr>
              <a:t>ls</a:t>
            </a:r>
            <a:r>
              <a:rPr lang="en-US" sz="1200" dirty="0">
                <a:latin typeface="Courier New"/>
                <a:cs typeface="Courier New"/>
              </a:rPr>
              <a:t> -l</a:t>
            </a:r>
          </a:p>
          <a:p>
            <a:r>
              <a:rPr lang="en-US" sz="1200" dirty="0">
                <a:latin typeface="Courier New"/>
                <a:cs typeface="Courier New"/>
              </a:rPr>
              <a:t>total 44</a:t>
            </a:r>
          </a:p>
          <a:p>
            <a:r>
              <a:rPr lang="en-US" sz="1200" dirty="0">
                <a:latin typeface="Courier New"/>
                <a:cs typeface="Courier New"/>
              </a:rPr>
              <a:t>-</a:t>
            </a:r>
            <a:r>
              <a:rPr lang="en-US" sz="1200" dirty="0" err="1">
                <a:latin typeface="Courier New"/>
                <a:cs typeface="Courier New"/>
              </a:rPr>
              <a:t>rw</a:t>
            </a:r>
            <a:r>
              <a:rPr lang="en-US" sz="1200" dirty="0">
                <a:latin typeface="Courier New"/>
                <a:cs typeface="Courier New"/>
              </a:rPr>
              <a:t>-r--r-- 1 </a:t>
            </a:r>
            <a:r>
              <a:rPr lang="en-US" sz="1200" dirty="0" err="1">
                <a:latin typeface="Courier New"/>
                <a:cs typeface="Courier New"/>
              </a:rPr>
              <a:t>bvelez</a:t>
            </a:r>
            <a:r>
              <a:rPr lang="en-US" sz="1200" dirty="0">
                <a:latin typeface="Courier New"/>
                <a:cs typeface="Courier New"/>
              </a:rPr>
              <a:t> sy3bdjp  2139 Jun 26 07:35 </a:t>
            </a:r>
            <a:r>
              <a:rPr lang="en-US" sz="1200" dirty="0" err="1">
                <a:latin typeface="Courier New"/>
                <a:cs typeface="Courier New"/>
              </a:rPr>
              <a:t>aldehydeDehydrogenase.fasta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-</a:t>
            </a:r>
            <a:r>
              <a:rPr lang="en-US" sz="1200" dirty="0" err="1">
                <a:latin typeface="Courier New"/>
                <a:cs typeface="Courier New"/>
              </a:rPr>
              <a:t>rw</a:t>
            </a:r>
            <a:r>
              <a:rPr lang="en-US" sz="1200" dirty="0">
                <a:latin typeface="Courier New"/>
                <a:cs typeface="Courier New"/>
              </a:rPr>
              <a:t>-r--r-- 1 </a:t>
            </a:r>
            <a:r>
              <a:rPr lang="en-US" sz="1200" dirty="0" err="1">
                <a:latin typeface="Courier New"/>
                <a:cs typeface="Courier New"/>
              </a:rPr>
              <a:t>bvelez</a:t>
            </a:r>
            <a:r>
              <a:rPr lang="en-US" sz="1200" dirty="0">
                <a:latin typeface="Courier New"/>
                <a:cs typeface="Courier New"/>
              </a:rPr>
              <a:t> sy3bdjp  2139 Jun 26 08:02 </a:t>
            </a:r>
            <a:r>
              <a:rPr lang="en-US" sz="1200" dirty="0" err="1">
                <a:latin typeface="Courier New"/>
                <a:cs typeface="Courier New"/>
              </a:rPr>
              <a:t>aldehydeDehydrogenaseReversed.fasta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-</a:t>
            </a:r>
            <a:r>
              <a:rPr lang="en-US" sz="1200" dirty="0" err="1">
                <a:latin typeface="Courier New"/>
                <a:cs typeface="Courier New"/>
              </a:rPr>
              <a:t>rw</a:t>
            </a:r>
            <a:r>
              <a:rPr lang="en-US" sz="1200" dirty="0">
                <a:latin typeface="Courier New"/>
                <a:cs typeface="Courier New"/>
              </a:rPr>
              <a:t>-r--r-- 1 </a:t>
            </a:r>
            <a:r>
              <a:rPr lang="en-US" sz="1200" dirty="0" err="1">
                <a:latin typeface="Courier New"/>
                <a:cs typeface="Courier New"/>
              </a:rPr>
              <a:t>bvelez</a:t>
            </a:r>
            <a:r>
              <a:rPr lang="en-US" sz="1200" dirty="0">
                <a:latin typeface="Courier New"/>
                <a:cs typeface="Courier New"/>
              </a:rPr>
              <a:t> sy3bdjp 16018 Jun 26 07:32 MARCFunctions2.py</a:t>
            </a:r>
          </a:p>
          <a:p>
            <a:r>
              <a:rPr lang="en-US" sz="1200" dirty="0">
                <a:latin typeface="Courier New"/>
                <a:cs typeface="Courier New"/>
              </a:rPr>
              <a:t>-</a:t>
            </a:r>
            <a:r>
              <a:rPr lang="en-US" sz="1200" dirty="0" err="1">
                <a:latin typeface="Courier New"/>
                <a:cs typeface="Courier New"/>
              </a:rPr>
              <a:t>rw</a:t>
            </a:r>
            <a:r>
              <a:rPr lang="en-US" sz="1200" dirty="0">
                <a:latin typeface="Courier New"/>
                <a:cs typeface="Courier New"/>
              </a:rPr>
              <a:t>-r--r-- 1 </a:t>
            </a:r>
            <a:r>
              <a:rPr lang="en-US" sz="1200" dirty="0" err="1">
                <a:latin typeface="Courier New"/>
                <a:cs typeface="Courier New"/>
              </a:rPr>
              <a:t>bvelez</a:t>
            </a:r>
            <a:r>
              <a:rPr lang="en-US" sz="1200" dirty="0">
                <a:latin typeface="Courier New"/>
                <a:cs typeface="Courier New"/>
              </a:rPr>
              <a:t> sy3bdjp 15549 Jun 26 07:59 MARCFunctions2.pyc</a:t>
            </a:r>
          </a:p>
          <a:p>
            <a:r>
              <a:rPr lang="en-US" sz="1200" dirty="0">
                <a:latin typeface="Courier New"/>
                <a:cs typeface="Courier New"/>
              </a:rPr>
              <a:t>-</a:t>
            </a:r>
            <a:r>
              <a:rPr lang="en-US" sz="1200" dirty="0" err="1">
                <a:latin typeface="Courier New"/>
                <a:cs typeface="Courier New"/>
              </a:rPr>
              <a:t>rwxr</a:t>
            </a:r>
            <a:r>
              <a:rPr lang="en-US" sz="1200" dirty="0">
                <a:latin typeface="Courier New"/>
                <a:cs typeface="Courier New"/>
              </a:rPr>
              <a:t>--r-- 1 </a:t>
            </a:r>
            <a:r>
              <a:rPr lang="en-US" sz="1200" dirty="0" err="1">
                <a:latin typeface="Courier New"/>
                <a:cs typeface="Courier New"/>
              </a:rPr>
              <a:t>bvelez</a:t>
            </a:r>
            <a:r>
              <a:rPr lang="en-US" sz="1200" dirty="0">
                <a:latin typeface="Courier New"/>
                <a:cs typeface="Courier New"/>
              </a:rPr>
              <a:t> sy3bdjp   195 Jun 26 07:37 </a:t>
            </a:r>
            <a:r>
              <a:rPr lang="en-US" sz="1200" dirty="0" err="1">
                <a:latin typeface="Courier New"/>
                <a:cs typeface="Courier New"/>
              </a:rPr>
              <a:t>reverseSeq.py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[bvelez@biou1 ~]$ 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324600"/>
            <a:ext cx="1788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BioU</a:t>
            </a:r>
            <a:r>
              <a:rPr lang="en-US" dirty="0" smtClean="0"/>
              <a:t> Unix Shell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87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270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Importing ClustalW Files</a:t>
            </a:r>
            <a:endParaRPr lang="en-US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00075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clustalw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RIILVTGASDGIGREAAMTYARY--GATVILLGRN----------------EEKLRQV--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KKVIVTGASKGIGREMAYHLAKM-GA-HVVVTARS----------------KETLQKV--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KVILITGASRGIGLQLVKTVIEEDDECIVYGVART----------------EAGLQSL--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KVILVTGVSRGIGKSIVDVLFSLDKDTVVYGVARS-------------------EAPL--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KIAVVTGASGGIGYEVTKELARN--GYLVYACARR----------------LEPMAQL--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HVALVTGGNKGIGLAIVRDLCRL-FSGDVVLTARD---------------VTRGQAAV--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NTVLITGGSAGIGLELAKRLLEL--GNEVIICGRS---------------EARLAEAK--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KTVIITGGARGLGAEAARQAVAA-GARVVLADVLD---------------E-EGAATA--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KTVLLTGASRGLGVYIARALAKE--QATVVCVSRS----------------QSGLAQT--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KTALITGGGRGIGRATALALAKE--GVNIGLIGRT----------------SANVEKV--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KIALVTGAMGGLGTAICQALAKD-GCIVAANCLPN---------------FEPAAAWL--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---ASHIN--EETG-RQPQWFILDLLTCTSENC-QQLAQRIAVNY----P-RLDGVLHNA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---VSHCL---ELG-AASAHYIA-GT---MEDM-TFAEQFVAQAG--KLMGGLDMLILNH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---QREYG--------ADKFVYRVLD---ITDR-SRMEALVEEIR--QKHGKLDGIVANA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----KKLK--EKYG-DRFFYVVG--D---ITED-SVLKQLVNAAVK--GHGKIDSLVANA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-----AIQ----FG-NDSIKPYK-LD---ISKP-EEIVTFSGFLRANLPDGKLDLLYNNA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----QQLQ---AEG--LSPRFHQ-LD---IDDL-QSIRALRDFLR--KEYGGLDVLVNNA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----QQLP--------N-IHTKQ-CD---VADR-SQREALYEWALK--EYPNLNVLVNNA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-------R---ELG--DAARYQH-LD---VTIE-EDWQRVVAYAR--EEFGSVDGLVNNA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---CNAVK---AAG--GKAIAIP-FD---VRNT-SQLSALVQQAQ--DIVGPIDVLINNA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---AEEVK---ALG--VKAAFAA-AD---VKDA-DQVNQAVAQVK--EQLGDIDILINNA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----GQQE---ALG--FKFYVAE-GD---VSDF-ESCKAMVAKIEA--DLGPVDILVNNA</a:t>
            </a:r>
            <a:endParaRPr lang="en-US"/>
          </a:p>
          <a:p>
            <a:pPr eaLnBrk="0"/>
            <a:endParaRPr lang="en-US" sz="1200">
              <a:latin typeface="Courier New" pitchFamily="-65" charset="0"/>
            </a:endParaRP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Lists of Sequences Warm-up</a:t>
            </a:r>
          </a:p>
          <a:p>
            <a:r>
              <a:rPr lang="en-GB" dirty="0" smtClean="0"/>
              <a:t>Text Files</a:t>
            </a:r>
          </a:p>
          <a:p>
            <a:r>
              <a:rPr lang="en-GB" dirty="0" smtClean="0"/>
              <a:t>Reading from Text Files</a:t>
            </a:r>
          </a:p>
          <a:p>
            <a:r>
              <a:rPr lang="en-GB" dirty="0" smtClean="0"/>
              <a:t>Writing to Text Files</a:t>
            </a:r>
          </a:p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9337C-9B2B-054E-B7BB-5CE51182E6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FASTA Text Files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7AD2A-7E5A-8448-9E67-8726E4D8773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85763" y="1372260"/>
            <a:ext cx="8335962" cy="13764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sz="1200" dirty="0" smtClean="0">
                <a:latin typeface="Courier New" pitchFamily="-65" charset="0"/>
              </a:rPr>
              <a:t>def </a:t>
            </a:r>
            <a:r>
              <a:rPr lang="en-US" sz="1200" dirty="0" err="1" smtClean="0">
                <a:latin typeface="Courier New" pitchFamily="-65" charset="0"/>
              </a:rPr>
              <a:t>writeSequenceToFastaFile(outfile</a:t>
            </a:r>
            <a:r>
              <a:rPr lang="en-US" sz="1200" dirty="0" smtClean="0">
                <a:latin typeface="Courier New" pitchFamily="-65" charset="0"/>
              </a:rPr>
              <a:t>, sequence):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	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Writes the DNA/RNA sequence or protein to </a:t>
            </a:r>
            <a:r>
              <a:rPr lang="en-US" sz="1200" dirty="0" err="1" smtClean="0">
                <a:latin typeface="Courier New" pitchFamily="-65" charset="0"/>
              </a:rPr>
              <a:t>Fasta</a:t>
            </a:r>
            <a:r>
              <a:rPr lang="en-US" sz="1200" dirty="0" smtClean="0">
                <a:latin typeface="Courier New" pitchFamily="-65" charset="0"/>
              </a:rPr>
              <a:t> file 70 characters per line</a:t>
            </a:r>
            <a:r>
              <a:rPr lang="uk-UA" sz="1200" dirty="0" smtClean="0">
                <a:latin typeface="Courier New" pitchFamily="-65" charset="0"/>
              </a:rPr>
              <a:t>'</a:t>
            </a:r>
            <a:endParaRPr lang="en-US" sz="1200" dirty="0" smtClean="0">
              <a:latin typeface="Courier New" pitchFamily="-65" charset="0"/>
            </a:endParaRP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	</a:t>
            </a:r>
            <a:r>
              <a:rPr lang="en-US" sz="1200" dirty="0" err="1" smtClean="0">
                <a:latin typeface="Courier New" pitchFamily="-65" charset="0"/>
              </a:rPr>
              <a:t>charsPerline</a:t>
            </a:r>
            <a:r>
              <a:rPr lang="en-US" sz="1200" dirty="0" smtClean="0">
                <a:latin typeface="Courier New" pitchFamily="-65" charset="0"/>
              </a:rPr>
              <a:t> = 70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	</a:t>
            </a:r>
            <a:r>
              <a:rPr lang="en-US" sz="1200" dirty="0" err="1" smtClean="0">
                <a:latin typeface="Courier New" pitchFamily="-65" charset="0"/>
              </a:rPr>
              <a:t>nextPosition</a:t>
            </a:r>
            <a:r>
              <a:rPr lang="en-US" sz="1200" dirty="0" smtClean="0">
                <a:latin typeface="Courier New" pitchFamily="-65" charset="0"/>
              </a:rPr>
              <a:t> = 0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	while (</a:t>
            </a:r>
            <a:r>
              <a:rPr lang="en-US" sz="1200" dirty="0" err="1" smtClean="0">
                <a:latin typeface="Courier New" pitchFamily="-65" charset="0"/>
              </a:rPr>
              <a:t>nextPosition</a:t>
            </a:r>
            <a:r>
              <a:rPr lang="en-US" sz="1200" dirty="0" smtClean="0">
                <a:latin typeface="Courier New" pitchFamily="-65" charset="0"/>
              </a:rPr>
              <a:t> &lt; </a:t>
            </a:r>
            <a:r>
              <a:rPr lang="en-US" sz="1200" dirty="0" err="1" smtClean="0">
                <a:latin typeface="Courier New" pitchFamily="-65" charset="0"/>
              </a:rPr>
              <a:t>len(sequence</a:t>
            </a:r>
            <a:r>
              <a:rPr lang="en-US" sz="1200" dirty="0" smtClean="0">
                <a:latin typeface="Courier New" pitchFamily="-65" charset="0"/>
              </a:rPr>
              <a:t>)):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		</a:t>
            </a:r>
            <a:r>
              <a:rPr lang="en-US" sz="1200" dirty="0" err="1" smtClean="0">
                <a:latin typeface="Courier New" pitchFamily="-65" charset="0"/>
              </a:rPr>
              <a:t>outfile.write(sequence[nextPosition:nextPosition+charsPerLine</a:t>
            </a:r>
            <a:r>
              <a:rPr lang="en-US" sz="1200" dirty="0" smtClean="0">
                <a:latin typeface="Courier New" pitchFamily="-65" charset="0"/>
              </a:rPr>
              <a:t>])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		</a:t>
            </a:r>
            <a:r>
              <a:rPr lang="en-US" sz="1200" dirty="0" err="1" smtClean="0">
                <a:latin typeface="Courier New" pitchFamily="-65" charset="0"/>
              </a:rPr>
              <a:t>nextPosition</a:t>
            </a:r>
            <a:r>
              <a:rPr lang="en-US" sz="1200" dirty="0" smtClean="0">
                <a:latin typeface="Courier New" pitchFamily="-65" charset="0"/>
              </a:rPr>
              <a:t> = </a:t>
            </a:r>
            <a:r>
              <a:rPr lang="en-US" sz="1200" dirty="0" err="1" smtClean="0">
                <a:latin typeface="Courier New" pitchFamily="-65" charset="0"/>
              </a:rPr>
              <a:t>nextPosition</a:t>
            </a:r>
            <a:r>
              <a:rPr lang="en-US" sz="1200" dirty="0" smtClean="0">
                <a:latin typeface="Courier New" pitchFamily="-65" charset="0"/>
              </a:rPr>
              <a:t> + </a:t>
            </a:r>
            <a:r>
              <a:rPr lang="en-US" sz="1200" dirty="0" err="1" smtClean="0">
                <a:latin typeface="Courier New" pitchFamily="-65" charset="0"/>
              </a:rPr>
              <a:t>charsPerLine</a:t>
            </a:r>
            <a:endParaRPr lang="en-US" sz="1200" dirty="0">
              <a:latin typeface="Courier New" pitchFamily="-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5562600"/>
            <a:ext cx="642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dirty="0" smtClean="0"/>
              <a:t>Needs </a:t>
            </a:r>
            <a:r>
              <a:rPr lang="es-PR" i="1" dirty="0" smtClean="0"/>
              <a:t>translateDNASequence </a:t>
            </a:r>
            <a:r>
              <a:rPr lang="es-PR" dirty="0" smtClean="0"/>
              <a:t>function from previous lecture </a:t>
            </a:r>
            <a:endParaRPr lang="es-P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and Writing to Text Files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7AD2A-7E5A-8448-9E67-8726E4D8773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85763" y="1372260"/>
            <a:ext cx="8335962" cy="396174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sz="1200" dirty="0" smtClean="0">
                <a:latin typeface="Courier New" pitchFamily="-65" charset="0"/>
              </a:rPr>
              <a:t>def </a:t>
            </a:r>
            <a:r>
              <a:rPr lang="en-US" sz="1200" dirty="0" err="1" smtClean="0">
                <a:latin typeface="Courier New" pitchFamily="-65" charset="0"/>
              </a:rPr>
              <a:t>translateFastaFile(infilename</a:t>
            </a:r>
            <a:r>
              <a:rPr lang="en-US" sz="1200" dirty="0" smtClean="0">
                <a:latin typeface="Courier New" pitchFamily="-65" charset="0"/>
              </a:rPr>
              <a:t>, </a:t>
            </a:r>
            <a:r>
              <a:rPr lang="en-US" sz="1200" dirty="0" err="1" smtClean="0">
                <a:latin typeface="Courier New" pitchFamily="-65" charset="0"/>
              </a:rPr>
              <a:t>outfilename</a:t>
            </a:r>
            <a:r>
              <a:rPr lang="en-US" sz="1200" dirty="0" smtClean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 Translates a </a:t>
            </a:r>
            <a:r>
              <a:rPr lang="en-US" sz="1200" dirty="0" err="1" smtClean="0">
                <a:latin typeface="Courier New" pitchFamily="-65" charset="0"/>
              </a:rPr>
              <a:t>Fasta</a:t>
            </a:r>
            <a:r>
              <a:rPr lang="en-US" sz="1200" dirty="0" smtClean="0">
                <a:latin typeface="Courier New" pitchFamily="-65" charset="0"/>
              </a:rPr>
              <a:t> file with sequences into a </a:t>
            </a:r>
            <a:r>
              <a:rPr lang="en-US" sz="1200" dirty="0" err="1" smtClean="0">
                <a:latin typeface="Courier New" pitchFamily="-65" charset="0"/>
              </a:rPr>
              <a:t>Fasta</a:t>
            </a:r>
            <a:r>
              <a:rPr lang="en-US" sz="1200" dirty="0" smtClean="0">
                <a:latin typeface="Courier New" pitchFamily="-65" charset="0"/>
              </a:rPr>
              <a:t> file with their reverse complement</a:t>
            </a:r>
            <a:r>
              <a:rPr lang="uk-UA" sz="1200" dirty="0" smtClean="0">
                <a:latin typeface="Courier New" pitchFamily="-65" charset="0"/>
              </a:rPr>
              <a:t>'</a:t>
            </a:r>
            <a:endParaRPr lang="en-US" sz="1200" dirty="0" smtClean="0">
              <a:latin typeface="Courier New" pitchFamily="-65" charset="0"/>
            </a:endParaRP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infile</a:t>
            </a:r>
            <a:r>
              <a:rPr lang="en-US" sz="1200" dirty="0" smtClean="0">
                <a:latin typeface="Courier New" pitchFamily="-65" charset="0"/>
              </a:rPr>
              <a:t> = open(</a:t>
            </a:r>
            <a:r>
              <a:rPr lang="en-US" sz="1200" dirty="0" err="1" smtClean="0">
                <a:latin typeface="Courier New" pitchFamily="-65" charset="0"/>
              </a:rPr>
              <a:t>infilename</a:t>
            </a:r>
            <a:r>
              <a:rPr lang="en-US" sz="1200" dirty="0" smtClean="0">
                <a:latin typeface="Courier New" pitchFamily="-65" charset="0"/>
              </a:rPr>
              <a:t>,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r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outfile</a:t>
            </a:r>
            <a:r>
              <a:rPr lang="en-US" sz="1200" dirty="0" smtClean="0">
                <a:latin typeface="Courier New" pitchFamily="-65" charset="0"/>
              </a:rPr>
              <a:t> = open(</a:t>
            </a:r>
            <a:r>
              <a:rPr lang="en-US" sz="1200" dirty="0" err="1" smtClean="0">
                <a:latin typeface="Courier New" pitchFamily="-65" charset="0"/>
              </a:rPr>
              <a:t>outfilename</a:t>
            </a:r>
            <a:r>
              <a:rPr lang="en-US" sz="1200" dirty="0" smtClean="0">
                <a:latin typeface="Courier New" pitchFamily="-65" charset="0"/>
              </a:rPr>
              <a:t>,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w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 = </a:t>
            </a:r>
            <a:r>
              <a:rPr lang="uk-UA" sz="1200" dirty="0" smtClean="0">
                <a:latin typeface="Courier New" pitchFamily="-65" charset="0"/>
              </a:rPr>
              <a:t>''</a:t>
            </a:r>
            <a:endParaRPr lang="en-US" sz="1200" dirty="0" smtClean="0">
              <a:latin typeface="Courier New" pitchFamily="-65" charset="0"/>
            </a:endParaRP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for line in </a:t>
            </a:r>
            <a:r>
              <a:rPr lang="en-US" sz="1200" dirty="0" err="1" smtClean="0">
                <a:latin typeface="Courier New" pitchFamily="-65" charset="0"/>
              </a:rPr>
              <a:t>infile</a:t>
            </a:r>
            <a:r>
              <a:rPr lang="en-US" sz="1200" dirty="0" smtClean="0">
                <a:latin typeface="Courier New" pitchFamily="-65" charset="0"/>
              </a:rPr>
              <a:t>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# remove the trailing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\n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 and trailing spaces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line = </a:t>
            </a:r>
            <a:r>
              <a:rPr lang="en-US" sz="1200" dirty="0" err="1" smtClean="0">
                <a:latin typeface="Courier New" pitchFamily="-65" charset="0"/>
              </a:rPr>
              <a:t>line.rstrip</a:t>
            </a:r>
            <a:r>
              <a:rPr lang="en-US" sz="1200" dirty="0" smtClean="0">
                <a:latin typeface="Courier New" pitchFamily="-65" charset="0"/>
              </a:rPr>
              <a:t>(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\n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# if the line length is &lt; 1, do nothing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# so skip rest of iteration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if </a:t>
            </a:r>
            <a:r>
              <a:rPr lang="en-US" sz="1200" dirty="0" err="1" smtClean="0">
                <a:latin typeface="Courier New" pitchFamily="-65" charset="0"/>
              </a:rPr>
              <a:t>len</a:t>
            </a:r>
            <a:r>
              <a:rPr lang="en-US" sz="1200" dirty="0" smtClean="0">
                <a:latin typeface="Courier New" pitchFamily="-65" charset="0"/>
              </a:rPr>
              <a:t>( line ) &lt; 1: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continue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if (line[0] == 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&gt;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 and </a:t>
            </a:r>
            <a:r>
              <a:rPr lang="en-US" sz="1200" dirty="0" err="1" smtClean="0">
                <a:latin typeface="Courier New" pitchFamily="-65" charset="0"/>
              </a:rPr>
              <a:t>len</a:t>
            </a:r>
            <a:r>
              <a:rPr lang="en-US" sz="1200" dirty="0" smtClean="0">
                <a:latin typeface="Courier New" pitchFamily="-65" charset="0"/>
              </a:rPr>
              <a:t>(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)):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</a:t>
            </a:r>
            <a:r>
              <a:rPr lang="en-US" sz="1200" dirty="0" err="1" smtClean="0">
                <a:latin typeface="Courier New" pitchFamily="-65" charset="0"/>
              </a:rPr>
              <a:t>outfile.write</a:t>
            </a:r>
            <a:r>
              <a:rPr lang="en-US" sz="1200" dirty="0" smtClean="0">
                <a:latin typeface="Courier New" pitchFamily="-65" charset="0"/>
              </a:rPr>
              <a:t>(line+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\n</a:t>
            </a:r>
            <a:r>
              <a:rPr lang="uk-UA" sz="1200" dirty="0" smtClean="0">
                <a:latin typeface="Courier New" pitchFamily="-65" charset="0"/>
              </a:rPr>
              <a:t>'</a:t>
            </a:r>
            <a:r>
              <a:rPr lang="en-US" sz="1200" dirty="0" smtClean="0">
                <a:latin typeface="Courier New" pitchFamily="-65" charset="0"/>
              </a:rPr>
              <a:t>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</a:t>
            </a:r>
            <a:r>
              <a:rPr lang="en-US" sz="1200" dirty="0" err="1" smtClean="0">
                <a:latin typeface="Courier New" pitchFamily="-65" charset="0"/>
              </a:rPr>
              <a:t>writeSequenceToFastaFile(outfile</a:t>
            </a:r>
            <a:r>
              <a:rPr lang="en-US" sz="1200" dirty="0" smtClean="0">
                <a:latin typeface="Courier New" pitchFamily="-65" charset="0"/>
              </a:rPr>
              <a:t>, </a:t>
            </a:r>
            <a:r>
              <a:rPr lang="en-US" sz="1200" dirty="0" err="1" smtClean="0">
                <a:latin typeface="Courier New" pitchFamily="-65" charset="0"/>
              </a:rPr>
              <a:t>translateDNASequence(sequence_data</a:t>
            </a:r>
            <a:r>
              <a:rPr lang="en-US" sz="1200" dirty="0" smtClean="0">
                <a:latin typeface="Courier New" pitchFamily="-65" charset="0"/>
              </a:rPr>
              <a:t>))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=</a:t>
            </a:r>
            <a:r>
              <a:rPr lang="uk-UA" sz="1200" dirty="0" smtClean="0">
                <a:latin typeface="Courier New" pitchFamily="-65" charset="0"/>
              </a:rPr>
              <a:t>''</a:t>
            </a:r>
            <a:r>
              <a:rPr lang="en-US" sz="1200" dirty="0" smtClean="0">
                <a:latin typeface="Courier New" pitchFamily="-65" charset="0"/>
              </a:rPr>
              <a:t> # Reset for next sequence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else: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       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 = </a:t>
            </a:r>
            <a:r>
              <a:rPr lang="en-US" sz="1200" dirty="0" err="1" smtClean="0">
                <a:latin typeface="Courier New" pitchFamily="-65" charset="0"/>
              </a:rPr>
              <a:t>sequence_data</a:t>
            </a:r>
            <a:r>
              <a:rPr lang="en-US" sz="1200" dirty="0" smtClean="0">
                <a:latin typeface="Courier New" pitchFamily="-65" charset="0"/>
              </a:rPr>
              <a:t> + line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infile.close</a:t>
            </a:r>
            <a:r>
              <a:rPr lang="en-US" sz="1200" dirty="0" smtClean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sz="1200" dirty="0" smtClean="0">
                <a:latin typeface="Courier New" pitchFamily="-65" charset="0"/>
              </a:rPr>
              <a:t>    </a:t>
            </a:r>
            <a:r>
              <a:rPr lang="en-US" sz="1200" dirty="0" err="1" smtClean="0">
                <a:latin typeface="Courier New" pitchFamily="-65" charset="0"/>
              </a:rPr>
              <a:t>outfile.close</a:t>
            </a:r>
            <a:r>
              <a:rPr lang="en-US" sz="1200" dirty="0" smtClean="0">
                <a:latin typeface="Courier New" pitchFamily="-65" charset="0"/>
              </a:rPr>
              <a:t>()</a:t>
            </a:r>
            <a:endParaRPr lang="en-US" sz="1200" dirty="0">
              <a:latin typeface="Courier New" pitchFamily="-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5562600"/>
            <a:ext cx="642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dirty="0" smtClean="0"/>
              <a:t>Needs </a:t>
            </a:r>
            <a:r>
              <a:rPr lang="es-PR" i="1" dirty="0" smtClean="0"/>
              <a:t>translateDNASequence </a:t>
            </a:r>
            <a:r>
              <a:rPr lang="es-PR" dirty="0" smtClean="0"/>
              <a:t>function from previous lecture </a:t>
            </a:r>
            <a:endParaRPr lang="es-P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ClustalW</a:t>
            </a:r>
            <a:endParaRPr lang="en-US" dirty="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00075" y="1371600"/>
            <a:ext cx="7642225" cy="4695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eaLnBrk="0"/>
            <a:r>
              <a:rPr lang="en-US" sz="1000">
                <a:latin typeface="Courier New" pitchFamily="-65" charset="0"/>
              </a:rPr>
              <a:t>clustalw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RIILVTGASDGIGREAAMTYARY--GATVILLGRN----------------EEKLRQV--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KKVIVTGASKGIGREMAYHLAKM-GA-HVVVTARS----------------KETLQKV--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KVILITGASRGIGLQLVKTVIEEDDECIVYGVART----------------EAGLQSL--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KVILVTGVSRGIGKSIVDVLFSLDKDTVVYGVARS-------------------EAPL--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KIAVVTGASGGIGYEVTKELARN--GYLVYACARR----------------LEPMAQL--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HVALVTGGNKGIGLAIVRDLCRL-FSGDVVLTARD---------------VTRGQAAV--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NTVLITGGSAGIGLELAKRLLEL--GNEVIICGRS---------------EARLAEAK--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KTVIITGGARGLGAEAARQAVAA-GARVVLADVLD---------------E-EGAATA--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KTVLLTGASRGLGVYIARALAKE--QATVVCVSRS----------------QSGLAQT--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KTALITGGGRGIGRATALALAKE--GVNIGLIGRT----------------SANVEKV--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KIALVTGAMGGLGTAICQALAKD-GCIVAANCLPN---------------FEPAAAWL--</a:t>
            </a: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endParaRPr lang="en-US" sz="1000">
              <a:latin typeface="Courier New" pitchFamily="-65" charset="0"/>
            </a:endParaRPr>
          </a:p>
          <a:p>
            <a:pPr eaLnBrk="0"/>
            <a:r>
              <a:rPr lang="en-US" sz="1000">
                <a:latin typeface="Courier New" pitchFamily="-65" charset="0"/>
              </a:rPr>
              <a:t>0xOLI           ---ASHIN--EETG-RQPQWFILDLLTCTSENC-QQLAQRIAVNY----P-RLDGVLHNA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1xMAN           ---VSHCL---ELG-AASAHYIA-GT---MEDM-TFAEQFVAQAG--KLMGGLDMLILNH</a:t>
            </a:r>
          </a:p>
          <a:p>
            <a:pPr eaLnBrk="0"/>
            <a:r>
              <a:rPr lang="en-US" sz="1000">
                <a:latin typeface="Courier New" pitchFamily="-65" charset="0"/>
              </a:rPr>
              <a:t>2xAST           ---QREYG--------ADKFVYRVLD---ITDR-SRMEALVEEIR--QKHGKLDGIVANA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3xAST           ----KKLK--EKYG-DRFFYVVG--D---ITED-SVLKQLVNAAVK--GHGKIDSLVANA</a:t>
            </a:r>
          </a:p>
          <a:p>
            <a:pPr eaLnBrk="0"/>
            <a:r>
              <a:rPr lang="en-US" sz="1000">
                <a:latin typeface="Courier New" pitchFamily="-65" charset="0"/>
              </a:rPr>
              <a:t>4xAST           -----AIQ----FG-NDSIKPYK-LD---ISKP-EEIVTFSGFLRANLPDGKLDLLYNNA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5xMAN           ----QQLQ---AEG--LSPRFHQ-LD---IDDL-QSIRALRDFLR--KEYGGLDVLVNNA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6xCSU           ----QQLP--------N-IHTKQ-CD---VADR-SQREALYEWALK--EYPNLNVLVNNA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7xEX            -------R---ELG--DAARYQH-LD---VTIE-EDWQRVVAYAR--EEFGSVDGLVNNA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8xASP           ---CNAVK---AAG--GKAIAIP-FD---VRNT-SQLSALVQQAQ--DIVGPIDVLINNA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9xCSU           ---AEEVK---ALG--VKAAFAA-AD---VKDA-DQVNQAVAQVK--EQLGDIDILINNA</a:t>
            </a:r>
          </a:p>
          <a:p>
            <a:pPr eaLnBrk="0"/>
            <a:r>
              <a:rPr lang="en-US" sz="1000">
                <a:latin typeface="Courier New" pitchFamily="-65" charset="0"/>
              </a:rPr>
              <a:t>10xOBR          ----GQQE---ALG--FKFYVAE-GD---VSDF-ESCKAMVAKIEA--DLGPVDILVNNA</a:t>
            </a:r>
            <a:endParaRPr lang="en-US"/>
          </a:p>
          <a:p>
            <a:pPr eaLnBrk="0"/>
            <a:endParaRPr lang="en-US" sz="1200">
              <a:latin typeface="Courier New" pitchFamily="-65" charset="0"/>
            </a:endParaRP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  <a:p>
            <a:pPr eaLnBrk="0"/>
            <a:r>
              <a:rPr lang="en-US" sz="120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from ClustalW Files</a:t>
            </a:r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619B8-5C82-0A40-8505-5AF2F6D1255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77825" y="1355725"/>
            <a:ext cx="8335963" cy="440120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400" dirty="0" smtClean="0">
                <a:latin typeface="Courier New" pitchFamily="-65" charset="0"/>
              </a:rPr>
              <a:t>def </a:t>
            </a:r>
            <a:r>
              <a:rPr lang="en-US" sz="1400" dirty="0" err="1" smtClean="0">
                <a:latin typeface="Courier New" pitchFamily="-65" charset="0"/>
              </a:rPr>
              <a:t>loadClustalwAlignment(pathname</a:t>
            </a:r>
            <a:r>
              <a:rPr lang="en-US" sz="1400" dirty="0" smtClean="0">
                <a:latin typeface="Courier New" pitchFamily="-65" charset="0"/>
              </a:rPr>
              <a:t>):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sequences = []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id2SequenceMap = </a:t>
            </a:r>
            <a:r>
              <a:rPr lang="en-US" sz="1400" dirty="0" err="1" smtClean="0">
                <a:latin typeface="Courier New" pitchFamily="-65" charset="0"/>
              </a:rPr>
              <a:t>dict</a:t>
            </a:r>
            <a:r>
              <a:rPr lang="en-US" sz="1400" dirty="0" smtClean="0">
                <a:latin typeface="Courier New" pitchFamily="-65" charset="0"/>
              </a:rPr>
              <a:t>()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f=open(pathname, 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r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</a:t>
            </a:r>
            <a:r>
              <a:rPr lang="en-US" sz="1400" dirty="0" err="1" smtClean="0">
                <a:latin typeface="Courier New" pitchFamily="-65" charset="0"/>
              </a:rPr>
              <a:t>f.readline</a:t>
            </a:r>
            <a:r>
              <a:rPr lang="en-US" sz="1400" dirty="0" smtClean="0">
                <a:latin typeface="Courier New" pitchFamily="-65" charset="0"/>
              </a:rPr>
              <a:t>()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for line in </a:t>
            </a:r>
            <a:r>
              <a:rPr lang="en-US" sz="1400" dirty="0" err="1" smtClean="0">
                <a:latin typeface="Courier New" pitchFamily="-65" charset="0"/>
              </a:rPr>
              <a:t>f</a:t>
            </a:r>
            <a:r>
              <a:rPr lang="en-US" sz="1400" dirty="0" smtClean="0">
                <a:latin typeface="Courier New" pitchFamily="-65" charset="0"/>
              </a:rPr>
              <a:t>: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    line = </a:t>
            </a:r>
            <a:r>
              <a:rPr lang="en-US" sz="1400" dirty="0" err="1" smtClean="0">
                <a:latin typeface="Courier New" pitchFamily="-65" charset="0"/>
              </a:rPr>
              <a:t>line.replace</a:t>
            </a:r>
            <a:r>
              <a:rPr lang="en-US" sz="1400" dirty="0" smtClean="0">
                <a:latin typeface="Courier New" pitchFamily="-65" charset="0"/>
              </a:rPr>
              <a:t>(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\n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,</a:t>
            </a:r>
            <a:r>
              <a:rPr lang="uk-UA" sz="1400" dirty="0" smtClean="0">
                <a:latin typeface="Courier New" pitchFamily="-65" charset="0"/>
              </a:rPr>
              <a:t>''</a:t>
            </a:r>
            <a:r>
              <a:rPr lang="en-US" sz="1400" dirty="0" smtClean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    if (</a:t>
            </a:r>
            <a:r>
              <a:rPr lang="en-US" sz="1400" dirty="0" err="1" smtClean="0">
                <a:latin typeface="Courier New" pitchFamily="-65" charset="0"/>
              </a:rPr>
              <a:t>len(line</a:t>
            </a:r>
            <a:r>
              <a:rPr lang="en-US" sz="1400" dirty="0" smtClean="0">
                <a:latin typeface="Courier New" pitchFamily="-65" charset="0"/>
              </a:rPr>
              <a:t>)&gt;1):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        </a:t>
            </a:r>
            <a:r>
              <a:rPr lang="en-US" sz="1400" dirty="0" err="1" smtClean="0">
                <a:latin typeface="Courier New" pitchFamily="-65" charset="0"/>
              </a:rPr>
              <a:t>sequenceID</a:t>
            </a:r>
            <a:r>
              <a:rPr lang="en-US" sz="1400" dirty="0" smtClean="0">
                <a:latin typeface="Courier New" pitchFamily="-65" charset="0"/>
              </a:rPr>
              <a:t> = </a:t>
            </a:r>
            <a:r>
              <a:rPr lang="en-US" sz="1400" dirty="0" err="1" smtClean="0">
                <a:latin typeface="Courier New" pitchFamily="-65" charset="0"/>
              </a:rPr>
              <a:t>extractID(line</a:t>
            </a:r>
            <a:r>
              <a:rPr lang="en-US" sz="1400" dirty="0" smtClean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        if (</a:t>
            </a:r>
            <a:r>
              <a:rPr lang="en-US" sz="1400" dirty="0" err="1" smtClean="0">
                <a:latin typeface="Courier New" pitchFamily="-65" charset="0"/>
              </a:rPr>
              <a:t>sequenceID</a:t>
            </a:r>
            <a:r>
              <a:rPr lang="en-US" sz="1400" dirty="0" smtClean="0">
                <a:latin typeface="Courier New" pitchFamily="-65" charset="0"/>
              </a:rPr>
              <a:t> in id2SequenceMap):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            </a:t>
            </a:r>
            <a:r>
              <a:rPr lang="en-US" sz="1400" dirty="0" err="1" smtClean="0">
                <a:latin typeface="Courier New" pitchFamily="-65" charset="0"/>
              </a:rPr>
              <a:t>prevSequence</a:t>
            </a:r>
            <a:r>
              <a:rPr lang="en-US" sz="1400" dirty="0" smtClean="0">
                <a:latin typeface="Courier New" pitchFamily="-65" charset="0"/>
              </a:rPr>
              <a:t> = id2SequenceMap[sequenceID]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        else: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            </a:t>
            </a:r>
            <a:r>
              <a:rPr lang="en-US" sz="1400" dirty="0" err="1" smtClean="0">
                <a:latin typeface="Courier New" pitchFamily="-65" charset="0"/>
              </a:rPr>
              <a:t>prevSequence</a:t>
            </a:r>
            <a:r>
              <a:rPr lang="en-US" sz="1400" dirty="0" smtClean="0">
                <a:latin typeface="Courier New" pitchFamily="-65" charset="0"/>
              </a:rPr>
              <a:t> = 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 </a:t>
            </a:r>
            <a:r>
              <a:rPr lang="uk-UA" sz="1400" dirty="0" smtClean="0">
                <a:latin typeface="Courier New" pitchFamily="-65" charset="0"/>
              </a:rPr>
              <a:t>'</a:t>
            </a:r>
            <a:endParaRPr lang="en-US" sz="1400" dirty="0" smtClean="0">
              <a:latin typeface="Courier New" pitchFamily="-65" charset="0"/>
            </a:endParaRP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        id2SequenceMap[sequenceID]=</a:t>
            </a:r>
            <a:r>
              <a:rPr lang="en-US" sz="1400" dirty="0" err="1" smtClean="0">
                <a:latin typeface="Courier New" pitchFamily="-65" charset="0"/>
              </a:rPr>
              <a:t>prevSequence</a:t>
            </a:r>
            <a:r>
              <a:rPr lang="en-US" sz="1400" dirty="0" smtClean="0">
                <a:latin typeface="Courier New" pitchFamily="-65" charset="0"/>
              </a:rPr>
              <a:t> + </a:t>
            </a:r>
            <a:r>
              <a:rPr lang="en-US" sz="1400" dirty="0" err="1" smtClean="0">
                <a:latin typeface="Courier New" pitchFamily="-65" charset="0"/>
              </a:rPr>
              <a:t>extractSequence(line</a:t>
            </a:r>
            <a:r>
              <a:rPr lang="en-US" sz="1400" dirty="0" smtClean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</a:t>
            </a:r>
            <a:r>
              <a:rPr lang="en-US" sz="1400" dirty="0" err="1" smtClean="0">
                <a:latin typeface="Courier New" pitchFamily="-65" charset="0"/>
              </a:rPr>
              <a:t>f.close</a:t>
            </a:r>
            <a:r>
              <a:rPr lang="en-US" sz="1400" dirty="0" smtClean="0">
                <a:latin typeface="Courier New" pitchFamily="-65" charset="0"/>
              </a:rPr>
              <a:t>()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sequences = []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ids = []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for key in id2SequenceMap.keys():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    sequences = sequences + [key+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: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+id2SequenceMap[key]]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return 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</a:t>
            </a:r>
            <a:r>
              <a:rPr lang="en-US" dirty="0" err="1" smtClean="0"/>
              <a:t>ClustalW</a:t>
            </a:r>
            <a:r>
              <a:rPr lang="en-US" dirty="0" smtClean="0"/>
              <a:t> Files</a:t>
            </a:r>
            <a:br>
              <a:rPr lang="en-US" dirty="0" smtClean="0"/>
            </a:br>
            <a:r>
              <a:rPr lang="en-US" dirty="0" smtClean="0"/>
              <a:t>Auxiliary Functions</a:t>
            </a:r>
            <a:endParaRPr lang="en-US" dirty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619B8-5C82-0A40-8505-5AF2F6D1255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77825" y="1931075"/>
            <a:ext cx="8335963" cy="2031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400" dirty="0" smtClean="0">
                <a:latin typeface="Courier New" pitchFamily="-65" charset="0"/>
              </a:rPr>
              <a:t>from string import *</a:t>
            </a:r>
          </a:p>
          <a:p>
            <a:pPr eaLnBrk="0"/>
            <a:endParaRPr lang="en-US" sz="1400" dirty="0" smtClean="0">
              <a:latin typeface="Courier New" pitchFamily="-65" charset="0"/>
            </a:endParaRPr>
          </a:p>
          <a:p>
            <a:pPr eaLnBrk="0"/>
            <a:r>
              <a:rPr lang="en-US" sz="1400" dirty="0" smtClean="0">
                <a:latin typeface="Courier New" pitchFamily="-65" charset="0"/>
              </a:rPr>
              <a:t>def </a:t>
            </a:r>
            <a:r>
              <a:rPr lang="en-US" sz="1400" dirty="0" err="1" smtClean="0">
                <a:latin typeface="Courier New" pitchFamily="-65" charset="0"/>
              </a:rPr>
              <a:t>extractSequence(fileLine</a:t>
            </a:r>
            <a:r>
              <a:rPr lang="en-US" sz="1400" dirty="0" smtClean="0">
                <a:latin typeface="Courier New" pitchFamily="-65" charset="0"/>
              </a:rPr>
              <a:t>):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sequence = </a:t>
            </a:r>
            <a:r>
              <a:rPr lang="en-US" sz="1400" dirty="0" err="1" smtClean="0">
                <a:latin typeface="Courier New" pitchFamily="-65" charset="0"/>
              </a:rPr>
              <a:t>fileLine</a:t>
            </a:r>
            <a:r>
              <a:rPr lang="en-US" sz="1400" dirty="0" smtClean="0">
                <a:latin typeface="Courier New" pitchFamily="-65" charset="0"/>
              </a:rPr>
              <a:t>[find(</a:t>
            </a:r>
            <a:r>
              <a:rPr lang="en-US" sz="1400" dirty="0" err="1" smtClean="0">
                <a:latin typeface="Courier New" pitchFamily="-65" charset="0"/>
              </a:rPr>
              <a:t>fileLine</a:t>
            </a:r>
            <a:r>
              <a:rPr lang="en-US" sz="1400" dirty="0" smtClean="0">
                <a:latin typeface="Courier New" pitchFamily="-65" charset="0"/>
              </a:rPr>
              <a:t>,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 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):].replace(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 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,</a:t>
            </a:r>
            <a:r>
              <a:rPr lang="uk-UA" sz="1400" dirty="0" smtClean="0">
                <a:latin typeface="Courier New" pitchFamily="-65" charset="0"/>
              </a:rPr>
              <a:t>''</a:t>
            </a:r>
            <a:r>
              <a:rPr lang="en-US" sz="1400" dirty="0" smtClean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return </a:t>
            </a:r>
            <a:r>
              <a:rPr lang="en-US" sz="1400" dirty="0" err="1" smtClean="0">
                <a:latin typeface="Courier New" pitchFamily="-65" charset="0"/>
              </a:rPr>
              <a:t>sequence.replace</a:t>
            </a:r>
            <a:r>
              <a:rPr lang="en-US" sz="1400" dirty="0" smtClean="0">
                <a:latin typeface="Courier New" pitchFamily="-65" charset="0"/>
              </a:rPr>
              <a:t>(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\r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,</a:t>
            </a:r>
            <a:r>
              <a:rPr lang="uk-UA" sz="1400" dirty="0" smtClean="0">
                <a:latin typeface="Courier New" pitchFamily="-65" charset="0"/>
              </a:rPr>
              <a:t>''</a:t>
            </a:r>
            <a:r>
              <a:rPr lang="en-US" sz="1400" dirty="0" smtClean="0">
                <a:latin typeface="Courier New" pitchFamily="-65" charset="0"/>
              </a:rPr>
              <a:t>).replace(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\n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,</a:t>
            </a:r>
            <a:r>
              <a:rPr lang="uk-UA" sz="1400" dirty="0" smtClean="0">
                <a:latin typeface="Courier New" pitchFamily="-65" charset="0"/>
              </a:rPr>
              <a:t>''</a:t>
            </a:r>
            <a:r>
              <a:rPr lang="en-US" sz="1400" dirty="0" smtClean="0">
                <a:latin typeface="Courier New" pitchFamily="-65" charset="0"/>
              </a:rPr>
              <a:t>)</a:t>
            </a:r>
          </a:p>
          <a:p>
            <a:pPr eaLnBrk="0"/>
            <a:endParaRPr lang="en-US" sz="1400" dirty="0" smtClean="0">
              <a:latin typeface="Courier New" pitchFamily="-65" charset="0"/>
            </a:endParaRPr>
          </a:p>
          <a:p>
            <a:pPr eaLnBrk="0"/>
            <a:r>
              <a:rPr lang="en-US" sz="1400" dirty="0" smtClean="0">
                <a:latin typeface="Courier New" pitchFamily="-65" charset="0"/>
              </a:rPr>
              <a:t>def </a:t>
            </a:r>
            <a:r>
              <a:rPr lang="en-US" sz="1400" dirty="0" err="1" smtClean="0">
                <a:latin typeface="Courier New" pitchFamily="-65" charset="0"/>
              </a:rPr>
              <a:t>extractID(fileLine</a:t>
            </a:r>
            <a:r>
              <a:rPr lang="en-US" sz="1400" dirty="0" smtClean="0">
                <a:latin typeface="Courier New" pitchFamily="-65" charset="0"/>
              </a:rPr>
              <a:t>):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id = </a:t>
            </a:r>
            <a:r>
              <a:rPr lang="en-US" sz="1400" dirty="0" err="1" smtClean="0">
                <a:latin typeface="Courier New" pitchFamily="-65" charset="0"/>
              </a:rPr>
              <a:t>fileLine</a:t>
            </a:r>
            <a:r>
              <a:rPr lang="en-US" sz="1400" dirty="0" smtClean="0">
                <a:latin typeface="Courier New" pitchFamily="-65" charset="0"/>
              </a:rPr>
              <a:t>[:find(</a:t>
            </a:r>
            <a:r>
              <a:rPr lang="en-US" sz="1400" dirty="0" err="1" smtClean="0">
                <a:latin typeface="Courier New" pitchFamily="-65" charset="0"/>
              </a:rPr>
              <a:t>fileLine</a:t>
            </a:r>
            <a:r>
              <a:rPr lang="en-US" sz="1400" dirty="0" smtClean="0">
                <a:latin typeface="Courier New" pitchFamily="-65" charset="0"/>
              </a:rPr>
              <a:t>,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 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)].replace(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 </a:t>
            </a:r>
            <a:r>
              <a:rPr lang="uk-UA" sz="1400" dirty="0" smtClean="0">
                <a:latin typeface="Courier New" pitchFamily="-65" charset="0"/>
              </a:rPr>
              <a:t>'</a:t>
            </a:r>
            <a:r>
              <a:rPr lang="en-US" sz="1400" dirty="0" smtClean="0">
                <a:latin typeface="Courier New" pitchFamily="-65" charset="0"/>
              </a:rPr>
              <a:t>,</a:t>
            </a:r>
            <a:r>
              <a:rPr lang="uk-UA" sz="1400" dirty="0" smtClean="0">
                <a:latin typeface="Courier New" pitchFamily="-65" charset="0"/>
              </a:rPr>
              <a:t>''</a:t>
            </a:r>
            <a:r>
              <a:rPr lang="en-US" sz="1400" dirty="0" smtClean="0">
                <a:latin typeface="Courier New" pitchFamily="-65" charset="0"/>
              </a:rPr>
              <a:t>)</a:t>
            </a:r>
          </a:p>
          <a:p>
            <a:pPr eaLnBrk="0"/>
            <a:r>
              <a:rPr lang="en-US" sz="1400" dirty="0" smtClean="0">
                <a:latin typeface="Courier New" pitchFamily="-65" charset="0"/>
              </a:rPr>
              <a:t>    return id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SAM Files</a:t>
            </a:r>
            <a:endParaRPr lang="es-P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7223704" cy="53350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21439" y="6400800"/>
            <a:ext cx="505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Reference: samtools.sourceforge.net/SAM1.pdf</a:t>
            </a:r>
            <a:endParaRPr lang="es-P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563562"/>
          </a:xfrm>
        </p:spPr>
        <p:txBody>
          <a:bodyPr/>
          <a:lstStyle/>
          <a:p>
            <a:r>
              <a:rPr lang="es-PR" sz="2400" dirty="0" smtClean="0"/>
              <a:t>Loading a Set of Read Alignments from a SAM File</a:t>
            </a:r>
            <a:endParaRPr lang="es-PR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8153400" cy="267765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loadSAMAlignemnts(SAMPathName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Reads the contents of a SAM file and returns a list or reads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alignments = list()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SAMFile</a:t>
            </a:r>
            <a:r>
              <a:rPr lang="en-US" sz="1400" dirty="0" smtClean="0">
                <a:latin typeface="Courier"/>
                <a:cs typeface="Courier"/>
              </a:rPr>
              <a:t> = open(</a:t>
            </a:r>
            <a:r>
              <a:rPr lang="en-US" sz="1400" dirty="0" err="1" smtClean="0">
                <a:latin typeface="Courier"/>
                <a:cs typeface="Courier"/>
              </a:rPr>
              <a:t>SAMPathName</a:t>
            </a:r>
            <a:r>
              <a:rPr lang="en-US" sz="1400" dirty="0" smtClean="0">
                <a:latin typeface="Courier"/>
                <a:cs typeface="Courier"/>
              </a:rPr>
              <a:t>,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rU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for </a:t>
            </a:r>
            <a:r>
              <a:rPr lang="en-US" sz="1400" dirty="0" err="1" smtClean="0">
                <a:latin typeface="Courier"/>
                <a:cs typeface="Courier"/>
              </a:rPr>
              <a:t>nextLine</a:t>
            </a:r>
            <a:r>
              <a:rPr lang="en-US" sz="1400" dirty="0" smtClean="0">
                <a:latin typeface="Courier"/>
                <a:cs typeface="Courier"/>
              </a:rPr>
              <a:t> in </a:t>
            </a:r>
            <a:r>
              <a:rPr lang="en-US" sz="1400" dirty="0" err="1" smtClean="0">
                <a:latin typeface="Courier"/>
                <a:cs typeface="Courier"/>
              </a:rPr>
              <a:t>SAMFile</a:t>
            </a:r>
            <a:r>
              <a:rPr lang="en-US" sz="1400" dirty="0" smtClean="0">
                <a:latin typeface="Courier"/>
                <a:cs typeface="Courier"/>
              </a:rPr>
              <a:t>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if (nextLine[0] != 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@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   </a:t>
            </a:r>
            <a:r>
              <a:rPr lang="en-US" sz="1400" dirty="0" err="1" smtClean="0">
                <a:latin typeface="Courier"/>
                <a:cs typeface="Courier"/>
              </a:rPr>
              <a:t>alignmentFields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nextLine.split</a:t>
            </a:r>
            <a:r>
              <a:rPr lang="en-US" sz="1400" dirty="0" smtClean="0">
                <a:latin typeface="Courier"/>
                <a:cs typeface="Courier"/>
              </a:rPr>
              <a:t>(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\t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   alignmentFields[-1]=alignmentFields[-1].</a:t>
            </a:r>
            <a:r>
              <a:rPr lang="en-US" sz="1400" dirty="0" err="1" smtClean="0">
                <a:latin typeface="Courier"/>
                <a:cs typeface="Courier"/>
              </a:rPr>
              <a:t>rstrip</a:t>
            </a:r>
            <a:r>
              <a:rPr lang="en-US" sz="1400" dirty="0" smtClean="0">
                <a:latin typeface="Courier"/>
                <a:cs typeface="Courier"/>
              </a:rPr>
              <a:t>(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\n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r>
              <a:rPr lang="en-US" sz="1400" dirty="0" smtClean="0">
                <a:latin typeface="Courier"/>
                <a:cs typeface="Courier"/>
              </a:rPr>
              <a:t>	   </a:t>
            </a:r>
            <a:r>
              <a:rPr lang="en-US" sz="1400" dirty="0" err="1" smtClean="0">
                <a:latin typeface="Courier"/>
                <a:cs typeface="Courier"/>
              </a:rPr>
              <a:t>alignments.append</a:t>
            </a:r>
            <a:r>
              <a:rPr lang="en-US" sz="1400" dirty="0" smtClean="0">
                <a:latin typeface="Courier"/>
                <a:cs typeface="Courier"/>
              </a:rPr>
              <a:t>(</a:t>
            </a:r>
            <a:r>
              <a:rPr lang="en-US" sz="1400" dirty="0" err="1" smtClean="0">
                <a:latin typeface="Courier"/>
                <a:cs typeface="Courier"/>
              </a:rPr>
              <a:t>alignmentFields</a:t>
            </a:r>
            <a:r>
              <a:rPr lang="en-US" sz="1400" dirty="0" smtClean="0">
                <a:latin typeface="Courier"/>
                <a:cs typeface="Courier"/>
              </a:rPr>
              <a:t>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SAMFile.close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return alignments</a:t>
            </a:r>
          </a:p>
          <a:p>
            <a:endParaRPr lang="en-US" sz="1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Extracting Data Fields from an Alignment</a:t>
            </a:r>
            <a:endParaRPr lang="es-P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382000" cy="397031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genAlignmentDict(alignmentFields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Create a map for each </a:t>
            </a:r>
            <a:r>
              <a:rPr lang="en-US" sz="1400" dirty="0" err="1" smtClean="0">
                <a:latin typeface="Courier"/>
                <a:cs typeface="Courier"/>
              </a:rPr>
              <a:t>alinment</a:t>
            </a:r>
            <a:r>
              <a:rPr lang="en-US" sz="1400" dirty="0" smtClean="0">
                <a:latin typeface="Courier"/>
                <a:cs typeface="Courier"/>
              </a:rPr>
              <a:t> from </a:t>
            </a:r>
            <a:r>
              <a:rPr lang="en-US" sz="1400" dirty="0" err="1" smtClean="0">
                <a:latin typeface="Courier"/>
                <a:cs typeface="Courier"/>
              </a:rPr>
              <a:t>fielname</a:t>
            </a:r>
            <a:r>
              <a:rPr lang="en-US" sz="1400" dirty="0" smtClean="0">
                <a:latin typeface="Courier"/>
                <a:cs typeface="Courier"/>
              </a:rPr>
              <a:t> to value. Convert values  	to </a:t>
            </a:r>
            <a:r>
              <a:rPr lang="en-US" sz="1400" dirty="0" err="1" smtClean="0">
                <a:latin typeface="Courier"/>
                <a:cs typeface="Courier"/>
              </a:rPr>
              <a:t>apropriate</a:t>
            </a:r>
            <a:r>
              <a:rPr lang="en-US" sz="1400" dirty="0" smtClean="0">
                <a:latin typeface="Courier"/>
                <a:cs typeface="Courier"/>
              </a:rPr>
              <a:t> types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dict</a:t>
            </a:r>
            <a:r>
              <a:rPr lang="en-US" sz="1400" dirty="0" smtClean="0">
                <a:latin typeface="Courier"/>
                <a:cs typeface="Courier"/>
              </a:rPr>
              <a:t>()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qname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=     alignmentFields[0]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flag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 = int(alignmentFields[1])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rname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=     alignmentFields[2]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pos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  = int(alignmentFields[3])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mapq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 = int(alignmentFields[4])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cigar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=     alignmentFields[5]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rnext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=     alignmentFields[6]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pnext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= int(alignmentFields[7])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tlen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 = int(alignmentFields[8])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seq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  =     alignmentFields[9]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qual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 =     alignmentFields[10]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tags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  =     alignmentFields[11:] # A list of tags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return </a:t>
            </a:r>
            <a:r>
              <a:rPr lang="en-US" sz="1400" dirty="0" err="1" smtClean="0">
                <a:latin typeface="Courier"/>
                <a:cs typeface="Courier"/>
              </a:rPr>
              <a:t>newDictionary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 </a:t>
            </a:r>
            <a:endParaRPr lang="es-PR" sz="1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Computing the Coverage Histogram</a:t>
            </a:r>
            <a:endParaRPr lang="es-P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439882"/>
            <a:ext cx="8610600" cy="310854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def </a:t>
            </a:r>
            <a:r>
              <a:rPr lang="en-US" sz="1400" dirty="0" err="1" smtClean="0">
                <a:latin typeface="Courier"/>
                <a:cs typeface="Courier"/>
              </a:rPr>
              <a:t>genCoverageHistogram(alignments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# </a:t>
            </a:r>
            <a:r>
              <a:rPr lang="en-US" sz="1400" dirty="0" err="1" smtClean="0">
                <a:latin typeface="Courier"/>
                <a:cs typeface="Courier"/>
              </a:rPr>
              <a:t>Generage</a:t>
            </a:r>
            <a:r>
              <a:rPr lang="en-US" sz="1400" dirty="0" smtClean="0">
                <a:latin typeface="Courier"/>
                <a:cs typeface="Courier"/>
              </a:rPr>
              <a:t> a coverage histogram from a list of alignments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# Step1: Figure out the range for the possible reference sequence  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# starting points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maxPos</a:t>
            </a:r>
            <a:r>
              <a:rPr lang="en-US" sz="1400" dirty="0" smtClean="0">
                <a:latin typeface="Courier"/>
                <a:cs typeface="Courier"/>
              </a:rPr>
              <a:t> = 0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for </a:t>
            </a:r>
            <a:r>
              <a:rPr lang="en-US" sz="1400" dirty="0" err="1" smtClean="0">
                <a:latin typeface="Courier"/>
                <a:cs typeface="Courier"/>
              </a:rPr>
              <a:t>nextAlignment</a:t>
            </a:r>
            <a:r>
              <a:rPr lang="en-US" sz="1400" dirty="0" smtClean="0">
                <a:latin typeface="Courier"/>
                <a:cs typeface="Courier"/>
              </a:rPr>
              <a:t> in alignments: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if (</a:t>
            </a:r>
            <a:r>
              <a:rPr lang="en-US" sz="1400" dirty="0" err="1" smtClean="0">
                <a:latin typeface="Courier"/>
                <a:cs typeface="Courier"/>
              </a:rPr>
              <a:t>nextAlignment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pos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]&gt;</a:t>
            </a:r>
            <a:r>
              <a:rPr lang="en-US" sz="1400" dirty="0" err="1" smtClean="0">
                <a:latin typeface="Courier"/>
                <a:cs typeface="Courier"/>
              </a:rPr>
              <a:t>maxPos</a:t>
            </a:r>
            <a:r>
              <a:rPr lang="en-US" sz="1400" dirty="0" smtClean="0">
                <a:latin typeface="Courier"/>
                <a:cs typeface="Courier"/>
              </a:rPr>
              <a:t>):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    </a:t>
            </a:r>
            <a:r>
              <a:rPr lang="en-US" sz="1400" dirty="0" err="1" smtClean="0">
                <a:latin typeface="Courier"/>
                <a:cs typeface="Courier"/>
              </a:rPr>
              <a:t>maxPos</a:t>
            </a:r>
            <a:r>
              <a:rPr lang="en-US" sz="1400" dirty="0" smtClean="0">
                <a:latin typeface="Courier"/>
                <a:cs typeface="Courier"/>
              </a:rPr>
              <a:t> = </a:t>
            </a:r>
            <a:r>
              <a:rPr lang="en-US" sz="1400" dirty="0" err="1" smtClean="0">
                <a:latin typeface="Courier"/>
                <a:cs typeface="Courier"/>
              </a:rPr>
              <a:t>nextAlignment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pos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histogram = [0]*(maxPos+1)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# Step 2: Compute the number of alignments starting at each reference 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# sequence position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for </a:t>
            </a:r>
            <a:r>
              <a:rPr lang="en-US" sz="1400" dirty="0" err="1" smtClean="0">
                <a:latin typeface="Courier"/>
                <a:cs typeface="Courier"/>
              </a:rPr>
              <a:t>nextAlignment</a:t>
            </a:r>
            <a:r>
              <a:rPr lang="en-US" sz="1400" dirty="0" smtClean="0">
                <a:latin typeface="Courier"/>
                <a:cs typeface="Courier"/>
              </a:rPr>
              <a:t> in alignments: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  histogram[</a:t>
            </a:r>
            <a:r>
              <a:rPr lang="en-US" sz="1400" dirty="0" err="1" smtClean="0">
                <a:latin typeface="Courier"/>
                <a:cs typeface="Courier"/>
              </a:rPr>
              <a:t>nextAlignment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pos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]] = histogram[</a:t>
            </a:r>
            <a:r>
              <a:rPr lang="en-US" sz="1400" dirty="0" err="1" smtClean="0">
                <a:latin typeface="Courier"/>
                <a:cs typeface="Courier"/>
              </a:rPr>
              <a:t>nextAlignment</a:t>
            </a:r>
            <a:r>
              <a:rPr lang="en-US" sz="1400" dirty="0" smtClean="0">
                <a:latin typeface="Courier"/>
                <a:cs typeface="Courier"/>
              </a:rPr>
              <a:t>[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err="1" smtClean="0">
                <a:latin typeface="Courier"/>
                <a:cs typeface="Courier"/>
              </a:rPr>
              <a:t>pos</a:t>
            </a:r>
            <a:r>
              <a:rPr lang="uk-UA" sz="1400" dirty="0" smtClean="0">
                <a:latin typeface="Courier"/>
                <a:cs typeface="Courier"/>
              </a:rPr>
              <a:t>'</a:t>
            </a:r>
            <a:r>
              <a:rPr lang="en-US" sz="1400" dirty="0" smtClean="0">
                <a:latin typeface="Courier"/>
                <a:cs typeface="Courier"/>
              </a:rPr>
              <a:t>]] + 1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return histogram</a:t>
            </a:r>
            <a:endParaRPr lang="es-PR" sz="1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Display Coverage Histogram</a:t>
            </a:r>
            <a:endParaRPr lang="es-P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859340"/>
            <a:ext cx="8229600" cy="203132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def </a:t>
            </a:r>
            <a:r>
              <a:rPr lang="en-US" dirty="0" err="1" smtClean="0">
                <a:latin typeface="Courier"/>
                <a:cs typeface="Courier"/>
              </a:rPr>
              <a:t>printCoverageHistogram(coverageHistogram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r>
              <a:rPr lang="en-US" dirty="0" smtClean="0">
                <a:latin typeface="Courier"/>
                <a:cs typeface="Courier"/>
              </a:rPr>
              <a:t>    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in range(0,len(coverageHistogram)):</a:t>
            </a:r>
          </a:p>
          <a:p>
            <a:r>
              <a:rPr lang="en-US" dirty="0" smtClean="0">
                <a:latin typeface="Courier"/>
                <a:cs typeface="Courier"/>
              </a:rPr>
              <a:t>        print </a:t>
            </a:r>
            <a:r>
              <a:rPr lang="uk-UA" dirty="0" smtClean="0">
                <a:latin typeface="Courier"/>
                <a:cs typeface="Courier"/>
              </a:rPr>
              <a:t>'</a:t>
            </a:r>
            <a:r>
              <a:rPr lang="en-US" dirty="0" smtClean="0">
                <a:latin typeface="Courier"/>
                <a:cs typeface="Courier"/>
              </a:rPr>
              <a:t>*</a:t>
            </a:r>
            <a:r>
              <a:rPr lang="uk-UA" dirty="0" smtClean="0">
                <a:latin typeface="Courier"/>
                <a:cs typeface="Courier"/>
              </a:rPr>
              <a:t>'</a:t>
            </a:r>
            <a:r>
              <a:rPr lang="en-US" dirty="0" smtClean="0">
                <a:latin typeface="Courier"/>
                <a:cs typeface="Courier"/>
              </a:rPr>
              <a:t>*</a:t>
            </a:r>
            <a:r>
              <a:rPr lang="en-US" dirty="0" err="1" smtClean="0">
                <a:latin typeface="Courier"/>
                <a:cs typeface="Courier"/>
              </a:rPr>
              <a:t>coverageHistogram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def </a:t>
            </a:r>
            <a:r>
              <a:rPr lang="en-US" dirty="0" err="1" smtClean="0">
                <a:latin typeface="Courier"/>
                <a:cs typeface="Courier"/>
              </a:rPr>
              <a:t>printCoverageCounts(coverageHistogram</a:t>
            </a:r>
            <a:r>
              <a:rPr lang="en-US" dirty="0" smtClean="0">
                <a:latin typeface="Courier"/>
                <a:cs typeface="Courier"/>
              </a:rPr>
              <a:t>):</a:t>
            </a:r>
          </a:p>
          <a:p>
            <a:r>
              <a:rPr lang="en-US" dirty="0" smtClean="0">
                <a:latin typeface="Courier"/>
                <a:cs typeface="Courier"/>
              </a:rPr>
              <a:t>    for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in range(0,len(coverageHistogram)):</a:t>
            </a:r>
          </a:p>
          <a:p>
            <a:r>
              <a:rPr lang="en-US" dirty="0" smtClean="0">
                <a:latin typeface="Courier"/>
                <a:cs typeface="Courier"/>
              </a:rPr>
              <a:t>        print </a:t>
            </a:r>
            <a:r>
              <a:rPr lang="en-US" dirty="0" err="1" smtClean="0">
                <a:latin typeface="Courier"/>
                <a:cs typeface="Courier"/>
              </a:rPr>
              <a:t>str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)+</a:t>
            </a:r>
            <a:r>
              <a:rPr lang="uk-UA" dirty="0" smtClean="0">
                <a:latin typeface="Courier"/>
                <a:cs typeface="Courier"/>
              </a:rPr>
              <a:t>'</a:t>
            </a:r>
            <a:r>
              <a:rPr lang="en-US" dirty="0" smtClean="0">
                <a:latin typeface="Courier"/>
                <a:cs typeface="Courier"/>
              </a:rPr>
              <a:t>:</a:t>
            </a:r>
            <a:r>
              <a:rPr lang="uk-UA" dirty="0" smtClean="0">
                <a:latin typeface="Courier"/>
                <a:cs typeface="Courier"/>
              </a:rPr>
              <a:t>'</a:t>
            </a: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 err="1" smtClean="0">
                <a:latin typeface="Courier"/>
                <a:cs typeface="Courier"/>
              </a:rPr>
              <a:t>str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coverageHistogram</a:t>
            </a:r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])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the lengths of sequences in a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96256-1295-6148-A1BE-221B9103391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printLengths</a:t>
            </a:r>
            <a:r>
              <a:rPr lang="en-US" dirty="0"/>
              <a:t>(</a:t>
            </a:r>
            <a:r>
              <a:rPr lang="en-US" dirty="0" err="1"/>
              <a:t>seqList</a:t>
            </a:r>
            <a:r>
              <a:rPr lang="en-US" dirty="0"/>
              <a:t>)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 </a:t>
            </a:r>
            <a:r>
              <a:rPr lang="uk-UA" dirty="0" smtClean="0"/>
              <a:t>'</a:t>
            </a:r>
            <a:r>
              <a:rPr lang="en-US" dirty="0" smtClean="0"/>
              <a:t>Prints </a:t>
            </a:r>
            <a:r>
              <a:rPr lang="en-US" dirty="0"/>
              <a:t>the length of each sequence in the </a:t>
            </a:r>
            <a:r>
              <a:rPr lang="en-US" dirty="0" err="1"/>
              <a:t>seqList</a:t>
            </a:r>
            <a:r>
              <a:rPr lang="en-US" dirty="0"/>
              <a:t> </a:t>
            </a:r>
            <a:r>
              <a:rPr lang="en-US" dirty="0" smtClean="0"/>
              <a:t>list</a:t>
            </a:r>
            <a:r>
              <a:rPr lang="uk-UA" dirty="0" smtClean="0"/>
              <a:t>'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    for </a:t>
            </a:r>
            <a:r>
              <a:rPr lang="en-US" dirty="0" err="1"/>
              <a:t>seq</a:t>
            </a:r>
            <a:r>
              <a:rPr lang="en-US" dirty="0"/>
              <a:t> in </a:t>
            </a:r>
            <a:r>
              <a:rPr lang="en-US" dirty="0" err="1"/>
              <a:t>seqList</a:t>
            </a:r>
            <a:r>
              <a:rPr lang="en-US" dirty="0"/>
              <a:t>:</a:t>
            </a:r>
          </a:p>
          <a:p>
            <a:r>
              <a:rPr lang="en-US" dirty="0"/>
              <a:t>        </a:t>
            </a:r>
            <a:r>
              <a:rPr lang="en-US" dirty="0" smtClean="0"/>
              <a:t>     print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seq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276600"/>
            <a:ext cx="7620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 smtClean="0"/>
              <a:t>sumLengths</a:t>
            </a:r>
            <a:r>
              <a:rPr lang="en-US" dirty="0" smtClean="0"/>
              <a:t>(</a:t>
            </a:r>
            <a:r>
              <a:rPr lang="en-US" dirty="0" err="1"/>
              <a:t>seqList</a:t>
            </a:r>
            <a:r>
              <a:rPr lang="en-US" dirty="0"/>
              <a:t>)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uk-UA" dirty="0" smtClean="0"/>
              <a:t>'</a:t>
            </a:r>
            <a:r>
              <a:rPr lang="en-US" dirty="0" smtClean="0"/>
              <a:t>Returns </a:t>
            </a:r>
            <a:r>
              <a:rPr lang="en-US" dirty="0"/>
              <a:t>the sum of the length of the sequences in </a:t>
            </a:r>
            <a:r>
              <a:rPr lang="en-US" dirty="0" err="1"/>
              <a:t>seqList</a:t>
            </a:r>
            <a:r>
              <a:rPr lang="en-US" dirty="0"/>
              <a:t> </a:t>
            </a:r>
            <a:r>
              <a:rPr lang="en-US" dirty="0" smtClean="0"/>
              <a:t>list</a:t>
            </a:r>
            <a:r>
              <a:rPr lang="uk-UA" dirty="0" smtClean="0"/>
              <a:t>'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sum = 0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    for </a:t>
            </a:r>
            <a:r>
              <a:rPr lang="en-US" dirty="0" err="1"/>
              <a:t>seq</a:t>
            </a:r>
            <a:r>
              <a:rPr lang="en-US" dirty="0"/>
              <a:t> in </a:t>
            </a:r>
            <a:r>
              <a:rPr lang="en-US" dirty="0" err="1"/>
              <a:t>seqList</a:t>
            </a:r>
            <a:r>
              <a:rPr lang="en-US" dirty="0"/>
              <a:t>:</a:t>
            </a:r>
          </a:p>
          <a:p>
            <a:r>
              <a:rPr lang="en-US" dirty="0"/>
              <a:t>        </a:t>
            </a:r>
            <a:r>
              <a:rPr lang="en-US" dirty="0" smtClean="0"/>
              <a:t>     sum = sum +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seq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return sum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1054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Exercise: 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Write function that gets a list of sequences and returns the same list filtering out any sequences shorter than a given length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3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Find First Low Coverage Region</a:t>
            </a:r>
            <a:endParaRPr lang="es-P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18576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def </a:t>
            </a:r>
            <a:r>
              <a:rPr lang="en-US" sz="1400" dirty="0" err="1" smtClean="0"/>
              <a:t>findLowCoverageRegion(coverageHistogram</a:t>
            </a:r>
            <a:r>
              <a:rPr lang="en-US" sz="1400" dirty="0" smtClean="0"/>
              <a:t>, </a:t>
            </a:r>
            <a:r>
              <a:rPr lang="en-US" sz="1400" dirty="0" err="1" smtClean="0"/>
              <a:t>minCount</a:t>
            </a:r>
            <a:r>
              <a:rPr lang="en-US" sz="1400" dirty="0" smtClean="0"/>
              <a:t>, start):</a:t>
            </a:r>
          </a:p>
          <a:p>
            <a:r>
              <a:rPr lang="en-US" sz="1400" dirty="0" smtClean="0"/>
              <a:t>    # Returns a list with the start and end position and the average number of starting reads </a:t>
            </a:r>
          </a:p>
          <a:p>
            <a:r>
              <a:rPr lang="en-US" sz="1400" dirty="0" smtClean="0"/>
              <a:t>    # of the first region with coverage less than </a:t>
            </a:r>
            <a:r>
              <a:rPr lang="en-US" sz="1400" dirty="0" err="1" smtClean="0"/>
              <a:t>minCount</a:t>
            </a:r>
            <a:endParaRPr lang="en-US" sz="1400" dirty="0" smtClean="0"/>
          </a:p>
          <a:p>
            <a:r>
              <a:rPr lang="en-US" sz="1400" dirty="0" smtClean="0"/>
              <a:t>    # Step1: Compute total number of alignments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numAlignments</a:t>
            </a:r>
            <a:r>
              <a:rPr lang="en-US" sz="1400" dirty="0" smtClean="0"/>
              <a:t> = 0</a:t>
            </a:r>
          </a:p>
          <a:p>
            <a:r>
              <a:rPr lang="en-US" sz="1400" dirty="0" smtClean="0"/>
              <a:t>    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</a:t>
            </a:r>
            <a:r>
              <a:rPr lang="en-US" sz="1400" dirty="0" err="1" smtClean="0"/>
              <a:t>range(start,len(coverageHistogram</a:t>
            </a:r>
            <a:r>
              <a:rPr lang="en-US" sz="1400" dirty="0" smtClean="0"/>
              <a:t>)):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numAlignments</a:t>
            </a:r>
            <a:r>
              <a:rPr lang="en-US" sz="1400" dirty="0" smtClean="0"/>
              <a:t> = </a:t>
            </a:r>
            <a:r>
              <a:rPr lang="en-US" sz="1400" dirty="0" err="1" smtClean="0"/>
              <a:t>numAlignments</a:t>
            </a:r>
            <a:r>
              <a:rPr lang="en-US" sz="1400" dirty="0" smtClean="0"/>
              <a:t> + </a:t>
            </a:r>
            <a:r>
              <a:rPr lang="en-US" sz="1400" dirty="0" err="1" smtClean="0"/>
              <a:t>coverageHistogram[i</a:t>
            </a:r>
            <a:r>
              <a:rPr lang="en-US" sz="1400" dirty="0" smtClean="0"/>
              <a:t>]</a:t>
            </a:r>
          </a:p>
          <a:p>
            <a:r>
              <a:rPr lang="en-US" sz="1400" dirty="0" smtClean="0"/>
              <a:t>    # Step2: find regions covered minimal number of alignments</a:t>
            </a:r>
          </a:p>
          <a:p>
            <a:r>
              <a:rPr lang="en-US" sz="1400" dirty="0" smtClean="0"/>
              <a:t>    for </a:t>
            </a:r>
            <a:r>
              <a:rPr lang="en-US" sz="1400" dirty="0" err="1" smtClean="0"/>
              <a:t>i</a:t>
            </a:r>
            <a:r>
              <a:rPr lang="en-US" sz="1400" dirty="0" smtClean="0"/>
              <a:t> in </a:t>
            </a:r>
            <a:r>
              <a:rPr lang="en-US" sz="1400" dirty="0" err="1" smtClean="0"/>
              <a:t>range(start,len(coverageHistogram</a:t>
            </a:r>
            <a:r>
              <a:rPr lang="en-US" sz="1400" dirty="0" smtClean="0"/>
              <a:t>)):</a:t>
            </a:r>
          </a:p>
          <a:p>
            <a:r>
              <a:rPr lang="en-US" sz="1400" dirty="0" smtClean="0"/>
              <a:t>        if (</a:t>
            </a:r>
            <a:r>
              <a:rPr lang="en-US" sz="1400" dirty="0" err="1" smtClean="0"/>
              <a:t>coverageHistogram[i</a:t>
            </a:r>
            <a:r>
              <a:rPr lang="en-US" sz="1400" dirty="0" smtClean="0"/>
              <a:t>] &lt;= </a:t>
            </a:r>
            <a:r>
              <a:rPr lang="en-US" sz="1400" dirty="0" err="1" smtClean="0"/>
              <a:t>minCount</a:t>
            </a:r>
            <a:r>
              <a:rPr lang="en-US" sz="1400" dirty="0" smtClean="0"/>
              <a:t>):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sumCount</a:t>
            </a:r>
            <a:r>
              <a:rPr lang="en-US" sz="1400" dirty="0" smtClean="0"/>
              <a:t> = </a:t>
            </a:r>
            <a:r>
              <a:rPr lang="en-US" sz="1400" dirty="0" err="1" smtClean="0"/>
              <a:t>coverageHistogram[i</a:t>
            </a:r>
            <a:r>
              <a:rPr lang="en-US" sz="1400" dirty="0" smtClean="0"/>
              <a:t>]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nextRegionStart</a:t>
            </a:r>
            <a:r>
              <a:rPr lang="en-US" sz="1400" dirty="0" smtClean="0"/>
              <a:t> = </a:t>
            </a:r>
            <a:r>
              <a:rPr lang="en-US" sz="1400" dirty="0" err="1" smtClean="0"/>
              <a:t>i</a:t>
            </a:r>
            <a:endParaRPr lang="en-US" sz="1400" dirty="0" smtClean="0"/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=</a:t>
            </a:r>
            <a:r>
              <a:rPr lang="en-US" sz="1400" dirty="0" err="1" smtClean="0"/>
              <a:t>i</a:t>
            </a:r>
            <a:endParaRPr lang="en-US" sz="1400" dirty="0" smtClean="0"/>
          </a:p>
          <a:p>
            <a:r>
              <a:rPr lang="en-US" sz="1400" dirty="0" smtClean="0"/>
              <a:t>            while ((</a:t>
            </a:r>
            <a:r>
              <a:rPr lang="en-US" sz="1400" dirty="0" err="1" smtClean="0"/>
              <a:t>j</a:t>
            </a:r>
            <a:r>
              <a:rPr lang="en-US" sz="1400" dirty="0" smtClean="0"/>
              <a:t>&lt;</a:t>
            </a:r>
            <a:r>
              <a:rPr lang="en-US" sz="1400" dirty="0" err="1" smtClean="0"/>
              <a:t>len(coverageHistogram</a:t>
            </a:r>
            <a:r>
              <a:rPr lang="en-US" sz="1400" dirty="0" smtClean="0"/>
              <a:t>)) and (</a:t>
            </a:r>
            <a:r>
              <a:rPr lang="en-US" sz="1400" dirty="0" err="1" smtClean="0"/>
              <a:t>coverageHistogram[j</a:t>
            </a:r>
            <a:r>
              <a:rPr lang="en-US" sz="1400" dirty="0" smtClean="0"/>
              <a:t>] &lt;= </a:t>
            </a:r>
            <a:r>
              <a:rPr lang="en-US" sz="1400" dirty="0" err="1" smtClean="0"/>
              <a:t>minCount</a:t>
            </a:r>
            <a:r>
              <a:rPr lang="en-US" sz="1400" dirty="0" smtClean="0"/>
              <a:t>)):</a:t>
            </a:r>
          </a:p>
          <a:p>
            <a:r>
              <a:rPr lang="en-US" sz="1400" dirty="0" smtClean="0"/>
              <a:t>                </a:t>
            </a:r>
            <a:r>
              <a:rPr lang="en-US" sz="1400" dirty="0" err="1" smtClean="0"/>
              <a:t>sumCount</a:t>
            </a:r>
            <a:r>
              <a:rPr lang="en-US" sz="1400" dirty="0" smtClean="0"/>
              <a:t> = </a:t>
            </a:r>
            <a:r>
              <a:rPr lang="en-US" sz="1400" dirty="0" err="1" smtClean="0"/>
              <a:t>sumCount</a:t>
            </a:r>
            <a:r>
              <a:rPr lang="en-US" sz="1400" dirty="0" smtClean="0"/>
              <a:t> + </a:t>
            </a:r>
            <a:r>
              <a:rPr lang="en-US" sz="1400" dirty="0" err="1" smtClean="0"/>
              <a:t>coverageHistogram[i</a:t>
            </a:r>
            <a:r>
              <a:rPr lang="en-US" sz="1400" dirty="0" smtClean="0"/>
              <a:t>]                </a:t>
            </a:r>
          </a:p>
          <a:p>
            <a:r>
              <a:rPr lang="en-US" sz="1400" dirty="0" smtClean="0"/>
              <a:t>        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=j+1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nextRegionEnd</a:t>
            </a:r>
            <a:r>
              <a:rPr lang="en-US" sz="1400" dirty="0" smtClean="0"/>
              <a:t> = j-1</a:t>
            </a:r>
          </a:p>
          <a:p>
            <a:r>
              <a:rPr lang="en-US" sz="1400" dirty="0" smtClean="0"/>
              <a:t>            return </a:t>
            </a:r>
            <a:r>
              <a:rPr lang="en-US" sz="1400" dirty="0" err="1" smtClean="0"/>
              <a:t>nextRegionStart</a:t>
            </a:r>
            <a:r>
              <a:rPr lang="en-US" sz="1400" dirty="0" smtClean="0"/>
              <a:t>, </a:t>
            </a:r>
            <a:r>
              <a:rPr lang="en-US" sz="1400" dirty="0" err="1" smtClean="0"/>
              <a:t>nextRegionEnd</a:t>
            </a:r>
            <a:r>
              <a:rPr lang="en-US" sz="1400" dirty="0" smtClean="0"/>
              <a:t>, </a:t>
            </a:r>
            <a:r>
              <a:rPr lang="en-US" sz="1400" dirty="0" err="1" smtClean="0"/>
              <a:t>sumCount</a:t>
            </a:r>
            <a:r>
              <a:rPr lang="en-US" sz="1400" dirty="0" smtClean="0"/>
              <a:t> / </a:t>
            </a:r>
            <a:r>
              <a:rPr lang="en-US" sz="1400" dirty="0" err="1" smtClean="0"/>
              <a:t>float(nextRegionEnd</a:t>
            </a:r>
            <a:r>
              <a:rPr lang="en-US" sz="1400" dirty="0" smtClean="0"/>
              <a:t> - </a:t>
            </a:r>
            <a:r>
              <a:rPr lang="en-US" sz="1400" dirty="0" err="1" smtClean="0"/>
              <a:t>nextRegionStart</a:t>
            </a:r>
            <a:r>
              <a:rPr lang="en-US" sz="1400" dirty="0" smtClean="0"/>
              <a:t> + 1)</a:t>
            </a:r>
          </a:p>
          <a:p>
            <a:r>
              <a:rPr lang="en-US" sz="1400" dirty="0" smtClean="0"/>
              <a:t>    return -1, -1, -1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Find and Display All Low Coverage Regions</a:t>
            </a:r>
            <a:endParaRPr lang="es-P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6ED3-D4D6-47F2-ADB6-25529AE52698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7924800" cy="138499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def </a:t>
            </a:r>
            <a:r>
              <a:rPr lang="en-US" sz="1400" dirty="0" err="1" smtClean="0"/>
              <a:t>findLowCoverageRegions(coverageHistogram</a:t>
            </a:r>
            <a:r>
              <a:rPr lang="en-US" sz="1400" dirty="0" smtClean="0"/>
              <a:t>, </a:t>
            </a:r>
            <a:r>
              <a:rPr lang="en-US" sz="1400" dirty="0" err="1" smtClean="0"/>
              <a:t>minCount</a:t>
            </a:r>
            <a:r>
              <a:rPr lang="en-US" sz="1400" dirty="0" smtClean="0"/>
              <a:t>, start):</a:t>
            </a:r>
          </a:p>
          <a:p>
            <a:r>
              <a:rPr lang="en-US" sz="1400" dirty="0" smtClean="0"/>
              <a:t>    site = </a:t>
            </a:r>
            <a:r>
              <a:rPr lang="en-US" sz="1400" dirty="0" err="1" smtClean="0"/>
              <a:t>findLowCoverageRegion(coverageHistogram</a:t>
            </a:r>
            <a:r>
              <a:rPr lang="en-US" sz="1400" dirty="0" smtClean="0"/>
              <a:t>, </a:t>
            </a:r>
            <a:r>
              <a:rPr lang="en-US" sz="1400" dirty="0" err="1" smtClean="0"/>
              <a:t>minCount</a:t>
            </a:r>
            <a:r>
              <a:rPr lang="en-US" sz="1400" dirty="0" smtClean="0"/>
              <a:t>, start)</a:t>
            </a:r>
          </a:p>
          <a:p>
            <a:r>
              <a:rPr lang="en-US" sz="1400" dirty="0" smtClean="0"/>
              <a:t>    while (site[0] != -1):</a:t>
            </a:r>
          </a:p>
          <a:p>
            <a:r>
              <a:rPr lang="en-US" sz="1400" dirty="0" smtClean="0"/>
              <a:t>        print </a:t>
            </a:r>
            <a:r>
              <a:rPr lang="uk-UA" sz="1400" dirty="0" smtClean="0"/>
              <a:t>'</a:t>
            </a:r>
            <a:r>
              <a:rPr lang="en-US" sz="1400" dirty="0" smtClean="0"/>
              <a:t>Low Coverage Region Found: </a:t>
            </a:r>
            <a:r>
              <a:rPr lang="uk-UA" sz="1400" dirty="0" smtClean="0"/>
              <a:t>'</a:t>
            </a:r>
            <a:r>
              <a:rPr lang="en-US" sz="1400" dirty="0" smtClean="0"/>
              <a:t>+str(site[0])+</a:t>
            </a:r>
            <a:r>
              <a:rPr lang="uk-UA" sz="1400" dirty="0" smtClean="0"/>
              <a:t>'</a:t>
            </a:r>
            <a:r>
              <a:rPr lang="en-US" sz="1400" dirty="0" smtClean="0"/>
              <a:t>:</a:t>
            </a:r>
            <a:r>
              <a:rPr lang="uk-UA" sz="1400" dirty="0" smtClean="0"/>
              <a:t>'</a:t>
            </a:r>
            <a:r>
              <a:rPr lang="en-US" sz="1400" dirty="0" smtClean="0"/>
              <a:t>+str(site[1])+</a:t>
            </a:r>
            <a:r>
              <a:rPr lang="uk-UA" sz="1400" dirty="0" smtClean="0"/>
              <a:t>'</a:t>
            </a:r>
            <a:r>
              <a:rPr lang="en-US" sz="1400" dirty="0" smtClean="0"/>
              <a:t> AVG Count: </a:t>
            </a:r>
            <a:r>
              <a:rPr lang="uk-UA" sz="1400" dirty="0" smtClean="0"/>
              <a:t>'</a:t>
            </a:r>
            <a:r>
              <a:rPr lang="en-US" sz="1400" dirty="0" smtClean="0"/>
              <a:t>+str(site[2])</a:t>
            </a:r>
          </a:p>
          <a:p>
            <a:r>
              <a:rPr lang="en-US" sz="1400" dirty="0" smtClean="0"/>
              <a:t>        site = </a:t>
            </a:r>
            <a:r>
              <a:rPr lang="en-US" sz="1400" dirty="0" err="1" smtClean="0"/>
              <a:t>findLowCoverageRegion(coverageHistogram</a:t>
            </a:r>
            <a:r>
              <a:rPr lang="en-US" sz="1400" dirty="0" smtClean="0"/>
              <a:t>, </a:t>
            </a:r>
            <a:r>
              <a:rPr lang="en-US" sz="1400" dirty="0" err="1" smtClean="0"/>
              <a:t>minCount</a:t>
            </a:r>
            <a:r>
              <a:rPr lang="en-US" sz="1400" dirty="0" smtClean="0"/>
              <a:t>, site[1]+1)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Homework</a:t>
            </a:r>
            <a:endParaRPr lang="en-US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D4CCAE-DEC9-1D47-948E-5925124F3D6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s-ES_tradnl" dirty="0" err="1" smtClean="0"/>
              <a:t>Modify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translateFastaFile</a:t>
            </a:r>
            <a:r>
              <a:rPr lang="es-ES_tradnl" dirty="0" smtClean="0"/>
              <a:t> </a:t>
            </a:r>
            <a:r>
              <a:rPr lang="es-ES_tradnl" dirty="0" err="1" smtClean="0"/>
              <a:t>function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be </a:t>
            </a:r>
            <a:r>
              <a:rPr lang="es-ES_tradnl" dirty="0" err="1" smtClean="0"/>
              <a:t>able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do </a:t>
            </a:r>
            <a:r>
              <a:rPr lang="es-ES_tradnl" dirty="0" err="1" smtClean="0"/>
              <a:t>any</a:t>
            </a:r>
            <a:r>
              <a:rPr lang="es-ES_tradnl" dirty="0" smtClean="0"/>
              <a:t> </a:t>
            </a:r>
            <a:r>
              <a:rPr lang="es-ES_tradnl" dirty="0" err="1" smtClean="0"/>
              <a:t>translation</a:t>
            </a:r>
            <a:r>
              <a:rPr lang="es-ES_tradnl" dirty="0" smtClean="0"/>
              <a:t> </a:t>
            </a:r>
            <a:r>
              <a:rPr lang="es-ES_tradnl" dirty="0" err="1" smtClean="0"/>
              <a:t>specified</a:t>
            </a:r>
            <a:r>
              <a:rPr lang="es-ES_tradnl" dirty="0" smtClean="0"/>
              <a:t> as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argument</a:t>
            </a:r>
            <a:r>
              <a:rPr lang="es-ES_tradnl" dirty="0" smtClean="0"/>
              <a:t> </a:t>
            </a:r>
            <a:r>
              <a:rPr lang="es-ES_tradnl" dirty="0" err="1" smtClean="0"/>
              <a:t>function</a:t>
            </a:r>
            <a:endParaRPr lang="es-ES_tradnl" dirty="0" smtClean="0"/>
          </a:p>
          <a:p>
            <a:r>
              <a:rPr lang="es-ES_tradnl" dirty="0" smtClean="0"/>
              <a:t>Use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above</a:t>
            </a:r>
            <a:r>
              <a:rPr lang="es-ES_tradnl" dirty="0" smtClean="0"/>
              <a:t> </a:t>
            </a:r>
            <a:r>
              <a:rPr lang="es-ES_tradnl" dirty="0" err="1" smtClean="0"/>
              <a:t>function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translate</a:t>
            </a:r>
            <a:r>
              <a:rPr lang="es-ES_tradnl" dirty="0" smtClean="0"/>
              <a:t> FASTA files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find</a:t>
            </a:r>
            <a:r>
              <a:rPr lang="es-ES_tradnl" dirty="0" smtClean="0"/>
              <a:t> </a:t>
            </a:r>
            <a:r>
              <a:rPr lang="es-ES_tradnl" dirty="0" err="1" smtClean="0"/>
              <a:t>complements</a:t>
            </a:r>
            <a:r>
              <a:rPr lang="es-ES_tradnl" dirty="0" smtClean="0"/>
              <a:t> </a:t>
            </a:r>
            <a:r>
              <a:rPr lang="es-ES_tradnl" dirty="0" err="1" smtClean="0"/>
              <a:t>and</a:t>
            </a:r>
            <a:r>
              <a:rPr lang="es-ES_tradnl" dirty="0" smtClean="0"/>
              <a:t> reverse </a:t>
            </a:r>
            <a:r>
              <a:rPr lang="es-ES_tradnl" dirty="0" err="1" smtClean="0"/>
              <a:t>complements</a:t>
            </a:r>
            <a:r>
              <a:rPr lang="es-ES_tradnl" dirty="0" smtClean="0"/>
              <a:t> </a:t>
            </a:r>
            <a:r>
              <a:rPr lang="es-ES_tradnl" dirty="0" err="1" smtClean="0"/>
              <a:t>of</a:t>
            </a:r>
            <a:r>
              <a:rPr lang="es-ES_tradnl" dirty="0" smtClean="0"/>
              <a:t> </a:t>
            </a:r>
            <a:r>
              <a:rPr lang="es-ES_tradnl" dirty="0" err="1" smtClean="0"/>
              <a:t>sequences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Text Files?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Persistent (non-volatile) storage of data</a:t>
            </a:r>
          </a:p>
          <a:p>
            <a:r>
              <a:rPr lang="en-US" sz="2800" dirty="0" smtClean="0"/>
              <a:t>Needed when:</a:t>
            </a:r>
          </a:p>
          <a:p>
            <a:pPr lvl="1"/>
            <a:r>
              <a:rPr lang="en-US" sz="2400" dirty="0" smtClean="0"/>
              <a:t>data must outlive the execution of your program</a:t>
            </a:r>
          </a:p>
          <a:p>
            <a:pPr lvl="1"/>
            <a:r>
              <a:rPr lang="en-US" sz="2400" dirty="0" smtClean="0"/>
              <a:t>data does not fit in memory (external algorithms)</a:t>
            </a:r>
          </a:p>
          <a:p>
            <a:pPr lvl="1"/>
            <a:r>
              <a:rPr lang="en-US" sz="2400" dirty="0" smtClean="0"/>
              <a:t>data is supplied in batch form (non-interactive)</a:t>
            </a:r>
          </a:p>
          <a:p>
            <a:r>
              <a:rPr lang="en-US" sz="2800" dirty="0" smtClean="0"/>
              <a:t>Files are stored in your hard drive (not RAM)</a:t>
            </a:r>
          </a:p>
          <a:p>
            <a:r>
              <a:rPr lang="en-US" sz="2800" dirty="0" smtClean="0"/>
              <a:t> Files are maintained by your computer</a:t>
            </a:r>
            <a:r>
              <a:rPr lang="uk-UA" sz="2800" dirty="0" smtClean="0"/>
              <a:t>'</a:t>
            </a:r>
            <a:r>
              <a:rPr lang="en-US" sz="2800" dirty="0" smtClean="0"/>
              <a:t>s Operating System (e.g. Linux, Windows, </a:t>
            </a:r>
            <a:r>
              <a:rPr lang="en-US" sz="2800" dirty="0" err="1" smtClean="0"/>
              <a:t>MacOS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793B2-898C-DF4E-82C4-37FA2E796C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2895600"/>
          </a:xfrm>
        </p:spPr>
        <p:txBody>
          <a:bodyPr/>
          <a:lstStyle/>
          <a:p>
            <a:r>
              <a:rPr lang="en-US" sz="2800" dirty="0" smtClean="0"/>
              <a:t>Word documents</a:t>
            </a:r>
          </a:p>
          <a:p>
            <a:r>
              <a:rPr lang="en-US" sz="2800" dirty="0" smtClean="0"/>
              <a:t>Html documents retrieved from the web</a:t>
            </a:r>
          </a:p>
          <a:p>
            <a:r>
              <a:rPr lang="en-US" sz="2800" dirty="0" smtClean="0"/>
              <a:t>XML documents</a:t>
            </a:r>
          </a:p>
          <a:p>
            <a:r>
              <a:rPr lang="en-US" sz="2800" dirty="0" smtClean="0"/>
              <a:t>FASTA files</a:t>
            </a:r>
          </a:p>
          <a:p>
            <a:r>
              <a:rPr lang="en-US" sz="2800" dirty="0" smtClean="0"/>
              <a:t>GENBANK files</a:t>
            </a:r>
          </a:p>
          <a:p>
            <a:r>
              <a:rPr lang="en-US" sz="2800" dirty="0" smtClean="0"/>
              <a:t>Multiple Sequence Alignment Files (PFAM)</a:t>
            </a:r>
            <a:endParaRPr lang="en-US" sz="2800" dirty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D45B0-7C38-B140-94DC-94C473BB6F5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69925" y="4419600"/>
            <a:ext cx="756761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dirty="0"/>
              <a:t>Text files contain a sequence of numbers that must be decoded  using some standard in order to be converted to string form</a:t>
            </a:r>
          </a:p>
          <a:p>
            <a:pPr algn="ctr" defTabSz="414338"/>
            <a:endParaRPr lang="en-US" sz="1600" dirty="0"/>
          </a:p>
          <a:p>
            <a:pPr algn="ctr" defTabSz="414338"/>
            <a:r>
              <a:rPr lang="en-US" sz="1600" dirty="0"/>
              <a:t> Examples of encodings: ASCII, LATIN1, EBCDIC, Unicode</a:t>
            </a:r>
          </a:p>
          <a:p>
            <a:pPr algn="ctr" defTabSz="414338"/>
            <a:endParaRPr lang="en-US" sz="1600" dirty="0"/>
          </a:p>
          <a:p>
            <a:pPr algn="ctr" defTabSz="414338"/>
            <a:r>
              <a:rPr lang="en-US" sz="1600" dirty="0"/>
              <a:t>Check </a:t>
            </a:r>
            <a:r>
              <a:rPr lang="en-US" sz="1600" dirty="0">
                <a:hlinkClick r:id="rId2"/>
              </a:rPr>
              <a:t>http://en.wikipedia.org/wiki/Character_encoding</a:t>
            </a:r>
            <a:r>
              <a:rPr lang="en-US" sz="1600" dirty="0"/>
              <a:t> for more info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99" name="Rectangle 203"/>
          <p:cNvSpPr>
            <a:spLocks noChangeArrowheads="1"/>
          </p:cNvSpPr>
          <p:nvPr/>
        </p:nvSpPr>
        <p:spPr bwMode="auto">
          <a:xfrm>
            <a:off x="1047750" y="1447800"/>
            <a:ext cx="7165975" cy="3355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498" name="Rectangle 202"/>
          <p:cNvSpPr>
            <a:spLocks noChangeArrowheads="1"/>
          </p:cNvSpPr>
          <p:nvPr/>
        </p:nvSpPr>
        <p:spPr bwMode="auto">
          <a:xfrm>
            <a:off x="895350" y="1295400"/>
            <a:ext cx="7165975" cy="3355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494665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04140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136525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169068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201453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2339975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2665413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2989263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3314700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364013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3963988" y="26352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4289425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4613275" y="26352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Top-level Anatomy of a Text File</a:t>
            </a:r>
            <a:endParaRPr lang="en-US" dirty="0"/>
          </a:p>
        </p:txBody>
      </p:sp>
      <p:sp>
        <p:nvSpPr>
          <p:cNvPr id="15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defRPr>
            </a:lvl1pPr>
          </a:lstStyle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>
            <a:off x="72136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47" name="AutoShape 51"/>
          <p:cNvSpPr>
            <a:spLocks noChangeArrowheads="1"/>
          </p:cNvSpPr>
          <p:nvPr/>
        </p:nvSpPr>
        <p:spPr bwMode="auto">
          <a:xfrm>
            <a:off x="10414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48" name="AutoShape 52"/>
          <p:cNvSpPr>
            <a:spLocks noChangeArrowheads="1"/>
          </p:cNvSpPr>
          <p:nvPr/>
        </p:nvSpPr>
        <p:spPr bwMode="auto">
          <a:xfrm>
            <a:off x="136525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49" name="AutoShape 53"/>
          <p:cNvSpPr>
            <a:spLocks noChangeArrowheads="1"/>
          </p:cNvSpPr>
          <p:nvPr/>
        </p:nvSpPr>
        <p:spPr bwMode="auto">
          <a:xfrm>
            <a:off x="169068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0" name="AutoShape 54"/>
          <p:cNvSpPr>
            <a:spLocks noChangeArrowheads="1"/>
          </p:cNvSpPr>
          <p:nvPr/>
        </p:nvSpPr>
        <p:spPr bwMode="auto">
          <a:xfrm>
            <a:off x="201453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1" name="AutoShape 55"/>
          <p:cNvSpPr>
            <a:spLocks noChangeArrowheads="1"/>
          </p:cNvSpPr>
          <p:nvPr/>
        </p:nvSpPr>
        <p:spPr bwMode="auto">
          <a:xfrm>
            <a:off x="233997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2" name="AutoShape 56"/>
          <p:cNvSpPr>
            <a:spLocks noChangeArrowheads="1"/>
          </p:cNvSpPr>
          <p:nvPr/>
        </p:nvSpPr>
        <p:spPr bwMode="auto">
          <a:xfrm>
            <a:off x="266541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>
            <a:off x="298926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4" name="AutoShape 58"/>
          <p:cNvSpPr>
            <a:spLocks noChangeArrowheads="1"/>
          </p:cNvSpPr>
          <p:nvPr/>
        </p:nvSpPr>
        <p:spPr bwMode="auto">
          <a:xfrm>
            <a:off x="33147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5" name="AutoShape 59"/>
          <p:cNvSpPr>
            <a:spLocks noChangeArrowheads="1"/>
          </p:cNvSpPr>
          <p:nvPr/>
        </p:nvSpPr>
        <p:spPr bwMode="auto">
          <a:xfrm>
            <a:off x="364013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6" name="AutoShape 60"/>
          <p:cNvSpPr>
            <a:spLocks noChangeArrowheads="1"/>
          </p:cNvSpPr>
          <p:nvPr/>
        </p:nvSpPr>
        <p:spPr bwMode="auto">
          <a:xfrm>
            <a:off x="396398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7" name="AutoShape 61"/>
          <p:cNvSpPr>
            <a:spLocks noChangeArrowheads="1"/>
          </p:cNvSpPr>
          <p:nvPr/>
        </p:nvSpPr>
        <p:spPr bwMode="auto">
          <a:xfrm>
            <a:off x="428942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8" name="AutoShape 62"/>
          <p:cNvSpPr>
            <a:spLocks noChangeArrowheads="1"/>
          </p:cNvSpPr>
          <p:nvPr/>
        </p:nvSpPr>
        <p:spPr bwMode="auto">
          <a:xfrm>
            <a:off x="461327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59" name="AutoShape 63"/>
          <p:cNvSpPr>
            <a:spLocks noChangeArrowheads="1"/>
          </p:cNvSpPr>
          <p:nvPr/>
        </p:nvSpPr>
        <p:spPr bwMode="auto">
          <a:xfrm>
            <a:off x="493871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0" name="AutoShape 64"/>
          <p:cNvSpPr>
            <a:spLocks noChangeArrowheads="1"/>
          </p:cNvSpPr>
          <p:nvPr/>
        </p:nvSpPr>
        <p:spPr bwMode="auto">
          <a:xfrm>
            <a:off x="526415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1" name="AutoShape 65"/>
          <p:cNvSpPr>
            <a:spLocks noChangeArrowheads="1"/>
          </p:cNvSpPr>
          <p:nvPr/>
        </p:nvSpPr>
        <p:spPr bwMode="auto">
          <a:xfrm>
            <a:off x="5588000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2" name="AutoShape 66"/>
          <p:cNvSpPr>
            <a:spLocks noChangeArrowheads="1"/>
          </p:cNvSpPr>
          <p:nvPr/>
        </p:nvSpPr>
        <p:spPr bwMode="auto">
          <a:xfrm>
            <a:off x="5913438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3" name="AutoShape 67"/>
          <p:cNvSpPr>
            <a:spLocks noChangeArrowheads="1"/>
          </p:cNvSpPr>
          <p:nvPr/>
        </p:nvSpPr>
        <p:spPr bwMode="auto">
          <a:xfrm>
            <a:off x="623887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4" name="AutoShape 68"/>
          <p:cNvSpPr>
            <a:spLocks noChangeArrowheads="1"/>
          </p:cNvSpPr>
          <p:nvPr/>
        </p:nvSpPr>
        <p:spPr bwMode="auto">
          <a:xfrm>
            <a:off x="6562725" y="3019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5" name="AutoShape 69"/>
          <p:cNvSpPr>
            <a:spLocks noChangeArrowheads="1"/>
          </p:cNvSpPr>
          <p:nvPr/>
        </p:nvSpPr>
        <p:spPr bwMode="auto">
          <a:xfrm>
            <a:off x="6888163" y="3019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7" name="AutoShape 71"/>
          <p:cNvSpPr>
            <a:spLocks noChangeArrowheads="1"/>
          </p:cNvSpPr>
          <p:nvPr/>
        </p:nvSpPr>
        <p:spPr bwMode="auto">
          <a:xfrm>
            <a:off x="655796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68" name="AutoShape 72"/>
          <p:cNvSpPr>
            <a:spLocks noChangeArrowheads="1"/>
          </p:cNvSpPr>
          <p:nvPr/>
        </p:nvSpPr>
        <p:spPr bwMode="auto">
          <a:xfrm>
            <a:off x="104140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69" name="AutoShape 73"/>
          <p:cNvSpPr>
            <a:spLocks noChangeArrowheads="1"/>
          </p:cNvSpPr>
          <p:nvPr/>
        </p:nvSpPr>
        <p:spPr bwMode="auto">
          <a:xfrm>
            <a:off x="136525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0" name="AutoShape 74"/>
          <p:cNvSpPr>
            <a:spLocks noChangeArrowheads="1"/>
          </p:cNvSpPr>
          <p:nvPr/>
        </p:nvSpPr>
        <p:spPr bwMode="auto">
          <a:xfrm>
            <a:off x="169068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1" name="AutoShape 75"/>
          <p:cNvSpPr>
            <a:spLocks noChangeArrowheads="1"/>
          </p:cNvSpPr>
          <p:nvPr/>
        </p:nvSpPr>
        <p:spPr bwMode="auto">
          <a:xfrm>
            <a:off x="201453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2" name="AutoShape 76"/>
          <p:cNvSpPr>
            <a:spLocks noChangeArrowheads="1"/>
          </p:cNvSpPr>
          <p:nvPr/>
        </p:nvSpPr>
        <p:spPr bwMode="auto">
          <a:xfrm>
            <a:off x="233997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3" name="AutoShape 77"/>
          <p:cNvSpPr>
            <a:spLocks noChangeArrowheads="1"/>
          </p:cNvSpPr>
          <p:nvPr/>
        </p:nvSpPr>
        <p:spPr bwMode="auto">
          <a:xfrm>
            <a:off x="266541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4" name="AutoShape 78"/>
          <p:cNvSpPr>
            <a:spLocks noChangeArrowheads="1"/>
          </p:cNvSpPr>
          <p:nvPr/>
        </p:nvSpPr>
        <p:spPr bwMode="auto">
          <a:xfrm>
            <a:off x="298926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5" name="AutoShape 79"/>
          <p:cNvSpPr>
            <a:spLocks noChangeArrowheads="1"/>
          </p:cNvSpPr>
          <p:nvPr/>
        </p:nvSpPr>
        <p:spPr bwMode="auto">
          <a:xfrm>
            <a:off x="331470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6" name="AutoShape 80"/>
          <p:cNvSpPr>
            <a:spLocks noChangeArrowheads="1"/>
          </p:cNvSpPr>
          <p:nvPr/>
        </p:nvSpPr>
        <p:spPr bwMode="auto">
          <a:xfrm>
            <a:off x="364013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7" name="AutoShape 81"/>
          <p:cNvSpPr>
            <a:spLocks noChangeArrowheads="1"/>
          </p:cNvSpPr>
          <p:nvPr/>
        </p:nvSpPr>
        <p:spPr bwMode="auto">
          <a:xfrm>
            <a:off x="396398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8" name="AutoShape 82"/>
          <p:cNvSpPr>
            <a:spLocks noChangeArrowheads="1"/>
          </p:cNvSpPr>
          <p:nvPr/>
        </p:nvSpPr>
        <p:spPr bwMode="auto">
          <a:xfrm>
            <a:off x="428942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79" name="AutoShape 83"/>
          <p:cNvSpPr>
            <a:spLocks noChangeArrowheads="1"/>
          </p:cNvSpPr>
          <p:nvPr/>
        </p:nvSpPr>
        <p:spPr bwMode="auto">
          <a:xfrm>
            <a:off x="461327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0" name="AutoShape 84"/>
          <p:cNvSpPr>
            <a:spLocks noChangeArrowheads="1"/>
          </p:cNvSpPr>
          <p:nvPr/>
        </p:nvSpPr>
        <p:spPr bwMode="auto">
          <a:xfrm>
            <a:off x="4938713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1" name="AutoShape 85"/>
          <p:cNvSpPr>
            <a:spLocks noChangeArrowheads="1"/>
          </p:cNvSpPr>
          <p:nvPr/>
        </p:nvSpPr>
        <p:spPr bwMode="auto">
          <a:xfrm>
            <a:off x="526415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2" name="AutoShape 86"/>
          <p:cNvSpPr>
            <a:spLocks noChangeArrowheads="1"/>
          </p:cNvSpPr>
          <p:nvPr/>
        </p:nvSpPr>
        <p:spPr bwMode="auto">
          <a:xfrm>
            <a:off x="5588000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3" name="AutoShape 87"/>
          <p:cNvSpPr>
            <a:spLocks noChangeArrowheads="1"/>
          </p:cNvSpPr>
          <p:nvPr/>
        </p:nvSpPr>
        <p:spPr bwMode="auto">
          <a:xfrm>
            <a:off x="5913438" y="34051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4" name="AutoShape 88"/>
          <p:cNvSpPr>
            <a:spLocks noChangeArrowheads="1"/>
          </p:cNvSpPr>
          <p:nvPr/>
        </p:nvSpPr>
        <p:spPr bwMode="auto">
          <a:xfrm>
            <a:off x="6238875" y="3405188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88" name="AutoShape 92"/>
          <p:cNvSpPr>
            <a:spLocks noChangeArrowheads="1"/>
          </p:cNvSpPr>
          <p:nvPr/>
        </p:nvSpPr>
        <p:spPr bwMode="auto">
          <a:xfrm>
            <a:off x="68913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389" name="AutoShape 93"/>
          <p:cNvSpPr>
            <a:spLocks noChangeArrowheads="1"/>
          </p:cNvSpPr>
          <p:nvPr/>
        </p:nvSpPr>
        <p:spPr bwMode="auto">
          <a:xfrm>
            <a:off x="104140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0" name="AutoShape 94"/>
          <p:cNvSpPr>
            <a:spLocks noChangeArrowheads="1"/>
          </p:cNvSpPr>
          <p:nvPr/>
        </p:nvSpPr>
        <p:spPr bwMode="auto">
          <a:xfrm>
            <a:off x="136525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 dirty="0" err="1"/>
              <a:t>c</a:t>
            </a:r>
            <a:endParaRPr lang="en-US" sz="1200" dirty="0"/>
          </a:p>
        </p:txBody>
      </p:sp>
      <p:sp>
        <p:nvSpPr>
          <p:cNvPr id="55391" name="AutoShape 95"/>
          <p:cNvSpPr>
            <a:spLocks noChangeArrowheads="1"/>
          </p:cNvSpPr>
          <p:nvPr/>
        </p:nvSpPr>
        <p:spPr bwMode="auto">
          <a:xfrm>
            <a:off x="169068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2" name="AutoShape 96"/>
          <p:cNvSpPr>
            <a:spLocks noChangeArrowheads="1"/>
          </p:cNvSpPr>
          <p:nvPr/>
        </p:nvSpPr>
        <p:spPr bwMode="auto">
          <a:xfrm>
            <a:off x="20145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3" name="AutoShape 97"/>
          <p:cNvSpPr>
            <a:spLocks noChangeArrowheads="1"/>
          </p:cNvSpPr>
          <p:nvPr/>
        </p:nvSpPr>
        <p:spPr bwMode="auto">
          <a:xfrm>
            <a:off x="233997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4" name="AutoShape 98"/>
          <p:cNvSpPr>
            <a:spLocks noChangeArrowheads="1"/>
          </p:cNvSpPr>
          <p:nvPr/>
        </p:nvSpPr>
        <p:spPr bwMode="auto">
          <a:xfrm>
            <a:off x="2665413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5" name="AutoShape 99"/>
          <p:cNvSpPr>
            <a:spLocks noChangeArrowheads="1"/>
          </p:cNvSpPr>
          <p:nvPr/>
        </p:nvSpPr>
        <p:spPr bwMode="auto">
          <a:xfrm>
            <a:off x="2989263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6" name="AutoShape 100"/>
          <p:cNvSpPr>
            <a:spLocks noChangeArrowheads="1"/>
          </p:cNvSpPr>
          <p:nvPr/>
        </p:nvSpPr>
        <p:spPr bwMode="auto">
          <a:xfrm>
            <a:off x="331470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7" name="AutoShape 101"/>
          <p:cNvSpPr>
            <a:spLocks noChangeArrowheads="1"/>
          </p:cNvSpPr>
          <p:nvPr/>
        </p:nvSpPr>
        <p:spPr bwMode="auto">
          <a:xfrm>
            <a:off x="36401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8" name="AutoShape 102"/>
          <p:cNvSpPr>
            <a:spLocks noChangeArrowheads="1"/>
          </p:cNvSpPr>
          <p:nvPr/>
        </p:nvSpPr>
        <p:spPr bwMode="auto">
          <a:xfrm>
            <a:off x="396398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399" name="AutoShape 103"/>
          <p:cNvSpPr>
            <a:spLocks noChangeArrowheads="1"/>
          </p:cNvSpPr>
          <p:nvPr/>
        </p:nvSpPr>
        <p:spPr bwMode="auto">
          <a:xfrm>
            <a:off x="428942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0" name="AutoShape 104"/>
          <p:cNvSpPr>
            <a:spLocks noChangeArrowheads="1"/>
          </p:cNvSpPr>
          <p:nvPr/>
        </p:nvSpPr>
        <p:spPr bwMode="auto">
          <a:xfrm>
            <a:off x="461327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1" name="AutoShape 105"/>
          <p:cNvSpPr>
            <a:spLocks noChangeArrowheads="1"/>
          </p:cNvSpPr>
          <p:nvPr/>
        </p:nvSpPr>
        <p:spPr bwMode="auto">
          <a:xfrm>
            <a:off x="4938713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2" name="AutoShape 106"/>
          <p:cNvSpPr>
            <a:spLocks noChangeArrowheads="1"/>
          </p:cNvSpPr>
          <p:nvPr/>
        </p:nvSpPr>
        <p:spPr bwMode="auto">
          <a:xfrm>
            <a:off x="526415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3" name="AutoShape 107"/>
          <p:cNvSpPr>
            <a:spLocks noChangeArrowheads="1"/>
          </p:cNvSpPr>
          <p:nvPr/>
        </p:nvSpPr>
        <p:spPr bwMode="auto">
          <a:xfrm>
            <a:off x="5588000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4" name="AutoShape 108"/>
          <p:cNvSpPr>
            <a:spLocks noChangeArrowheads="1"/>
          </p:cNvSpPr>
          <p:nvPr/>
        </p:nvSpPr>
        <p:spPr bwMode="auto">
          <a:xfrm>
            <a:off x="5913438" y="3789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5" name="AutoShape 109"/>
          <p:cNvSpPr>
            <a:spLocks noChangeArrowheads="1"/>
          </p:cNvSpPr>
          <p:nvPr/>
        </p:nvSpPr>
        <p:spPr bwMode="auto">
          <a:xfrm>
            <a:off x="623887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6" name="AutoShape 110"/>
          <p:cNvSpPr>
            <a:spLocks noChangeArrowheads="1"/>
          </p:cNvSpPr>
          <p:nvPr/>
        </p:nvSpPr>
        <p:spPr bwMode="auto">
          <a:xfrm>
            <a:off x="6562725" y="3789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09" name="AutoShape 113"/>
          <p:cNvSpPr>
            <a:spLocks noChangeArrowheads="1"/>
          </p:cNvSpPr>
          <p:nvPr/>
        </p:nvSpPr>
        <p:spPr bwMode="auto">
          <a:xfrm>
            <a:off x="397033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10" name="AutoShape 114"/>
          <p:cNvSpPr>
            <a:spLocks noChangeArrowheads="1"/>
          </p:cNvSpPr>
          <p:nvPr/>
        </p:nvSpPr>
        <p:spPr bwMode="auto">
          <a:xfrm>
            <a:off x="1041400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1" name="AutoShape 115"/>
          <p:cNvSpPr>
            <a:spLocks noChangeArrowheads="1"/>
          </p:cNvSpPr>
          <p:nvPr/>
        </p:nvSpPr>
        <p:spPr bwMode="auto">
          <a:xfrm>
            <a:off x="1365250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2" name="AutoShape 116"/>
          <p:cNvSpPr>
            <a:spLocks noChangeArrowheads="1"/>
          </p:cNvSpPr>
          <p:nvPr/>
        </p:nvSpPr>
        <p:spPr bwMode="auto">
          <a:xfrm>
            <a:off x="169068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3" name="AutoShape 117"/>
          <p:cNvSpPr>
            <a:spLocks noChangeArrowheads="1"/>
          </p:cNvSpPr>
          <p:nvPr/>
        </p:nvSpPr>
        <p:spPr bwMode="auto">
          <a:xfrm>
            <a:off x="201453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4" name="AutoShape 118"/>
          <p:cNvSpPr>
            <a:spLocks noChangeArrowheads="1"/>
          </p:cNvSpPr>
          <p:nvPr/>
        </p:nvSpPr>
        <p:spPr bwMode="auto">
          <a:xfrm>
            <a:off x="2339975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5" name="AutoShape 119"/>
          <p:cNvSpPr>
            <a:spLocks noChangeArrowheads="1"/>
          </p:cNvSpPr>
          <p:nvPr/>
        </p:nvSpPr>
        <p:spPr bwMode="auto">
          <a:xfrm>
            <a:off x="2665413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6" name="AutoShape 120"/>
          <p:cNvSpPr>
            <a:spLocks noChangeArrowheads="1"/>
          </p:cNvSpPr>
          <p:nvPr/>
        </p:nvSpPr>
        <p:spPr bwMode="auto">
          <a:xfrm>
            <a:off x="2989263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7" name="AutoShape 121"/>
          <p:cNvSpPr>
            <a:spLocks noChangeArrowheads="1"/>
          </p:cNvSpPr>
          <p:nvPr/>
        </p:nvSpPr>
        <p:spPr bwMode="auto">
          <a:xfrm>
            <a:off x="3314700" y="41751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18" name="AutoShape 122"/>
          <p:cNvSpPr>
            <a:spLocks noChangeArrowheads="1"/>
          </p:cNvSpPr>
          <p:nvPr/>
        </p:nvSpPr>
        <p:spPr bwMode="auto">
          <a:xfrm>
            <a:off x="3640138" y="41751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29" name="AutoShape 133"/>
          <p:cNvSpPr>
            <a:spLocks noChangeArrowheads="1"/>
          </p:cNvSpPr>
          <p:nvPr/>
        </p:nvSpPr>
        <p:spPr bwMode="auto">
          <a:xfrm>
            <a:off x="4303713" y="4179888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EOF</a:t>
            </a:r>
            <a:endParaRPr lang="en-US" sz="1200"/>
          </a:p>
        </p:txBody>
      </p:sp>
      <p:sp>
        <p:nvSpPr>
          <p:cNvPr id="55436" name="AutoShape 140"/>
          <p:cNvSpPr>
            <a:spLocks noChangeArrowheads="1"/>
          </p:cNvSpPr>
          <p:nvPr/>
        </p:nvSpPr>
        <p:spPr bwMode="auto">
          <a:xfrm>
            <a:off x="72072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37" name="AutoShape 141"/>
          <p:cNvSpPr>
            <a:spLocks noChangeArrowheads="1"/>
          </p:cNvSpPr>
          <p:nvPr/>
        </p:nvSpPr>
        <p:spPr bwMode="auto">
          <a:xfrm>
            <a:off x="10350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38" name="AutoShape 142"/>
          <p:cNvSpPr>
            <a:spLocks noChangeArrowheads="1"/>
          </p:cNvSpPr>
          <p:nvPr/>
        </p:nvSpPr>
        <p:spPr bwMode="auto">
          <a:xfrm>
            <a:off x="135890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39" name="AutoShape 143"/>
          <p:cNvSpPr>
            <a:spLocks noChangeArrowheads="1"/>
          </p:cNvSpPr>
          <p:nvPr/>
        </p:nvSpPr>
        <p:spPr bwMode="auto">
          <a:xfrm>
            <a:off x="168433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0" name="AutoShape 144"/>
          <p:cNvSpPr>
            <a:spLocks noChangeArrowheads="1"/>
          </p:cNvSpPr>
          <p:nvPr/>
        </p:nvSpPr>
        <p:spPr bwMode="auto">
          <a:xfrm>
            <a:off x="200818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1" name="AutoShape 145"/>
          <p:cNvSpPr>
            <a:spLocks noChangeArrowheads="1"/>
          </p:cNvSpPr>
          <p:nvPr/>
        </p:nvSpPr>
        <p:spPr bwMode="auto">
          <a:xfrm>
            <a:off x="233362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2" name="AutoShape 146"/>
          <p:cNvSpPr>
            <a:spLocks noChangeArrowheads="1"/>
          </p:cNvSpPr>
          <p:nvPr/>
        </p:nvSpPr>
        <p:spPr bwMode="auto">
          <a:xfrm>
            <a:off x="265906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3" name="AutoShape 147"/>
          <p:cNvSpPr>
            <a:spLocks noChangeArrowheads="1"/>
          </p:cNvSpPr>
          <p:nvPr/>
        </p:nvSpPr>
        <p:spPr bwMode="auto">
          <a:xfrm>
            <a:off x="298291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4" name="AutoShape 148"/>
          <p:cNvSpPr>
            <a:spLocks noChangeArrowheads="1"/>
          </p:cNvSpPr>
          <p:nvPr/>
        </p:nvSpPr>
        <p:spPr bwMode="auto">
          <a:xfrm>
            <a:off x="33083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5" name="AutoShape 149"/>
          <p:cNvSpPr>
            <a:spLocks noChangeArrowheads="1"/>
          </p:cNvSpPr>
          <p:nvPr/>
        </p:nvSpPr>
        <p:spPr bwMode="auto">
          <a:xfrm>
            <a:off x="363378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6" name="AutoShape 150"/>
          <p:cNvSpPr>
            <a:spLocks noChangeArrowheads="1"/>
          </p:cNvSpPr>
          <p:nvPr/>
        </p:nvSpPr>
        <p:spPr bwMode="auto">
          <a:xfrm>
            <a:off x="395763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7" name="AutoShape 151"/>
          <p:cNvSpPr>
            <a:spLocks noChangeArrowheads="1"/>
          </p:cNvSpPr>
          <p:nvPr/>
        </p:nvSpPr>
        <p:spPr bwMode="auto">
          <a:xfrm>
            <a:off x="428307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8" name="AutoShape 152"/>
          <p:cNvSpPr>
            <a:spLocks noChangeArrowheads="1"/>
          </p:cNvSpPr>
          <p:nvPr/>
        </p:nvSpPr>
        <p:spPr bwMode="auto">
          <a:xfrm>
            <a:off x="460692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49" name="AutoShape 153"/>
          <p:cNvSpPr>
            <a:spLocks noChangeArrowheads="1"/>
          </p:cNvSpPr>
          <p:nvPr/>
        </p:nvSpPr>
        <p:spPr bwMode="auto">
          <a:xfrm>
            <a:off x="493236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0" name="AutoShape 154"/>
          <p:cNvSpPr>
            <a:spLocks noChangeArrowheads="1"/>
          </p:cNvSpPr>
          <p:nvPr/>
        </p:nvSpPr>
        <p:spPr bwMode="auto">
          <a:xfrm>
            <a:off x="525780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1" name="AutoShape 155"/>
          <p:cNvSpPr>
            <a:spLocks noChangeArrowheads="1"/>
          </p:cNvSpPr>
          <p:nvPr/>
        </p:nvSpPr>
        <p:spPr bwMode="auto">
          <a:xfrm>
            <a:off x="5581650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2" name="AutoShape 156"/>
          <p:cNvSpPr>
            <a:spLocks noChangeArrowheads="1"/>
          </p:cNvSpPr>
          <p:nvPr/>
        </p:nvSpPr>
        <p:spPr bwMode="auto">
          <a:xfrm>
            <a:off x="5907088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3" name="AutoShape 157"/>
          <p:cNvSpPr>
            <a:spLocks noChangeArrowheads="1"/>
          </p:cNvSpPr>
          <p:nvPr/>
        </p:nvSpPr>
        <p:spPr bwMode="auto">
          <a:xfrm>
            <a:off x="623252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4" name="AutoShape 158"/>
          <p:cNvSpPr>
            <a:spLocks noChangeArrowheads="1"/>
          </p:cNvSpPr>
          <p:nvPr/>
        </p:nvSpPr>
        <p:spPr bwMode="auto">
          <a:xfrm>
            <a:off x="6556375" y="1495425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5" name="AutoShape 159"/>
          <p:cNvSpPr>
            <a:spLocks noChangeArrowheads="1"/>
          </p:cNvSpPr>
          <p:nvPr/>
        </p:nvSpPr>
        <p:spPr bwMode="auto">
          <a:xfrm>
            <a:off x="6881813" y="1495425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7" name="AutoShape 161"/>
          <p:cNvSpPr>
            <a:spLocks noChangeArrowheads="1"/>
          </p:cNvSpPr>
          <p:nvPr/>
        </p:nvSpPr>
        <p:spPr bwMode="auto">
          <a:xfrm>
            <a:off x="623252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58" name="AutoShape 162"/>
          <p:cNvSpPr>
            <a:spLocks noChangeArrowheads="1"/>
          </p:cNvSpPr>
          <p:nvPr/>
        </p:nvSpPr>
        <p:spPr bwMode="auto">
          <a:xfrm>
            <a:off x="103505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59" name="AutoShape 163"/>
          <p:cNvSpPr>
            <a:spLocks noChangeArrowheads="1"/>
          </p:cNvSpPr>
          <p:nvPr/>
        </p:nvSpPr>
        <p:spPr bwMode="auto">
          <a:xfrm>
            <a:off x="135890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0" name="AutoShape 164"/>
          <p:cNvSpPr>
            <a:spLocks noChangeArrowheads="1"/>
          </p:cNvSpPr>
          <p:nvPr/>
        </p:nvSpPr>
        <p:spPr bwMode="auto">
          <a:xfrm>
            <a:off x="168433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1" name="AutoShape 165"/>
          <p:cNvSpPr>
            <a:spLocks noChangeArrowheads="1"/>
          </p:cNvSpPr>
          <p:nvPr/>
        </p:nvSpPr>
        <p:spPr bwMode="auto">
          <a:xfrm>
            <a:off x="200818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2" name="AutoShape 166"/>
          <p:cNvSpPr>
            <a:spLocks noChangeArrowheads="1"/>
          </p:cNvSpPr>
          <p:nvPr/>
        </p:nvSpPr>
        <p:spPr bwMode="auto">
          <a:xfrm>
            <a:off x="233362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3" name="AutoShape 167"/>
          <p:cNvSpPr>
            <a:spLocks noChangeArrowheads="1"/>
          </p:cNvSpPr>
          <p:nvPr/>
        </p:nvSpPr>
        <p:spPr bwMode="auto">
          <a:xfrm>
            <a:off x="2659063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4" name="AutoShape 168"/>
          <p:cNvSpPr>
            <a:spLocks noChangeArrowheads="1"/>
          </p:cNvSpPr>
          <p:nvPr/>
        </p:nvSpPr>
        <p:spPr bwMode="auto">
          <a:xfrm>
            <a:off x="2982913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5" name="AutoShape 169"/>
          <p:cNvSpPr>
            <a:spLocks noChangeArrowheads="1"/>
          </p:cNvSpPr>
          <p:nvPr/>
        </p:nvSpPr>
        <p:spPr bwMode="auto">
          <a:xfrm>
            <a:off x="330835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6" name="AutoShape 170"/>
          <p:cNvSpPr>
            <a:spLocks noChangeArrowheads="1"/>
          </p:cNvSpPr>
          <p:nvPr/>
        </p:nvSpPr>
        <p:spPr bwMode="auto">
          <a:xfrm>
            <a:off x="363378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7" name="AutoShape 171"/>
          <p:cNvSpPr>
            <a:spLocks noChangeArrowheads="1"/>
          </p:cNvSpPr>
          <p:nvPr/>
        </p:nvSpPr>
        <p:spPr bwMode="auto">
          <a:xfrm>
            <a:off x="395763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8" name="AutoShape 172"/>
          <p:cNvSpPr>
            <a:spLocks noChangeArrowheads="1"/>
          </p:cNvSpPr>
          <p:nvPr/>
        </p:nvSpPr>
        <p:spPr bwMode="auto">
          <a:xfrm>
            <a:off x="428307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69" name="AutoShape 173"/>
          <p:cNvSpPr>
            <a:spLocks noChangeArrowheads="1"/>
          </p:cNvSpPr>
          <p:nvPr/>
        </p:nvSpPr>
        <p:spPr bwMode="auto">
          <a:xfrm>
            <a:off x="4606925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0" name="AutoShape 174"/>
          <p:cNvSpPr>
            <a:spLocks noChangeArrowheads="1"/>
          </p:cNvSpPr>
          <p:nvPr/>
        </p:nvSpPr>
        <p:spPr bwMode="auto">
          <a:xfrm>
            <a:off x="4932363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1" name="AutoShape 175"/>
          <p:cNvSpPr>
            <a:spLocks noChangeArrowheads="1"/>
          </p:cNvSpPr>
          <p:nvPr/>
        </p:nvSpPr>
        <p:spPr bwMode="auto">
          <a:xfrm>
            <a:off x="525780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2" name="AutoShape 176"/>
          <p:cNvSpPr>
            <a:spLocks noChangeArrowheads="1"/>
          </p:cNvSpPr>
          <p:nvPr/>
        </p:nvSpPr>
        <p:spPr bwMode="auto">
          <a:xfrm>
            <a:off x="5581650" y="187960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3" name="AutoShape 177"/>
          <p:cNvSpPr>
            <a:spLocks noChangeArrowheads="1"/>
          </p:cNvSpPr>
          <p:nvPr/>
        </p:nvSpPr>
        <p:spPr bwMode="auto">
          <a:xfrm>
            <a:off x="5907088" y="187960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78" name="AutoShape 182"/>
          <p:cNvSpPr>
            <a:spLocks noChangeArrowheads="1"/>
          </p:cNvSpPr>
          <p:nvPr/>
        </p:nvSpPr>
        <p:spPr bwMode="auto">
          <a:xfrm>
            <a:off x="65722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479" name="AutoShape 183"/>
          <p:cNvSpPr>
            <a:spLocks noChangeArrowheads="1"/>
          </p:cNvSpPr>
          <p:nvPr/>
        </p:nvSpPr>
        <p:spPr bwMode="auto">
          <a:xfrm>
            <a:off x="10350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0" name="AutoShape 184"/>
          <p:cNvSpPr>
            <a:spLocks noChangeArrowheads="1"/>
          </p:cNvSpPr>
          <p:nvPr/>
        </p:nvSpPr>
        <p:spPr bwMode="auto">
          <a:xfrm>
            <a:off x="135890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1" name="AutoShape 185"/>
          <p:cNvSpPr>
            <a:spLocks noChangeArrowheads="1"/>
          </p:cNvSpPr>
          <p:nvPr/>
        </p:nvSpPr>
        <p:spPr bwMode="auto">
          <a:xfrm>
            <a:off x="168433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2" name="AutoShape 186"/>
          <p:cNvSpPr>
            <a:spLocks noChangeArrowheads="1"/>
          </p:cNvSpPr>
          <p:nvPr/>
        </p:nvSpPr>
        <p:spPr bwMode="auto">
          <a:xfrm>
            <a:off x="200818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3" name="AutoShape 187"/>
          <p:cNvSpPr>
            <a:spLocks noChangeArrowheads="1"/>
          </p:cNvSpPr>
          <p:nvPr/>
        </p:nvSpPr>
        <p:spPr bwMode="auto">
          <a:xfrm>
            <a:off x="233362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4" name="AutoShape 188"/>
          <p:cNvSpPr>
            <a:spLocks noChangeArrowheads="1"/>
          </p:cNvSpPr>
          <p:nvPr/>
        </p:nvSpPr>
        <p:spPr bwMode="auto">
          <a:xfrm>
            <a:off x="2659063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5" name="AutoShape 189"/>
          <p:cNvSpPr>
            <a:spLocks noChangeArrowheads="1"/>
          </p:cNvSpPr>
          <p:nvPr/>
        </p:nvSpPr>
        <p:spPr bwMode="auto">
          <a:xfrm>
            <a:off x="2982913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6" name="AutoShape 190"/>
          <p:cNvSpPr>
            <a:spLocks noChangeArrowheads="1"/>
          </p:cNvSpPr>
          <p:nvPr/>
        </p:nvSpPr>
        <p:spPr bwMode="auto">
          <a:xfrm>
            <a:off x="33083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7" name="AutoShape 191"/>
          <p:cNvSpPr>
            <a:spLocks noChangeArrowheads="1"/>
          </p:cNvSpPr>
          <p:nvPr/>
        </p:nvSpPr>
        <p:spPr bwMode="auto">
          <a:xfrm>
            <a:off x="363378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8" name="AutoShape 192"/>
          <p:cNvSpPr>
            <a:spLocks noChangeArrowheads="1"/>
          </p:cNvSpPr>
          <p:nvPr/>
        </p:nvSpPr>
        <p:spPr bwMode="auto">
          <a:xfrm>
            <a:off x="395763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89" name="AutoShape 193"/>
          <p:cNvSpPr>
            <a:spLocks noChangeArrowheads="1"/>
          </p:cNvSpPr>
          <p:nvPr/>
        </p:nvSpPr>
        <p:spPr bwMode="auto">
          <a:xfrm>
            <a:off x="428307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0" name="AutoShape 194"/>
          <p:cNvSpPr>
            <a:spLocks noChangeArrowheads="1"/>
          </p:cNvSpPr>
          <p:nvPr/>
        </p:nvSpPr>
        <p:spPr bwMode="auto">
          <a:xfrm>
            <a:off x="460692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1" name="AutoShape 195"/>
          <p:cNvSpPr>
            <a:spLocks noChangeArrowheads="1"/>
          </p:cNvSpPr>
          <p:nvPr/>
        </p:nvSpPr>
        <p:spPr bwMode="auto">
          <a:xfrm>
            <a:off x="4932363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2" name="AutoShape 196"/>
          <p:cNvSpPr>
            <a:spLocks noChangeArrowheads="1"/>
          </p:cNvSpPr>
          <p:nvPr/>
        </p:nvSpPr>
        <p:spPr bwMode="auto">
          <a:xfrm>
            <a:off x="525780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3" name="AutoShape 197"/>
          <p:cNvSpPr>
            <a:spLocks noChangeArrowheads="1"/>
          </p:cNvSpPr>
          <p:nvPr/>
        </p:nvSpPr>
        <p:spPr bwMode="auto">
          <a:xfrm>
            <a:off x="5581650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4" name="AutoShape 198"/>
          <p:cNvSpPr>
            <a:spLocks noChangeArrowheads="1"/>
          </p:cNvSpPr>
          <p:nvPr/>
        </p:nvSpPr>
        <p:spPr bwMode="auto">
          <a:xfrm>
            <a:off x="5907088" y="2265363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495" name="AutoShape 199"/>
          <p:cNvSpPr>
            <a:spLocks noChangeArrowheads="1"/>
          </p:cNvSpPr>
          <p:nvPr/>
        </p:nvSpPr>
        <p:spPr bwMode="auto">
          <a:xfrm>
            <a:off x="6232525" y="2265363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500" name="AutoShape 204"/>
          <p:cNvSpPr>
            <a:spLocks noChangeArrowheads="1"/>
          </p:cNvSpPr>
          <p:nvPr/>
        </p:nvSpPr>
        <p:spPr bwMode="auto">
          <a:xfrm>
            <a:off x="598488" y="5073650"/>
            <a:ext cx="306387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c</a:t>
            </a:r>
            <a:endParaRPr lang="en-US" sz="1200"/>
          </a:p>
        </p:txBody>
      </p:sp>
      <p:sp>
        <p:nvSpPr>
          <p:cNvPr id="55501" name="Text Box 205"/>
          <p:cNvSpPr txBox="1">
            <a:spLocks noChangeArrowheads="1"/>
          </p:cNvSpPr>
          <p:nvPr/>
        </p:nvSpPr>
        <p:spPr bwMode="auto">
          <a:xfrm>
            <a:off x="963613" y="5046663"/>
            <a:ext cx="16446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Any Character</a:t>
            </a:r>
          </a:p>
        </p:txBody>
      </p:sp>
      <p:sp>
        <p:nvSpPr>
          <p:cNvPr id="55502" name="AutoShape 206"/>
          <p:cNvSpPr>
            <a:spLocks noChangeArrowheads="1"/>
          </p:cNvSpPr>
          <p:nvPr/>
        </p:nvSpPr>
        <p:spPr bwMode="auto">
          <a:xfrm>
            <a:off x="2949575" y="5073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EOL</a:t>
            </a:r>
            <a:endParaRPr lang="en-US" sz="1200"/>
          </a:p>
        </p:txBody>
      </p:sp>
      <p:sp>
        <p:nvSpPr>
          <p:cNvPr id="55503" name="Text Box 207"/>
          <p:cNvSpPr txBox="1">
            <a:spLocks noChangeArrowheads="1"/>
          </p:cNvSpPr>
          <p:nvPr/>
        </p:nvSpPr>
        <p:spPr bwMode="auto">
          <a:xfrm>
            <a:off x="3276600" y="5046663"/>
            <a:ext cx="23574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End-of-line Character</a:t>
            </a:r>
          </a:p>
        </p:txBody>
      </p:sp>
      <p:sp>
        <p:nvSpPr>
          <p:cNvPr id="55504" name="AutoShape 208"/>
          <p:cNvSpPr>
            <a:spLocks noChangeArrowheads="1"/>
          </p:cNvSpPr>
          <p:nvPr/>
        </p:nvSpPr>
        <p:spPr bwMode="auto">
          <a:xfrm>
            <a:off x="5794375" y="5073650"/>
            <a:ext cx="306388" cy="295275"/>
          </a:xfrm>
          <a:prstGeom prst="hexagon">
            <a:avLst>
              <a:gd name="adj" fmla="val 25941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EOF</a:t>
            </a:r>
            <a:endParaRPr lang="en-US" sz="1200"/>
          </a:p>
        </p:txBody>
      </p:sp>
      <p:sp>
        <p:nvSpPr>
          <p:cNvPr id="55505" name="Text Box 209"/>
          <p:cNvSpPr txBox="1">
            <a:spLocks noChangeArrowheads="1"/>
          </p:cNvSpPr>
          <p:nvPr/>
        </p:nvSpPr>
        <p:spPr bwMode="auto">
          <a:xfrm>
            <a:off x="6127750" y="5048250"/>
            <a:ext cx="22939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End-of-file Character</a:t>
            </a:r>
          </a:p>
        </p:txBody>
      </p:sp>
      <p:sp>
        <p:nvSpPr>
          <p:cNvPr id="55506" name="Text Box 210"/>
          <p:cNvSpPr txBox="1">
            <a:spLocks noChangeArrowheads="1"/>
          </p:cNvSpPr>
          <p:nvPr/>
        </p:nvSpPr>
        <p:spPr bwMode="auto">
          <a:xfrm>
            <a:off x="3990975" y="5649913"/>
            <a:ext cx="10096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Invisible</a:t>
            </a:r>
          </a:p>
        </p:txBody>
      </p:sp>
      <p:cxnSp>
        <p:nvCxnSpPr>
          <p:cNvPr id="55507" name="AutoShape 211"/>
          <p:cNvCxnSpPr>
            <a:cxnSpLocks noChangeShapeType="1"/>
            <a:stCxn id="55506" idx="3"/>
          </p:cNvCxnSpPr>
          <p:nvPr/>
        </p:nvCxnSpPr>
        <p:spPr bwMode="auto">
          <a:xfrm flipV="1">
            <a:off x="5000625" y="5399088"/>
            <a:ext cx="74930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508" name="AutoShape 212"/>
          <p:cNvCxnSpPr>
            <a:cxnSpLocks noChangeShapeType="1"/>
            <a:stCxn id="55506" idx="1"/>
          </p:cNvCxnSpPr>
          <p:nvPr/>
        </p:nvCxnSpPr>
        <p:spPr bwMode="auto">
          <a:xfrm flipH="1" flipV="1">
            <a:off x="3265488" y="5456238"/>
            <a:ext cx="725487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4" name="Slide Number Placeholder 5"/>
          <p:cNvSpPr txBox="1">
            <a:spLocks/>
          </p:cNvSpPr>
          <p:nvPr/>
        </p:nvSpPr>
        <p:spPr>
          <a:xfrm>
            <a:off x="612775" y="6400800"/>
            <a:ext cx="987425" cy="32067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C96256-1295-6148-A1BE-221B9103391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87400" y="15240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229600" cy="563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Examples of Text Files: HTML</a:t>
            </a:r>
            <a:endParaRPr lang="en-US" dirty="0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635000" y="1219200"/>
            <a:ext cx="7642225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/>
            <a:r>
              <a:rPr lang="en-US" sz="1000" dirty="0"/>
              <a:t>&lt;html&gt;&lt;head&gt;</a:t>
            </a:r>
          </a:p>
          <a:p>
            <a:pPr eaLnBrk="0"/>
            <a:r>
              <a:rPr lang="en-US" sz="1000" dirty="0"/>
              <a:t>  &lt;meta http-</a:t>
            </a:r>
            <a:r>
              <a:rPr lang="en-US" sz="1000" dirty="0" err="1"/>
              <a:t>equiv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Content</a:t>
            </a:r>
            <a:r>
              <a:rPr lang="en-US" sz="1000" dirty="0"/>
              <a:t>-</a:t>
            </a:r>
            <a:r>
              <a:rPr lang="en-US" sz="1000" dirty="0" smtClean="0"/>
              <a:t>Type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content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text</a:t>
            </a:r>
            <a:r>
              <a:rPr lang="en-US" sz="1000" dirty="0"/>
              <a:t>/html; charset=utf-</a:t>
            </a:r>
            <a:r>
              <a:rPr lang="en-US" sz="1000" dirty="0" smtClean="0"/>
              <a:t>8</a:t>
            </a:r>
            <a:r>
              <a:rPr lang="uk-UA" sz="1000" dirty="0" smtClean="0"/>
              <a:t>'</a:t>
            </a:r>
            <a:r>
              <a:rPr lang="en-US" sz="1000" dirty="0" smtClean="0"/>
              <a:t>/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&lt;meta name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robots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content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index</a:t>
            </a:r>
            <a:r>
              <a:rPr lang="en-US" sz="1000" dirty="0"/>
              <a:t>, </a:t>
            </a:r>
            <a:r>
              <a:rPr lang="en-US" sz="1000" dirty="0" err="1"/>
              <a:t>nofollow</a:t>
            </a:r>
            <a:r>
              <a:rPr lang="en-US" sz="1000" dirty="0"/>
              <a:t>, </a:t>
            </a:r>
            <a:r>
              <a:rPr lang="en-US" sz="1000" dirty="0" err="1" smtClean="0"/>
              <a:t>noarchive</a:t>
            </a:r>
            <a:r>
              <a:rPr lang="uk-UA" sz="1000" dirty="0" smtClean="0"/>
              <a:t>'</a:t>
            </a:r>
            <a:r>
              <a:rPr lang="en-US" sz="1000" dirty="0" smtClean="0"/>
              <a:t>/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&lt;title&gt;NCBI Sequence Viewer v2.0&lt;/title&gt;</a:t>
            </a:r>
          </a:p>
          <a:p>
            <a:pPr eaLnBrk="0"/>
            <a:r>
              <a:rPr lang="en-US" sz="1000" dirty="0"/>
              <a:t>&lt;!--MUTABLE--&gt;</a:t>
            </a:r>
          </a:p>
          <a:p>
            <a:pPr eaLnBrk="0"/>
            <a:r>
              <a:rPr lang="en-US" sz="1000" dirty="0"/>
              <a:t>&lt;!--www.ncbi.nlm.nih.gov:80--&gt;</a:t>
            </a:r>
          </a:p>
          <a:p>
            <a:pPr eaLnBrk="0"/>
            <a:r>
              <a:rPr lang="en-US" sz="1000" dirty="0"/>
              <a:t>&lt;!--MUTABLE--&gt;</a:t>
            </a:r>
          </a:p>
          <a:p>
            <a:pPr eaLnBrk="0"/>
            <a:r>
              <a:rPr lang="en-US" sz="1000" dirty="0"/>
              <a:t>  &lt;link type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text</a:t>
            </a:r>
            <a:r>
              <a:rPr lang="en-US" sz="1000" dirty="0"/>
              <a:t>/</a:t>
            </a:r>
            <a:r>
              <a:rPr lang="en-US" sz="1000" dirty="0" err="1" smtClean="0"/>
              <a:t>css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rel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err="1" smtClean="0"/>
              <a:t>stylesheet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href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http</a:t>
            </a:r>
            <a:r>
              <a:rPr lang="en-US" sz="1000" dirty="0"/>
              <a:t>://</a:t>
            </a:r>
            <a:r>
              <a:rPr lang="en-US" sz="1000" dirty="0" err="1"/>
              <a:t>www.ncbi.nlm.nih.gov</a:t>
            </a:r>
            <a:r>
              <a:rPr lang="en-US" sz="1000" dirty="0"/>
              <a:t>/</a:t>
            </a:r>
            <a:r>
              <a:rPr lang="en-US" sz="1000" dirty="0" err="1"/>
              <a:t>corehtml</a:t>
            </a:r>
            <a:r>
              <a:rPr lang="en-US" sz="1000" dirty="0"/>
              <a:t>/</a:t>
            </a:r>
            <a:r>
              <a:rPr lang="en-US" sz="1000" dirty="0" err="1" smtClean="0"/>
              <a:t>ncbi_test.css</a:t>
            </a:r>
            <a:r>
              <a:rPr lang="uk-UA" sz="1000" dirty="0" smtClean="0"/>
              <a:t>'</a:t>
            </a:r>
            <a:r>
              <a:rPr lang="en-US" sz="1000" dirty="0" smtClean="0"/>
              <a:t>/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&lt;link type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text</a:t>
            </a:r>
            <a:r>
              <a:rPr lang="en-US" sz="1000" dirty="0"/>
              <a:t>/</a:t>
            </a:r>
            <a:r>
              <a:rPr lang="en-US" sz="1000" dirty="0" err="1" smtClean="0"/>
              <a:t>css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rel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err="1" smtClean="0"/>
              <a:t>stylesheet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href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.</a:t>
            </a:r>
            <a:r>
              <a:rPr lang="en-US" sz="1000" dirty="0"/>
              <a:t>./</a:t>
            </a:r>
            <a:r>
              <a:rPr lang="en-US" sz="1000" dirty="0" err="1"/>
              <a:t>sviewer</a:t>
            </a:r>
            <a:r>
              <a:rPr lang="en-US" sz="1000" dirty="0"/>
              <a:t>/</a:t>
            </a:r>
            <a:r>
              <a:rPr lang="en-US" sz="1000" dirty="0" err="1" smtClean="0"/>
              <a:t>viewer.css</a:t>
            </a:r>
            <a:r>
              <a:rPr lang="uk-UA" sz="1000" dirty="0" smtClean="0"/>
              <a:t>'</a:t>
            </a:r>
            <a:r>
              <a:rPr lang="en-US" sz="1000" dirty="0" smtClean="0"/>
              <a:t>/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&lt;script type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text</a:t>
            </a:r>
            <a:r>
              <a:rPr lang="en-US" sz="1000" dirty="0"/>
              <a:t>/</a:t>
            </a:r>
            <a:r>
              <a:rPr lang="en-US" sz="1000" dirty="0" err="1" smtClean="0"/>
              <a:t>javascript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src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.</a:t>
            </a:r>
            <a:r>
              <a:rPr lang="en-US" sz="1000" dirty="0"/>
              <a:t>./</a:t>
            </a:r>
            <a:r>
              <a:rPr lang="en-US" sz="1000" dirty="0" err="1"/>
              <a:t>sviewer</a:t>
            </a:r>
            <a:r>
              <a:rPr lang="en-US" sz="1000" dirty="0"/>
              <a:t>/</a:t>
            </a:r>
            <a:r>
              <a:rPr lang="en-US" sz="1000" dirty="0" err="1" smtClean="0"/>
              <a:t>viewer.js</a:t>
            </a:r>
            <a:r>
              <a:rPr lang="uk-UA" sz="1000" dirty="0" smtClean="0"/>
              <a:t>'</a:t>
            </a:r>
            <a:r>
              <a:rPr lang="en-US" sz="1000" dirty="0" smtClean="0"/>
              <a:t>&gt; </a:t>
            </a:r>
            <a:r>
              <a:rPr lang="en-US" sz="1000" dirty="0"/>
              <a:t>&lt;/script&gt;</a:t>
            </a:r>
          </a:p>
          <a:p>
            <a:pPr eaLnBrk="0"/>
            <a:endParaRPr lang="en-US" sz="1000" dirty="0"/>
          </a:p>
          <a:p>
            <a:pPr eaLnBrk="0"/>
            <a:r>
              <a:rPr lang="en-US" sz="1000" dirty="0"/>
              <a:t>  &lt;script type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text</a:t>
            </a:r>
            <a:r>
              <a:rPr lang="en-US" sz="1000" dirty="0"/>
              <a:t>/</a:t>
            </a:r>
            <a:r>
              <a:rPr lang="en-US" sz="1000" dirty="0" err="1" smtClean="0"/>
              <a:t>javascript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src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http</a:t>
            </a:r>
            <a:r>
              <a:rPr lang="en-US" sz="1000" dirty="0"/>
              <a:t>://www.ncbi.nlm.nih.gov/coreweb/javascript/popupmenu2/</a:t>
            </a:r>
            <a:r>
              <a:rPr lang="en-US" sz="1000" dirty="0" smtClean="0"/>
              <a:t>popupmenu2_6loader.js</a:t>
            </a:r>
            <a:r>
              <a:rPr lang="uk-UA" sz="1000" dirty="0" smtClean="0"/>
              <a:t>'</a:t>
            </a:r>
            <a:r>
              <a:rPr lang="en-US" sz="1000" dirty="0" smtClean="0"/>
              <a:t>&gt; </a:t>
            </a:r>
            <a:r>
              <a:rPr lang="en-US" sz="1000" dirty="0"/>
              <a:t>&lt;/script&gt;</a:t>
            </a:r>
          </a:p>
          <a:p>
            <a:pPr eaLnBrk="0"/>
            <a:r>
              <a:rPr lang="en-US" sz="1000" dirty="0"/>
              <a:t>&lt;/head&gt;&lt;body &gt;&lt;form name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frmQueryBox0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action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/</a:t>
            </a:r>
            <a:r>
              <a:rPr lang="en-US" sz="1000" dirty="0"/>
              <a:t>sites/</a:t>
            </a:r>
            <a:r>
              <a:rPr lang="en-US" sz="1000" dirty="0" err="1" smtClean="0"/>
              <a:t>entrez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method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get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style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margin</a:t>
            </a:r>
            <a:r>
              <a:rPr lang="en-US" sz="1000" dirty="0"/>
              <a:t>: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&gt;</a:t>
            </a:r>
            <a:endParaRPr lang="en-US" sz="1000" dirty="0"/>
          </a:p>
          <a:p>
            <a:pPr eaLnBrk="0"/>
            <a:r>
              <a:rPr lang="en-US" sz="1000" dirty="0"/>
              <a:t>  &lt;table width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100%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border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cellpadding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cellspacing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&gt;</a:t>
            </a:r>
            <a:endParaRPr lang="en-US" sz="1000" dirty="0"/>
          </a:p>
          <a:p>
            <a:pPr eaLnBrk="0"/>
            <a:r>
              <a:rPr lang="en-US" sz="1000" dirty="0"/>
              <a:t>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&lt;td&gt;</a:t>
            </a:r>
          </a:p>
          <a:p>
            <a:pPr eaLnBrk="0"/>
            <a:r>
              <a:rPr lang="en-US" sz="1000" dirty="0"/>
              <a:t>        &lt;table width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100%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border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cellpadding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cellspacing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&gt;</a:t>
            </a:r>
            <a:endParaRPr lang="en-US" sz="1000" dirty="0"/>
          </a:p>
          <a:p>
            <a:pPr eaLnBrk="0"/>
            <a:r>
              <a:rPr lang="en-US" sz="1000" dirty="0"/>
              <a:t>      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&lt;td align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left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width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130</a:t>
            </a:r>
            <a:r>
              <a:rPr lang="uk-UA" sz="1000" dirty="0" smtClean="0"/>
              <a:t>'</a:t>
            </a:r>
            <a:r>
              <a:rPr lang="en-US" sz="1000" dirty="0" smtClean="0"/>
              <a:t>&gt;</a:t>
            </a:r>
            <a:endParaRPr lang="en-US" sz="1000" dirty="0"/>
          </a:p>
          <a:p>
            <a:pPr eaLnBrk="0"/>
            <a:r>
              <a:rPr lang="en-US" sz="1000" dirty="0"/>
              <a:t>              &lt;a </a:t>
            </a:r>
            <a:r>
              <a:rPr lang="en-US" sz="1000" dirty="0" err="1"/>
              <a:t>href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http</a:t>
            </a:r>
            <a:r>
              <a:rPr lang="en-US" sz="1000" dirty="0"/>
              <a:t>://</a:t>
            </a:r>
            <a:r>
              <a:rPr lang="en-US" sz="1000" dirty="0" err="1" smtClean="0"/>
              <a:t>www.ncbi.nlm.nih.gov</a:t>
            </a:r>
            <a:r>
              <a:rPr lang="uk-UA" sz="1000" dirty="0" smtClean="0"/>
              <a:t>'</a:t>
            </a:r>
            <a:r>
              <a:rPr lang="en-US" sz="1000" dirty="0" smtClean="0"/>
              <a:t>&gt;</a:t>
            </a:r>
            <a:endParaRPr lang="en-US" sz="1000" dirty="0"/>
          </a:p>
          <a:p>
            <a:pPr eaLnBrk="0"/>
            <a:endParaRPr lang="en-US" sz="1000" dirty="0"/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img</a:t>
            </a:r>
            <a:r>
              <a:rPr lang="en-US" sz="1000" dirty="0"/>
              <a:t> </a:t>
            </a:r>
            <a:r>
              <a:rPr lang="en-US" sz="1000" dirty="0" err="1"/>
              <a:t>src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http</a:t>
            </a:r>
            <a:r>
              <a:rPr lang="en-US" sz="1000" dirty="0"/>
              <a:t>://</a:t>
            </a:r>
            <a:r>
              <a:rPr lang="en-US" sz="1000" dirty="0" err="1"/>
              <a:t>www.ncbi.nlm.nih.gov</a:t>
            </a:r>
            <a:r>
              <a:rPr lang="en-US" sz="1000" dirty="0"/>
              <a:t>/</a:t>
            </a:r>
            <a:r>
              <a:rPr lang="en-US" sz="1000" dirty="0" err="1"/>
              <a:t>corehtml</a:t>
            </a:r>
            <a:r>
              <a:rPr lang="en-US" sz="1000" dirty="0"/>
              <a:t>/</a:t>
            </a:r>
            <a:r>
              <a:rPr lang="en-US" sz="1000" dirty="0" err="1" smtClean="0"/>
              <a:t>left.GIF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width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130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height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45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border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alt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NCBI</a:t>
            </a:r>
            <a:r>
              <a:rPr lang="uk-UA" sz="1000" dirty="0" smtClean="0"/>
              <a:t>'</a:t>
            </a:r>
            <a:r>
              <a:rPr lang="en-US" sz="1000" dirty="0" smtClean="0"/>
              <a:t>/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&lt;/a&gt;</a:t>
            </a:r>
          </a:p>
          <a:p>
            <a:pPr eaLnBrk="0"/>
            <a:r>
              <a:rPr lang="en-US" sz="1000" dirty="0"/>
              <a:t>            &lt;/td&gt;</a:t>
            </a:r>
          </a:p>
          <a:p>
            <a:pPr eaLnBrk="0"/>
            <a:r>
              <a:rPr lang="en-US" sz="1000" dirty="0"/>
              <a:t>            &lt;td align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left</a:t>
            </a:r>
            <a:r>
              <a:rPr lang="uk-UA" sz="1000" dirty="0" smtClean="0"/>
              <a:t>'</a:t>
            </a:r>
            <a:r>
              <a:rPr lang="en-US" sz="1000" dirty="0" smtClean="0"/>
              <a:t>&gt;</a:t>
            </a:r>
            <a:endParaRPr lang="en-US" sz="1000" dirty="0"/>
          </a:p>
          <a:p>
            <a:pPr eaLnBrk="0"/>
            <a:r>
              <a:rPr lang="en-US" sz="1000" dirty="0"/>
              <a:t>              &lt;</a:t>
            </a:r>
            <a:r>
              <a:rPr lang="en-US" sz="1000" dirty="0" err="1"/>
              <a:t>img</a:t>
            </a:r>
            <a:r>
              <a:rPr lang="en-US" sz="1000" dirty="0"/>
              <a:t> </a:t>
            </a:r>
            <a:r>
              <a:rPr lang="en-US" sz="1000" dirty="0" err="1"/>
              <a:t>src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/</a:t>
            </a:r>
            <a:r>
              <a:rPr lang="en-US" sz="1000" dirty="0" err="1"/>
              <a:t>entrez</a:t>
            </a:r>
            <a:r>
              <a:rPr lang="en-US" sz="1000" dirty="0"/>
              <a:t>/query/static/gifs/</a:t>
            </a:r>
            <a:r>
              <a:rPr lang="en-US" sz="1000" dirty="0" err="1" smtClean="0"/>
              <a:t>entrez_nuc.gif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alt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Nucleotide banner</a:t>
            </a:r>
            <a:r>
              <a:rPr lang="uk-UA" sz="1000" dirty="0" smtClean="0"/>
              <a:t>'</a:t>
            </a:r>
            <a:r>
              <a:rPr lang="en-US" sz="1000" dirty="0" smtClean="0"/>
              <a:t>/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&lt;/td&gt;</a:t>
            </a:r>
          </a:p>
          <a:p>
            <a:pPr eaLnBrk="0"/>
            <a:r>
              <a:rPr lang="en-US" sz="1000" dirty="0"/>
              <a:t>            &lt;td&gt;</a:t>
            </a:r>
          </a:p>
          <a:p>
            <a:pPr eaLnBrk="0"/>
            <a:r>
              <a:rPr lang="en-US" sz="1000" dirty="0"/>
              <a:t>              &lt;table class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medium1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border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bordercolor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#336699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cellpadding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2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 err="1"/>
              <a:t>cellspacing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0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en-US" sz="1000" dirty="0"/>
              <a:t>align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right</a:t>
            </a:r>
            <a:r>
              <a:rPr lang="uk-UA" sz="1000" dirty="0" smtClean="0"/>
              <a:t>'</a:t>
            </a:r>
            <a:r>
              <a:rPr lang="en-US" sz="1000" dirty="0" smtClean="0"/>
              <a:t>&gt;</a:t>
            </a:r>
            <a:endParaRPr lang="en-US" sz="1000" dirty="0"/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tr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787400" y="1676400"/>
            <a:ext cx="7642225" cy="469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Text Files: XML</a:t>
            </a:r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35000" y="1219200"/>
            <a:ext cx="7642225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/>
            <a:r>
              <a:rPr lang="en-US" sz="1000" dirty="0"/>
              <a:t>&lt;?xml version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1.0</a:t>
            </a:r>
            <a:r>
              <a:rPr lang="uk-UA" sz="1000" dirty="0" smtClean="0"/>
              <a:t>'</a:t>
            </a:r>
            <a:r>
              <a:rPr lang="en-US" sz="1000" dirty="0" smtClean="0"/>
              <a:t>?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&lt;!DOCTYPE </a:t>
            </a:r>
            <a:r>
              <a:rPr lang="en-US" sz="1000" dirty="0" err="1"/>
              <a:t>Seq</a:t>
            </a:r>
            <a:r>
              <a:rPr lang="en-US" sz="1000" dirty="0"/>
              <a:t>-entry PUBLIC </a:t>
            </a:r>
            <a:r>
              <a:rPr lang="uk-UA" sz="1000" dirty="0" smtClean="0"/>
              <a:t>'</a:t>
            </a:r>
            <a:r>
              <a:rPr lang="en-US" sz="1000" dirty="0" smtClean="0"/>
              <a:t>-</a:t>
            </a:r>
            <a:r>
              <a:rPr lang="en-US" sz="1000" dirty="0"/>
              <a:t>//NCBI//NCBI </a:t>
            </a:r>
            <a:r>
              <a:rPr lang="en-US" sz="1000" dirty="0" err="1"/>
              <a:t>Seqset</a:t>
            </a:r>
            <a:r>
              <a:rPr lang="en-US" sz="1000" dirty="0"/>
              <a:t>/</a:t>
            </a:r>
            <a:r>
              <a:rPr lang="en-US" sz="1000" dirty="0" smtClean="0"/>
              <a:t>EN</a:t>
            </a:r>
            <a:r>
              <a:rPr lang="uk-UA" sz="1000" dirty="0" smtClean="0"/>
              <a:t>'</a:t>
            </a:r>
            <a:r>
              <a:rPr lang="en-US" sz="1000" dirty="0" smtClean="0"/>
              <a:t> </a:t>
            </a:r>
            <a:r>
              <a:rPr lang="uk-UA" sz="1000" dirty="0" smtClean="0"/>
              <a:t>'</a:t>
            </a:r>
            <a:r>
              <a:rPr lang="en-US" sz="1000" dirty="0" smtClean="0"/>
              <a:t>http</a:t>
            </a:r>
            <a:r>
              <a:rPr lang="en-US" sz="1000" dirty="0"/>
              <a:t>://</a:t>
            </a:r>
            <a:r>
              <a:rPr lang="en-US" sz="1000" dirty="0" err="1"/>
              <a:t>www.ncbi.nlm.nih.gov</a:t>
            </a:r>
            <a:r>
              <a:rPr lang="en-US" sz="1000" dirty="0"/>
              <a:t>/</a:t>
            </a:r>
            <a:r>
              <a:rPr lang="en-US" sz="1000" dirty="0" err="1"/>
              <a:t>dtd</a:t>
            </a:r>
            <a:r>
              <a:rPr lang="en-US" sz="1000" dirty="0"/>
              <a:t>/</a:t>
            </a:r>
            <a:r>
              <a:rPr lang="en-US" sz="1000" dirty="0" err="1" smtClean="0"/>
              <a:t>NCBI_Seqset.dtd</a:t>
            </a:r>
            <a:r>
              <a:rPr lang="uk-UA" sz="1000" dirty="0" smtClean="0"/>
              <a:t>'</a:t>
            </a:r>
            <a:r>
              <a:rPr lang="en-US" sz="1000" dirty="0" smtClean="0"/>
              <a:t>&gt;</a:t>
            </a:r>
            <a:endParaRPr lang="en-US" sz="1000" dirty="0"/>
          </a:p>
          <a:p>
            <a:pPr eaLnBrk="0"/>
            <a:r>
              <a:rPr lang="en-US" sz="1000" dirty="0"/>
              <a:t>&lt;</a:t>
            </a:r>
            <a:r>
              <a:rPr lang="en-US" sz="1000" dirty="0" err="1"/>
              <a:t>Seq</a:t>
            </a:r>
            <a:r>
              <a:rPr lang="en-US" sz="1000" dirty="0"/>
              <a:t>-entry&gt;</a:t>
            </a:r>
          </a:p>
          <a:p>
            <a:pPr eaLnBrk="0"/>
            <a:r>
              <a:rPr lang="en-US" sz="1000" dirty="0"/>
              <a:t>  &lt;</a:t>
            </a:r>
            <a:r>
              <a:rPr lang="en-US" sz="1000" dirty="0" err="1"/>
              <a:t>Seq-entry_set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&lt;</a:t>
            </a:r>
            <a:r>
              <a:rPr lang="en-US" sz="1000" dirty="0" err="1"/>
              <a:t>Bioseq</a:t>
            </a:r>
            <a:r>
              <a:rPr lang="en-US" sz="1000" dirty="0"/>
              <a:t>-set&gt;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Bioseq-set_level</a:t>
            </a:r>
            <a:r>
              <a:rPr lang="en-US" sz="1000" dirty="0"/>
              <a:t>&gt;1&lt;/</a:t>
            </a:r>
            <a:r>
              <a:rPr lang="en-US" sz="1000" dirty="0" err="1"/>
              <a:t>Bioseq-set_level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Bioseq-set_class</a:t>
            </a:r>
            <a:r>
              <a:rPr lang="en-US" sz="1000" dirty="0"/>
              <a:t> value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err="1" smtClean="0"/>
              <a:t>nuc</a:t>
            </a:r>
            <a:r>
              <a:rPr lang="en-US" sz="1000" dirty="0" err="1"/>
              <a:t>-</a:t>
            </a:r>
            <a:r>
              <a:rPr lang="en-US" sz="1000" dirty="0" err="1" smtClean="0"/>
              <a:t>prot</a:t>
            </a:r>
            <a:r>
              <a:rPr lang="uk-UA" sz="1000" dirty="0" smtClean="0"/>
              <a:t>'</a:t>
            </a:r>
            <a:r>
              <a:rPr lang="en-US" sz="1000" dirty="0" smtClean="0"/>
              <a:t>/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&lt;</a:t>
            </a:r>
            <a:r>
              <a:rPr lang="en-US" sz="1000" dirty="0" err="1"/>
              <a:t>Bioseq-set_descr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&lt;</a:t>
            </a:r>
            <a:r>
              <a:rPr lang="en-US" sz="1000" dirty="0" err="1"/>
              <a:t>Seq-descr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&lt;</a:t>
            </a:r>
            <a:r>
              <a:rPr lang="en-US" sz="1000" dirty="0" err="1"/>
              <a:t>Seqdesc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&lt;</a:t>
            </a:r>
            <a:r>
              <a:rPr lang="en-US" sz="1000" dirty="0" err="1"/>
              <a:t>Seqdesc_source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&lt;</a:t>
            </a:r>
            <a:r>
              <a:rPr lang="en-US" sz="1000" dirty="0" err="1"/>
              <a:t>BioSource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BioSource_genome</a:t>
            </a:r>
            <a:r>
              <a:rPr lang="en-US" sz="1000" dirty="0"/>
              <a:t> value</a:t>
            </a:r>
            <a:r>
              <a:rPr lang="en-US" sz="1000" dirty="0" smtClean="0"/>
              <a:t>=</a:t>
            </a:r>
            <a:r>
              <a:rPr lang="uk-UA" sz="1000" dirty="0" smtClean="0"/>
              <a:t>'</a:t>
            </a:r>
            <a:r>
              <a:rPr lang="en-US" sz="1000" dirty="0" smtClean="0"/>
              <a:t>genomic</a:t>
            </a:r>
            <a:r>
              <a:rPr lang="uk-UA" sz="1000" dirty="0" smtClean="0"/>
              <a:t>'</a:t>
            </a:r>
            <a:r>
              <a:rPr lang="en-US" sz="1000" dirty="0" smtClean="0"/>
              <a:t>&gt;</a:t>
            </a:r>
            <a:r>
              <a:rPr lang="en-US" sz="1000" dirty="0"/>
              <a:t>1&lt;/</a:t>
            </a:r>
            <a:r>
              <a:rPr lang="en-US" sz="1000" dirty="0" err="1"/>
              <a:t>BioSource_genome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&lt;</a:t>
            </a:r>
            <a:r>
              <a:rPr lang="en-US" sz="1000" dirty="0" err="1"/>
              <a:t>BioSource_org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&lt;Org-ref&gt;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ref_taxname</a:t>
            </a:r>
            <a:r>
              <a:rPr lang="en-US" sz="1000" dirty="0"/>
              <a:t>&gt;</a:t>
            </a:r>
            <a:r>
              <a:rPr lang="en-US" sz="1000" dirty="0" err="1"/>
              <a:t>Xanthomonas</a:t>
            </a:r>
            <a:r>
              <a:rPr lang="en-US" sz="1000" dirty="0"/>
              <a:t> </a:t>
            </a:r>
            <a:r>
              <a:rPr lang="en-US" sz="1000" dirty="0" err="1"/>
              <a:t>campestris</a:t>
            </a:r>
            <a:r>
              <a:rPr lang="en-US" sz="1000" dirty="0"/>
              <a:t> </a:t>
            </a:r>
            <a:r>
              <a:rPr lang="en-US" sz="1000" dirty="0" err="1"/>
              <a:t>pv</a:t>
            </a:r>
            <a:r>
              <a:rPr lang="en-US" sz="1000" dirty="0"/>
              <a:t>. </a:t>
            </a:r>
            <a:r>
              <a:rPr lang="en-US" sz="1000" dirty="0" err="1"/>
              <a:t>campestris</a:t>
            </a:r>
            <a:r>
              <a:rPr lang="en-US" sz="1000" dirty="0"/>
              <a:t>&lt;/Org-</a:t>
            </a:r>
            <a:r>
              <a:rPr lang="en-US" sz="1000" dirty="0" err="1"/>
              <a:t>ref_taxname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</a:t>
            </a:r>
            <a:r>
              <a:rPr lang="en-US" sz="1000" dirty="0" err="1"/>
              <a:t>Dbtag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Dbtag_db</a:t>
            </a:r>
            <a:r>
              <a:rPr lang="en-US" sz="1000" dirty="0"/>
              <a:t>&gt;</a:t>
            </a:r>
            <a:r>
              <a:rPr lang="en-US" sz="1000" dirty="0" err="1"/>
              <a:t>taxon</a:t>
            </a:r>
            <a:r>
              <a:rPr lang="en-US" sz="1000" dirty="0"/>
              <a:t>&lt;/</a:t>
            </a:r>
            <a:r>
              <a:rPr lang="en-US" sz="1000" dirty="0" err="1"/>
              <a:t>Dbtag_db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Dbtag_tag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&lt;Object-id&gt;</a:t>
            </a:r>
          </a:p>
          <a:p>
            <a:pPr eaLnBrk="0"/>
            <a:r>
              <a:rPr lang="en-US" sz="1000" dirty="0"/>
              <a:t>                            &lt;Object-</a:t>
            </a:r>
            <a:r>
              <a:rPr lang="en-US" sz="1000" dirty="0" err="1"/>
              <a:t>id_id</a:t>
            </a:r>
            <a:r>
              <a:rPr lang="en-US" sz="1000" dirty="0"/>
              <a:t>&gt;340&lt;/Object-</a:t>
            </a:r>
            <a:r>
              <a:rPr lang="en-US" sz="1000" dirty="0" err="1"/>
              <a:t>id_id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&lt;/Object-id&gt;</a:t>
            </a:r>
          </a:p>
          <a:p>
            <a:pPr eaLnBrk="0"/>
            <a:r>
              <a:rPr lang="en-US" sz="1000" dirty="0"/>
              <a:t>                        &lt;/</a:t>
            </a:r>
            <a:r>
              <a:rPr lang="en-US" sz="1000" dirty="0" err="1"/>
              <a:t>Dbtag_tag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&lt;/</a:t>
            </a:r>
            <a:r>
              <a:rPr lang="en-US" sz="1000" dirty="0" err="1"/>
              <a:t>Dbtag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&lt;/Org-</a:t>
            </a:r>
            <a:r>
              <a:rPr lang="en-US" sz="1000" dirty="0" err="1"/>
              <a:t>ref_db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&lt;Org-</a:t>
            </a:r>
            <a:r>
              <a:rPr lang="en-US" sz="1000" dirty="0" err="1"/>
              <a:t>ref_orgname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&lt;</a:t>
            </a:r>
            <a:r>
              <a:rPr lang="en-US" sz="1000" dirty="0" err="1"/>
              <a:t>OrgName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&lt;</a:t>
            </a:r>
            <a:r>
              <a:rPr lang="en-US" sz="1000" dirty="0" err="1"/>
              <a:t>OrgName_name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                          &lt;</a:t>
            </a:r>
            <a:r>
              <a:rPr lang="en-US" sz="1000" dirty="0" err="1"/>
              <a:t>OrgName_name_binomial</a:t>
            </a:r>
            <a:r>
              <a:rPr lang="en-US" sz="1000" dirty="0"/>
              <a:t>&gt;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…</a:t>
            </a:r>
          </a:p>
          <a:p>
            <a:pPr eaLnBrk="0"/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2893</TotalTime>
  <Words>5978</Words>
  <Application>Microsoft Macintosh PowerPoint</Application>
  <PresentationFormat>On-screen Show (4:3)</PresentationFormat>
  <Paragraphs>869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PSC-MARC</vt:lpstr>
      <vt:lpstr>Essential Computing for Bioinformatics</vt:lpstr>
      <vt:lpstr>PowerPoint Presentation</vt:lpstr>
      <vt:lpstr>Outline</vt:lpstr>
      <vt:lpstr>Print the lengths of sequences in a list</vt:lpstr>
      <vt:lpstr>What are Text Files?</vt:lpstr>
      <vt:lpstr>Examples of Text Files</vt:lpstr>
      <vt:lpstr>Top-level Anatomy of a Text File</vt:lpstr>
      <vt:lpstr>Examples of Text Files: HTML</vt:lpstr>
      <vt:lpstr>Examples of Text Files: XML</vt:lpstr>
      <vt:lpstr>Examples of Text Files: GENEBANK</vt:lpstr>
      <vt:lpstr>Examples of Text Files: FASTA</vt:lpstr>
      <vt:lpstr>Examples of Text Files: ClustalW</vt:lpstr>
      <vt:lpstr>SAM Files (TAB Delimitted)</vt:lpstr>
      <vt:lpstr>Loading Fasta Sequences: Step 0</vt:lpstr>
      <vt:lpstr>Loading Fasta Sequences: Step 1</vt:lpstr>
      <vt:lpstr>Loading Fasta Sequences: Step 2</vt:lpstr>
      <vt:lpstr>A Fasta file with three sequences</vt:lpstr>
      <vt:lpstr>Loading Fasta Sequences: Step 3</vt:lpstr>
      <vt:lpstr>Loading Fasta Sequences: Step 4</vt:lpstr>
      <vt:lpstr>Loading Fasta Sequences: Step 5</vt:lpstr>
      <vt:lpstr>Loading Fasta Sequences: Step 6</vt:lpstr>
      <vt:lpstr>Summary of File Operations</vt:lpstr>
      <vt:lpstr>Command Line Programs</vt:lpstr>
      <vt:lpstr>Command Line Programs</vt:lpstr>
      <vt:lpstr>Command Line Programs</vt:lpstr>
      <vt:lpstr>Command Line Programs</vt:lpstr>
      <vt:lpstr>Command Line Programs</vt:lpstr>
      <vt:lpstr>Command Line Programs</vt:lpstr>
      <vt:lpstr>Importing ClustalW Files</vt:lpstr>
      <vt:lpstr>Writing to FASTA Text Files</vt:lpstr>
      <vt:lpstr>Translating and Writing to Text Files</vt:lpstr>
      <vt:lpstr>Examples of Text Files: ClustalW</vt:lpstr>
      <vt:lpstr>Reading from ClustalW Files</vt:lpstr>
      <vt:lpstr>Reading from ClustalW Files Auxiliary Functions</vt:lpstr>
      <vt:lpstr>SAM Files</vt:lpstr>
      <vt:lpstr>Loading a Set of Read Alignments from a SAM File</vt:lpstr>
      <vt:lpstr>Extracting Data Fields from an Alignment</vt:lpstr>
      <vt:lpstr>Computing the Coverage Histogram</vt:lpstr>
      <vt:lpstr>Display Coverage Histogram</vt:lpstr>
      <vt:lpstr>Find First Low Coverage Region</vt:lpstr>
      <vt:lpstr>Find and Display All Low Coverage Regions</vt:lpstr>
      <vt:lpstr>Homework</vt:lpstr>
    </vt:vector>
  </TitlesOfParts>
  <Company>PSC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202</cp:revision>
  <cp:lastPrinted>2013-06-21T21:34:31Z</cp:lastPrinted>
  <dcterms:created xsi:type="dcterms:W3CDTF">2012-06-22T15:33:40Z</dcterms:created>
  <dcterms:modified xsi:type="dcterms:W3CDTF">2016-02-23T01:35:54Z</dcterms:modified>
</cp:coreProperties>
</file>