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8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84" r:id="rId4"/>
    <p:sldId id="272" r:id="rId5"/>
    <p:sldId id="291" r:id="rId6"/>
    <p:sldId id="286" r:id="rId7"/>
    <p:sldId id="292" r:id="rId8"/>
    <p:sldId id="287" r:id="rId9"/>
    <p:sldId id="288" r:id="rId10"/>
    <p:sldId id="289" r:id="rId11"/>
    <p:sldId id="293" r:id="rId12"/>
    <p:sldId id="285" r:id="rId13"/>
    <p:sldId id="290" r:id="rId14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2" autoAdjust="0"/>
    <p:restoredTop sz="88034" autoAdjust="0"/>
  </p:normalViewPr>
  <p:slideViewPr>
    <p:cSldViewPr>
      <p:cViewPr varScale="1">
        <p:scale>
          <a:sx n="60" d="100"/>
          <a:sy n="6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31555DB1-8736-42A3-B48D-2B08FB93332A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5400D380-E0D7-4EB1-B91E-BFCC7DA7F2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0BDB199F-A56C-4049-BA04-1447030960FF}" type="datetimeFigureOut">
              <a:rPr lang="en-US" smtClean="0"/>
              <a:pPr/>
              <a:t>1/21/2019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extLst/>
          </a:lstStyle>
          <a:p>
            <a:fld id="{B3A019F3-8596-4028-9847-CBD3A185B0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3A019F3-8596-4028-9847-CBD3A185B0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4102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4102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371600"/>
            <a:ext cx="3965448" cy="9144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22098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 hasCustomPrompt="1"/>
          </p:nvPr>
        </p:nvSpPr>
        <p:spPr>
          <a:xfrm>
            <a:off x="4419600" y="1371600"/>
            <a:ext cx="3962400" cy="9144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22098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27D93220-918A-400D-B3FA-D8B22567DEBB}" type="datetime1">
              <a:rPr lang="en-US" smtClean="0"/>
              <a:pPr algn="r"/>
              <a:t>1/21/2019</a:t>
            </a:fld>
            <a:endParaRPr lang="en-US"/>
          </a:p>
        </p:txBody>
      </p:sp>
      <p:sp>
        <p:nvSpPr>
          <p:cNvPr id="22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23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 hasCustomPrompt="1"/>
          </p:nvPr>
        </p:nvSpPr>
        <p:spPr>
          <a:xfrm>
            <a:off x="990600" y="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heading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F7F1F872-C5DE-403B-85F0-1024E6CA1886}" type="datetime1">
              <a:rPr lang="en-US" smtClean="0"/>
              <a:pPr algn="r"/>
              <a:t>1/21/2019</a:t>
            </a:fld>
            <a:endParaRPr lang="en-US"/>
          </a:p>
        </p:txBody>
      </p:sp>
      <p:sp>
        <p:nvSpPr>
          <p:cNvPr id="8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/>
          </a:p>
        </p:txBody>
      </p:sp>
      <p:sp>
        <p:nvSpPr>
          <p:cNvPr id="9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4102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257800"/>
            <a:ext cx="9144000" cy="16002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5410200"/>
            <a:ext cx="7239000" cy="533400"/>
          </a:xfrm>
          <a:noFill/>
        </p:spPr>
        <p:txBody>
          <a:bodyPr vert="horz"/>
          <a:lstStyle>
            <a:lvl1pPr algn="l">
              <a:defRPr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>
              <a:defRPr>
                <a:solidFill>
                  <a:srgbClr val="A0A0A0"/>
                </a:solidFill>
              </a:defRPr>
            </a:lvl1pPr>
            <a:extLst/>
          </a:lstStyle>
          <a:p>
            <a:fld id="{5A8D346D-A53F-433C-9D37-45A337EA482C}" type="datetime1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>
          <a:xfrm>
            <a:off x="2705100" y="6477000"/>
            <a:ext cx="37338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1080" cy="304800"/>
          </a:xfrm>
        </p:spPr>
        <p:txBody>
          <a:bodyPr anchor="ctr"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4645880"/>
            <a:ext cx="9144000" cy="27432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8720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1143000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057400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057400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CCD717AA-EA39-47F3-8A0A-15B3575EDB53}" type="datetime1">
              <a:rPr lang="en-US" smtClean="0"/>
              <a:pPr algn="r"/>
              <a:t>1/21/2019</a:t>
            </a:fld>
            <a:endParaRPr lang="en-US" sz="1000" dirty="0">
              <a:solidFill>
                <a:schemeClr val="tx1">
                  <a:tint val="65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r"/>
            <a:fld id="{256D3EEF-DE4E-429D-8EC4-DDC531AFF587}" type="slidenum">
              <a:rPr lang="en-US" sz="1000" smtClean="0"/>
              <a:pPr algn="r"/>
              <a:t>‹#›</a:t>
            </a:fld>
            <a:endParaRPr lang="en-US" sz="1000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s-PR" dirty="0" smtClean="0"/>
              <a:t>Inversores con Carga Resistiva</a:t>
            </a:r>
            <a:endParaRPr lang="es-PR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n-US" dirty="0" smtClean="0"/>
              <a:t>Gladys O. Ducoudray					</a:t>
            </a:r>
            <a:r>
              <a:rPr lang="en-US" dirty="0" smtClean="0"/>
              <a:t>17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enero</a:t>
            </a:r>
            <a:r>
              <a:rPr lang="en-US" dirty="0" smtClean="0"/>
              <a:t> </a:t>
            </a:r>
            <a:r>
              <a:rPr lang="en-US" dirty="0" smtClean="0"/>
              <a:t>de </a:t>
            </a:r>
            <a:r>
              <a:rPr lang="en-US" dirty="0" smtClean="0"/>
              <a:t>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590800" y="5791200"/>
            <a:ext cx="4876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90600" y="926763"/>
            <a:ext cx="7924800" cy="5550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dirty="0" smtClean="0"/>
              <a:t>Como la ecuación dictada por KVL aun aplica, si </a:t>
            </a:r>
            <a:r>
              <a:rPr lang="es-PR" sz="2800" dirty="0" smtClean="0"/>
              <a:t>representamos el </a:t>
            </a:r>
            <a:r>
              <a:rPr lang="es-PR" sz="2800" dirty="0" smtClean="0"/>
              <a:t>valor especifico de </a:t>
            </a:r>
            <a:r>
              <a:rPr lang="es-PR" sz="2800" i="1" dirty="0" err="1" smtClean="0"/>
              <a:t>v</a:t>
            </a:r>
            <a:r>
              <a:rPr lang="es-PR" sz="2800" i="1" baseline="-25000" dirty="0" err="1" smtClean="0"/>
              <a:t>O</a:t>
            </a:r>
            <a:r>
              <a:rPr lang="es-PR" sz="2800" i="1" dirty="0" smtClean="0"/>
              <a:t> que satisface la condición anterior </a:t>
            </a:r>
            <a:r>
              <a:rPr lang="es-PR" sz="2800" dirty="0" smtClean="0"/>
              <a:t>podemos </a:t>
            </a:r>
            <a:r>
              <a:rPr lang="es-PR" sz="2800" dirty="0" smtClean="0"/>
              <a:t>escribir que</a:t>
            </a:r>
          </a:p>
          <a:p>
            <a:r>
              <a:rPr lang="es-PR" sz="2800" i="1" dirty="0" err="1" smtClean="0"/>
              <a:t>v</a:t>
            </a:r>
            <a:r>
              <a:rPr lang="es-PR" sz="2800" i="1" baseline="-25000" dirty="0" err="1" smtClean="0"/>
              <a:t>o</a:t>
            </a:r>
            <a:r>
              <a:rPr lang="es-PR" sz="2800" i="1" dirty="0" smtClean="0"/>
              <a:t> = V</a:t>
            </a:r>
            <a:r>
              <a:rPr lang="es-PR" sz="2800" i="1" baseline="-25000" dirty="0" smtClean="0"/>
              <a:t>DD</a:t>
            </a:r>
            <a:r>
              <a:rPr lang="es-PR" sz="2800" i="1" dirty="0" smtClean="0"/>
              <a:t> –</a:t>
            </a:r>
            <a:r>
              <a:rPr lang="es-PR" sz="2800" i="1" dirty="0" err="1" smtClean="0"/>
              <a:t>i</a:t>
            </a:r>
            <a:r>
              <a:rPr lang="es-PR" sz="2800" i="1" baseline="-25000" dirty="0" err="1" smtClean="0"/>
              <a:t>D</a:t>
            </a:r>
            <a:r>
              <a:rPr lang="es-PR" sz="2800" i="1" dirty="0" err="1" smtClean="0"/>
              <a:t>R</a:t>
            </a:r>
            <a:r>
              <a:rPr lang="es-PR" sz="2800" i="1" baseline="-25000" dirty="0" err="1" smtClean="0"/>
              <a:t>D</a:t>
            </a:r>
            <a:r>
              <a:rPr lang="es-PR" sz="2800" i="1" baseline="-25000" dirty="0" smtClean="0"/>
              <a:t> </a:t>
            </a:r>
            <a:r>
              <a:rPr lang="es-PR" sz="2800" i="1" dirty="0" smtClean="0"/>
              <a:t> </a:t>
            </a:r>
            <a:r>
              <a:rPr lang="es-PR" sz="2800" i="1" dirty="0" smtClean="0">
                <a:solidFill>
                  <a:srgbClr val="C00000"/>
                </a:solidFill>
              </a:rPr>
              <a:t>Sustituye </a:t>
            </a:r>
            <a:r>
              <a:rPr lang="es-PR" sz="2800" i="1" dirty="0" err="1" smtClean="0">
                <a:solidFill>
                  <a:srgbClr val="C00000"/>
                </a:solidFill>
              </a:rPr>
              <a:t>i</a:t>
            </a:r>
            <a:r>
              <a:rPr lang="es-PR" sz="2800" i="1" baseline="-25000" dirty="0" err="1" smtClean="0">
                <a:solidFill>
                  <a:srgbClr val="C00000"/>
                </a:solidFill>
              </a:rPr>
              <a:t>D</a:t>
            </a:r>
            <a:r>
              <a:rPr lang="es-PR" sz="2800" i="1" dirty="0" smtClean="0">
                <a:solidFill>
                  <a:srgbClr val="C00000"/>
                </a:solidFill>
              </a:rPr>
              <a:t> en la ecuación</a:t>
            </a:r>
            <a:endParaRPr lang="es-PR" sz="2800" i="1" baseline="-25000" dirty="0" smtClean="0">
              <a:solidFill>
                <a:srgbClr val="C00000"/>
              </a:solidFill>
            </a:endParaRPr>
          </a:p>
          <a:p>
            <a:r>
              <a:rPr lang="es-PR" sz="2800" i="1" dirty="0" err="1" smtClean="0"/>
              <a:t>i</a:t>
            </a:r>
            <a:r>
              <a:rPr lang="es-PR" sz="2800" i="1" baseline="-25000" dirty="0" err="1" smtClean="0"/>
              <a:t>D</a:t>
            </a:r>
            <a:r>
              <a:rPr lang="es-PR" sz="2800" i="1" dirty="0" smtClean="0"/>
              <a:t> = (0.15mA/V</a:t>
            </a:r>
            <a:r>
              <a:rPr lang="es-PR" sz="2800" i="1" baseline="30000" dirty="0" smtClean="0"/>
              <a:t>2</a:t>
            </a:r>
            <a:r>
              <a:rPr lang="es-PR" sz="2800" i="1" dirty="0" smtClean="0"/>
              <a:t>  (1.5)</a:t>
            </a:r>
            <a:r>
              <a:rPr lang="es-PR" sz="2800" dirty="0" smtClean="0"/>
              <a:t>(2(V</a:t>
            </a:r>
            <a:r>
              <a:rPr lang="es-PR" sz="2800" baseline="-25000" dirty="0" smtClean="0"/>
              <a:t>IH</a:t>
            </a:r>
            <a:r>
              <a:rPr lang="es-PR" sz="2800" i="1" dirty="0" smtClean="0"/>
              <a:t> -0.5)</a:t>
            </a:r>
            <a:r>
              <a:rPr lang="es-PR" sz="2800" i="1" dirty="0" err="1" smtClean="0"/>
              <a:t>v</a:t>
            </a:r>
            <a:r>
              <a:rPr lang="es-PR" sz="2800" i="1" baseline="-25000" dirty="0" err="1" smtClean="0"/>
              <a:t>O</a:t>
            </a:r>
            <a:r>
              <a:rPr lang="es-PR" sz="2800" i="1" dirty="0" smtClean="0"/>
              <a:t> – v</a:t>
            </a:r>
            <a:r>
              <a:rPr lang="es-PR" sz="2800" i="1" baseline="-25000" dirty="0" smtClean="0"/>
              <a:t>O</a:t>
            </a:r>
            <a:r>
              <a:rPr lang="es-PR" sz="2800" i="1" baseline="30000" dirty="0" smtClean="0"/>
              <a:t>2</a:t>
            </a:r>
            <a:r>
              <a:rPr lang="es-PR" sz="2800" dirty="0" smtClean="0"/>
              <a:t>))</a:t>
            </a:r>
          </a:p>
          <a:p>
            <a:r>
              <a:rPr lang="es-PR" sz="2800" i="1" dirty="0" smtClean="0"/>
              <a:t>Use V</a:t>
            </a:r>
            <a:r>
              <a:rPr lang="es-PR" sz="2800" i="1" baseline="-25000" dirty="0" smtClean="0"/>
              <a:t>IH</a:t>
            </a:r>
            <a:r>
              <a:rPr lang="es-PR" sz="2800" i="1" dirty="0" smtClean="0"/>
              <a:t> =2v</a:t>
            </a:r>
            <a:r>
              <a:rPr lang="es-PR" sz="2800" i="1" baseline="-25000" dirty="0" smtClean="0"/>
              <a:t>O</a:t>
            </a:r>
            <a:r>
              <a:rPr lang="es-PR" sz="2800" i="1" dirty="0" smtClean="0"/>
              <a:t> – 1/</a:t>
            </a:r>
            <a:r>
              <a:rPr lang="es-PR" sz="2800" dirty="0" smtClean="0"/>
              <a:t>11</a:t>
            </a:r>
            <a:r>
              <a:rPr lang="es-PR" sz="2800" i="1" dirty="0" smtClean="0"/>
              <a:t>.25+0.5</a:t>
            </a:r>
          </a:p>
          <a:p>
            <a:endParaRPr lang="es-PR" sz="2800" i="1" baseline="-25000" dirty="0" smtClean="0"/>
          </a:p>
          <a:p>
            <a:r>
              <a:rPr lang="es-PR" sz="2800" dirty="0" err="1" smtClean="0"/>
              <a:t>v</a:t>
            </a:r>
            <a:r>
              <a:rPr lang="es-PR" sz="2800" baseline="-25000" dirty="0" err="1" smtClean="0"/>
              <a:t>o</a:t>
            </a:r>
            <a:r>
              <a:rPr lang="es-PR" sz="2800" dirty="0" smtClean="0"/>
              <a:t>= 1</a:t>
            </a:r>
            <a:r>
              <a:rPr lang="es-PR" sz="2800" i="1" dirty="0" smtClean="0"/>
              <a:t>.8V-(5.625)</a:t>
            </a:r>
            <a:r>
              <a:rPr lang="es-PR" sz="2800" dirty="0" smtClean="0"/>
              <a:t>(2(2</a:t>
            </a:r>
            <a:r>
              <a:rPr lang="es-PR" sz="2800" i="1" dirty="0" smtClean="0"/>
              <a:t>v</a:t>
            </a:r>
            <a:r>
              <a:rPr lang="es-PR" sz="2800" i="1" baseline="-25000" dirty="0" smtClean="0"/>
              <a:t>o</a:t>
            </a:r>
            <a:r>
              <a:rPr lang="es-PR" sz="2800" i="1" dirty="0" smtClean="0"/>
              <a:t> – 1/</a:t>
            </a:r>
            <a:r>
              <a:rPr lang="es-PR" sz="2800" dirty="0" smtClean="0"/>
              <a:t>11</a:t>
            </a:r>
            <a:r>
              <a:rPr lang="es-PR" sz="2800" i="1" dirty="0" smtClean="0"/>
              <a:t>.25</a:t>
            </a:r>
            <a:r>
              <a:rPr lang="es-PR" sz="2800" dirty="0" smtClean="0"/>
              <a:t>)</a:t>
            </a:r>
            <a:r>
              <a:rPr lang="es-PR" sz="2800" i="1" dirty="0" smtClean="0"/>
              <a:t>x- v</a:t>
            </a:r>
            <a:r>
              <a:rPr lang="es-PR" sz="2800" i="1" baseline="-25000" dirty="0" smtClean="0"/>
              <a:t>o</a:t>
            </a:r>
            <a:r>
              <a:rPr lang="es-PR" sz="2800" i="1" baseline="30000" dirty="0" smtClean="0"/>
              <a:t>2</a:t>
            </a:r>
            <a:r>
              <a:rPr lang="es-PR" sz="2800" dirty="0" smtClean="0"/>
              <a:t>)</a:t>
            </a:r>
          </a:p>
          <a:p>
            <a:r>
              <a:rPr lang="es-PR" sz="2800" dirty="0" smtClean="0"/>
              <a:t>= 1</a:t>
            </a:r>
            <a:r>
              <a:rPr lang="es-PR" sz="2800" i="1" dirty="0" smtClean="0"/>
              <a:t>.8V -11.25(2 v</a:t>
            </a:r>
            <a:r>
              <a:rPr lang="es-PR" sz="2800" i="1" baseline="-25000" dirty="0" smtClean="0"/>
              <a:t>o</a:t>
            </a:r>
            <a:r>
              <a:rPr lang="es-PR" sz="2800" i="1" baseline="30000" dirty="0" smtClean="0"/>
              <a:t>2</a:t>
            </a:r>
            <a:r>
              <a:rPr lang="es-PR" sz="2800" i="1" dirty="0" smtClean="0"/>
              <a:t>- 1/</a:t>
            </a:r>
            <a:r>
              <a:rPr lang="es-PR" sz="2800" dirty="0" smtClean="0"/>
              <a:t>11.</a:t>
            </a:r>
            <a:r>
              <a:rPr lang="es-PR" sz="2800" i="1" dirty="0" smtClean="0"/>
              <a:t>25</a:t>
            </a:r>
            <a:r>
              <a:rPr lang="es-PR" sz="2800" dirty="0" smtClean="0"/>
              <a:t>)</a:t>
            </a:r>
            <a:r>
              <a:rPr lang="es-PR" sz="2800" i="1" dirty="0" err="1" smtClean="0"/>
              <a:t>v</a:t>
            </a:r>
            <a:r>
              <a:rPr lang="es-PR" sz="2800" i="1" baseline="-25000" dirty="0" err="1" smtClean="0"/>
              <a:t>o</a:t>
            </a:r>
            <a:r>
              <a:rPr lang="es-PR" sz="2800" i="1" dirty="0" smtClean="0"/>
              <a:t> + 5.625 v</a:t>
            </a:r>
            <a:r>
              <a:rPr lang="es-PR" sz="2800" i="1" baseline="-25000" dirty="0" smtClean="0"/>
              <a:t>o</a:t>
            </a:r>
            <a:r>
              <a:rPr lang="es-PR" sz="2800" i="1" baseline="30000" dirty="0" smtClean="0"/>
              <a:t>2</a:t>
            </a:r>
          </a:p>
          <a:p>
            <a:r>
              <a:rPr lang="es-PR" sz="2800" dirty="0" smtClean="0"/>
              <a:t>= 1</a:t>
            </a:r>
            <a:r>
              <a:rPr lang="es-PR" sz="2800" i="1" dirty="0" smtClean="0"/>
              <a:t>.8V – 22.5 v</a:t>
            </a:r>
            <a:r>
              <a:rPr lang="es-PR" sz="2800" i="1" baseline="-25000" dirty="0" smtClean="0"/>
              <a:t>o</a:t>
            </a:r>
            <a:r>
              <a:rPr lang="es-PR" sz="2800" i="1" baseline="30000" dirty="0" smtClean="0"/>
              <a:t>2 </a:t>
            </a:r>
            <a:r>
              <a:rPr lang="es-PR" sz="2800" i="1" dirty="0" smtClean="0"/>
              <a:t> + v</a:t>
            </a:r>
            <a:r>
              <a:rPr lang="es-PR" sz="2800" i="1" baseline="-25000" dirty="0" smtClean="0"/>
              <a:t>o</a:t>
            </a:r>
            <a:r>
              <a:rPr lang="es-PR" sz="2800" i="1" baseline="30000" dirty="0" smtClean="0"/>
              <a:t>2</a:t>
            </a:r>
            <a:r>
              <a:rPr lang="es-PR" sz="2800" i="1" dirty="0" smtClean="0"/>
              <a:t> + 5.625 v</a:t>
            </a:r>
            <a:r>
              <a:rPr lang="es-PR" sz="2800" i="1" baseline="-25000" dirty="0" smtClean="0"/>
              <a:t>o</a:t>
            </a:r>
            <a:r>
              <a:rPr lang="es-PR" sz="2800" i="1" baseline="30000" dirty="0" smtClean="0"/>
              <a:t>2   </a:t>
            </a:r>
            <a:r>
              <a:rPr lang="es-PR" sz="2800" i="1" baseline="30000" dirty="0" smtClean="0">
                <a:solidFill>
                  <a:srgbClr val="C00000"/>
                </a:solidFill>
              </a:rPr>
              <a:t> use cuadrática</a:t>
            </a:r>
          </a:p>
          <a:p>
            <a:r>
              <a:rPr lang="es-PR" sz="2800" i="1" dirty="0" err="1" smtClean="0"/>
              <a:t>v</a:t>
            </a:r>
            <a:r>
              <a:rPr lang="es-PR" sz="2800" i="1" baseline="-25000" dirty="0" err="1" smtClean="0"/>
              <a:t>o</a:t>
            </a:r>
            <a:r>
              <a:rPr lang="es-PR" sz="2800" i="1" dirty="0" smtClean="0"/>
              <a:t> =</a:t>
            </a:r>
            <a:r>
              <a:rPr lang="es-PR" sz="2800" dirty="0" smtClean="0"/>
              <a:t>√1.</a:t>
            </a:r>
            <a:r>
              <a:rPr lang="es-PR" sz="2800" i="1" dirty="0" smtClean="0"/>
              <a:t>8/16.875 = </a:t>
            </a:r>
            <a:r>
              <a:rPr lang="es-PR" sz="2800" i="1" dirty="0" smtClean="0"/>
              <a:t>0.327=</a:t>
            </a:r>
            <a:r>
              <a:rPr lang="es-PR" sz="2800" i="1" dirty="0" err="1" smtClean="0"/>
              <a:t>v</a:t>
            </a:r>
            <a:r>
              <a:rPr lang="es-PR" sz="2800" i="1" baseline="-25000" dirty="0" err="1" smtClean="0"/>
              <a:t>O</a:t>
            </a:r>
            <a:endParaRPr lang="es-PR" sz="2800" i="1" baseline="-25000" dirty="0" smtClean="0"/>
          </a:p>
          <a:p>
            <a:endParaRPr lang="es-PR" sz="2800" i="1" dirty="0" smtClean="0"/>
          </a:p>
          <a:p>
            <a:pPr algn="ctr"/>
            <a:r>
              <a:rPr lang="es-PR" sz="2800" i="1" dirty="0" smtClean="0">
                <a:solidFill>
                  <a:schemeClr val="bg1"/>
                </a:solidFill>
              </a:rPr>
              <a:t>V</a:t>
            </a:r>
            <a:r>
              <a:rPr lang="es-PR" sz="2800" i="1" baseline="-25000" dirty="0" smtClean="0">
                <a:solidFill>
                  <a:schemeClr val="bg1"/>
                </a:solidFill>
              </a:rPr>
              <a:t>IH</a:t>
            </a:r>
            <a:r>
              <a:rPr lang="es-PR" sz="2800" i="1" dirty="0" smtClean="0">
                <a:solidFill>
                  <a:schemeClr val="bg1"/>
                </a:solidFill>
              </a:rPr>
              <a:t> = 2(0.327) + 0.411 = 1.06V</a:t>
            </a:r>
            <a:endParaRPr lang="es-PR" sz="2800" dirty="0">
              <a:solidFill>
                <a:schemeClr val="bg1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066800" y="-304800"/>
            <a:ext cx="7498080" cy="1143000"/>
          </a:xfrm>
        </p:spPr>
        <p:txBody>
          <a:bodyPr>
            <a:normAutofit/>
          </a:bodyPr>
          <a:lstStyle/>
          <a:p>
            <a:r>
              <a:rPr lang="es-PR" dirty="0" smtClean="0"/>
              <a:t>Cálculo de V</a:t>
            </a:r>
            <a:r>
              <a:rPr lang="es-PR" baseline="-25000" dirty="0" smtClean="0"/>
              <a:t>IH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Cálculo </a:t>
            </a:r>
            <a:r>
              <a:rPr lang="es-PR" dirty="0" smtClean="0"/>
              <a:t>V</a:t>
            </a:r>
            <a:r>
              <a:rPr lang="es-PR" baseline="-25000" dirty="0" smtClean="0"/>
              <a:t>M</a:t>
            </a:r>
            <a:endParaRPr lang="en-US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981" t="31250" r="22941" b="31108"/>
          <a:stretch>
            <a:fillRect/>
          </a:stretch>
        </p:blipFill>
        <p:spPr bwMode="auto">
          <a:xfrm>
            <a:off x="1253701" y="1828800"/>
            <a:ext cx="64424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Vin en </a:t>
            </a:r>
            <a:r>
              <a:rPr lang="en-US" dirty="0" err="1" smtClean="0"/>
              <a:t>eje</a:t>
            </a:r>
            <a:r>
              <a:rPr lang="en-US" dirty="0" smtClean="0"/>
              <a:t> de X=</a:t>
            </a:r>
            <a:r>
              <a:rPr lang="en-US" dirty="0" err="1" smtClean="0"/>
              <a:t>Vout</a:t>
            </a:r>
            <a:r>
              <a:rPr lang="en-US" dirty="0" smtClean="0"/>
              <a:t> en </a:t>
            </a:r>
            <a:r>
              <a:rPr lang="en-US" dirty="0" err="1" smtClean="0"/>
              <a:t>eje</a:t>
            </a:r>
            <a:r>
              <a:rPr lang="en-US" dirty="0" smtClean="0"/>
              <a:t> de y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810000" y="3200400"/>
            <a:ext cx="1676400" cy="1524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724400" y="1981200"/>
            <a:ext cx="685800" cy="1752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724400" y="5486400"/>
            <a:ext cx="3352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dirty="0" smtClean="0"/>
              <a:t>Cálculo de </a:t>
            </a:r>
            <a:r>
              <a:rPr lang="es-PR" dirty="0" err="1" smtClean="0"/>
              <a:t>V</a:t>
            </a:r>
            <a:r>
              <a:rPr lang="es-PR" baseline="-25000" dirty="0" err="1" smtClean="0"/>
              <a:t>m</a:t>
            </a:r>
            <a:endParaRPr lang="es-PR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143000" y="1524000"/>
            <a:ext cx="4267200" cy="46634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in</a:t>
            </a:r>
            <a:r>
              <a:rPr lang="en-US" dirty="0" smtClean="0"/>
              <a:t>=</a:t>
            </a:r>
            <a:r>
              <a:rPr lang="en-US" dirty="0" err="1" smtClean="0"/>
              <a:t>V</a:t>
            </a:r>
            <a:r>
              <a:rPr lang="en-US" baseline="-25000" dirty="0" err="1" smtClean="0"/>
              <a:t>out</a:t>
            </a:r>
            <a:r>
              <a:rPr lang="en-US" dirty="0" smtClean="0"/>
              <a:t>: 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tanto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V</a:t>
            </a:r>
            <a:r>
              <a:rPr lang="en-US" baseline="-25000" dirty="0" smtClean="0"/>
              <a:t>DS</a:t>
            </a:r>
            <a:r>
              <a:rPr lang="en-US" dirty="0" smtClean="0"/>
              <a:t>=V</a:t>
            </a:r>
            <a:r>
              <a:rPr lang="en-US" baseline="-25000" dirty="0" smtClean="0"/>
              <a:t>GS</a:t>
            </a:r>
          </a:p>
          <a:p>
            <a:r>
              <a:rPr lang="en-US" dirty="0" smtClean="0"/>
              <a:t>Transistor en </a:t>
            </a:r>
            <a:r>
              <a:rPr lang="en-US" dirty="0" err="1" smtClean="0"/>
              <a:t>saturación</a:t>
            </a:r>
            <a:r>
              <a:rPr lang="en-US" dirty="0" smtClean="0"/>
              <a:t> y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953000"/>
            <a:ext cx="54864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dirty="0" smtClean="0"/>
              <a:t>V</a:t>
            </a:r>
            <a:r>
              <a:rPr lang="es-PR" baseline="-25000" dirty="0" smtClean="0"/>
              <a:t>O</a:t>
            </a:r>
            <a:r>
              <a:rPr lang="es-PR" dirty="0" smtClean="0"/>
              <a:t>= 1</a:t>
            </a:r>
            <a:r>
              <a:rPr lang="es-PR" i="1" dirty="0" smtClean="0"/>
              <a:t>.8V - (25kΩ  0.15mA/V</a:t>
            </a:r>
            <a:r>
              <a:rPr lang="es-PR" i="1" baseline="30000" dirty="0" smtClean="0"/>
              <a:t>2</a:t>
            </a:r>
            <a:r>
              <a:rPr lang="es-PR" i="1" dirty="0" smtClean="0"/>
              <a:t>  1.5) (vi – 0.5V)</a:t>
            </a:r>
            <a:r>
              <a:rPr lang="es-PR" i="1" baseline="30000" dirty="0" smtClean="0"/>
              <a:t>2</a:t>
            </a:r>
          </a:p>
          <a:p>
            <a:endParaRPr lang="es-PR" i="1" dirty="0" smtClean="0"/>
          </a:p>
          <a:p>
            <a:r>
              <a:rPr lang="es-PR" i="1" dirty="0" smtClean="0"/>
              <a:t>V</a:t>
            </a:r>
            <a:r>
              <a:rPr lang="es-PR" i="1" baseline="-25000" dirty="0" smtClean="0"/>
              <a:t>M</a:t>
            </a:r>
            <a:r>
              <a:rPr lang="es-PR" i="1" dirty="0" smtClean="0"/>
              <a:t> = 1.8V - (5.625) (V</a:t>
            </a:r>
            <a:r>
              <a:rPr lang="es-PR" i="1" baseline="-25000" dirty="0" smtClean="0"/>
              <a:t>M</a:t>
            </a:r>
            <a:r>
              <a:rPr lang="es-PR" i="1" dirty="0" smtClean="0"/>
              <a:t> – 0.5V)</a:t>
            </a:r>
            <a:r>
              <a:rPr lang="es-PR" i="1" baseline="30000" dirty="0" smtClean="0"/>
              <a:t>2</a:t>
            </a:r>
          </a:p>
          <a:p>
            <a:r>
              <a:rPr lang="es-PR" dirty="0" smtClean="0"/>
              <a:t>= 1</a:t>
            </a:r>
            <a:r>
              <a:rPr lang="es-PR" i="1" dirty="0" smtClean="0"/>
              <a:t>.8 – 5.625(V</a:t>
            </a:r>
            <a:r>
              <a:rPr lang="es-PR" i="1" baseline="-25000" dirty="0" smtClean="0"/>
              <a:t>M</a:t>
            </a:r>
            <a:r>
              <a:rPr lang="es-PR" i="1" baseline="30000" dirty="0" smtClean="0"/>
              <a:t>2 -</a:t>
            </a:r>
            <a:r>
              <a:rPr lang="es-PR" i="1" dirty="0" smtClean="0"/>
              <a:t> V</a:t>
            </a:r>
            <a:r>
              <a:rPr lang="es-PR" i="1" baseline="-25000" dirty="0" smtClean="0"/>
              <a:t>M</a:t>
            </a:r>
            <a:r>
              <a:rPr lang="es-PR" i="1" dirty="0" smtClean="0"/>
              <a:t> + 0.25</a:t>
            </a:r>
            <a:r>
              <a:rPr lang="es-PR" i="1" dirty="0" smtClean="0"/>
              <a:t>)</a:t>
            </a:r>
            <a:endParaRPr lang="es-PR" dirty="0" smtClean="0"/>
          </a:p>
          <a:p>
            <a:endParaRPr lang="es-PR" i="1" dirty="0" smtClean="0"/>
          </a:p>
          <a:p>
            <a:endParaRPr lang="es-PR" sz="2800" b="1" i="1" dirty="0" smtClean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981200" y="3994150"/>
          <a:ext cx="2701925" cy="730250"/>
        </p:xfrm>
        <a:graphic>
          <a:graphicData uri="http://schemas.openxmlformats.org/presentationml/2006/ole">
            <p:oleObj spid="_x0000_s35842" name="Equation" r:id="rId3" imgW="1269720" imgH="342720" progId="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2209800" y="3276600"/>
          <a:ext cx="1917700" cy="406400"/>
        </p:xfrm>
        <a:graphic>
          <a:graphicData uri="http://schemas.openxmlformats.org/presentationml/2006/ole">
            <p:oleObj spid="_x0000_s35843" name="Equation" r:id="rId4" imgW="901440" imgH="190440" progId="">
              <p:embed/>
            </p:oleObj>
          </a:graphicData>
        </a:graphic>
      </p:graphicFrame>
      <p:pic>
        <p:nvPicPr>
          <p:cNvPr id="1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8824" t="31250" r="43652" b="21875"/>
          <a:stretch>
            <a:fillRect/>
          </a:stretch>
        </p:blipFill>
        <p:spPr bwMode="auto">
          <a:xfrm>
            <a:off x="6019800" y="1272995"/>
            <a:ext cx="2587622" cy="390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953000" y="5751493"/>
            <a:ext cx="3048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2800" b="1" i="1" dirty="0" smtClean="0">
                <a:solidFill>
                  <a:schemeClr val="bg1"/>
                </a:solidFill>
              </a:rPr>
              <a:t>V</a:t>
            </a:r>
            <a:r>
              <a:rPr lang="es-PR" sz="2800" b="1" i="1" baseline="-25000" dirty="0" smtClean="0">
                <a:solidFill>
                  <a:schemeClr val="bg1"/>
                </a:solidFill>
              </a:rPr>
              <a:t>M</a:t>
            </a:r>
            <a:r>
              <a:rPr lang="es-PR" sz="2800" b="1" i="1" dirty="0" smtClean="0">
                <a:solidFill>
                  <a:schemeClr val="bg1"/>
                </a:solidFill>
              </a:rPr>
              <a:t> = 0.9V =VDD/</a:t>
            </a:r>
            <a:r>
              <a:rPr lang="es-PR" sz="2800" b="1" dirty="0" smtClean="0">
                <a:solidFill>
                  <a:schemeClr val="bg1"/>
                </a:solidFill>
              </a:rPr>
              <a:t>2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90600" y="1752600"/>
            <a:ext cx="4191000" cy="4572000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Noise Margin low (N</a:t>
            </a:r>
            <a:r>
              <a:rPr lang="en-US" baseline="-25000" dirty="0" smtClean="0"/>
              <a:t>ML</a:t>
            </a:r>
            <a:r>
              <a:rPr lang="en-US" dirty="0" smtClean="0"/>
              <a:t>)and noise margin high (N</a:t>
            </a:r>
            <a:r>
              <a:rPr lang="en-US" baseline="-25000" dirty="0" smtClean="0"/>
              <a:t>MH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981" t="31250" r="22941" b="31108"/>
          <a:stretch>
            <a:fillRect/>
          </a:stretch>
        </p:blipFill>
        <p:spPr bwMode="auto">
          <a:xfrm>
            <a:off x="5410200" y="2047734"/>
            <a:ext cx="4114800" cy="3667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838200" y="4953000"/>
            <a:ext cx="2590800" cy="12954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219200" y="2045017"/>
            <a:ext cx="4648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N</a:t>
            </a:r>
            <a:r>
              <a:rPr lang="en-US" sz="2400" b="1" i="1" baseline="-25000" dirty="0" smtClean="0">
                <a:solidFill>
                  <a:schemeClr val="bg1"/>
                </a:solidFill>
              </a:rPr>
              <a:t>ML</a:t>
            </a:r>
            <a:r>
              <a:rPr lang="en-US" sz="2400" b="1" i="1" dirty="0" smtClean="0">
                <a:solidFill>
                  <a:schemeClr val="bg1"/>
                </a:solidFill>
              </a:rPr>
              <a:t> = V</a:t>
            </a:r>
            <a:r>
              <a:rPr lang="en-US" sz="2400" b="1" i="1" baseline="-25000" dirty="0" smtClean="0">
                <a:solidFill>
                  <a:schemeClr val="bg1"/>
                </a:solidFill>
              </a:rPr>
              <a:t>IL</a:t>
            </a:r>
            <a:r>
              <a:rPr lang="en-US" sz="2400" b="1" i="1" dirty="0" smtClean="0">
                <a:solidFill>
                  <a:schemeClr val="bg1"/>
                </a:solidFill>
              </a:rPr>
              <a:t> -V</a:t>
            </a:r>
            <a:r>
              <a:rPr lang="en-US" sz="2400" b="1" i="1" baseline="-25000" dirty="0" smtClean="0">
                <a:solidFill>
                  <a:schemeClr val="bg1"/>
                </a:solidFill>
              </a:rPr>
              <a:t>OL</a:t>
            </a:r>
            <a:r>
              <a:rPr lang="en-US" sz="2400" b="1" i="1" dirty="0" smtClean="0">
                <a:solidFill>
                  <a:schemeClr val="bg1"/>
                </a:solidFill>
              </a:rPr>
              <a:t> </a:t>
            </a: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= 0.59V - 0.12V = 0.47V</a:t>
            </a: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N</a:t>
            </a:r>
            <a:r>
              <a:rPr lang="en-US" sz="2400" b="1" i="1" baseline="-25000" dirty="0" smtClean="0">
                <a:solidFill>
                  <a:schemeClr val="bg1"/>
                </a:solidFill>
              </a:rPr>
              <a:t>MH</a:t>
            </a:r>
            <a:r>
              <a:rPr lang="en-US" sz="2400" b="1" i="1" dirty="0" smtClean="0">
                <a:solidFill>
                  <a:schemeClr val="bg1"/>
                </a:solidFill>
              </a:rPr>
              <a:t> = V</a:t>
            </a:r>
            <a:r>
              <a:rPr lang="en-US" sz="2400" b="1" i="1" baseline="-25000" dirty="0" smtClean="0">
                <a:solidFill>
                  <a:schemeClr val="bg1"/>
                </a:solidFill>
              </a:rPr>
              <a:t>OH</a:t>
            </a:r>
            <a:r>
              <a:rPr lang="en-US" sz="2400" b="1" i="1" dirty="0" smtClean="0">
                <a:solidFill>
                  <a:schemeClr val="bg1"/>
                </a:solidFill>
              </a:rPr>
              <a:t> -V</a:t>
            </a:r>
            <a:r>
              <a:rPr lang="en-US" sz="2400" b="1" i="1" baseline="-25000" dirty="0" smtClean="0">
                <a:solidFill>
                  <a:schemeClr val="bg1"/>
                </a:solidFill>
              </a:rPr>
              <a:t>IH</a:t>
            </a:r>
            <a:r>
              <a:rPr lang="en-US" sz="2400" b="1" i="1" dirty="0" smtClean="0">
                <a:solidFill>
                  <a:schemeClr val="bg1"/>
                </a:solidFill>
              </a:rPr>
              <a:t> </a:t>
            </a: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= 1.8V- 1.063V = 0.737V</a:t>
            </a: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N</a:t>
            </a:r>
            <a:r>
              <a:rPr lang="en-US" sz="2400" b="1" i="1" baseline="-25000" dirty="0" smtClean="0">
                <a:solidFill>
                  <a:schemeClr val="bg1"/>
                </a:solidFill>
              </a:rPr>
              <a:t>ML</a:t>
            </a:r>
            <a:r>
              <a:rPr lang="en-US" sz="2400" b="1" i="1" dirty="0" smtClean="0">
                <a:solidFill>
                  <a:schemeClr val="bg1"/>
                </a:solidFill>
              </a:rPr>
              <a:t> =0.47V</a:t>
            </a:r>
          </a:p>
          <a:p>
            <a:endParaRPr lang="en-US" sz="2400" b="1" i="1" dirty="0" smtClean="0">
              <a:solidFill>
                <a:schemeClr val="bg1"/>
              </a:solidFill>
            </a:endParaRPr>
          </a:p>
          <a:p>
            <a:r>
              <a:rPr lang="en-US" sz="2400" b="1" i="1" dirty="0" smtClean="0">
                <a:solidFill>
                  <a:schemeClr val="bg1"/>
                </a:solidFill>
              </a:rPr>
              <a:t>N</a:t>
            </a:r>
            <a:r>
              <a:rPr lang="en-US" sz="2400" b="1" i="1" baseline="-25000" dirty="0" smtClean="0">
                <a:solidFill>
                  <a:schemeClr val="bg1"/>
                </a:solidFill>
              </a:rPr>
              <a:t>MH</a:t>
            </a:r>
            <a:r>
              <a:rPr lang="en-US" sz="2400" b="1" i="1" dirty="0" smtClean="0">
                <a:solidFill>
                  <a:schemeClr val="bg1"/>
                </a:solidFill>
              </a:rPr>
              <a:t>=0.737V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ctrTitle"/>
          </p:nvPr>
        </p:nvSpPr>
        <p:spPr>
          <a:xfrm>
            <a:off x="228600" y="5410200"/>
            <a:ext cx="8915400" cy="14478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err="1" smtClean="0"/>
              <a:t>Ejemplo</a:t>
            </a:r>
            <a:r>
              <a:rPr lang="en-US" dirty="0" smtClean="0"/>
              <a:t>: </a:t>
            </a:r>
            <a:r>
              <a:rPr lang="en-US" i="1" dirty="0" smtClean="0"/>
              <a:t>V</a:t>
            </a:r>
            <a:r>
              <a:rPr lang="en-US" i="1" baseline="-25000" dirty="0" smtClean="0"/>
              <a:t>DD</a:t>
            </a:r>
            <a:r>
              <a:rPr lang="en-US" i="1" dirty="0" smtClean="0"/>
              <a:t> = 1.8V,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t</a:t>
            </a:r>
            <a:r>
              <a:rPr lang="en-US" i="1" dirty="0" smtClean="0"/>
              <a:t> = 0.5V, </a:t>
            </a:r>
            <a:r>
              <a:rPr lang="en-US" i="1" dirty="0" err="1" smtClean="0"/>
              <a:t>k’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 = 300</a:t>
            </a:r>
            <a:r>
              <a:rPr lang="en-US" i="1" cap="none" dirty="0" smtClean="0">
                <a:latin typeface="Symbol" pitchFamily="18" charset="2"/>
              </a:rPr>
              <a:t>m</a:t>
            </a:r>
            <a:r>
              <a:rPr lang="en-US" i="1" dirty="0" smtClean="0"/>
              <a:t>A/V</a:t>
            </a:r>
            <a:r>
              <a:rPr lang="en-US" i="1" baseline="30000" dirty="0" smtClean="0"/>
              <a:t>2</a:t>
            </a:r>
            <a:r>
              <a:rPr lang="en-US" i="1" dirty="0" smtClean="0"/>
              <a:t>, W/L= 1.5 y R</a:t>
            </a:r>
            <a:r>
              <a:rPr lang="en-US" i="1" baseline="-25000" dirty="0" smtClean="0"/>
              <a:t>D</a:t>
            </a:r>
            <a:r>
              <a:rPr lang="en-US" i="1" dirty="0" smtClean="0"/>
              <a:t>=25kΩ.</a:t>
            </a:r>
            <a:br>
              <a:rPr lang="en-US" i="1" dirty="0" smtClean="0"/>
            </a:br>
            <a:r>
              <a:rPr lang="en-US" dirty="0" err="1" smtClean="0"/>
              <a:t>Calcula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OH</a:t>
            </a:r>
            <a:r>
              <a:rPr lang="en-US" i="1" dirty="0" smtClean="0"/>
              <a:t>, V</a:t>
            </a:r>
            <a:r>
              <a:rPr lang="en-US" i="1" baseline="-25000" dirty="0" smtClean="0"/>
              <a:t>OL</a:t>
            </a:r>
            <a:r>
              <a:rPr lang="en-US" i="1" dirty="0" smtClean="0"/>
              <a:t>, V</a:t>
            </a:r>
            <a:r>
              <a:rPr lang="en-US" i="1" baseline="-25000" dirty="0" smtClean="0"/>
              <a:t>IL</a:t>
            </a:r>
            <a:r>
              <a:rPr lang="en-US" i="1" dirty="0" smtClean="0"/>
              <a:t>, V</a:t>
            </a:r>
            <a:r>
              <a:rPr lang="en-US" i="1" baseline="-25000" dirty="0" smtClean="0"/>
              <a:t>IH</a:t>
            </a:r>
            <a:r>
              <a:rPr lang="en-US" i="1" dirty="0" smtClean="0"/>
              <a:t> and V</a:t>
            </a:r>
            <a:r>
              <a:rPr lang="en-US" i="1" baseline="-25000" dirty="0" smtClean="0"/>
              <a:t>M</a:t>
            </a:r>
            <a:r>
              <a:rPr lang="en-US" i="1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8824" t="31250" r="22941" b="21875"/>
          <a:stretch>
            <a:fillRect/>
          </a:stretch>
        </p:blipFill>
        <p:spPr bwMode="auto">
          <a:xfrm>
            <a:off x="397933" y="304800"/>
            <a:ext cx="726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981" t="31250" r="22941" b="31108"/>
          <a:stretch>
            <a:fillRect/>
          </a:stretch>
        </p:blipFill>
        <p:spPr bwMode="auto">
          <a:xfrm>
            <a:off x="1447800" y="-9666"/>
            <a:ext cx="6934200" cy="5191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5410200"/>
            <a:ext cx="8915400" cy="533400"/>
          </a:xfrm>
        </p:spPr>
        <p:txBody>
          <a:bodyPr>
            <a:normAutofit/>
          </a:bodyPr>
          <a:lstStyle/>
          <a:p>
            <a:r>
              <a:rPr lang="es-PR" dirty="0" smtClean="0"/>
              <a:t>V</a:t>
            </a:r>
            <a:r>
              <a:rPr lang="es-PR" baseline="-25000" dirty="0" smtClean="0"/>
              <a:t>OH</a:t>
            </a:r>
            <a:r>
              <a:rPr lang="es-PR" dirty="0" smtClean="0"/>
              <a:t>     Cuando </a:t>
            </a:r>
            <a:r>
              <a:rPr lang="es-PR" dirty="0" err="1" smtClean="0"/>
              <a:t>V</a:t>
            </a:r>
            <a:r>
              <a:rPr lang="es-PR" baseline="-25000" dirty="0" err="1" smtClean="0"/>
              <a:t>in</a:t>
            </a:r>
            <a:r>
              <a:rPr lang="es-PR" dirty="0" smtClean="0"/>
              <a:t>&lt;</a:t>
            </a:r>
            <a:r>
              <a:rPr lang="es-PR" dirty="0" err="1" smtClean="0"/>
              <a:t>V</a:t>
            </a:r>
            <a:r>
              <a:rPr lang="es-PR" baseline="-25000" dirty="0" err="1" smtClean="0"/>
              <a:t>tn</a:t>
            </a:r>
            <a:r>
              <a:rPr lang="es-PR" dirty="0" smtClean="0"/>
              <a:t> </a:t>
            </a:r>
            <a:r>
              <a:rPr lang="es-PR" dirty="0" smtClean="0"/>
              <a:t>;	</a:t>
            </a:r>
            <a:r>
              <a:rPr lang="es-PR" dirty="0" err="1" smtClean="0"/>
              <a:t>V</a:t>
            </a:r>
            <a:r>
              <a:rPr lang="es-PR" baseline="-25000" dirty="0" err="1" smtClean="0"/>
              <a:t>out</a:t>
            </a:r>
            <a:r>
              <a:rPr lang="es-PR" dirty="0" smtClean="0"/>
              <a:t>=V</a:t>
            </a:r>
            <a:r>
              <a:rPr lang="es-PR" baseline="-25000" dirty="0" smtClean="0"/>
              <a:t>DD</a:t>
            </a:r>
            <a:r>
              <a:rPr lang="es-PR" dirty="0" smtClean="0"/>
              <a:t>=1.8V </a:t>
            </a:r>
            <a:r>
              <a:rPr lang="es-PR" dirty="0" smtClean="0"/>
              <a:t>V</a:t>
            </a:r>
            <a:r>
              <a:rPr lang="es-PR" baseline="-25000" dirty="0" smtClean="0"/>
              <a:t>OH</a:t>
            </a:r>
            <a:r>
              <a:rPr lang="es-PR" dirty="0" smtClean="0"/>
              <a:t>=1.8V	</a:t>
            </a:r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3733800" y="1676400"/>
            <a:ext cx="5410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5562600" y="5334000"/>
            <a:ext cx="2057400" cy="6096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733800" y="2362200"/>
            <a:ext cx="4267200" cy="83820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>
            <a:extLst/>
          </a:lstStyle>
          <a:p>
            <a:r>
              <a:rPr lang="en-US" dirty="0" err="1" smtClean="0"/>
              <a:t>Cálculo</a:t>
            </a:r>
            <a:r>
              <a:rPr lang="en-US" dirty="0" smtClean="0"/>
              <a:t> V</a:t>
            </a:r>
            <a:r>
              <a:rPr lang="en-US" baseline="-25000" dirty="0" smtClean="0"/>
              <a:t>OL</a:t>
            </a:r>
            <a:endParaRPr lang="en-US" baseline="-25000" dirty="0"/>
          </a:p>
        </p:txBody>
      </p:sp>
      <p:sp>
        <p:nvSpPr>
          <p:cNvPr id="30" name="Rectangle 5"/>
          <p:cNvSpPr>
            <a:spLocks noGrp="1"/>
          </p:cNvSpPr>
          <p:nvPr>
            <p:ph type="body" idx="1"/>
          </p:nvPr>
        </p:nvSpPr>
        <p:spPr>
          <a:xfrm>
            <a:off x="152400" y="883920"/>
            <a:ext cx="3352800" cy="640080"/>
          </a:xfr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extLst/>
          </a:lstStyle>
          <a:p>
            <a:r>
              <a:rPr lang="en-US" sz="3000" dirty="0" err="1" smtClean="0"/>
              <a:t>Definición</a:t>
            </a:r>
            <a:r>
              <a:rPr lang="en-US" sz="3000" dirty="0" smtClean="0"/>
              <a:t> </a:t>
            </a:r>
            <a:r>
              <a:rPr lang="en-US" sz="2400" dirty="0" smtClean="0"/>
              <a:t>V</a:t>
            </a:r>
            <a:r>
              <a:rPr lang="en-US" sz="2400" baseline="-25000" dirty="0" smtClean="0"/>
              <a:t>OL</a:t>
            </a:r>
            <a:endParaRPr lang="en-US" baseline="-25000" dirty="0"/>
          </a:p>
        </p:txBody>
      </p:sp>
      <p:sp>
        <p:nvSpPr>
          <p:cNvPr id="16" name="Rectangle 3"/>
          <p:cNvSpPr>
            <a:spLocks noGrp="1"/>
          </p:cNvSpPr>
          <p:nvPr>
            <p:ph type="body" sz="half" idx="3"/>
          </p:nvPr>
        </p:nvSpPr>
        <p:spPr>
          <a:xfrm>
            <a:off x="3733800" y="883920"/>
            <a:ext cx="4023360" cy="64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>
            <a:extLst/>
          </a:lstStyle>
          <a:p>
            <a:r>
              <a:rPr lang="es-PR" sz="2800" dirty="0" smtClean="0"/>
              <a:t>Solución Matemática</a:t>
            </a:r>
            <a:endParaRPr lang="es-PR" sz="12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52400" y="1600200"/>
            <a:ext cx="3429000" cy="4114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400" dirty="0" smtClean="0"/>
              <a:t>Por definición </a:t>
            </a:r>
            <a:r>
              <a:rPr lang="es-ES" sz="2400" i="1" dirty="0" smtClean="0"/>
              <a:t>V</a:t>
            </a:r>
            <a:r>
              <a:rPr lang="es-ES" sz="2400" i="1" baseline="-25000" dirty="0" smtClean="0"/>
              <a:t>OL</a:t>
            </a:r>
            <a:r>
              <a:rPr lang="es-ES" sz="2400" i="1" dirty="0" smtClean="0"/>
              <a:t> es la salida que se obtiene cuando la entrada es </a:t>
            </a:r>
            <a:r>
              <a:rPr lang="es-ES" sz="2400" dirty="0" smtClean="0"/>
              <a:t>igual a </a:t>
            </a:r>
            <a:r>
              <a:rPr lang="es-ES" sz="2400" i="1" dirty="0" smtClean="0"/>
              <a:t>V</a:t>
            </a:r>
            <a:r>
              <a:rPr lang="es-ES" sz="2400" i="1" baseline="-25000" dirty="0" smtClean="0"/>
              <a:t>OH</a:t>
            </a:r>
            <a:r>
              <a:rPr lang="es-ES" sz="2400" i="1" dirty="0" smtClean="0"/>
              <a:t> = 1.8V.</a:t>
            </a:r>
          </a:p>
          <a:p>
            <a:pPr>
              <a:buNone/>
            </a:pPr>
            <a:r>
              <a:rPr lang="es-ES" sz="2400" i="1" dirty="0" smtClean="0"/>
              <a:t>V</a:t>
            </a:r>
            <a:r>
              <a:rPr lang="es-ES" sz="2400" i="1" baseline="-25000" dirty="0" smtClean="0"/>
              <a:t>IN</a:t>
            </a:r>
            <a:r>
              <a:rPr lang="es-ES" sz="2400" i="1" dirty="0" smtClean="0"/>
              <a:t>=V</a:t>
            </a:r>
            <a:r>
              <a:rPr lang="es-ES" sz="2400" i="1" baseline="-25000" dirty="0" smtClean="0"/>
              <a:t>OH</a:t>
            </a:r>
          </a:p>
          <a:p>
            <a:pPr>
              <a:buNone/>
            </a:pPr>
            <a:r>
              <a:rPr lang="es-ES" sz="2400" i="1" dirty="0" smtClean="0"/>
              <a:t>Como la salida es pequeña y la entrada es </a:t>
            </a:r>
            <a:r>
              <a:rPr lang="es-ES" sz="2400" dirty="0" smtClean="0"/>
              <a:t>grande, el transistor opera en la región de tríodo y</a:t>
            </a:r>
          </a:p>
          <a:p>
            <a:endParaRPr lang="es-ES" sz="2400" dirty="0" smtClean="0"/>
          </a:p>
          <a:p>
            <a:endParaRPr lang="es-ES" sz="2400" dirty="0" smtClean="0"/>
          </a:p>
          <a:p>
            <a:endParaRPr lang="en-US" sz="240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>
          <a:xfrm>
            <a:off x="3733800" y="1905000"/>
            <a:ext cx="5410200" cy="3200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PR" sz="2000" b="1" i="1" dirty="0" err="1" smtClean="0">
                <a:solidFill>
                  <a:schemeClr val="bg1"/>
                </a:solidFill>
              </a:rPr>
              <a:t>i</a:t>
            </a:r>
            <a:r>
              <a:rPr lang="es-PR" sz="2000" b="1" i="1" baseline="-25000" dirty="0" err="1" smtClean="0">
                <a:solidFill>
                  <a:schemeClr val="bg1"/>
                </a:solidFill>
              </a:rPr>
              <a:t>D</a:t>
            </a:r>
            <a:r>
              <a:rPr lang="es-PR" sz="2000" b="1" i="1" dirty="0" smtClean="0">
                <a:solidFill>
                  <a:schemeClr val="bg1"/>
                </a:solidFill>
              </a:rPr>
              <a:t> = (0.15mA/V</a:t>
            </a:r>
            <a:r>
              <a:rPr lang="es-PR" sz="2000" b="1" i="1" baseline="30000" dirty="0" smtClean="0">
                <a:solidFill>
                  <a:schemeClr val="bg1"/>
                </a:solidFill>
              </a:rPr>
              <a:t>2</a:t>
            </a:r>
            <a:r>
              <a:rPr lang="es-PR" sz="2000" b="1" i="1" dirty="0" smtClean="0">
                <a:solidFill>
                  <a:schemeClr val="bg1"/>
                </a:solidFill>
              </a:rPr>
              <a:t> (1.5)</a:t>
            </a:r>
            <a:r>
              <a:rPr lang="es-PR" sz="2000" b="1" dirty="0" smtClean="0">
                <a:solidFill>
                  <a:schemeClr val="bg1"/>
                </a:solidFill>
              </a:rPr>
              <a:t>(2(1</a:t>
            </a:r>
            <a:r>
              <a:rPr lang="es-PR" sz="2000" b="1" i="1" dirty="0" smtClean="0">
                <a:solidFill>
                  <a:schemeClr val="bg1"/>
                </a:solidFill>
              </a:rPr>
              <a:t>.8 –0.5)V</a:t>
            </a:r>
            <a:r>
              <a:rPr lang="es-PR" sz="2000" b="1" i="1" baseline="-25000" dirty="0" smtClean="0">
                <a:solidFill>
                  <a:schemeClr val="bg1"/>
                </a:solidFill>
              </a:rPr>
              <a:t>OL</a:t>
            </a:r>
            <a:r>
              <a:rPr lang="es-PR" sz="2000" b="1" i="1" dirty="0" smtClean="0">
                <a:solidFill>
                  <a:schemeClr val="bg1"/>
                </a:solidFill>
              </a:rPr>
              <a:t> – V</a:t>
            </a:r>
            <a:r>
              <a:rPr lang="es-PR" sz="2000" b="1" i="1" baseline="-25000" dirty="0" smtClean="0">
                <a:solidFill>
                  <a:schemeClr val="bg1"/>
                </a:solidFill>
              </a:rPr>
              <a:t>OL</a:t>
            </a:r>
            <a:r>
              <a:rPr lang="es-PR" sz="2000" b="1" i="1" baseline="30000" dirty="0" smtClean="0">
                <a:solidFill>
                  <a:schemeClr val="bg1"/>
                </a:solidFill>
              </a:rPr>
              <a:t>2</a:t>
            </a:r>
            <a:r>
              <a:rPr lang="es-PR" sz="2000" b="1" dirty="0" smtClean="0">
                <a:solidFill>
                  <a:schemeClr val="bg1"/>
                </a:solidFill>
              </a:rPr>
              <a:t>))</a:t>
            </a:r>
          </a:p>
          <a:p>
            <a:pPr>
              <a:buNone/>
            </a:pPr>
            <a:r>
              <a:rPr lang="es-PR" sz="2400" i="1" dirty="0" smtClean="0">
                <a:solidFill>
                  <a:schemeClr val="bg1"/>
                </a:solidFill>
              </a:rPr>
              <a:t>V</a:t>
            </a:r>
            <a:r>
              <a:rPr lang="es-PR" sz="2400" i="1" baseline="-25000" dirty="0" smtClean="0">
                <a:solidFill>
                  <a:schemeClr val="bg1"/>
                </a:solidFill>
              </a:rPr>
              <a:t>OL</a:t>
            </a:r>
            <a:r>
              <a:rPr lang="es-PR" sz="2400" i="1" dirty="0" smtClean="0">
                <a:solidFill>
                  <a:schemeClr val="bg1"/>
                </a:solidFill>
              </a:rPr>
              <a:t> = 1.8V -</a:t>
            </a:r>
            <a:r>
              <a:rPr lang="es-PR" sz="2400" i="1" dirty="0" err="1" smtClean="0">
                <a:solidFill>
                  <a:schemeClr val="bg1"/>
                </a:solidFill>
              </a:rPr>
              <a:t>R</a:t>
            </a:r>
            <a:r>
              <a:rPr lang="es-PR" sz="2400" i="1" baseline="-25000" dirty="0" err="1" smtClean="0">
                <a:solidFill>
                  <a:schemeClr val="bg1"/>
                </a:solidFill>
              </a:rPr>
              <a:t>D</a:t>
            </a:r>
            <a:r>
              <a:rPr lang="es-PR" sz="2400" i="1" dirty="0" err="1" smtClean="0">
                <a:solidFill>
                  <a:schemeClr val="bg1"/>
                </a:solidFill>
              </a:rPr>
              <a:t>i</a:t>
            </a:r>
            <a:r>
              <a:rPr lang="es-PR" sz="2400" i="1" baseline="-25000" dirty="0" err="1" smtClean="0">
                <a:solidFill>
                  <a:schemeClr val="bg1"/>
                </a:solidFill>
              </a:rPr>
              <a:t>D</a:t>
            </a:r>
            <a:endParaRPr lang="es-PR" sz="2400" i="1" baseline="-25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s-PR" sz="2400" dirty="0" smtClean="0">
                <a:solidFill>
                  <a:schemeClr val="bg1"/>
                </a:solidFill>
              </a:rPr>
              <a:t>= 1</a:t>
            </a:r>
            <a:r>
              <a:rPr lang="es-PR" sz="2400" i="1" dirty="0" smtClean="0">
                <a:solidFill>
                  <a:schemeClr val="bg1"/>
                </a:solidFill>
              </a:rPr>
              <a:t>.8V – 5.625</a:t>
            </a:r>
            <a:r>
              <a:rPr lang="es-PR" sz="2400" dirty="0" smtClean="0">
                <a:solidFill>
                  <a:schemeClr val="bg1"/>
                </a:solidFill>
              </a:rPr>
              <a:t>(2</a:t>
            </a:r>
            <a:r>
              <a:rPr lang="es-PR" sz="2400" i="1" dirty="0" smtClean="0">
                <a:solidFill>
                  <a:schemeClr val="bg1"/>
                </a:solidFill>
              </a:rPr>
              <a:t>.6V</a:t>
            </a:r>
            <a:r>
              <a:rPr lang="es-PR" sz="2400" i="1" baseline="-25000" dirty="0" smtClean="0">
                <a:solidFill>
                  <a:schemeClr val="bg1"/>
                </a:solidFill>
              </a:rPr>
              <a:t>OL</a:t>
            </a:r>
            <a:r>
              <a:rPr lang="es-PR" sz="2400" i="1" dirty="0" smtClean="0">
                <a:solidFill>
                  <a:schemeClr val="bg1"/>
                </a:solidFill>
              </a:rPr>
              <a:t> – V</a:t>
            </a:r>
            <a:r>
              <a:rPr lang="es-PR" sz="2400" i="1" baseline="-25000" dirty="0" smtClean="0">
                <a:solidFill>
                  <a:schemeClr val="bg1"/>
                </a:solidFill>
              </a:rPr>
              <a:t>OL</a:t>
            </a:r>
            <a:r>
              <a:rPr lang="es-PR" sz="2400" i="1" baseline="30000" dirty="0" smtClean="0">
                <a:solidFill>
                  <a:schemeClr val="bg1"/>
                </a:solidFill>
              </a:rPr>
              <a:t>2</a:t>
            </a:r>
            <a:r>
              <a:rPr lang="es-PR" sz="2400" dirty="0" smtClean="0">
                <a:solidFill>
                  <a:schemeClr val="bg1"/>
                </a:solidFill>
              </a:rPr>
              <a:t>)</a:t>
            </a:r>
          </a:p>
          <a:p>
            <a:pPr>
              <a:buNone/>
            </a:pPr>
            <a:r>
              <a:rPr lang="es-PR" sz="2400" dirty="0" smtClean="0"/>
              <a:t>lo que resulta en la ecuación cuadrática</a:t>
            </a:r>
          </a:p>
          <a:p>
            <a:pPr>
              <a:buNone/>
            </a:pPr>
            <a:r>
              <a:rPr lang="es-PR" sz="2400" dirty="0" smtClean="0"/>
              <a:t>5</a:t>
            </a:r>
            <a:r>
              <a:rPr lang="es-PR" sz="2400" i="1" dirty="0" smtClean="0"/>
              <a:t>.625V</a:t>
            </a:r>
            <a:r>
              <a:rPr lang="es-PR" sz="2400" i="1" baseline="-25000" dirty="0" smtClean="0"/>
              <a:t>OL</a:t>
            </a:r>
            <a:r>
              <a:rPr lang="es-PR" sz="2400" i="1" baseline="30000" dirty="0" smtClean="0"/>
              <a:t>2</a:t>
            </a:r>
            <a:r>
              <a:rPr lang="es-PR" sz="2400" i="1" dirty="0" smtClean="0"/>
              <a:t>- 15.625V</a:t>
            </a:r>
            <a:r>
              <a:rPr lang="es-PR" sz="2400" i="1" baseline="-25000" dirty="0" smtClean="0"/>
              <a:t>OL</a:t>
            </a:r>
            <a:r>
              <a:rPr lang="es-PR" sz="2400" i="1" dirty="0" smtClean="0"/>
              <a:t> + 1.8 = 0</a:t>
            </a:r>
          </a:p>
          <a:p>
            <a:pPr>
              <a:buNone/>
            </a:pPr>
            <a:r>
              <a:rPr lang="es-PR" sz="2400" dirty="0" smtClean="0"/>
              <a:t>La única solución con sentido físico produce</a:t>
            </a:r>
          </a:p>
          <a:p>
            <a:pPr>
              <a:buNone/>
            </a:pPr>
            <a:r>
              <a:rPr lang="es-PR" sz="2400" i="1" dirty="0" smtClean="0"/>
              <a:t>	</a:t>
            </a:r>
          </a:p>
          <a:p>
            <a:pPr>
              <a:buNone/>
            </a:pPr>
            <a:r>
              <a:rPr lang="es-PR" sz="2400" i="1" dirty="0" smtClean="0"/>
              <a:t>     		</a:t>
            </a:r>
            <a:r>
              <a:rPr lang="es-PR" sz="2800" b="1" i="1" dirty="0" smtClean="0">
                <a:solidFill>
                  <a:schemeClr val="bg1"/>
                </a:solidFill>
              </a:rPr>
              <a:t>V</a:t>
            </a:r>
            <a:r>
              <a:rPr lang="es-PR" sz="2800" b="1" i="1" baseline="-25000" dirty="0" smtClean="0">
                <a:solidFill>
                  <a:schemeClr val="bg1"/>
                </a:solidFill>
              </a:rPr>
              <a:t>OL</a:t>
            </a:r>
            <a:r>
              <a:rPr lang="es-PR" sz="2800" b="1" i="1" dirty="0" smtClean="0">
                <a:solidFill>
                  <a:schemeClr val="bg1"/>
                </a:solidFill>
              </a:rPr>
              <a:t> = 0.12V</a:t>
            </a:r>
            <a:endParaRPr lang="es-PR" sz="2400" b="1" i="1" dirty="0" smtClean="0">
              <a:solidFill>
                <a:schemeClr val="bg1"/>
              </a:solidFill>
            </a:endParaRPr>
          </a:p>
        </p:txBody>
      </p:sp>
      <p:sp>
        <p:nvSpPr>
          <p:cNvPr id="21" name="Rectangle 10"/>
          <p:cNvSpPr/>
          <p:nvPr/>
        </p:nvSpPr>
        <p:spPr>
          <a:xfrm>
            <a:off x="3581400" y="838200"/>
            <a:ext cx="76200" cy="44958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52400" y="5257800"/>
          <a:ext cx="3784600" cy="838200"/>
        </p:xfrm>
        <a:graphic>
          <a:graphicData uri="http://schemas.openxmlformats.org/presentationml/2006/ole">
            <p:oleObj spid="_x0000_s2050" name="Equation" r:id="rId4" imgW="177768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Cálculo V</a:t>
            </a:r>
            <a:r>
              <a:rPr lang="es-PR" baseline="-25000" dirty="0" smtClean="0"/>
              <a:t>IL</a:t>
            </a:r>
            <a:endParaRPr lang="en-US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981" t="31250" r="22941" b="31108"/>
          <a:stretch>
            <a:fillRect/>
          </a:stretch>
        </p:blipFill>
        <p:spPr bwMode="auto">
          <a:xfrm>
            <a:off x="1253701" y="1828800"/>
            <a:ext cx="64424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Slope=-1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276600" y="1752600"/>
            <a:ext cx="1676400" cy="1524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038600" y="2057400"/>
            <a:ext cx="2133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ed Rectangle 24"/>
          <p:cNvSpPr/>
          <p:nvPr/>
        </p:nvSpPr>
        <p:spPr>
          <a:xfrm>
            <a:off x="5562600" y="5105400"/>
            <a:ext cx="1752600" cy="13716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s-PR" dirty="0" smtClean="0"/>
              <a:t>Cálculo V</a:t>
            </a:r>
            <a:r>
              <a:rPr lang="es-PR" baseline="-25000" dirty="0" smtClean="0"/>
              <a:t>IL</a:t>
            </a:r>
            <a:endParaRPr lang="es-PR" baseline="-25000" dirty="0"/>
          </a:p>
        </p:txBody>
      </p:sp>
      <p:sp>
        <p:nvSpPr>
          <p:cNvPr id="30" name="Rectangle 5"/>
          <p:cNvSpPr>
            <a:spLocks noGrp="1"/>
          </p:cNvSpPr>
          <p:nvPr>
            <p:ph type="body" sz="quarter" idx="13"/>
          </p:nvPr>
        </p:nvSpPr>
        <p:spPr>
          <a:xfrm>
            <a:off x="1139825" y="1295400"/>
            <a:ext cx="3584575" cy="5334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lnSpcReduction="10000"/>
          </a:bodyPr>
          <a:lstStyle>
            <a:extLst/>
          </a:lstStyle>
          <a:p>
            <a:pPr>
              <a:buNone/>
            </a:pPr>
            <a:r>
              <a:rPr lang="es-PR" sz="3000" dirty="0" smtClean="0"/>
              <a:t>Definición V</a:t>
            </a:r>
            <a:r>
              <a:rPr lang="es-PR" sz="3000" baseline="-25000" dirty="0" smtClean="0"/>
              <a:t>IL</a:t>
            </a:r>
            <a:endParaRPr lang="es-PR" sz="3000" baseline="-25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1066800" y="1828800"/>
            <a:ext cx="3733800" cy="48006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s-PR" sz="2400" dirty="0" smtClean="0"/>
              <a:t>Como </a:t>
            </a:r>
            <a:r>
              <a:rPr lang="es-PR" sz="2400" i="1" dirty="0" err="1" smtClean="0"/>
              <a:t>v</a:t>
            </a:r>
            <a:r>
              <a:rPr lang="es-PR" sz="2400" i="1" baseline="-25000" dirty="0" err="1" smtClean="0"/>
              <a:t>O</a:t>
            </a:r>
            <a:r>
              <a:rPr lang="es-PR" sz="2400" i="1" dirty="0" smtClean="0"/>
              <a:t> = </a:t>
            </a:r>
            <a:r>
              <a:rPr lang="es-PR" sz="2400" i="1" dirty="0" err="1" smtClean="0"/>
              <a:t>v</a:t>
            </a:r>
            <a:r>
              <a:rPr lang="es-PR" sz="2400" i="1" baseline="-25000" dirty="0" err="1" smtClean="0"/>
              <a:t>DS</a:t>
            </a:r>
            <a:r>
              <a:rPr lang="es-PR" sz="2400" i="1" dirty="0" smtClean="0"/>
              <a:t> es grande y v</a:t>
            </a:r>
            <a:r>
              <a:rPr lang="es-PR" sz="2400" i="1" baseline="-25000" dirty="0" smtClean="0"/>
              <a:t>i</a:t>
            </a:r>
            <a:r>
              <a:rPr lang="es-PR" sz="2400" i="1" dirty="0" smtClean="0"/>
              <a:t> es pequeño, Q debe estar saturado </a:t>
            </a:r>
            <a:r>
              <a:rPr lang="es-PR" sz="2400" dirty="0" smtClean="0"/>
              <a:t>y</a:t>
            </a:r>
          </a:p>
          <a:p>
            <a:endParaRPr lang="es-PR" sz="2400" i="1" dirty="0" smtClean="0"/>
          </a:p>
          <a:p>
            <a:endParaRPr lang="es-PR" sz="2400" dirty="0" smtClean="0"/>
          </a:p>
          <a:p>
            <a:r>
              <a:rPr lang="es-PR" sz="2400" dirty="0" smtClean="0"/>
              <a:t>KVL dicta que</a:t>
            </a:r>
          </a:p>
          <a:p>
            <a:endParaRPr lang="es-PR" sz="2400" i="1" dirty="0" smtClean="0"/>
          </a:p>
          <a:p>
            <a:endParaRPr lang="es-PR" sz="2400" i="1" dirty="0" smtClean="0"/>
          </a:p>
          <a:p>
            <a:endParaRPr lang="es-PR" sz="2400" i="1" dirty="0" smtClean="0"/>
          </a:p>
          <a:p>
            <a:pPr>
              <a:buNone/>
            </a:pPr>
            <a:r>
              <a:rPr lang="es-PR" sz="2400" dirty="0" err="1" smtClean="0"/>
              <a:t>v</a:t>
            </a:r>
            <a:r>
              <a:rPr lang="es-PR" sz="2400" baseline="-25000" dirty="0" err="1" smtClean="0"/>
              <a:t>o</a:t>
            </a:r>
            <a:r>
              <a:rPr lang="es-PR" sz="2400" dirty="0" smtClean="0"/>
              <a:t>= 1</a:t>
            </a:r>
            <a:r>
              <a:rPr lang="es-PR" sz="2400" i="1" dirty="0" smtClean="0"/>
              <a:t>.8V -(25kΩ  0.15mA/V</a:t>
            </a:r>
            <a:r>
              <a:rPr lang="es-PR" sz="2400" i="1" baseline="30000" dirty="0" smtClean="0"/>
              <a:t>2</a:t>
            </a:r>
            <a:r>
              <a:rPr lang="es-PR" sz="2400" i="1" dirty="0" smtClean="0"/>
              <a:t>  1.5) (vi- 0.5V)</a:t>
            </a:r>
            <a:r>
              <a:rPr lang="es-PR" sz="2400" i="1" baseline="30000" dirty="0" smtClean="0"/>
              <a:t>2</a:t>
            </a:r>
          </a:p>
        </p:txBody>
      </p:sp>
      <p:sp>
        <p:nvSpPr>
          <p:cNvPr id="16" name="Rectangle 3"/>
          <p:cNvSpPr>
            <a:spLocks noGrp="1"/>
          </p:cNvSpPr>
          <p:nvPr>
            <p:ph type="body" sz="quarter" idx="16"/>
          </p:nvPr>
        </p:nvSpPr>
        <p:spPr>
          <a:xfrm>
            <a:off x="5181600" y="1295400"/>
            <a:ext cx="3733800" cy="53340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/>
          </a:bodyPr>
          <a:lstStyle>
            <a:extLst/>
          </a:lstStyle>
          <a:p>
            <a:pPr>
              <a:buNone/>
            </a:pPr>
            <a:r>
              <a:rPr lang="es-PR" sz="2800" dirty="0" smtClean="0"/>
              <a:t>Solución Matemática</a:t>
            </a:r>
            <a:endParaRPr lang="es-PR" sz="1200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7"/>
          </p:nvPr>
        </p:nvSpPr>
        <p:spPr>
          <a:xfrm>
            <a:off x="5257800" y="1981200"/>
            <a:ext cx="3657600" cy="46482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346075" indent="-263525"/>
            <a:r>
              <a:rPr lang="en-US" sz="2000" dirty="0" smtClean="0"/>
              <a:t> </a:t>
            </a:r>
            <a:r>
              <a:rPr lang="en-US" sz="2000" dirty="0" err="1" smtClean="0"/>
              <a:t>v</a:t>
            </a:r>
            <a:r>
              <a:rPr lang="en-US" sz="2000" baseline="-25000" dirty="0" err="1" smtClean="0"/>
              <a:t>O</a:t>
            </a:r>
            <a:r>
              <a:rPr lang="en-US" sz="2000" dirty="0" smtClean="0"/>
              <a:t>= 1</a:t>
            </a:r>
            <a:r>
              <a:rPr lang="en-US" sz="2000" i="1" dirty="0" smtClean="0"/>
              <a:t>.8V - (5.625) (vi – 0.5V)</a:t>
            </a:r>
            <a:r>
              <a:rPr lang="en-US" sz="2000" i="1" baseline="30000" dirty="0" smtClean="0"/>
              <a:t>2</a:t>
            </a:r>
          </a:p>
          <a:p>
            <a:endParaRPr lang="en-US" sz="2000" i="1" dirty="0" smtClean="0"/>
          </a:p>
          <a:p>
            <a:endParaRPr lang="en-US" sz="2000" dirty="0" smtClean="0"/>
          </a:p>
          <a:p>
            <a:r>
              <a:rPr lang="en-US" sz="2000" dirty="0" smtClean="0"/>
              <a:t>       </a:t>
            </a:r>
            <a:r>
              <a:rPr lang="en-US" sz="2000" dirty="0" err="1" smtClean="0"/>
              <a:t>Cuando</a:t>
            </a:r>
            <a:r>
              <a:rPr lang="en-US" sz="2000" dirty="0" smtClean="0"/>
              <a:t> </a:t>
            </a:r>
            <a:r>
              <a:rPr lang="en-US" sz="2000" i="1" dirty="0" smtClean="0"/>
              <a:t>v</a:t>
            </a:r>
            <a:r>
              <a:rPr lang="en-US" sz="2000" i="1" baseline="-25000" dirty="0" smtClean="0"/>
              <a:t>i</a:t>
            </a:r>
            <a:r>
              <a:rPr lang="en-US" sz="2000" i="1" dirty="0" smtClean="0"/>
              <a:t> = V</a:t>
            </a:r>
            <a:r>
              <a:rPr lang="en-US" sz="2000" i="1" baseline="-25000" dirty="0" smtClean="0"/>
              <a:t>IL</a:t>
            </a:r>
            <a:r>
              <a:rPr lang="en-US" sz="2000" i="1" dirty="0" smtClean="0"/>
              <a:t>, </a:t>
            </a:r>
          </a:p>
          <a:p>
            <a:endParaRPr lang="en-US" sz="2000" i="1" dirty="0" smtClean="0"/>
          </a:p>
          <a:p>
            <a:pPr>
              <a:buNone/>
            </a:pPr>
            <a:endParaRPr lang="en-US" sz="2000" i="1" dirty="0" smtClean="0"/>
          </a:p>
          <a:p>
            <a:pPr>
              <a:buNone/>
            </a:pPr>
            <a:r>
              <a:rPr lang="en-US" sz="2000" i="1" dirty="0" err="1" smtClean="0"/>
              <a:t>entonces</a:t>
            </a:r>
            <a:endParaRPr lang="en-US" sz="2000" i="1" dirty="0" smtClean="0"/>
          </a:p>
          <a:p>
            <a:r>
              <a:rPr lang="en-US" sz="2000" i="1" dirty="0" smtClean="0"/>
              <a:t>  -1 = -2(5.625) (V</a:t>
            </a:r>
            <a:r>
              <a:rPr lang="en-US" sz="2000" i="1" baseline="-25000" dirty="0" smtClean="0"/>
              <a:t>IL</a:t>
            </a:r>
            <a:r>
              <a:rPr lang="en-US" sz="2000" i="1" dirty="0" smtClean="0"/>
              <a:t> -0.5V)</a:t>
            </a:r>
            <a:endParaRPr lang="en-US" sz="2000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260475" y="3048000"/>
          <a:ext cx="2701925" cy="730250"/>
        </p:xfrm>
        <a:graphic>
          <a:graphicData uri="http://schemas.openxmlformats.org/presentationml/2006/ole">
            <p:oleObj spid="_x0000_s3074" name="Equation" r:id="rId4" imgW="1269720" imgH="342720" progId="">
              <p:embed/>
            </p:oleObj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511300" y="4699000"/>
          <a:ext cx="1917700" cy="406400"/>
        </p:xfrm>
        <a:graphic>
          <a:graphicData uri="http://schemas.openxmlformats.org/presentationml/2006/ole">
            <p:oleObj spid="_x0000_s3075" name="Equation" r:id="rId5" imgW="901440" imgH="190440" progId="">
              <p:embed/>
            </p:oleObj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5508625" y="2438400"/>
          <a:ext cx="3025775" cy="812800"/>
        </p:xfrm>
        <a:graphic>
          <a:graphicData uri="http://schemas.openxmlformats.org/presentationml/2006/ole">
            <p:oleObj spid="_x0000_s3077" name="Equation" r:id="rId6" imgW="1422360" imgH="380880" progId="">
              <p:embed/>
            </p:oleObj>
          </a:graphicData>
        </a:graphic>
      </p:graphicFrame>
      <p:graphicFrame>
        <p:nvGraphicFramePr>
          <p:cNvPr id="3078" name="Object 2"/>
          <p:cNvGraphicFramePr>
            <a:graphicFrameLocks noChangeAspect="1"/>
          </p:cNvGraphicFramePr>
          <p:nvPr/>
        </p:nvGraphicFramePr>
        <p:xfrm>
          <a:off x="6477000" y="3606800"/>
          <a:ext cx="1135062" cy="812800"/>
        </p:xfrm>
        <a:graphic>
          <a:graphicData uri="http://schemas.openxmlformats.org/presentationml/2006/ole">
            <p:oleObj spid="_x0000_s3078" name="Equation" r:id="rId7" imgW="533160" imgH="380880" progId="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181600" y="5558135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V</a:t>
            </a:r>
            <a:r>
              <a:rPr lang="en-US" sz="2400" b="1" baseline="-25000" dirty="0" smtClean="0">
                <a:solidFill>
                  <a:schemeClr val="bg1"/>
                </a:solidFill>
              </a:rPr>
              <a:t>IL</a:t>
            </a:r>
            <a:r>
              <a:rPr lang="en-US" sz="2400" b="1" dirty="0" smtClean="0">
                <a:solidFill>
                  <a:schemeClr val="bg1"/>
                </a:solidFill>
              </a:rPr>
              <a:t>=0.589V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Cálculo </a:t>
            </a:r>
            <a:r>
              <a:rPr lang="es-PR" dirty="0" smtClean="0"/>
              <a:t>V</a:t>
            </a:r>
            <a:r>
              <a:rPr lang="es-PR" baseline="-25000" dirty="0" smtClean="0"/>
              <a:t>IH</a:t>
            </a:r>
            <a:endParaRPr lang="en-US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5981" t="31250" r="22941" b="31108"/>
          <a:stretch>
            <a:fillRect/>
          </a:stretch>
        </p:blipFill>
        <p:spPr bwMode="auto">
          <a:xfrm>
            <a:off x="1253701" y="1828800"/>
            <a:ext cx="644249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Slope=-1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4114800"/>
            <a:ext cx="1676400" cy="15240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181600" y="2057400"/>
            <a:ext cx="990600" cy="2590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981200" y="3505200"/>
            <a:ext cx="5562600" cy="83820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r>
              <a:rPr lang="es-PR" dirty="0" smtClean="0"/>
              <a:t>Cálculo de V</a:t>
            </a:r>
            <a:r>
              <a:rPr lang="es-PR" baseline="-25000" dirty="0" smtClean="0"/>
              <a:t>IH </a:t>
            </a:r>
            <a:endParaRPr lang="es-PR" baseline="-250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/>
          </p:nvPr>
        </p:nvSpPr>
        <p:spPr>
          <a:xfrm>
            <a:off x="990600" y="1066800"/>
            <a:ext cx="7467600" cy="5638800"/>
          </a:xfrm>
        </p:spPr>
        <p:txBody>
          <a:bodyPr>
            <a:normAutofit/>
          </a:bodyPr>
          <a:lstStyle/>
          <a:p>
            <a:r>
              <a:rPr lang="es-ES" sz="2400" dirty="0" smtClean="0"/>
              <a:t>Como </a:t>
            </a:r>
            <a:r>
              <a:rPr lang="es-ES" sz="2400" i="1" dirty="0" err="1" smtClean="0"/>
              <a:t>v</a:t>
            </a:r>
            <a:r>
              <a:rPr lang="es-ES" sz="2400" i="1" baseline="-25000" dirty="0" err="1" smtClean="0"/>
              <a:t>O</a:t>
            </a:r>
            <a:r>
              <a:rPr lang="es-ES" sz="2400" i="1" dirty="0" smtClean="0"/>
              <a:t> = </a:t>
            </a:r>
            <a:r>
              <a:rPr lang="es-ES" sz="2400" i="1" dirty="0" err="1" smtClean="0"/>
              <a:t>v</a:t>
            </a:r>
            <a:r>
              <a:rPr lang="es-ES" sz="2400" i="1" baseline="-25000" dirty="0" err="1" smtClean="0"/>
              <a:t>DS</a:t>
            </a:r>
            <a:r>
              <a:rPr lang="es-ES" sz="2400" i="1" dirty="0" smtClean="0"/>
              <a:t> es pequeño y v</a:t>
            </a:r>
            <a:r>
              <a:rPr lang="es-ES" sz="2400" i="1" baseline="-25000" dirty="0" smtClean="0"/>
              <a:t>i</a:t>
            </a:r>
            <a:r>
              <a:rPr lang="es-ES" sz="2400" i="1" dirty="0" smtClean="0"/>
              <a:t> es grande, Q debe estar en tríodo </a:t>
            </a:r>
            <a:r>
              <a:rPr lang="en-US" sz="2400" dirty="0" smtClean="0"/>
              <a:t>y</a:t>
            </a:r>
          </a:p>
          <a:p>
            <a:endParaRPr lang="en-US" sz="2400" i="1" dirty="0" smtClean="0"/>
          </a:p>
          <a:p>
            <a:endParaRPr lang="en-US" sz="2400" dirty="0" smtClean="0"/>
          </a:p>
          <a:p>
            <a:r>
              <a:rPr lang="en-US" sz="2400" dirty="0" smtClean="0"/>
              <a:t>KVL dicta </a:t>
            </a:r>
            <a:r>
              <a:rPr lang="en-US" sz="2400" dirty="0" err="1" smtClean="0"/>
              <a:t>que</a:t>
            </a:r>
            <a:endParaRPr lang="en-US" sz="2400" i="1" dirty="0" smtClean="0"/>
          </a:p>
          <a:p>
            <a:pPr algn="ctr">
              <a:buNone/>
            </a:pPr>
            <a:endParaRPr lang="en-US" sz="2400" i="1" dirty="0" smtClean="0"/>
          </a:p>
          <a:p>
            <a:pPr algn="ctr">
              <a:buNone/>
            </a:pPr>
            <a:r>
              <a:rPr lang="es-PR" sz="2400" i="1" dirty="0" err="1" smtClean="0">
                <a:solidFill>
                  <a:schemeClr val="bg1"/>
                </a:solidFill>
              </a:rPr>
              <a:t>i</a:t>
            </a:r>
            <a:r>
              <a:rPr lang="es-PR" sz="2400" i="1" baseline="-25000" dirty="0" err="1" smtClean="0">
                <a:solidFill>
                  <a:schemeClr val="bg1"/>
                </a:solidFill>
              </a:rPr>
              <a:t>D</a:t>
            </a:r>
            <a:r>
              <a:rPr lang="es-PR" sz="2400" i="1" dirty="0" smtClean="0">
                <a:solidFill>
                  <a:schemeClr val="bg1"/>
                </a:solidFill>
              </a:rPr>
              <a:t> = (0.15mA/V</a:t>
            </a:r>
            <a:r>
              <a:rPr lang="es-PR" sz="2400" i="1" baseline="30000" dirty="0" smtClean="0">
                <a:solidFill>
                  <a:schemeClr val="bg1"/>
                </a:solidFill>
              </a:rPr>
              <a:t>2</a:t>
            </a:r>
            <a:r>
              <a:rPr lang="es-PR" sz="2400" i="1" dirty="0" smtClean="0">
                <a:solidFill>
                  <a:schemeClr val="bg1"/>
                </a:solidFill>
              </a:rPr>
              <a:t>  (1.5)</a:t>
            </a:r>
            <a:r>
              <a:rPr lang="es-PR" sz="2400" dirty="0" smtClean="0">
                <a:solidFill>
                  <a:schemeClr val="bg1"/>
                </a:solidFill>
              </a:rPr>
              <a:t>(2(v</a:t>
            </a:r>
            <a:r>
              <a:rPr lang="es-PR" sz="2400" baseline="-25000" dirty="0" smtClean="0">
                <a:solidFill>
                  <a:schemeClr val="bg1"/>
                </a:solidFill>
              </a:rPr>
              <a:t>i</a:t>
            </a:r>
            <a:r>
              <a:rPr lang="es-PR" sz="2400" i="1" dirty="0" smtClean="0">
                <a:solidFill>
                  <a:schemeClr val="bg1"/>
                </a:solidFill>
              </a:rPr>
              <a:t> -0.5)</a:t>
            </a:r>
            <a:r>
              <a:rPr lang="es-PR" sz="2400" i="1" dirty="0" err="1" smtClean="0">
                <a:solidFill>
                  <a:schemeClr val="bg1"/>
                </a:solidFill>
              </a:rPr>
              <a:t>v</a:t>
            </a:r>
            <a:r>
              <a:rPr lang="es-PR" sz="2400" i="1" baseline="-25000" dirty="0" err="1" smtClean="0">
                <a:solidFill>
                  <a:schemeClr val="bg1"/>
                </a:solidFill>
              </a:rPr>
              <a:t>O</a:t>
            </a:r>
            <a:r>
              <a:rPr lang="es-PR" sz="2400" i="1" dirty="0" smtClean="0">
                <a:solidFill>
                  <a:schemeClr val="bg1"/>
                </a:solidFill>
              </a:rPr>
              <a:t> – v</a:t>
            </a:r>
            <a:r>
              <a:rPr lang="es-PR" sz="2400" i="1" baseline="-25000" dirty="0" smtClean="0">
                <a:solidFill>
                  <a:schemeClr val="bg1"/>
                </a:solidFill>
              </a:rPr>
              <a:t>O</a:t>
            </a:r>
            <a:r>
              <a:rPr lang="es-PR" sz="2400" i="1" baseline="30000" dirty="0" smtClean="0">
                <a:solidFill>
                  <a:schemeClr val="bg1"/>
                </a:solidFill>
              </a:rPr>
              <a:t>2</a:t>
            </a:r>
            <a:r>
              <a:rPr lang="es-PR" sz="2400" dirty="0" smtClean="0">
                <a:solidFill>
                  <a:schemeClr val="bg1"/>
                </a:solidFill>
              </a:rPr>
              <a:t>)) </a:t>
            </a:r>
          </a:p>
          <a:p>
            <a:endParaRPr lang="es-PR" sz="2400" i="1" baseline="30000" dirty="0" smtClean="0">
              <a:solidFill>
                <a:schemeClr val="bg1"/>
              </a:solidFill>
            </a:endParaRPr>
          </a:p>
          <a:p>
            <a:endParaRPr lang="es-PR" sz="2400" i="1" baseline="30000" dirty="0" smtClean="0">
              <a:solidFill>
                <a:schemeClr val="bg1"/>
              </a:solidFill>
            </a:endParaRPr>
          </a:p>
          <a:p>
            <a:r>
              <a:rPr lang="it-IT" sz="2400" dirty="0" smtClean="0"/>
              <a:t>v</a:t>
            </a:r>
            <a:r>
              <a:rPr lang="it-IT" sz="2400" baseline="-25000" dirty="0" smtClean="0"/>
              <a:t>O</a:t>
            </a:r>
            <a:r>
              <a:rPr lang="it-IT" sz="2400" dirty="0" smtClean="0"/>
              <a:t>= 1</a:t>
            </a:r>
            <a:r>
              <a:rPr lang="it-IT" sz="2400" i="1" dirty="0" smtClean="0"/>
              <a:t>.8V- (25kΩ  0.15mA/V</a:t>
            </a:r>
            <a:r>
              <a:rPr lang="it-IT" sz="2400" i="1" baseline="30000" dirty="0" smtClean="0"/>
              <a:t>2</a:t>
            </a:r>
            <a:r>
              <a:rPr lang="it-IT" sz="2400" i="1" dirty="0" smtClean="0"/>
              <a:t>  1.5)</a:t>
            </a:r>
            <a:r>
              <a:rPr lang="en-US" sz="2400" dirty="0" smtClean="0"/>
              <a:t>(2(</a:t>
            </a:r>
            <a:r>
              <a:rPr lang="en-US" sz="2400" i="1" dirty="0" smtClean="0"/>
              <a:t>vi – 0.5 )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dirty="0" smtClean="0"/>
              <a:t>- v</a:t>
            </a:r>
            <a:r>
              <a:rPr lang="en-US" sz="2400" i="1" baseline="-25000" dirty="0" smtClean="0"/>
              <a:t>O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)</a:t>
            </a:r>
            <a:endParaRPr lang="en-US" sz="2400" dirty="0" smtClean="0"/>
          </a:p>
          <a:p>
            <a:r>
              <a:rPr lang="it-IT" sz="2400" dirty="0" smtClean="0"/>
              <a:t>v</a:t>
            </a:r>
            <a:r>
              <a:rPr lang="it-IT" sz="2400" baseline="-25000" dirty="0" smtClean="0"/>
              <a:t>O </a:t>
            </a:r>
            <a:r>
              <a:rPr lang="en-US" sz="2400" dirty="0" smtClean="0"/>
              <a:t>= 1</a:t>
            </a:r>
            <a:r>
              <a:rPr lang="en-US" sz="2400" i="1" dirty="0" smtClean="0"/>
              <a:t>.8V - (5.625)</a:t>
            </a:r>
            <a:r>
              <a:rPr lang="en-US" sz="2400" dirty="0" smtClean="0"/>
              <a:t>(</a:t>
            </a:r>
            <a:r>
              <a:rPr lang="pt-BR" sz="2400" dirty="0" smtClean="0"/>
              <a:t>2(</a:t>
            </a:r>
            <a:r>
              <a:rPr lang="pt-BR" sz="2400" i="1" dirty="0" smtClean="0"/>
              <a:t>vi - 0.5)v</a:t>
            </a:r>
            <a:r>
              <a:rPr lang="pt-BR" sz="2400" i="1" baseline="-25000" dirty="0" smtClean="0"/>
              <a:t>O </a:t>
            </a:r>
            <a:r>
              <a:rPr lang="pt-BR" sz="2400" i="1" dirty="0" smtClean="0"/>
              <a:t>–v</a:t>
            </a:r>
            <a:r>
              <a:rPr lang="pt-BR" sz="2400" i="1" baseline="-25000" dirty="0" smtClean="0"/>
              <a:t>O</a:t>
            </a:r>
            <a:r>
              <a:rPr lang="pt-BR" sz="2400" i="1" baseline="30000" dirty="0" smtClean="0"/>
              <a:t>2</a:t>
            </a:r>
            <a:r>
              <a:rPr lang="en-US" sz="2400" dirty="0" smtClean="0"/>
              <a:t>)</a:t>
            </a:r>
          </a:p>
          <a:p>
            <a:endParaRPr lang="it-IT" sz="2400" i="1" baseline="30000" dirty="0" smtClean="0"/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5549900" y="2209800"/>
          <a:ext cx="1917700" cy="406400"/>
        </p:xfrm>
        <a:graphic>
          <a:graphicData uri="http://schemas.openxmlformats.org/presentationml/2006/ole">
            <p:oleObj spid="_x0000_s4099" name="Equation" r:id="rId4" imgW="901440" imgH="190440" progId="">
              <p:embed/>
            </p:oleObj>
          </a:graphicData>
        </a:graphic>
      </p:graphicFrame>
      <p:graphicFrame>
        <p:nvGraphicFramePr>
          <p:cNvPr id="3077" name="Object 2"/>
          <p:cNvGraphicFramePr>
            <a:graphicFrameLocks noChangeAspect="1"/>
          </p:cNvGraphicFramePr>
          <p:nvPr/>
        </p:nvGraphicFramePr>
        <p:xfrm>
          <a:off x="1196592" y="5715000"/>
          <a:ext cx="6804408" cy="1066800"/>
        </p:xfrm>
        <a:graphic>
          <a:graphicData uri="http://schemas.openxmlformats.org/presentationml/2006/ole">
            <p:oleObj spid="_x0000_s4100" name="Equation" r:id="rId5" imgW="2679480" imgH="419040" progId="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1219200" y="1981200"/>
          <a:ext cx="3784600" cy="838200"/>
        </p:xfrm>
        <a:graphic>
          <a:graphicData uri="http://schemas.openxmlformats.org/presentationml/2006/ole">
            <p:oleObj spid="_x0000_s4102" name="Equation" r:id="rId6" imgW="177768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PR" dirty="0" smtClean="0"/>
              <a:t>Cálculo de V</a:t>
            </a:r>
            <a:r>
              <a:rPr lang="es-PR" baseline="-25000" dirty="0" smtClean="0"/>
              <a:t>IH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dirty="0" smtClean="0"/>
              <a:t>Este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complejo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24000" y="1398687"/>
            <a:ext cx="7924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R" sz="3600" dirty="0" smtClean="0"/>
              <a:t>Cuando </a:t>
            </a:r>
            <a:r>
              <a:rPr lang="es-PR" sz="3600" i="1" dirty="0" smtClean="0"/>
              <a:t>v</a:t>
            </a:r>
            <a:r>
              <a:rPr lang="es-PR" sz="3600" i="1" baseline="-25000" dirty="0" smtClean="0"/>
              <a:t>i</a:t>
            </a:r>
            <a:r>
              <a:rPr lang="es-PR" sz="3600" i="1" dirty="0" smtClean="0"/>
              <a:t> = V</a:t>
            </a:r>
            <a:r>
              <a:rPr lang="es-PR" sz="3600" i="1" baseline="-25000" dirty="0" smtClean="0"/>
              <a:t>IH</a:t>
            </a:r>
            <a:r>
              <a:rPr lang="es-PR" sz="3600" i="1" dirty="0" smtClean="0"/>
              <a:t> , </a:t>
            </a:r>
          </a:p>
          <a:p>
            <a:endParaRPr lang="es-PR" sz="3600" i="1" dirty="0" smtClean="0"/>
          </a:p>
          <a:p>
            <a:endParaRPr lang="es-PR" sz="3600" i="1" dirty="0" smtClean="0"/>
          </a:p>
          <a:p>
            <a:r>
              <a:rPr lang="es-PR" sz="3600" i="1" dirty="0" smtClean="0"/>
              <a:t>así que</a:t>
            </a:r>
          </a:p>
          <a:p>
            <a:r>
              <a:rPr lang="es-PR" sz="3600" i="1" dirty="0" smtClean="0"/>
              <a:t>         -1 =-5.625 (-2(V</a:t>
            </a:r>
            <a:r>
              <a:rPr lang="es-PR" sz="3600" i="1" baseline="-25000" dirty="0" smtClean="0"/>
              <a:t>IH</a:t>
            </a:r>
            <a:r>
              <a:rPr lang="es-PR" sz="3600" i="1" dirty="0" smtClean="0"/>
              <a:t> - .5) + 4v</a:t>
            </a:r>
            <a:r>
              <a:rPr lang="es-PR" sz="3600" i="1" baseline="-25000" dirty="0" smtClean="0"/>
              <a:t>O</a:t>
            </a:r>
            <a:r>
              <a:rPr lang="es-PR" sz="3600" i="1" dirty="0" smtClean="0"/>
              <a:t>)</a:t>
            </a:r>
          </a:p>
          <a:p>
            <a:r>
              <a:rPr lang="es-PR" sz="3600" dirty="0" smtClean="0"/>
              <a:t> 1/11.</a:t>
            </a:r>
            <a:r>
              <a:rPr lang="es-PR" sz="3600" i="1" dirty="0" smtClean="0"/>
              <a:t>25 </a:t>
            </a:r>
            <a:r>
              <a:rPr lang="es-PR" sz="3600" dirty="0" smtClean="0"/>
              <a:t>=-</a:t>
            </a:r>
            <a:r>
              <a:rPr lang="es-PR" sz="3600" i="1" dirty="0" smtClean="0"/>
              <a:t>V</a:t>
            </a:r>
            <a:r>
              <a:rPr lang="es-PR" sz="3600" i="1" baseline="-25000" dirty="0" smtClean="0"/>
              <a:t>IH</a:t>
            </a:r>
            <a:r>
              <a:rPr lang="es-PR" sz="3600" i="1" dirty="0" smtClean="0"/>
              <a:t> + .5 + 2v</a:t>
            </a:r>
            <a:r>
              <a:rPr lang="es-PR" sz="3600" i="1" baseline="-25000" dirty="0" smtClean="0"/>
              <a:t>O</a:t>
            </a:r>
          </a:p>
          <a:p>
            <a:r>
              <a:rPr lang="es-PR" sz="3600" i="1" dirty="0" smtClean="0"/>
              <a:t>                V</a:t>
            </a:r>
            <a:r>
              <a:rPr lang="es-PR" sz="3600" i="1" baseline="-25000" dirty="0" smtClean="0"/>
              <a:t>IH</a:t>
            </a:r>
            <a:r>
              <a:rPr lang="es-PR" sz="3600" i="1" dirty="0" smtClean="0"/>
              <a:t> =2v</a:t>
            </a:r>
            <a:r>
              <a:rPr lang="es-PR" sz="3600" i="1" baseline="-25000" dirty="0" smtClean="0"/>
              <a:t>O</a:t>
            </a:r>
            <a:r>
              <a:rPr lang="es-PR" sz="3600" i="1" dirty="0" smtClean="0"/>
              <a:t> – 1/</a:t>
            </a:r>
            <a:r>
              <a:rPr lang="es-PR" sz="3600" dirty="0" smtClean="0"/>
              <a:t>11</a:t>
            </a:r>
            <a:r>
              <a:rPr lang="es-PR" sz="3600" i="1" dirty="0" smtClean="0"/>
              <a:t>.25+0.5</a:t>
            </a:r>
          </a:p>
          <a:p>
            <a:endParaRPr lang="es-PR" sz="36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994947" y="1219200"/>
          <a:ext cx="2234653" cy="1600200"/>
        </p:xfrm>
        <a:graphic>
          <a:graphicData uri="http://schemas.openxmlformats.org/presentationml/2006/ole">
            <p:oleObj spid="_x0000_s5122" name="Equation" r:id="rId3" imgW="533160" imgH="380880" progId="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95400" y="5802868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</a:t>
            </a:r>
            <a:r>
              <a:rPr lang="en-US" dirty="0" err="1" smtClean="0"/>
              <a:t>sabemos</a:t>
            </a:r>
            <a:r>
              <a:rPr lang="en-US" dirty="0" smtClean="0"/>
              <a:t> V</a:t>
            </a:r>
            <a:r>
              <a:rPr lang="en-US" baseline="-25000" dirty="0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V</a:t>
            </a:r>
            <a:r>
              <a:rPr lang="en-US" baseline="-25000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lo </a:t>
            </a:r>
            <a:r>
              <a:rPr lang="en-US" dirty="0" err="1" smtClean="0"/>
              <a:t>tanto</a:t>
            </a:r>
            <a:r>
              <a:rPr lang="en-US" dirty="0" smtClean="0"/>
              <a:t> </a:t>
            </a:r>
            <a:r>
              <a:rPr lang="en-US" dirty="0" err="1" smtClean="0"/>
              <a:t>usamos</a:t>
            </a:r>
            <a:r>
              <a:rPr lang="en-US" dirty="0" smtClean="0"/>
              <a:t> el KVL del principio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528</Words>
  <Application>Microsoft Office PowerPoint</Application>
  <PresentationFormat>On-screen Show (4:3)</PresentationFormat>
  <Paragraphs>105</Paragraphs>
  <Slides>13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Solstice</vt:lpstr>
      <vt:lpstr>Equation</vt:lpstr>
      <vt:lpstr>Inversores con Carga Resistiva</vt:lpstr>
      <vt:lpstr>Ejemplo: VDD = 1.8V, Vt = 0.5V, k’n = 300mA/V2, W/L= 1.5 y RD=25kΩ. Calcula VOH, VOL, VIL, VIH and VM.</vt:lpstr>
      <vt:lpstr>VOH     Cuando Vin&lt;Vtn ; Vout=VDD=1.8V VOH=1.8V </vt:lpstr>
      <vt:lpstr>Cálculo VOL</vt:lpstr>
      <vt:lpstr>Cálculo VIL</vt:lpstr>
      <vt:lpstr>Cálculo VIL</vt:lpstr>
      <vt:lpstr>Cálculo VIH</vt:lpstr>
      <vt:lpstr>Cálculo de VIH </vt:lpstr>
      <vt:lpstr>Cálculo de VIH </vt:lpstr>
      <vt:lpstr>Cálculo de VIH </vt:lpstr>
      <vt:lpstr>Cálculo VM</vt:lpstr>
      <vt:lpstr>Cálculo de Vm</vt:lpstr>
      <vt:lpstr>Noise Margin low (NML)and noise margin high (NMH)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2015-01-28T01:51:48Z</dcterms:created>
  <dcterms:modified xsi:type="dcterms:W3CDTF">2019-01-22T02:07:25Z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