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72" r:id="rId15"/>
    <p:sldId id="273" r:id="rId16"/>
    <p:sldId id="274" r:id="rId17"/>
    <p:sldId id="277" r:id="rId18"/>
    <p:sldId id="278" r:id="rId19"/>
    <p:sldId id="279" r:id="rId20"/>
    <p:sldId id="280" r:id="rId21"/>
    <p:sldId id="267" r:id="rId22"/>
    <p:sldId id="275" r:id="rId23"/>
    <p:sldId id="268" r:id="rId24"/>
    <p:sldId id="276" r:id="rId25"/>
    <p:sldId id="26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AD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530C76A-5B17-48E6-9E9A-66F432B414DD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A4864F-55B8-45BF-888C-71E905E45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C76A-5B17-48E6-9E9A-66F432B414DD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4864F-55B8-45BF-888C-71E905E45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530C76A-5B17-48E6-9E9A-66F432B414DD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AA4864F-55B8-45BF-888C-71E905E45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C76A-5B17-48E6-9E9A-66F432B414DD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A4864F-55B8-45BF-888C-71E905E45E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C76A-5B17-48E6-9E9A-66F432B414DD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AA4864F-55B8-45BF-888C-71E905E45E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30C76A-5B17-48E6-9E9A-66F432B414DD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AA4864F-55B8-45BF-888C-71E905E45E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30C76A-5B17-48E6-9E9A-66F432B414DD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AA4864F-55B8-45BF-888C-71E905E45E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C76A-5B17-48E6-9E9A-66F432B414DD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A4864F-55B8-45BF-888C-71E905E45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C76A-5B17-48E6-9E9A-66F432B414DD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A4864F-55B8-45BF-888C-71E905E45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C76A-5B17-48E6-9E9A-66F432B414DD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A4864F-55B8-45BF-888C-71E905E45E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530C76A-5B17-48E6-9E9A-66F432B414DD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AA4864F-55B8-45BF-888C-71E905E45E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30C76A-5B17-48E6-9E9A-66F432B414DD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A4864F-55B8-45BF-888C-71E905E45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gi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INEL4205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R" smtClean="0"/>
              <a:t>Conversion de números BINARIOS a base octal o hexadecimal</a:t>
            </a:r>
            <a:endParaRPr lang="es-P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PR" smtClean="0"/>
              <a:t>La base octal representa 3 dígitos binarios</a:t>
            </a:r>
          </a:p>
          <a:p>
            <a:r>
              <a:rPr lang="es-PR" smtClean="0"/>
              <a:t>EJ base binaria </a:t>
            </a:r>
          </a:p>
          <a:p>
            <a:pPr lvl="1"/>
            <a:r>
              <a:rPr lang="es-PR" smtClean="0"/>
              <a:t>11  001   =25</a:t>
            </a:r>
          </a:p>
          <a:p>
            <a:pPr lvl="1"/>
            <a:r>
              <a:rPr lang="es-PR" smtClean="0"/>
              <a:t>Tomo los ultimos tres bits</a:t>
            </a:r>
          </a:p>
          <a:p>
            <a:pPr lvl="2"/>
            <a:r>
              <a:rPr lang="es-PR" smtClean="0"/>
              <a:t>Representan un 1</a:t>
            </a:r>
          </a:p>
          <a:p>
            <a:pPr lvl="1"/>
            <a:r>
              <a:rPr lang="es-PR" smtClean="0"/>
              <a:t>Tome los proximos tres o los que queden</a:t>
            </a:r>
          </a:p>
          <a:p>
            <a:pPr lvl="2"/>
            <a:r>
              <a:rPr lang="es-PR" smtClean="0"/>
              <a:t>Representan un 3</a:t>
            </a:r>
          </a:p>
          <a:p>
            <a:r>
              <a:rPr lang="es-PR" smtClean="0"/>
              <a:t>La conversion es 31</a:t>
            </a:r>
            <a:endParaRPr lang="es-P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PR" dirty="0" smtClean="0"/>
              <a:t>La base hexadecimal representa 4 </a:t>
            </a:r>
            <a:r>
              <a:rPr lang="es-PR" dirty="0" err="1" smtClean="0"/>
              <a:t>digitos</a:t>
            </a:r>
            <a:r>
              <a:rPr lang="es-PR" dirty="0" smtClean="0"/>
              <a:t> binarios</a:t>
            </a:r>
          </a:p>
          <a:p>
            <a:r>
              <a:rPr lang="es-PR" dirty="0" smtClean="0"/>
              <a:t>El.: La base binaria</a:t>
            </a:r>
          </a:p>
          <a:p>
            <a:pPr lvl="1"/>
            <a:r>
              <a:rPr lang="es-PR" dirty="0" smtClean="0"/>
              <a:t>1   1001=25</a:t>
            </a:r>
          </a:p>
          <a:p>
            <a:pPr lvl="1"/>
            <a:r>
              <a:rPr lang="es-PR" dirty="0" smtClean="0"/>
              <a:t>Tomo los </a:t>
            </a:r>
            <a:r>
              <a:rPr lang="es-PR" dirty="0" smtClean="0"/>
              <a:t>ú</a:t>
            </a:r>
            <a:r>
              <a:rPr lang="es-PR" dirty="0" smtClean="0"/>
              <a:t>ltimos 4 dígitos</a:t>
            </a:r>
          </a:p>
          <a:p>
            <a:pPr lvl="2"/>
            <a:r>
              <a:rPr lang="es-PR" dirty="0" smtClean="0"/>
              <a:t>Representan un 9</a:t>
            </a:r>
          </a:p>
          <a:p>
            <a:pPr lvl="1"/>
            <a:r>
              <a:rPr lang="es-PR" dirty="0" smtClean="0"/>
              <a:t>Tome los próximos</a:t>
            </a:r>
          </a:p>
          <a:p>
            <a:pPr lvl="2"/>
            <a:r>
              <a:rPr lang="es-PR" dirty="0" smtClean="0"/>
              <a:t>Representan un 1</a:t>
            </a:r>
          </a:p>
          <a:p>
            <a:r>
              <a:rPr lang="es-PR" dirty="0" smtClean="0"/>
              <a:t>La </a:t>
            </a:r>
            <a:r>
              <a:rPr lang="es-PR" dirty="0" err="1" smtClean="0"/>
              <a:t>conversion</a:t>
            </a:r>
            <a:r>
              <a:rPr lang="es-PR" dirty="0" smtClean="0"/>
              <a:t> es 19</a:t>
            </a:r>
            <a:endParaRPr lang="es-P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s-PR" smtClean="0"/>
              <a:t>Base Octal: 0,1,2,3…,6,7</a:t>
            </a:r>
            <a:endParaRPr lang="es-PR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s-PR" smtClean="0"/>
              <a:t>Base Hexadecimal: 0,1,2..8,9,A,B,C,D,E,F</a:t>
            </a:r>
            <a:endParaRPr lang="es-PR"/>
          </a:p>
        </p:txBody>
      </p:sp>
      <p:sp>
        <p:nvSpPr>
          <p:cNvPr id="12" name="Rounded Rectangle 11"/>
          <p:cNvSpPr/>
          <p:nvPr/>
        </p:nvSpPr>
        <p:spPr>
          <a:xfrm>
            <a:off x="1676400" y="3429000"/>
            <a:ext cx="609600" cy="4572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sp>
        <p:nvSpPr>
          <p:cNvPr id="13" name="Rounded Rectangle 12"/>
          <p:cNvSpPr/>
          <p:nvPr/>
        </p:nvSpPr>
        <p:spPr>
          <a:xfrm>
            <a:off x="1143000" y="3429000"/>
            <a:ext cx="457200" cy="4572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sp>
        <p:nvSpPr>
          <p:cNvPr id="14" name="Rounded Rectangle 13"/>
          <p:cNvSpPr/>
          <p:nvPr/>
        </p:nvSpPr>
        <p:spPr>
          <a:xfrm>
            <a:off x="5943600" y="3733800"/>
            <a:ext cx="609600" cy="45720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Suma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ChangeAspect="1"/>
          </p:cNvGraphicFramePr>
          <p:nvPr>
            <p:ph sz="quarter" idx="2"/>
          </p:nvPr>
        </p:nvGraphicFramePr>
        <p:xfrm>
          <a:off x="663575" y="3073400"/>
          <a:ext cx="2847975" cy="1600200"/>
        </p:xfrm>
        <a:graphic>
          <a:graphicData uri="http://schemas.openxmlformats.org/presentationml/2006/ole">
            <p:oleObj spid="_x0000_s7171" name="Equation" r:id="rId3" imgW="1333440" imgH="749160" progId="Equation.3">
              <p:embed/>
            </p:oleObj>
          </a:graphicData>
        </a:graphic>
      </p:graphicFrame>
      <p:graphicFrame>
        <p:nvGraphicFramePr>
          <p:cNvPr id="7172" name="Content Placeholder 8"/>
          <p:cNvGraphicFramePr>
            <a:graphicFrameLocks noChangeAspect="1"/>
          </p:cNvGraphicFramePr>
          <p:nvPr>
            <p:ph sz="quarter" idx="4"/>
          </p:nvPr>
        </p:nvGraphicFramePr>
        <p:xfrm>
          <a:off x="4876800" y="2578100"/>
          <a:ext cx="3276600" cy="4127500"/>
        </p:xfrm>
        <a:graphic>
          <a:graphicData uri="http://schemas.openxmlformats.org/presentationml/2006/ole">
            <p:oleObj spid="_x0000_s7172" name="Equation" r:id="rId4" imgW="1955520" imgH="2463480" progId="Equation.3">
              <p:embed/>
            </p:oleObj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err="1" smtClean="0"/>
              <a:t>Números</a:t>
            </a:r>
            <a:r>
              <a:rPr lang="en-US" dirty="0" smtClean="0"/>
              <a:t> </a:t>
            </a:r>
            <a:r>
              <a:rPr lang="en-US" dirty="0" err="1" smtClean="0"/>
              <a:t>decimales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Números</a:t>
            </a:r>
            <a:r>
              <a:rPr lang="en-US" dirty="0" smtClean="0"/>
              <a:t> </a:t>
            </a:r>
            <a:r>
              <a:rPr lang="en-US" dirty="0" err="1" smtClean="0"/>
              <a:t>Binarios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smtClean="0"/>
              <a:t>Diseñemos</a:t>
            </a:r>
            <a:r>
              <a:rPr lang="es-PR" smtClean="0"/>
              <a:t> un </a:t>
            </a:r>
            <a:r>
              <a:rPr lang="es-PR" smtClean="0"/>
              <a:t>sumador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s-PR" dirty="0" smtClean="0"/>
              <a:t>Al sumar dos bits obtendremos un resultado de tres bits</a:t>
            </a:r>
          </a:p>
          <a:p>
            <a:r>
              <a:rPr lang="es-PR" dirty="0" smtClean="0"/>
              <a:t>El menos significativo es la suma y el mas significativo el “</a:t>
            </a:r>
            <a:r>
              <a:rPr lang="es-PR" dirty="0" err="1" smtClean="0"/>
              <a:t>carry</a:t>
            </a:r>
            <a:r>
              <a:rPr lang="es-PR" dirty="0" smtClean="0"/>
              <a:t> </a:t>
            </a:r>
            <a:r>
              <a:rPr lang="es-PR" dirty="0" err="1" smtClean="0"/>
              <a:t>out</a:t>
            </a:r>
            <a:r>
              <a:rPr lang="es-PR" dirty="0" smtClean="0"/>
              <a:t>”</a:t>
            </a:r>
            <a:endParaRPr lang="es-P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PR" dirty="0" smtClean="0"/>
              <a:t>0+0=0</a:t>
            </a:r>
          </a:p>
          <a:p>
            <a:r>
              <a:rPr lang="es-PR" dirty="0" smtClean="0"/>
              <a:t>0+1=1</a:t>
            </a:r>
          </a:p>
          <a:p>
            <a:r>
              <a:rPr lang="es-PR" dirty="0" smtClean="0"/>
              <a:t>1+0=1</a:t>
            </a:r>
          </a:p>
          <a:p>
            <a:r>
              <a:rPr lang="es-PR" dirty="0" smtClean="0"/>
              <a:t>1+1=</a:t>
            </a:r>
            <a:r>
              <a:rPr lang="es-PR" dirty="0" smtClean="0">
                <a:solidFill>
                  <a:schemeClr val="accent1"/>
                </a:solidFill>
              </a:rPr>
              <a:t>1</a:t>
            </a:r>
            <a:r>
              <a:rPr lang="es-PR" dirty="0" smtClean="0">
                <a:solidFill>
                  <a:srgbClr val="FF0000"/>
                </a:solidFill>
              </a:rPr>
              <a:t>0</a:t>
            </a:r>
          </a:p>
          <a:p>
            <a:r>
              <a:rPr lang="es-PR" dirty="0" smtClean="0">
                <a:solidFill>
                  <a:srgbClr val="FF0000"/>
                </a:solidFill>
              </a:rPr>
              <a:t>Suma</a:t>
            </a:r>
          </a:p>
          <a:p>
            <a:r>
              <a:rPr lang="es-PR" dirty="0" err="1" smtClean="0">
                <a:solidFill>
                  <a:schemeClr val="accent1"/>
                </a:solidFill>
              </a:rPr>
              <a:t>Carry</a:t>
            </a:r>
            <a:r>
              <a:rPr lang="es-PR" dirty="0" smtClean="0">
                <a:solidFill>
                  <a:schemeClr val="accent1"/>
                </a:solidFill>
              </a:rPr>
              <a:t> </a:t>
            </a:r>
            <a:r>
              <a:rPr lang="es-PR" dirty="0" err="1" smtClean="0">
                <a:solidFill>
                  <a:schemeClr val="accent1"/>
                </a:solidFill>
              </a:rPr>
              <a:t>Out</a:t>
            </a:r>
            <a:r>
              <a:rPr lang="es-PR" dirty="0" smtClean="0"/>
              <a:t>     </a:t>
            </a:r>
            <a:endParaRPr lang="es-P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s-PR" smtClean="0"/>
              <a:t>Razonamiento</a:t>
            </a:r>
            <a:endParaRPr lang="es-PR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PR" dirty="0" smtClean="0"/>
              <a:t>Ejemplo</a:t>
            </a:r>
            <a:endParaRPr lang="es-PR" dirty="0"/>
          </a:p>
        </p:txBody>
      </p:sp>
      <p:cxnSp>
        <p:nvCxnSpPr>
          <p:cNvPr id="8" name="Curved Connector 7"/>
          <p:cNvCxnSpPr/>
          <p:nvPr/>
        </p:nvCxnSpPr>
        <p:spPr>
          <a:xfrm rot="5400000" flipH="1" flipV="1">
            <a:off x="6019800" y="4419600"/>
            <a:ext cx="457200" cy="457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16200000" flipV="1">
            <a:off x="5905500" y="4762500"/>
            <a:ext cx="838200" cy="3048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Diseño</a:t>
            </a:r>
            <a:r>
              <a:rPr lang="en-US" dirty="0" smtClean="0"/>
              <a:t> de </a:t>
            </a:r>
            <a:r>
              <a:rPr lang="en-US" dirty="0" err="1" smtClean="0"/>
              <a:t>Compuerta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SUMA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</p:nvPr>
        </p:nvGraphicFramePr>
        <p:xfrm>
          <a:off x="609600" y="2946400"/>
          <a:ext cx="38862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5181600" y="3012440"/>
          <a:ext cx="3505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"/>
                <a:gridCol w="876300"/>
                <a:gridCol w="876300"/>
                <a:gridCol w="876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suma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err="1" smtClean="0"/>
              <a:t>Tabla</a:t>
            </a:r>
            <a:r>
              <a:rPr lang="en-US" dirty="0" smtClean="0"/>
              <a:t> de </a:t>
            </a:r>
            <a:r>
              <a:rPr lang="en-US" dirty="0" err="1" smtClean="0"/>
              <a:t>Veracidad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Mapa</a:t>
            </a:r>
            <a:r>
              <a:rPr lang="en-US" dirty="0" smtClean="0"/>
              <a:t> de </a:t>
            </a:r>
            <a:r>
              <a:rPr lang="en-US" dirty="0" err="1" smtClean="0"/>
              <a:t>Karnaugh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5943600" y="3352800"/>
            <a:ext cx="99060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934200" y="4191000"/>
            <a:ext cx="304800" cy="3048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72400" y="3810000"/>
            <a:ext cx="304800" cy="3048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648200" y="5410200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Suma= 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•B’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22641" y="5410200"/>
            <a:ext cx="806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+ A’</a:t>
            </a: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•B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Diseño</a:t>
            </a:r>
            <a:r>
              <a:rPr lang="en-US" dirty="0" smtClean="0"/>
              <a:t> de </a:t>
            </a:r>
            <a:r>
              <a:rPr lang="en-US" dirty="0" err="1" smtClean="0"/>
              <a:t>Compuerta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CARRY OUT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</p:nvPr>
        </p:nvGraphicFramePr>
        <p:xfrm>
          <a:off x="609600" y="2946400"/>
          <a:ext cx="3886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5181600" y="3012440"/>
          <a:ext cx="3505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"/>
                <a:gridCol w="876300"/>
                <a:gridCol w="876300"/>
                <a:gridCol w="876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Carry</a:t>
                      </a:r>
                      <a:r>
                        <a:rPr lang="en-US" baseline="0" dirty="0" smtClean="0">
                          <a:solidFill>
                            <a:schemeClr val="accent1"/>
                          </a:solidFill>
                        </a:rPr>
                        <a:t> out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err="1" smtClean="0"/>
              <a:t>Tabla</a:t>
            </a:r>
            <a:r>
              <a:rPr lang="en-US" dirty="0" smtClean="0"/>
              <a:t> de </a:t>
            </a:r>
            <a:r>
              <a:rPr lang="en-US" dirty="0" err="1" smtClean="0"/>
              <a:t>Veracidad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Mapa</a:t>
            </a:r>
            <a:r>
              <a:rPr lang="en-US" dirty="0" smtClean="0"/>
              <a:t> de </a:t>
            </a:r>
            <a:r>
              <a:rPr lang="en-US" dirty="0" err="1" smtClean="0"/>
              <a:t>Karnaugh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5943600" y="3352800"/>
            <a:ext cx="99060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848600" y="44196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648200" y="5410200"/>
            <a:ext cx="165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Carry Out=A</a:t>
            </a:r>
            <a:r>
              <a:rPr lang="en-US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•B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sumador</a:t>
            </a:r>
            <a:r>
              <a:rPr lang="en-US" dirty="0" smtClean="0"/>
              <a:t> de A y B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SUMA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Carry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err="1" smtClean="0"/>
              <a:t>Tiene</a:t>
            </a:r>
            <a:r>
              <a:rPr lang="en-US" dirty="0" smtClean="0"/>
              <a:t> dos </a:t>
            </a:r>
            <a:r>
              <a:rPr lang="en-US" dirty="0" err="1" smtClean="0"/>
              <a:t>ecuaciones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Esquematicos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ChangeAspect="1"/>
          </p:cNvGraphicFramePr>
          <p:nvPr>
            <p:ph sz="quarter" idx="2"/>
          </p:nvPr>
        </p:nvGraphicFramePr>
        <p:xfrm>
          <a:off x="215899" y="3352800"/>
          <a:ext cx="3416301" cy="1281113"/>
        </p:xfrm>
        <a:graphic>
          <a:graphicData uri="http://schemas.openxmlformats.org/presentationml/2006/ole">
            <p:oleObj spid="_x0000_s30722" name="Equation" r:id="rId3" imgW="1117440" imgH="419040" progId="Equation.3">
              <p:embed/>
            </p:oleObj>
          </a:graphicData>
        </a:graphic>
      </p:graphicFrame>
      <p:pic>
        <p:nvPicPr>
          <p:cNvPr id="8" name="Picture 7" descr="xor_circuit equation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5039"/>
          <a:stretch>
            <a:fillRect/>
          </a:stretch>
        </p:blipFill>
        <p:spPr>
          <a:xfrm>
            <a:off x="3657600" y="2971800"/>
            <a:ext cx="3878052" cy="1914931"/>
          </a:xfrm>
          <a:prstGeom prst="rect">
            <a:avLst/>
          </a:prstGeom>
        </p:spPr>
      </p:pic>
      <p:pic>
        <p:nvPicPr>
          <p:cNvPr id="9" name="Picture 8" descr="XOR_Symbo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05400" y="3200400"/>
            <a:ext cx="2895600" cy="1447800"/>
          </a:xfrm>
          <a:prstGeom prst="rect">
            <a:avLst/>
          </a:prstGeom>
        </p:spPr>
      </p:pic>
      <p:pic>
        <p:nvPicPr>
          <p:cNvPr id="10" name="Picture 9" descr="AND_Symbol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53000" y="5029200"/>
            <a:ext cx="2152650" cy="1400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Adder</a:t>
            </a:r>
            <a:endParaRPr lang="en-US" dirty="0"/>
          </a:p>
        </p:txBody>
      </p:sp>
      <p:pic>
        <p:nvPicPr>
          <p:cNvPr id="4" name="Content Placeholder 3" descr="xor_circuit equation.pn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8458"/>
          <a:stretch>
            <a:fillRect/>
          </a:stretch>
        </p:blipFill>
        <p:spPr>
          <a:xfrm>
            <a:off x="2479949" y="1981200"/>
            <a:ext cx="3387451" cy="1752600"/>
          </a:xfrm>
        </p:spPr>
      </p:pic>
      <p:pic>
        <p:nvPicPr>
          <p:cNvPr id="5" name="Picture 4" descr="AND_Symbo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3962400"/>
            <a:ext cx="2152650" cy="1400175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1447800" y="1524000"/>
            <a:ext cx="6019800" cy="3962400"/>
            <a:chOff x="1447800" y="1524000"/>
            <a:chExt cx="6019800" cy="3962400"/>
          </a:xfrm>
        </p:grpSpPr>
        <p:cxnSp>
          <p:nvCxnSpPr>
            <p:cNvPr id="11" name="Straight Connector 10"/>
            <p:cNvCxnSpPr/>
            <p:nvPr/>
          </p:nvCxnSpPr>
          <p:spPr>
            <a:xfrm flipH="1">
              <a:off x="4648200" y="4648200"/>
              <a:ext cx="1981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ounded Rectangle 5"/>
            <p:cNvSpPr/>
            <p:nvPr/>
          </p:nvSpPr>
          <p:spPr>
            <a:xfrm>
              <a:off x="2514600" y="1524000"/>
              <a:ext cx="3352800" cy="3962400"/>
            </a:xfrm>
            <a:prstGeom prst="roundRect">
              <a:avLst/>
            </a:prstGeom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Half Adder</a:t>
              </a:r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 flipH="1">
              <a:off x="1752600" y="2286000"/>
              <a:ext cx="76200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5867400" y="2819400"/>
              <a:ext cx="762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752600" y="3352800"/>
              <a:ext cx="76200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447800" y="2057400"/>
              <a:ext cx="381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524000" y="3124200"/>
              <a:ext cx="381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72200" y="24384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Suma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72200" y="43434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Carry Out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PR" dirty="0" smtClean="0"/>
              <a:t>Se utiliza cuando no estamos sumando el bit menos significativo</a:t>
            </a:r>
          </a:p>
          <a:p>
            <a:pPr lvl="1"/>
            <a:r>
              <a:rPr lang="es-PR" dirty="0" smtClean="0"/>
              <a:t>Ej.:</a:t>
            </a:r>
          </a:p>
          <a:p>
            <a:pPr lvl="3"/>
            <a:r>
              <a:rPr lang="es-PR" dirty="0" smtClean="0"/>
              <a:t> </a:t>
            </a:r>
            <a:r>
              <a:rPr lang="es-PR" dirty="0" smtClean="0">
                <a:solidFill>
                  <a:srgbClr val="C00000"/>
                </a:solidFill>
              </a:rPr>
              <a:t>100000</a:t>
            </a:r>
            <a:r>
              <a:rPr lang="es-PR" dirty="0" smtClean="0"/>
              <a:t>0</a:t>
            </a:r>
          </a:p>
          <a:p>
            <a:pPr lvl="3"/>
            <a:r>
              <a:rPr lang="es-PR" u="sng" dirty="0" smtClean="0"/>
              <a:t>+</a:t>
            </a:r>
            <a:r>
              <a:rPr lang="es-PR" u="sng" dirty="0" smtClean="0">
                <a:solidFill>
                  <a:srgbClr val="C00000"/>
                </a:solidFill>
              </a:rPr>
              <a:t>11111</a:t>
            </a:r>
            <a:r>
              <a:rPr lang="es-PR" u="sng" dirty="0" smtClean="0"/>
              <a:t>1</a:t>
            </a:r>
            <a:r>
              <a:rPr lang="es-PR" dirty="0" smtClean="0">
                <a:solidFill>
                  <a:srgbClr val="C00000"/>
                </a:solidFill>
              </a:rPr>
              <a:t>			Los números en rojo NO son LSB</a:t>
            </a:r>
          </a:p>
          <a:p>
            <a:r>
              <a:rPr lang="es-PR" dirty="0" smtClean="0">
                <a:solidFill>
                  <a:srgbClr val="C00000"/>
                </a:solidFill>
              </a:rPr>
              <a:t>Para éstos se suma </a:t>
            </a:r>
            <a:r>
              <a:rPr lang="es-PR" dirty="0" err="1" smtClean="0">
                <a:solidFill>
                  <a:srgbClr val="C00000"/>
                </a:solidFill>
              </a:rPr>
              <a:t>A+B+Carry</a:t>
            </a:r>
            <a:r>
              <a:rPr lang="es-PR" dirty="0" smtClean="0">
                <a:solidFill>
                  <a:srgbClr val="C00000"/>
                </a:solidFill>
              </a:rPr>
              <a:t> </a:t>
            </a:r>
            <a:r>
              <a:rPr lang="es-PR" dirty="0" err="1" smtClean="0">
                <a:solidFill>
                  <a:srgbClr val="C00000"/>
                </a:solidFill>
              </a:rPr>
              <a:t>Out</a:t>
            </a:r>
            <a:r>
              <a:rPr lang="es-PR" dirty="0" smtClean="0">
                <a:solidFill>
                  <a:srgbClr val="C00000"/>
                </a:solidFill>
              </a:rPr>
              <a:t> de la columna anterior</a:t>
            </a:r>
          </a:p>
          <a:p>
            <a:r>
              <a:rPr lang="es-PR" dirty="0" smtClean="0">
                <a:solidFill>
                  <a:srgbClr val="C00000"/>
                </a:solidFill>
              </a:rPr>
              <a:t>   11</a:t>
            </a:r>
            <a:r>
              <a:rPr lang="es-PR" dirty="0" smtClean="0">
                <a:solidFill>
                  <a:srgbClr val="00B050"/>
                </a:solidFill>
              </a:rPr>
              <a:t>1</a:t>
            </a:r>
            <a:r>
              <a:rPr lang="es-PR" dirty="0" smtClean="0">
                <a:solidFill>
                  <a:schemeClr val="accent1"/>
                </a:solidFill>
              </a:rPr>
              <a:t>1</a:t>
            </a:r>
            <a:r>
              <a:rPr lang="es-PR" dirty="0" smtClean="0">
                <a:solidFill>
                  <a:srgbClr val="C00000"/>
                </a:solidFill>
              </a:rPr>
              <a:t>		</a:t>
            </a:r>
            <a:r>
              <a:rPr lang="es-PR" dirty="0" smtClean="0">
                <a:solidFill>
                  <a:srgbClr val="00B050"/>
                </a:solidFill>
              </a:rPr>
              <a:t>Al sumar la columna verde tenemos</a:t>
            </a:r>
          </a:p>
          <a:p>
            <a:r>
              <a:rPr lang="es-PR" dirty="0" smtClean="0">
                <a:solidFill>
                  <a:srgbClr val="C00000"/>
                </a:solidFill>
              </a:rPr>
              <a:t>+ 00</a:t>
            </a:r>
            <a:r>
              <a:rPr lang="es-PR" dirty="0" smtClean="0">
                <a:solidFill>
                  <a:srgbClr val="00B050"/>
                </a:solidFill>
              </a:rPr>
              <a:t>0</a:t>
            </a:r>
            <a:r>
              <a:rPr lang="es-PR" dirty="0" smtClean="0">
                <a:solidFill>
                  <a:schemeClr val="accent1"/>
                </a:solidFill>
              </a:rPr>
              <a:t>1</a:t>
            </a:r>
            <a:r>
              <a:rPr lang="es-PR" dirty="0" smtClean="0">
                <a:solidFill>
                  <a:srgbClr val="C00000"/>
                </a:solidFill>
              </a:rPr>
              <a:t>		</a:t>
            </a:r>
            <a:r>
              <a:rPr lang="es-PR" dirty="0" smtClean="0">
                <a:solidFill>
                  <a:srgbClr val="00B050"/>
                </a:solidFill>
              </a:rPr>
              <a:t>A+B</a:t>
            </a:r>
            <a:r>
              <a:rPr lang="es-PR" dirty="0" smtClean="0">
                <a:solidFill>
                  <a:srgbClr val="C00000"/>
                </a:solidFill>
              </a:rPr>
              <a:t> + el </a:t>
            </a:r>
            <a:r>
              <a:rPr lang="es-PR" dirty="0" err="1" smtClean="0">
                <a:solidFill>
                  <a:srgbClr val="C00000"/>
                </a:solidFill>
              </a:rPr>
              <a:t>carry</a:t>
            </a:r>
            <a:r>
              <a:rPr lang="es-PR" dirty="0" smtClean="0">
                <a:solidFill>
                  <a:srgbClr val="C00000"/>
                </a:solidFill>
              </a:rPr>
              <a:t> </a:t>
            </a:r>
            <a:r>
              <a:rPr lang="es-PR" dirty="0" err="1" smtClean="0">
                <a:solidFill>
                  <a:srgbClr val="C00000"/>
                </a:solidFill>
              </a:rPr>
              <a:t>out</a:t>
            </a:r>
            <a:r>
              <a:rPr lang="es-PR" dirty="0" smtClean="0">
                <a:solidFill>
                  <a:srgbClr val="C00000"/>
                </a:solidFill>
              </a:rPr>
              <a:t> de </a:t>
            </a:r>
            <a:r>
              <a:rPr lang="es-PR" dirty="0" smtClean="0">
                <a:solidFill>
                  <a:schemeClr val="accent1"/>
                </a:solidFill>
              </a:rPr>
              <a:t>1 +1</a:t>
            </a:r>
            <a:r>
              <a:rPr lang="es-PR" dirty="0" smtClean="0">
                <a:solidFill>
                  <a:srgbClr val="C00000"/>
                </a:solidFill>
              </a:rPr>
              <a:t> 				anterior</a:t>
            </a:r>
            <a:endParaRPr lang="es-P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Adder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228600" y="2133600"/>
            <a:ext cx="3886200" cy="3581400"/>
          </a:xfrm>
        </p:spPr>
        <p:txBody>
          <a:bodyPr/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+B</a:t>
            </a:r>
            <a:r>
              <a:rPr lang="en-US" baseline="-25000" dirty="0" smtClean="0"/>
              <a:t>1</a:t>
            </a:r>
            <a:r>
              <a:rPr lang="en-US" dirty="0" smtClean="0"/>
              <a:t> +Cout</a:t>
            </a:r>
            <a:r>
              <a:rPr lang="en-US" baseline="-25000" dirty="0" smtClean="0"/>
              <a:t>0</a:t>
            </a:r>
          </a:p>
          <a:p>
            <a:pPr lvl="2"/>
            <a:r>
              <a:rPr lang="en-US" dirty="0" err="1" smtClean="0"/>
              <a:t>Tabla</a:t>
            </a:r>
            <a:r>
              <a:rPr lang="en-US" dirty="0" smtClean="0"/>
              <a:t> de </a:t>
            </a:r>
            <a:r>
              <a:rPr lang="en-US" dirty="0" err="1" smtClean="0"/>
              <a:t>Veracidad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</p:nvPr>
        </p:nvGraphicFramePr>
        <p:xfrm>
          <a:off x="4800600" y="2438400"/>
          <a:ext cx="3886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Suma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BC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228600" y="1600200"/>
            <a:ext cx="3886200" cy="640080"/>
          </a:xfrm>
        </p:spPr>
        <p:txBody>
          <a:bodyPr/>
          <a:lstStyle/>
          <a:p>
            <a:r>
              <a:rPr lang="en-US" dirty="0" smtClean="0"/>
              <a:t>SUMA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Mapa</a:t>
            </a:r>
            <a:r>
              <a:rPr lang="en-US" dirty="0" smtClean="0"/>
              <a:t> de </a:t>
            </a:r>
            <a:r>
              <a:rPr lang="en-US" dirty="0" err="1" smtClean="0"/>
              <a:t>Karnaugh</a:t>
            </a:r>
            <a:endParaRPr lang="en-US" baseline="-25000" dirty="0"/>
          </a:p>
        </p:txBody>
      </p:sp>
      <p:graphicFrame>
        <p:nvGraphicFramePr>
          <p:cNvPr id="10" name="Content Placeholder 8"/>
          <p:cNvGraphicFramePr>
            <a:graphicFrameLocks/>
          </p:cNvGraphicFramePr>
          <p:nvPr/>
        </p:nvGraphicFramePr>
        <p:xfrm>
          <a:off x="152400" y="3200400"/>
          <a:ext cx="2895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"/>
                <a:gridCol w="723900"/>
                <a:gridCol w="723900"/>
                <a:gridCol w="723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flipH="1" flipV="1">
            <a:off x="5257800" y="2819400"/>
            <a:ext cx="8382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978150" y="4735513"/>
          <a:ext cx="6202363" cy="474662"/>
        </p:xfrm>
        <a:graphic>
          <a:graphicData uri="http://schemas.openxmlformats.org/presentationml/2006/ole">
            <p:oleObj spid="_x0000_s31746" name="Equation" r:id="rId3" imgW="28191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Adder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228600" y="2133600"/>
            <a:ext cx="3886200" cy="3581400"/>
          </a:xfrm>
        </p:spPr>
        <p:txBody>
          <a:bodyPr/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+B</a:t>
            </a:r>
            <a:r>
              <a:rPr lang="en-US" baseline="-25000" dirty="0" smtClean="0"/>
              <a:t>1</a:t>
            </a:r>
            <a:r>
              <a:rPr lang="en-US" dirty="0" smtClean="0"/>
              <a:t> +Cout</a:t>
            </a:r>
            <a:r>
              <a:rPr lang="en-US" baseline="-25000" dirty="0" smtClean="0"/>
              <a:t>0</a:t>
            </a:r>
          </a:p>
          <a:p>
            <a:pPr lvl="2"/>
            <a:r>
              <a:rPr lang="en-US" dirty="0" err="1" smtClean="0"/>
              <a:t>Tabla</a:t>
            </a:r>
            <a:r>
              <a:rPr lang="en-US" dirty="0" smtClean="0"/>
              <a:t> de </a:t>
            </a:r>
            <a:r>
              <a:rPr lang="en-US" dirty="0" err="1" smtClean="0"/>
              <a:t>Veracidad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</p:nvPr>
        </p:nvGraphicFramePr>
        <p:xfrm>
          <a:off x="4800600" y="2438400"/>
          <a:ext cx="3886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Suma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228600" y="1600200"/>
            <a:ext cx="3886200" cy="640080"/>
          </a:xfrm>
        </p:spPr>
        <p:txBody>
          <a:bodyPr/>
          <a:lstStyle/>
          <a:p>
            <a:r>
              <a:rPr lang="en-US" dirty="0" smtClean="0"/>
              <a:t>Carry Out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Mapa</a:t>
            </a:r>
            <a:r>
              <a:rPr lang="en-US" dirty="0" smtClean="0"/>
              <a:t> de </a:t>
            </a:r>
            <a:r>
              <a:rPr lang="en-US" dirty="0" err="1" smtClean="0"/>
              <a:t>Karnaugh</a:t>
            </a:r>
            <a:endParaRPr lang="en-US" baseline="-25000" dirty="0"/>
          </a:p>
        </p:txBody>
      </p:sp>
      <p:graphicFrame>
        <p:nvGraphicFramePr>
          <p:cNvPr id="10" name="Content Placeholder 8"/>
          <p:cNvGraphicFramePr>
            <a:graphicFrameLocks/>
          </p:cNvGraphicFramePr>
          <p:nvPr/>
        </p:nvGraphicFramePr>
        <p:xfrm>
          <a:off x="533400" y="3200400"/>
          <a:ext cx="2895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"/>
                <a:gridCol w="723900"/>
                <a:gridCol w="723900"/>
                <a:gridCol w="723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flipH="1" flipV="1">
            <a:off x="5257800" y="2819400"/>
            <a:ext cx="8382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581525" y="4692650"/>
          <a:ext cx="3297238" cy="558800"/>
        </p:xfrm>
        <a:graphic>
          <a:graphicData uri="http://schemas.openxmlformats.org/presentationml/2006/ole">
            <p:oleObj spid="_x0000_s32770" name="Equation" r:id="rId3" imgW="1498320" imgH="253800" progId="Equation.3">
              <p:embed/>
            </p:oleObj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6781800" y="3810000"/>
            <a:ext cx="1219200" cy="381000"/>
          </a:xfrm>
          <a:prstGeom prst="round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7391400" y="3810000"/>
            <a:ext cx="1219200" cy="381000"/>
          </a:xfrm>
          <a:prstGeom prst="roundRect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391400" y="3429000"/>
            <a:ext cx="685800" cy="762000"/>
          </a:xfrm>
          <a:prstGeom prst="roundRect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334000" y="4724400"/>
            <a:ext cx="762000" cy="381000"/>
          </a:xfrm>
          <a:prstGeom prst="round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324600" y="4724400"/>
            <a:ext cx="609600" cy="381000"/>
          </a:xfrm>
          <a:prstGeom prst="roundRect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7086600" y="4724400"/>
            <a:ext cx="685800" cy="381000"/>
          </a:xfrm>
          <a:prstGeom prst="roundRect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100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DIGITAL COMPUTERS AND DIGITAL SYSTEMS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2000"/>
            <a:ext cx="5791200" cy="388620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4900" b="1" dirty="0" smtClean="0">
                <a:solidFill>
                  <a:schemeClr val="accent1"/>
                </a:solidFill>
              </a:rPr>
              <a:t>USE</a:t>
            </a:r>
            <a:r>
              <a:rPr lang="en-US" sz="4900" dirty="0" smtClean="0"/>
              <a:t>:	Scientific </a:t>
            </a:r>
            <a:r>
              <a:rPr lang="en-US" sz="4900" dirty="0"/>
              <a:t>calculations, commercial and business data </a:t>
            </a:r>
            <a:r>
              <a:rPr lang="en-US" sz="4900" dirty="0" smtClean="0"/>
              <a:t>processing, air  traffic </a:t>
            </a:r>
            <a:r>
              <a:rPr lang="en-US" sz="4900" dirty="0"/>
              <a:t>control, space guidance, the educational field, and many other areas</a:t>
            </a:r>
            <a:r>
              <a:rPr lang="en-US" sz="4900" dirty="0" smtClean="0"/>
              <a:t>.</a:t>
            </a:r>
            <a:endParaRPr lang="en-US" sz="4900" dirty="0"/>
          </a:p>
          <a:p>
            <a:pPr>
              <a:buNone/>
            </a:pPr>
            <a:endParaRPr lang="en-US" sz="4900" dirty="0" smtClean="0"/>
          </a:p>
          <a:p>
            <a:pPr>
              <a:buNone/>
            </a:pPr>
            <a:r>
              <a:rPr lang="en-US" sz="4900" b="1" dirty="0" smtClean="0">
                <a:solidFill>
                  <a:schemeClr val="accent1"/>
                </a:solidFill>
              </a:rPr>
              <a:t>MOST </a:t>
            </a:r>
            <a:r>
              <a:rPr lang="en-US" sz="4900" b="1" dirty="0">
                <a:solidFill>
                  <a:schemeClr val="accent1"/>
                </a:solidFill>
              </a:rPr>
              <a:t>striking property of a digital </a:t>
            </a:r>
            <a:r>
              <a:rPr lang="en-US" sz="4900" b="1" dirty="0" smtClean="0">
                <a:solidFill>
                  <a:schemeClr val="accent1"/>
                </a:solidFill>
              </a:rPr>
              <a:t>computer:</a:t>
            </a:r>
            <a:r>
              <a:rPr lang="en-US" sz="4900" dirty="0" smtClean="0"/>
              <a:t>	 </a:t>
            </a:r>
            <a:r>
              <a:rPr lang="en-US" sz="4900" dirty="0"/>
              <a:t>is its </a:t>
            </a:r>
            <a:r>
              <a:rPr lang="en-US" sz="4900" dirty="0" smtClean="0"/>
              <a:t>generality.</a:t>
            </a:r>
          </a:p>
          <a:p>
            <a:pPr>
              <a:buNone/>
            </a:pPr>
            <a:endParaRPr lang="en-US" sz="4900" dirty="0" smtClean="0"/>
          </a:p>
          <a:p>
            <a:pPr>
              <a:buNone/>
            </a:pPr>
            <a:r>
              <a:rPr lang="en-US" sz="4900" b="1" dirty="0" smtClean="0">
                <a:solidFill>
                  <a:schemeClr val="accent1"/>
                </a:solidFill>
              </a:rPr>
              <a:t>PROGRAM :</a:t>
            </a:r>
            <a:r>
              <a:rPr lang="en-US" sz="4900" dirty="0" smtClean="0"/>
              <a:t>	 a sequence of </a:t>
            </a:r>
            <a:r>
              <a:rPr lang="en-US" sz="4900" dirty="0"/>
              <a:t>instructions</a:t>
            </a:r>
            <a:r>
              <a:rPr lang="en-US" sz="4900" dirty="0" smtClean="0"/>
              <a:t>,</a:t>
            </a:r>
            <a:r>
              <a:rPr lang="en-US" sz="4900" i="1" dirty="0" smtClean="0"/>
              <a:t> </a:t>
            </a:r>
            <a:r>
              <a:rPr lang="en-US" sz="4900" i="1" dirty="0"/>
              <a:t>that operates on given data. </a:t>
            </a:r>
            <a:endParaRPr lang="en-US" sz="4900" i="1" dirty="0" smtClean="0"/>
          </a:p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en-US" sz="5000" dirty="0" smtClean="0">
                <a:solidFill>
                  <a:schemeClr val="accent2"/>
                </a:solidFill>
              </a:rPr>
              <a:t>The </a:t>
            </a:r>
            <a:r>
              <a:rPr lang="en-US" sz="5000" dirty="0">
                <a:solidFill>
                  <a:schemeClr val="accent2"/>
                </a:solidFill>
              </a:rPr>
              <a:t>general-purpose digital computer is the best-known example of a digital system</a:t>
            </a:r>
            <a:r>
              <a:rPr lang="en-US" sz="5000" dirty="0" smtClean="0">
                <a:solidFill>
                  <a:schemeClr val="accent2"/>
                </a:solidFill>
              </a:rPr>
              <a:t>.</a:t>
            </a:r>
          </a:p>
          <a:p>
            <a:pPr>
              <a:buNone/>
            </a:pPr>
            <a:endParaRPr lang="en-US" sz="5000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http://easyscienceforkids.com/wp-content/uploads/2013/06/comput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1447800"/>
            <a:ext cx="2238375" cy="2047876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0" y="762000"/>
            <a:ext cx="6400800" cy="579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Other examples:	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telephone switching exchanges, digital voltmeters, digital counters, electronic calculators, and 			digital displays.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Characteristic of a  Digital System:	is its manipulation. of </a:t>
            </a: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discrete elements of information SUCH AS: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electric impulses, letters of an alphabet, arithmetic operations, punctuation marks, or any other set of meaningful symbols.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juxtaposition of discrete elements of information represents a quantity of information.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	the letters </a:t>
            </a: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d, 0, and g form the word dog.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The digits 237 form a number.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5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Thus, a sequence </a:t>
            </a:r>
            <a:r>
              <a:rPr kumimoji="0" lang="en-US" sz="5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discrete elements forms a language, that is, a discipline that conveys information.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Adder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636608" y="1828800"/>
            <a:ext cx="8050192" cy="4495800"/>
            <a:chOff x="715983" y="1828800"/>
            <a:chExt cx="8050192" cy="4495800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4947494" y="5373565"/>
              <a:ext cx="268339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2057681" y="1828800"/>
              <a:ext cx="4541134" cy="4495800"/>
            </a:xfrm>
            <a:prstGeom prst="roundRect">
              <a:avLst/>
            </a:prstGeom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Full Adder</a:t>
              </a:r>
              <a:endParaRPr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H="1">
              <a:off x="1025605" y="2693377"/>
              <a:ext cx="1032076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6598816" y="3298581"/>
              <a:ext cx="103207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1025605" y="3903785"/>
              <a:ext cx="1032076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79362" y="2434004"/>
              <a:ext cx="516038" cy="43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15983" y="3644412"/>
              <a:ext cx="516038" cy="43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011646" y="2866292"/>
              <a:ext cx="1444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Suma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11646" y="5027735"/>
              <a:ext cx="17545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Carry Out 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1066800" y="4953000"/>
              <a:ext cx="99060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779362" y="4673112"/>
              <a:ext cx="516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0</a:t>
              </a:r>
              <a:endParaRPr lang="en-US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85-37=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/>
              <a:t>85 </a:t>
            </a:r>
            <a:r>
              <a:rPr lang="en-US" dirty="0" smtClean="0"/>
              <a:t>le </a:t>
            </a:r>
            <a:r>
              <a:rPr lang="en-US" dirty="0" err="1" smtClean="0"/>
              <a:t>robas</a:t>
            </a:r>
            <a:r>
              <a:rPr lang="en-US" dirty="0" smtClean="0"/>
              <a:t> 1 al </a:t>
            </a:r>
            <a:r>
              <a:rPr lang="en-US" dirty="0" err="1" smtClean="0"/>
              <a:t>ocho</a:t>
            </a:r>
            <a:endParaRPr lang="en-US" dirty="0" smtClean="0"/>
          </a:p>
          <a:p>
            <a:pPr>
              <a:buFontTx/>
              <a:buChar char="-"/>
            </a:pPr>
            <a:r>
              <a:rPr lang="en-US" u="sng" dirty="0" smtClean="0"/>
              <a:t>39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/>
              <a:t>46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1000" y="2601912"/>
            <a:ext cx="4724400" cy="395128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1010</a:t>
            </a:r>
            <a:r>
              <a:rPr lang="en-US" dirty="0" smtClean="0">
                <a:solidFill>
                  <a:schemeClr val="tx2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0</a:t>
            </a:r>
            <a:r>
              <a:rPr lang="en-US" dirty="0" smtClean="0"/>
              <a:t>1 </a:t>
            </a:r>
            <a:r>
              <a:rPr lang="en-US" sz="2000" dirty="0" smtClean="0"/>
              <a:t>El </a:t>
            </a:r>
            <a:r>
              <a:rPr lang="en-US" sz="2000" dirty="0" smtClean="0">
                <a:solidFill>
                  <a:srgbClr val="C00000"/>
                </a:solidFill>
              </a:rPr>
              <a:t>cero</a:t>
            </a:r>
            <a:r>
              <a:rPr lang="en-US" sz="2000" dirty="0" smtClean="0"/>
              <a:t> </a:t>
            </a:r>
            <a:r>
              <a:rPr lang="en-US" sz="2000" dirty="0" err="1" smtClean="0"/>
              <a:t>rojo</a:t>
            </a:r>
            <a:r>
              <a:rPr lang="en-US" sz="2000" dirty="0" smtClean="0"/>
              <a:t> </a:t>
            </a:r>
            <a:r>
              <a:rPr lang="en-US" sz="2000" dirty="0" err="1" smtClean="0"/>
              <a:t>roba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1"/>
                </a:solidFill>
              </a:rPr>
              <a:t>1</a:t>
            </a:r>
            <a:r>
              <a:rPr lang="en-US" sz="2000" dirty="0" smtClean="0"/>
              <a:t> 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u="sng" dirty="0" smtClean="0"/>
              <a:t>  0100111</a:t>
            </a:r>
            <a:endParaRPr lang="en-US" u="sng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0101110</a:t>
            </a:r>
          </a:p>
          <a:p>
            <a:pPr>
              <a:buNone/>
            </a:pPr>
            <a:r>
              <a:rPr lang="en-US" dirty="0" smtClean="0"/>
              <a:t>En el </a:t>
            </a:r>
            <a:r>
              <a:rPr lang="en-US" dirty="0" err="1" smtClean="0"/>
              <a:t>proceso</a:t>
            </a:r>
            <a:r>
              <a:rPr lang="en-US" dirty="0" smtClean="0"/>
              <a:t> hay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restar</a:t>
            </a:r>
            <a:r>
              <a:rPr lang="en-US" dirty="0" smtClean="0"/>
              <a:t> un 1 al </a:t>
            </a:r>
            <a:r>
              <a:rPr lang="en-US" dirty="0" err="1" smtClean="0"/>
              <a:t>lado</a:t>
            </a:r>
            <a:r>
              <a:rPr lang="en-US" dirty="0" smtClean="0"/>
              <a:t> </a:t>
            </a:r>
            <a:r>
              <a:rPr lang="en-US" dirty="0" err="1" smtClean="0"/>
              <a:t>izquierdo</a:t>
            </a:r>
            <a:r>
              <a:rPr lang="en-US" dirty="0" smtClean="0"/>
              <a:t> </a:t>
            </a:r>
            <a:r>
              <a:rPr lang="en-US" dirty="0" err="1" smtClean="0"/>
              <a:t>varias</a:t>
            </a:r>
            <a:r>
              <a:rPr lang="en-US" dirty="0" smtClean="0"/>
              <a:t> </a:t>
            </a:r>
            <a:r>
              <a:rPr lang="en-US" dirty="0" err="1" smtClean="0"/>
              <a:t>veces</a:t>
            </a:r>
            <a:endParaRPr lang="en-US" dirty="0" smtClean="0"/>
          </a:p>
          <a:p>
            <a:pPr>
              <a:buFontTx/>
              <a:buChar char="-"/>
            </a:pPr>
            <a:endParaRPr lang="en-US" u="sng" dirty="0" smtClean="0"/>
          </a:p>
          <a:p>
            <a:pPr>
              <a:buNone/>
            </a:pP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err="1" smtClean="0"/>
              <a:t>Números</a:t>
            </a:r>
            <a:r>
              <a:rPr lang="en-US" dirty="0" smtClean="0"/>
              <a:t> </a:t>
            </a:r>
            <a:r>
              <a:rPr lang="en-US" dirty="0" err="1" smtClean="0"/>
              <a:t>Decimales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Números</a:t>
            </a:r>
            <a:r>
              <a:rPr lang="en-US" dirty="0" smtClean="0"/>
              <a:t> </a:t>
            </a:r>
            <a:r>
              <a:rPr lang="en-US" dirty="0" err="1" smtClean="0"/>
              <a:t>Binarios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smtClean="0"/>
              <a:t>Proceso</a:t>
            </a:r>
            <a:r>
              <a:rPr lang="es-PR" smtClean="0"/>
              <a:t> para Restar 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PR" dirty="0" smtClean="0"/>
              <a:t>Determine si A &gt;B</a:t>
            </a:r>
          </a:p>
          <a:p>
            <a:r>
              <a:rPr lang="es-PR" dirty="0" smtClean="0"/>
              <a:t>Si A&gt;B entonces obtenga el segundo complemento de B</a:t>
            </a:r>
          </a:p>
          <a:p>
            <a:r>
              <a:rPr lang="es-PR" dirty="0" smtClean="0"/>
              <a:t>Súmele a </a:t>
            </a:r>
            <a:r>
              <a:rPr lang="es-PR" dirty="0" err="1" smtClean="0"/>
              <a:t>A</a:t>
            </a:r>
            <a:r>
              <a:rPr lang="es-PR" dirty="0" smtClean="0"/>
              <a:t> el segundo complemento de B e invierta el bit mas significativo.</a:t>
            </a:r>
            <a:endParaRPr lang="es-P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Proceso</a:t>
            </a:r>
            <a:r>
              <a:rPr lang="en-US" dirty="0" smtClean="0"/>
              <a:t> de </a:t>
            </a:r>
            <a:r>
              <a:rPr lang="en-US" dirty="0" err="1" smtClean="0"/>
              <a:t>Resta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twos complement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Numero</a:t>
            </a:r>
            <a:r>
              <a:rPr lang="en-US" dirty="0" smtClean="0"/>
              <a:t> </a:t>
            </a:r>
            <a:r>
              <a:rPr lang="en-US" dirty="0" err="1" smtClean="0"/>
              <a:t>binario</a:t>
            </a:r>
            <a:r>
              <a:rPr lang="en-US" dirty="0" smtClean="0"/>
              <a:t>:		 1010</a:t>
            </a:r>
            <a:r>
              <a:rPr lang="en-US" dirty="0" smtClean="0">
                <a:solidFill>
                  <a:schemeClr val="tx2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0</a:t>
            </a:r>
            <a:r>
              <a:rPr lang="en-US" dirty="0" smtClean="0"/>
              <a:t>1=85</a:t>
            </a:r>
          </a:p>
          <a:p>
            <a:pPr>
              <a:buNone/>
            </a:pPr>
            <a:r>
              <a:rPr lang="en-US" dirty="0" err="1" smtClean="0"/>
              <a:t>Numero</a:t>
            </a:r>
            <a:r>
              <a:rPr lang="en-US" dirty="0" smtClean="0"/>
              <a:t> </a:t>
            </a:r>
            <a:r>
              <a:rPr lang="en-US" dirty="0" err="1" smtClean="0"/>
              <a:t>binario</a:t>
            </a:r>
            <a:r>
              <a:rPr lang="en-US" dirty="0" smtClean="0"/>
              <a:t>:	</a:t>
            </a:r>
            <a:r>
              <a:rPr lang="en-US" dirty="0" smtClean="0"/>
              <a:t>        </a:t>
            </a:r>
            <a:r>
              <a:rPr lang="en-US" dirty="0" smtClean="0"/>
              <a:t>- </a:t>
            </a:r>
            <a:r>
              <a:rPr lang="en-US" u="sng" dirty="0" smtClean="0"/>
              <a:t>0100111=39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                46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First </a:t>
            </a:r>
            <a:r>
              <a:rPr lang="en-US" dirty="0" smtClean="0"/>
              <a:t>complement de 39</a:t>
            </a:r>
            <a:r>
              <a:rPr lang="en-US" dirty="0" smtClean="0"/>
              <a:t>	1011000</a:t>
            </a:r>
          </a:p>
          <a:p>
            <a:pPr>
              <a:buNone/>
            </a:pPr>
            <a:r>
              <a:rPr lang="en-US" dirty="0" smtClean="0"/>
              <a:t>Second Complement </a:t>
            </a:r>
            <a:r>
              <a:rPr lang="en-US" dirty="0" smtClean="0"/>
              <a:t> de 39 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1011001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Numero</a:t>
            </a:r>
            <a:r>
              <a:rPr lang="en-US" dirty="0" smtClean="0"/>
              <a:t> </a:t>
            </a:r>
            <a:r>
              <a:rPr lang="en-US" dirty="0" err="1" smtClean="0"/>
              <a:t>binario</a:t>
            </a:r>
            <a:r>
              <a:rPr lang="en-US" dirty="0" smtClean="0"/>
              <a:t>:		1010</a:t>
            </a:r>
            <a:r>
              <a:rPr lang="en-US" dirty="0" smtClean="0">
                <a:solidFill>
                  <a:schemeClr val="tx2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0</a:t>
            </a:r>
            <a:r>
              <a:rPr lang="en-US" dirty="0" smtClean="0"/>
              <a:t>1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       </a:t>
            </a:r>
            <a:r>
              <a:rPr lang="en-US" u="sng" dirty="0" smtClean="0"/>
              <a:t>+</a:t>
            </a:r>
            <a:r>
              <a:rPr lang="en-US" u="sng" dirty="0" smtClean="0">
                <a:solidFill>
                  <a:schemeClr val="accent3">
                    <a:lumMod val="75000"/>
                  </a:schemeClr>
                </a:solidFill>
              </a:rPr>
              <a:t> 1011001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			        </a:t>
            </a:r>
            <a:r>
              <a:rPr lang="en-US" dirty="0" smtClean="0">
                <a:solidFill>
                  <a:schemeClr val="accent4"/>
                </a:solidFill>
              </a:rPr>
              <a:t>1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0101110</a:t>
            </a:r>
          </a:p>
          <a:p>
            <a:pPr>
              <a:buNone/>
            </a:pP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Invierte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el </a:t>
            </a:r>
            <a:r>
              <a:rPr lang="en-US" dirty="0" smtClean="0">
                <a:solidFill>
                  <a:schemeClr val="accent4"/>
                </a:solidFill>
              </a:rPr>
              <a:t>MSB	        00101110=46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smtClean="0"/>
              <a:t>Proceso</a:t>
            </a:r>
            <a:r>
              <a:rPr lang="es-PR" smtClean="0"/>
              <a:t> para Restar 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PR" dirty="0" smtClean="0"/>
              <a:t>Determine si A &gt;B</a:t>
            </a:r>
          </a:p>
          <a:p>
            <a:r>
              <a:rPr lang="es-PR" dirty="0" smtClean="0"/>
              <a:t>Si B&gt;A entonces obtenga el segundo complemento de B</a:t>
            </a:r>
          </a:p>
          <a:p>
            <a:r>
              <a:rPr lang="es-PR" dirty="0" smtClean="0"/>
              <a:t>Súmele a </a:t>
            </a:r>
            <a:r>
              <a:rPr lang="es-PR" dirty="0" err="1" smtClean="0"/>
              <a:t>A</a:t>
            </a:r>
            <a:r>
              <a:rPr lang="es-PR" dirty="0" smtClean="0"/>
              <a:t> el segundo complemento de B </a:t>
            </a:r>
          </a:p>
          <a:p>
            <a:r>
              <a:rPr lang="es-PR" dirty="0" smtClean="0"/>
              <a:t>Invierta TODOS los bits de la suma.</a:t>
            </a:r>
          </a:p>
          <a:p>
            <a:r>
              <a:rPr lang="es-PR" dirty="0" smtClean="0"/>
              <a:t>Súmale 1 al bit menos significativo</a:t>
            </a:r>
            <a:endParaRPr lang="es-P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R" dirty="0" smtClean="0"/>
              <a:t>Resta usando “</a:t>
            </a:r>
            <a:r>
              <a:rPr lang="es-PR" dirty="0" err="1" smtClean="0"/>
              <a:t>twos</a:t>
            </a:r>
            <a:r>
              <a:rPr lang="es-PR" dirty="0" smtClean="0"/>
              <a:t> </a:t>
            </a:r>
            <a:r>
              <a:rPr lang="es-PR" dirty="0" err="1" smtClean="0"/>
              <a:t>complement</a:t>
            </a:r>
            <a:r>
              <a:rPr lang="es-PR" dirty="0" smtClean="0"/>
              <a:t>”</a:t>
            </a:r>
            <a:endParaRPr lang="es-P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PR" dirty="0" smtClean="0"/>
              <a:t>Número binario:		 0100111=39</a:t>
            </a:r>
          </a:p>
          <a:p>
            <a:pPr>
              <a:buNone/>
            </a:pPr>
            <a:r>
              <a:rPr lang="es-PR" dirty="0" smtClean="0"/>
              <a:t>Número binario:		 1010</a:t>
            </a:r>
            <a:r>
              <a:rPr lang="es-PR" dirty="0" smtClean="0">
                <a:solidFill>
                  <a:schemeClr val="tx2"/>
                </a:solidFill>
              </a:rPr>
              <a:t>1</a:t>
            </a:r>
            <a:r>
              <a:rPr lang="es-PR" dirty="0" smtClean="0">
                <a:solidFill>
                  <a:srgbClr val="C00000"/>
                </a:solidFill>
              </a:rPr>
              <a:t>0</a:t>
            </a:r>
            <a:r>
              <a:rPr lang="es-PR" dirty="0" smtClean="0"/>
              <a:t>1=85</a:t>
            </a:r>
            <a:endParaRPr lang="es-PR" u="sng" dirty="0" smtClean="0"/>
          </a:p>
          <a:p>
            <a:pPr>
              <a:buNone/>
            </a:pPr>
            <a:r>
              <a:rPr lang="es-PR" dirty="0" smtClean="0"/>
              <a:t>First </a:t>
            </a:r>
            <a:r>
              <a:rPr lang="es-PR" dirty="0" err="1" smtClean="0"/>
              <a:t>complement</a:t>
            </a:r>
            <a:r>
              <a:rPr lang="es-PR" dirty="0" smtClean="0"/>
              <a:t>:               0101010</a:t>
            </a:r>
          </a:p>
          <a:p>
            <a:pPr>
              <a:buNone/>
            </a:pPr>
            <a:r>
              <a:rPr lang="es-PR" dirty="0" err="1" smtClean="0"/>
              <a:t>Second</a:t>
            </a:r>
            <a:r>
              <a:rPr lang="es-PR" dirty="0" smtClean="0"/>
              <a:t> </a:t>
            </a:r>
            <a:r>
              <a:rPr lang="es-PR" dirty="0" err="1" smtClean="0"/>
              <a:t>Complement</a:t>
            </a:r>
            <a:r>
              <a:rPr lang="es-PR" dirty="0" smtClean="0"/>
              <a:t>          </a:t>
            </a:r>
            <a:r>
              <a:rPr lang="es-PR" dirty="0" smtClean="0">
                <a:solidFill>
                  <a:schemeClr val="accent3"/>
                </a:solidFill>
              </a:rPr>
              <a:t>0101011</a:t>
            </a:r>
          </a:p>
          <a:p>
            <a:pPr>
              <a:buNone/>
            </a:pPr>
            <a:endParaRPr lang="es-PR" dirty="0" smtClean="0"/>
          </a:p>
          <a:p>
            <a:pPr>
              <a:buNone/>
            </a:pPr>
            <a:r>
              <a:rPr lang="es-PR" dirty="0" smtClean="0"/>
              <a:t>Número binario:			 0100111</a:t>
            </a:r>
          </a:p>
          <a:p>
            <a:pPr>
              <a:buNone/>
            </a:pPr>
            <a:r>
              <a:rPr lang="es-PR" dirty="0" smtClean="0"/>
              <a:t>				                </a:t>
            </a:r>
            <a:r>
              <a:rPr lang="es-PR" u="sng" dirty="0" smtClean="0"/>
              <a:t>+</a:t>
            </a:r>
            <a:r>
              <a:rPr lang="es-PR" u="sng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s-PR" u="sng" dirty="0" smtClean="0">
                <a:solidFill>
                  <a:schemeClr val="accent3"/>
                </a:solidFill>
              </a:rPr>
              <a:t>0101011 </a:t>
            </a:r>
            <a:r>
              <a:rPr lang="es-PR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s-PR" dirty="0" smtClean="0">
                <a:solidFill>
                  <a:schemeClr val="accent3">
                    <a:lumMod val="75000"/>
                  </a:schemeClr>
                </a:solidFill>
              </a:rPr>
              <a:t>				                    </a:t>
            </a:r>
            <a:r>
              <a:rPr lang="es-PR" dirty="0" smtClean="0">
                <a:solidFill>
                  <a:schemeClr val="accent4"/>
                </a:solidFill>
              </a:rPr>
              <a:t>1</a:t>
            </a:r>
            <a:r>
              <a:rPr lang="es-PR" dirty="0" smtClean="0">
                <a:solidFill>
                  <a:schemeClr val="accent3">
                    <a:lumMod val="75000"/>
                  </a:schemeClr>
                </a:solidFill>
              </a:rPr>
              <a:t>010010</a:t>
            </a:r>
          </a:p>
          <a:p>
            <a:pPr>
              <a:buNone/>
            </a:pPr>
            <a:r>
              <a:rPr lang="es-PR" dirty="0" smtClean="0">
                <a:solidFill>
                  <a:schemeClr val="accent3">
                    <a:lumMod val="75000"/>
                  </a:schemeClr>
                </a:solidFill>
              </a:rPr>
              <a:t>Invierte todos                           </a:t>
            </a:r>
            <a:r>
              <a:rPr lang="es-PR" dirty="0" smtClean="0">
                <a:solidFill>
                  <a:schemeClr val="accent4"/>
                </a:solidFill>
              </a:rPr>
              <a:t>0</a:t>
            </a:r>
            <a:r>
              <a:rPr lang="es-PR" dirty="0" smtClean="0">
                <a:solidFill>
                  <a:schemeClr val="accent3">
                    <a:lumMod val="75000"/>
                  </a:schemeClr>
                </a:solidFill>
              </a:rPr>
              <a:t>101101 </a:t>
            </a:r>
            <a:r>
              <a:rPr lang="es-PR" sz="2600" dirty="0" smtClean="0">
                <a:solidFill>
                  <a:schemeClr val="accent3">
                    <a:lumMod val="75000"/>
                  </a:schemeClr>
                </a:solidFill>
              </a:rPr>
              <a:t>y súmale 1 a LSB </a:t>
            </a:r>
            <a:r>
              <a:rPr lang="es-PR" sz="3000" dirty="0" smtClean="0">
                <a:solidFill>
                  <a:schemeClr val="accent3">
                    <a:lumMod val="75000"/>
                  </a:schemeClr>
                </a:solidFill>
              </a:rPr>
              <a:t>Invierte el </a:t>
            </a:r>
            <a:r>
              <a:rPr lang="es-PR" sz="3000" dirty="0" smtClean="0">
                <a:solidFill>
                  <a:schemeClr val="accent4"/>
                </a:solidFill>
              </a:rPr>
              <a:t>MSB</a:t>
            </a:r>
            <a:r>
              <a:rPr lang="es-PR" sz="3000" dirty="0" smtClean="0">
                <a:solidFill>
                  <a:schemeClr val="accent3">
                    <a:lumMod val="75000"/>
                  </a:schemeClr>
                </a:solidFill>
              </a:rPr>
              <a:t>		          </a:t>
            </a:r>
            <a:r>
              <a:rPr lang="es-PR" sz="3000" dirty="0" smtClean="0">
                <a:solidFill>
                  <a:schemeClr val="accent4"/>
                </a:solidFill>
              </a:rPr>
              <a:t>1</a:t>
            </a:r>
            <a:r>
              <a:rPr lang="es-PR" sz="3000" dirty="0" smtClean="0">
                <a:solidFill>
                  <a:schemeClr val="accent3">
                    <a:lumMod val="75000"/>
                  </a:schemeClr>
                </a:solidFill>
              </a:rPr>
              <a:t>101110</a:t>
            </a:r>
            <a:r>
              <a:rPr lang="es-PR" sz="2600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s-PR" sz="3000" dirty="0" smtClean="0">
                <a:solidFill>
                  <a:schemeClr val="accent3">
                    <a:lumMod val="75000"/>
                  </a:schemeClr>
                </a:solidFill>
              </a:rPr>
              <a:t>=</a:t>
            </a:r>
            <a:r>
              <a:rPr lang="es-PR" sz="3000" dirty="0" smtClean="0">
                <a:solidFill>
                  <a:schemeClr val="accent4"/>
                </a:solidFill>
              </a:rPr>
              <a:t>-</a:t>
            </a:r>
            <a:r>
              <a:rPr lang="es-PR" sz="3000" dirty="0" smtClean="0">
                <a:solidFill>
                  <a:schemeClr val="accent3">
                    <a:lumMod val="75000"/>
                  </a:schemeClr>
                </a:solidFill>
              </a:rPr>
              <a:t>46</a:t>
            </a:r>
            <a:r>
              <a:rPr lang="es-PR" dirty="0" smtClean="0">
                <a:solidFill>
                  <a:schemeClr val="accent4"/>
                </a:solidFill>
              </a:rPr>
              <a:t>	        </a:t>
            </a:r>
          </a:p>
          <a:p>
            <a:pPr>
              <a:buNone/>
            </a:pPr>
            <a:endParaRPr lang="es-PR" dirty="0" smtClean="0"/>
          </a:p>
          <a:p>
            <a:pPr>
              <a:buNone/>
            </a:pPr>
            <a:endParaRPr lang="es-P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D</a:t>
            </a:r>
            <a:r>
              <a:rPr lang="en-US" b="1" dirty="0" smtClean="0">
                <a:solidFill>
                  <a:schemeClr val="tx2"/>
                </a:solidFill>
              </a:rPr>
              <a:t>iscrete Information-Processing </a:t>
            </a:r>
            <a:r>
              <a:rPr lang="en-US" b="1" dirty="0">
                <a:solidFill>
                  <a:schemeClr val="tx2"/>
                </a:solidFill>
              </a:rPr>
              <a:t>S</a:t>
            </a:r>
            <a:r>
              <a:rPr lang="en-US" b="1" dirty="0" smtClean="0">
                <a:solidFill>
                  <a:schemeClr val="tx2"/>
                </a:solidFill>
              </a:rPr>
              <a:t>ystem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A more appropriate name for a digital computer </a:t>
            </a:r>
          </a:p>
          <a:p>
            <a:pPr>
              <a:buNone/>
            </a:pPr>
            <a:r>
              <a:rPr lang="en-US" dirty="0"/>
              <a:t>Discrete elements of information are represented in a digital system by </a:t>
            </a:r>
            <a:r>
              <a:rPr lang="en-US" dirty="0" smtClean="0"/>
              <a:t>physical quantities </a:t>
            </a:r>
            <a:r>
              <a:rPr lang="en-US" dirty="0"/>
              <a:t>called </a:t>
            </a:r>
            <a:r>
              <a:rPr lang="en-US" i="1" dirty="0"/>
              <a:t>signals. Electrical signals such as voltages and currents are the </a:t>
            </a:r>
            <a:r>
              <a:rPr lang="en-US" i="1" dirty="0" smtClean="0"/>
              <a:t>most </a:t>
            </a:r>
            <a:r>
              <a:rPr lang="en-US" dirty="0" smtClean="0"/>
              <a:t>common</a:t>
            </a:r>
            <a:r>
              <a:rPr lang="en-US" dirty="0"/>
              <a:t>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signals in all present-day electronic digital systems have only two </a:t>
            </a:r>
            <a:r>
              <a:rPr lang="en-US" dirty="0" smtClean="0"/>
              <a:t>discrete values </a:t>
            </a:r>
            <a:r>
              <a:rPr lang="en-US" dirty="0"/>
              <a:t>and are said to be </a:t>
            </a:r>
            <a:r>
              <a:rPr lang="en-US" sz="3500" b="1" i="1" dirty="0">
                <a:solidFill>
                  <a:schemeClr val="accent2"/>
                </a:solidFill>
              </a:rPr>
              <a:t>binary</a:t>
            </a:r>
            <a:r>
              <a:rPr lang="en-US" i="1" dirty="0"/>
              <a:t>.</a:t>
            </a:r>
            <a:endParaRPr lang="en-US" dirty="0"/>
          </a:p>
        </p:txBody>
      </p:sp>
      <p:pic>
        <p:nvPicPr>
          <p:cNvPr id="5" name="Content Placeholder 4" descr="digital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43763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Diagram of Computer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843" t="3462" r="8434" b="1322"/>
          <a:stretch>
            <a:fillRect/>
          </a:stretch>
        </p:blipFill>
        <p:spPr bwMode="auto">
          <a:xfrm>
            <a:off x="990600" y="1148687"/>
            <a:ext cx="6248400" cy="512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343400" y="1524000"/>
            <a:ext cx="1752600" cy="914400"/>
          </a:xfrm>
          <a:prstGeom prst="rect">
            <a:avLst/>
          </a:prstGeom>
          <a:solidFill>
            <a:srgbClr val="FDEADA">
              <a:alpha val="36863"/>
            </a:srgbClr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19200" y="1447800"/>
            <a:ext cx="1752600" cy="990600"/>
          </a:xfrm>
          <a:prstGeom prst="rect">
            <a:avLst/>
          </a:prstGeom>
          <a:solidFill>
            <a:srgbClr val="FDEADA">
              <a:alpha val="36863"/>
            </a:srgbClr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43400" y="3352800"/>
            <a:ext cx="1752600" cy="914400"/>
          </a:xfrm>
          <a:prstGeom prst="rect">
            <a:avLst/>
          </a:prstGeom>
          <a:solidFill>
            <a:srgbClr val="FDEADA">
              <a:alpha val="36863"/>
            </a:srgbClr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3800" y="5257800"/>
            <a:ext cx="1371600" cy="914400"/>
          </a:xfrm>
          <a:prstGeom prst="rect">
            <a:avLst/>
          </a:prstGeom>
          <a:solidFill>
            <a:srgbClr val="FDEADA">
              <a:alpha val="36863"/>
            </a:srgbClr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34000" y="5257800"/>
            <a:ext cx="1371600" cy="914400"/>
          </a:xfrm>
          <a:prstGeom prst="rect">
            <a:avLst/>
          </a:prstGeom>
          <a:solidFill>
            <a:srgbClr val="FDEADA">
              <a:alpha val="36863"/>
            </a:srgbClr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" y="4343400"/>
            <a:ext cx="327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Interconnection of Digital Modules</a:t>
            </a:r>
            <a:endParaRPr lang="en-US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Bases de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Números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Base 10 </a:t>
            </a:r>
          </a:p>
          <a:p>
            <a:r>
              <a:rPr lang="en-US" dirty="0" err="1" smtClean="0"/>
              <a:t>Símbolos</a:t>
            </a:r>
            <a:r>
              <a:rPr lang="en-US" dirty="0" smtClean="0"/>
              <a:t> : 0,1,2,3,4,5,6,7,8,9</a:t>
            </a:r>
          </a:p>
          <a:p>
            <a:r>
              <a:rPr lang="en-US" dirty="0" err="1" smtClean="0"/>
              <a:t>Ejemplo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1, 493= </a:t>
            </a:r>
            <a:endParaRPr lang="en-US" dirty="0" smtClean="0"/>
          </a:p>
          <a:p>
            <a:pPr lvl="1"/>
            <a:r>
              <a:rPr lang="en-US" dirty="0" smtClean="0"/>
              <a:t>1X10</a:t>
            </a:r>
            <a:r>
              <a:rPr lang="en-US" baseline="30000" dirty="0"/>
              <a:t>3</a:t>
            </a:r>
            <a:r>
              <a:rPr lang="en-US" dirty="0" smtClean="0"/>
              <a:t> +4X10</a:t>
            </a:r>
            <a:r>
              <a:rPr lang="en-US" baseline="30000" dirty="0" smtClean="0"/>
              <a:t>2</a:t>
            </a:r>
            <a:r>
              <a:rPr lang="en-US" dirty="0" smtClean="0"/>
              <a:t>+9X10</a:t>
            </a:r>
            <a:r>
              <a:rPr lang="en-US" baseline="30000" dirty="0" smtClean="0"/>
              <a:t>1</a:t>
            </a:r>
            <a:r>
              <a:rPr lang="en-US" dirty="0" smtClean="0"/>
              <a:t>+3X10</a:t>
            </a:r>
            <a:r>
              <a:rPr lang="en-US" baseline="30000" dirty="0" smtClean="0"/>
              <a:t>0</a:t>
            </a:r>
          </a:p>
          <a:p>
            <a:pPr lvl="1"/>
            <a:r>
              <a:rPr lang="en-US" dirty="0" smtClean="0"/>
              <a:t>48.1= 4X10</a:t>
            </a:r>
            <a:r>
              <a:rPr lang="en-US" baseline="30000" dirty="0" smtClean="0"/>
              <a:t>1</a:t>
            </a:r>
            <a:r>
              <a:rPr lang="en-US" dirty="0" smtClean="0"/>
              <a:t>+8X10</a:t>
            </a:r>
            <a:r>
              <a:rPr lang="en-US" baseline="30000" dirty="0" smtClean="0"/>
              <a:t>0</a:t>
            </a:r>
            <a:r>
              <a:rPr lang="en-US" dirty="0" smtClean="0"/>
              <a:t>+1X10</a:t>
            </a:r>
            <a:r>
              <a:rPr lang="en-US" baseline="30000" dirty="0" smtClean="0"/>
              <a:t>-1</a:t>
            </a:r>
            <a:endParaRPr lang="en-US" baseline="300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Base 2</a:t>
            </a:r>
          </a:p>
          <a:p>
            <a:r>
              <a:rPr lang="en-US" dirty="0" err="1" smtClean="0"/>
              <a:t>Símbolos</a:t>
            </a:r>
            <a:r>
              <a:rPr lang="en-US" dirty="0" smtClean="0"/>
              <a:t>: 0, 1</a:t>
            </a:r>
          </a:p>
          <a:p>
            <a:r>
              <a:rPr lang="en-US" dirty="0" err="1" smtClean="0"/>
              <a:t>Ejemplo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10111010101=</a:t>
            </a:r>
          </a:p>
          <a:p>
            <a:pPr>
              <a:buNone/>
            </a:pPr>
            <a:r>
              <a:rPr lang="en-US" dirty="0" smtClean="0"/>
              <a:t>1X2</a:t>
            </a:r>
            <a:r>
              <a:rPr lang="en-US" baseline="30000" dirty="0" smtClean="0"/>
              <a:t>10</a:t>
            </a:r>
            <a:r>
              <a:rPr lang="en-US" dirty="0" smtClean="0"/>
              <a:t>+1X2</a:t>
            </a:r>
            <a:r>
              <a:rPr lang="en-US" baseline="30000" dirty="0" smtClean="0"/>
              <a:t>8</a:t>
            </a:r>
            <a:r>
              <a:rPr lang="en-US" dirty="0" smtClean="0"/>
              <a:t>+1X2</a:t>
            </a:r>
            <a:r>
              <a:rPr lang="en-US" baseline="30000" dirty="0" smtClean="0"/>
              <a:t>7</a:t>
            </a:r>
            <a:r>
              <a:rPr lang="en-US" dirty="0" smtClean="0"/>
              <a:t>+1X2</a:t>
            </a:r>
            <a:r>
              <a:rPr lang="en-US" baseline="30000" dirty="0" smtClean="0"/>
              <a:t>6</a:t>
            </a:r>
            <a:r>
              <a:rPr lang="en-US" dirty="0" smtClean="0"/>
              <a:t>+1X2</a:t>
            </a:r>
            <a:r>
              <a:rPr lang="en-US" baseline="30000" dirty="0" smtClean="0"/>
              <a:t>4</a:t>
            </a:r>
            <a:r>
              <a:rPr lang="en-US" dirty="0" smtClean="0"/>
              <a:t>+1X2</a:t>
            </a:r>
            <a:r>
              <a:rPr lang="en-US" baseline="30000" dirty="0" smtClean="0"/>
              <a:t>2</a:t>
            </a:r>
            <a:r>
              <a:rPr lang="en-US" dirty="0" smtClean="0"/>
              <a:t>+1X2</a:t>
            </a:r>
            <a:r>
              <a:rPr lang="en-US" baseline="30000" dirty="0" smtClean="0"/>
              <a:t>0</a:t>
            </a:r>
            <a:r>
              <a:rPr lang="en-US" baseline="-25000" dirty="0" smtClean="0"/>
              <a:t> </a:t>
            </a:r>
            <a:r>
              <a:rPr lang="en-US" dirty="0" smtClean="0"/>
              <a:t>=1493 en decimal</a:t>
            </a:r>
          </a:p>
          <a:p>
            <a:pPr>
              <a:buNone/>
            </a:pPr>
            <a:r>
              <a:rPr lang="en-US" dirty="0" smtClean="0"/>
              <a:t>48.1= 1X2</a:t>
            </a:r>
            <a:r>
              <a:rPr lang="en-US" baseline="30000" dirty="0" smtClean="0"/>
              <a:t>5</a:t>
            </a:r>
            <a:r>
              <a:rPr lang="en-US" dirty="0" smtClean="0"/>
              <a:t>+1X2</a:t>
            </a:r>
            <a:r>
              <a:rPr lang="en-US" baseline="30000" dirty="0" smtClean="0"/>
              <a:t>4</a:t>
            </a:r>
            <a:r>
              <a:rPr lang="en-US" dirty="0" smtClean="0"/>
              <a:t>+1*2</a:t>
            </a:r>
            <a:r>
              <a:rPr lang="en-US" baseline="30000" dirty="0" smtClean="0"/>
              <a:t>-4</a:t>
            </a:r>
            <a:r>
              <a:rPr lang="en-US" dirty="0" smtClean="0"/>
              <a:t>+1X2</a:t>
            </a:r>
            <a:r>
              <a:rPr lang="en-US" baseline="30000" dirty="0" smtClean="0"/>
              <a:t>-5</a:t>
            </a:r>
            <a:r>
              <a:rPr lang="en-US" dirty="0" smtClean="0"/>
              <a:t>+1X2</a:t>
            </a:r>
            <a:r>
              <a:rPr lang="en-US" baseline="30000" dirty="0" smtClean="0"/>
              <a:t>-8</a:t>
            </a:r>
            <a:r>
              <a:rPr lang="en-US" dirty="0" smtClean="0"/>
              <a:t>+1X2</a:t>
            </a:r>
            <a:r>
              <a:rPr lang="en-US" baseline="30000" dirty="0" smtClean="0"/>
              <a:t>-9</a:t>
            </a:r>
            <a:r>
              <a:rPr lang="en-US" dirty="0" smtClean="0"/>
              <a:t> +etc.</a:t>
            </a:r>
          </a:p>
          <a:p>
            <a:pPr lvl="1"/>
            <a:r>
              <a:rPr lang="en-US" dirty="0" smtClean="0"/>
              <a:t>110000.00011001100110011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Números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decimales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Números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Binarios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Proceso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cambiar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entre bases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Ej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 1.1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s-PR" smtClean="0"/>
              <a:t>41</a:t>
            </a:r>
          </a:p>
          <a:p>
            <a:r>
              <a:rPr lang="es-PR" smtClean="0"/>
              <a:t>Divide entre dos y determina si a </a:t>
            </a:r>
            <a:r>
              <a:rPr lang="es-PR" smtClean="0"/>
              <a:t>residuo</a:t>
            </a:r>
            <a:endParaRPr lang="es-PR" smtClean="0"/>
          </a:p>
          <a:p>
            <a:r>
              <a:rPr lang="es-PR" smtClean="0"/>
              <a:t>Si el residuo existe entonces escribe </a:t>
            </a:r>
            <a:r>
              <a:rPr lang="es-PR" smtClean="0"/>
              <a:t>1</a:t>
            </a:r>
            <a:endParaRPr lang="es-PR" smtClean="0"/>
          </a:p>
          <a:p>
            <a:r>
              <a:rPr lang="es-PR" smtClean="0"/>
              <a:t>Conversion igual a </a:t>
            </a:r>
            <a:r>
              <a:rPr lang="es-PR" smtClean="0"/>
              <a:t>101001</a:t>
            </a:r>
            <a:endParaRPr lang="es-PR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4800600" y="2438400"/>
          <a:ext cx="3886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"/>
                <a:gridCol w="777240"/>
                <a:gridCol w="777240"/>
                <a:gridCol w="777240"/>
                <a:gridCol w="7772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41/2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R=1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A=1</a:t>
                      </a:r>
                      <a:endParaRPr lang="en-US" dirty="0"/>
                    </a:p>
                  </a:txBody>
                  <a:tcPr marL="87920" marR="87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20/2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R=0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87920" marR="87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10/2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R=0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87920" marR="87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5/2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R=1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87920" marR="87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2/2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R=0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87920" marR="87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R=1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87920" marR="87920"/>
                </a:tc>
              </a:tr>
            </a:tbl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s-PR" smtClean="0"/>
              <a:t>Número</a:t>
            </a:r>
            <a:r>
              <a:rPr lang="es-PR" smtClean="0"/>
              <a:t> </a:t>
            </a:r>
            <a:r>
              <a:rPr lang="es-PR" smtClean="0"/>
              <a:t>decimal</a:t>
            </a:r>
            <a:endParaRPr lang="es-P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PR" smtClean="0"/>
              <a:t>Conversion </a:t>
            </a:r>
            <a:r>
              <a:rPr lang="es-PR" smtClean="0"/>
              <a:t>Binaria</a:t>
            </a:r>
            <a:endParaRPr lang="es-PR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8839200" y="2819400"/>
            <a:ext cx="0" cy="21336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91200" y="51054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mtClean="0">
                <a:solidFill>
                  <a:srgbClr val="C00000"/>
                </a:solidFill>
              </a:rPr>
              <a:t>Se lee </a:t>
            </a:r>
            <a:r>
              <a:rPr lang="es-PR" smtClean="0">
                <a:solidFill>
                  <a:srgbClr val="C00000"/>
                </a:solidFill>
              </a:rPr>
              <a:t>de abajo hacia </a:t>
            </a:r>
            <a:r>
              <a:rPr lang="es-PR" smtClean="0">
                <a:solidFill>
                  <a:srgbClr val="C00000"/>
                </a:solidFill>
              </a:rPr>
              <a:t>arriba</a:t>
            </a:r>
            <a:endParaRPr lang="es-PR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R" smtClean="0">
                <a:solidFill>
                  <a:schemeClr val="tx2">
                    <a:lumMod val="75000"/>
                  </a:schemeClr>
                </a:solidFill>
              </a:rPr>
              <a:t>Proceso</a:t>
            </a:r>
            <a:r>
              <a:rPr lang="es-PR" smtClean="0">
                <a:solidFill>
                  <a:schemeClr val="tx2">
                    <a:lumMod val="75000"/>
                  </a:schemeClr>
                </a:solidFill>
              </a:rPr>
              <a:t> de cambiar entre bases </a:t>
            </a:r>
            <a:r>
              <a:rPr lang="es-PR" smtClean="0">
                <a:solidFill>
                  <a:schemeClr val="tx2">
                    <a:lumMod val="75000"/>
                  </a:schemeClr>
                </a:solidFill>
              </a:rPr>
              <a:t>Ej</a:t>
            </a:r>
            <a:r>
              <a:rPr lang="es-PR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s-PR" smtClean="0">
                <a:solidFill>
                  <a:schemeClr val="tx2">
                    <a:lumMod val="75000"/>
                  </a:schemeClr>
                </a:solidFill>
              </a:rPr>
              <a:t>1.2</a:t>
            </a:r>
            <a:endParaRPr lang="es-PR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PR" smtClean="0"/>
              <a:t>153</a:t>
            </a:r>
          </a:p>
          <a:p>
            <a:r>
              <a:rPr lang="es-PR" smtClean="0"/>
              <a:t>Divide entre ocho y determina si a </a:t>
            </a:r>
            <a:r>
              <a:rPr lang="es-PR" smtClean="0"/>
              <a:t>residuo</a:t>
            </a:r>
            <a:endParaRPr lang="es-PR" smtClean="0"/>
          </a:p>
          <a:p>
            <a:r>
              <a:rPr lang="es-PR" smtClean="0"/>
              <a:t>Si el residuo existe entonces escribe el residuo como un </a:t>
            </a:r>
            <a:r>
              <a:rPr lang="es-PR" smtClean="0"/>
              <a:t>digito</a:t>
            </a:r>
            <a:endParaRPr lang="es-PR" smtClean="0"/>
          </a:p>
          <a:p>
            <a:r>
              <a:rPr lang="es-PR" smtClean="0"/>
              <a:t>Conversion igual a </a:t>
            </a:r>
            <a:r>
              <a:rPr lang="es-PR" smtClean="0"/>
              <a:t>231</a:t>
            </a:r>
            <a:endParaRPr lang="es-PR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4800600" y="2438400"/>
          <a:ext cx="3886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"/>
                <a:gridCol w="777240"/>
                <a:gridCol w="777240"/>
                <a:gridCol w="777240"/>
                <a:gridCol w="7772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153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153/8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R=1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A=1</a:t>
                      </a:r>
                      <a:endParaRPr lang="en-US" dirty="0"/>
                    </a:p>
                  </a:txBody>
                  <a:tcPr marL="87920" marR="87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19/8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R=3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87920" marR="87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2/8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R=2</a:t>
                      </a:r>
                      <a:endParaRPr lang="en-US" dirty="0"/>
                    </a:p>
                  </a:txBody>
                  <a:tcPr marL="87920" marR="87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87920" marR="87920"/>
                </a:tc>
              </a:tr>
            </a:tbl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s-PR" smtClean="0"/>
              <a:t>Numero</a:t>
            </a:r>
            <a:r>
              <a:rPr lang="es-PR" smtClean="0"/>
              <a:t> </a:t>
            </a:r>
            <a:r>
              <a:rPr lang="es-PR" smtClean="0"/>
              <a:t>decimal</a:t>
            </a:r>
            <a:endParaRPr lang="es-P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PR" smtClean="0"/>
              <a:t>Conversion </a:t>
            </a:r>
            <a:r>
              <a:rPr lang="es-PR" smtClean="0"/>
              <a:t>Octal</a:t>
            </a:r>
            <a:endParaRPr lang="es-PR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8839200" y="2819400"/>
            <a:ext cx="0" cy="2133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91200" y="51054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mtClean="0">
                <a:solidFill>
                  <a:srgbClr val="C00000"/>
                </a:solidFill>
              </a:rPr>
              <a:t>Se lee </a:t>
            </a:r>
            <a:r>
              <a:rPr lang="es-PR" smtClean="0">
                <a:solidFill>
                  <a:srgbClr val="C00000"/>
                </a:solidFill>
              </a:rPr>
              <a:t>de abajo hacia </a:t>
            </a:r>
            <a:r>
              <a:rPr lang="es-PR" smtClean="0">
                <a:solidFill>
                  <a:srgbClr val="C00000"/>
                </a:solidFill>
              </a:rPr>
              <a:t>arriba</a:t>
            </a:r>
            <a:endParaRPr lang="es-PR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5657671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400" b="1" smtClean="0">
                <a:solidFill>
                  <a:srgbClr val="C00000"/>
                </a:solidFill>
              </a:rPr>
              <a:t>Prueba</a:t>
            </a:r>
            <a:r>
              <a:rPr lang="es-PR" sz="2400" b="1" smtClean="0">
                <a:solidFill>
                  <a:srgbClr val="C00000"/>
                </a:solidFill>
              </a:rPr>
              <a:t> que 231 en base octal es 153 en base </a:t>
            </a:r>
            <a:r>
              <a:rPr lang="es-PR" sz="2400" b="1" smtClean="0">
                <a:solidFill>
                  <a:srgbClr val="C00000"/>
                </a:solidFill>
              </a:rPr>
              <a:t>decimal</a:t>
            </a:r>
            <a:endParaRPr lang="es-PR" sz="24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R" smtClean="0"/>
              <a:t>Convertir</a:t>
            </a:r>
            <a:r>
              <a:rPr lang="es-PR" smtClean="0"/>
              <a:t> números con punto decimal </a:t>
            </a:r>
            <a:r>
              <a:rPr lang="es-PR" smtClean="0"/>
              <a:t>Ej</a:t>
            </a:r>
            <a:r>
              <a:rPr lang="es-PR" smtClean="0"/>
              <a:t>. </a:t>
            </a:r>
            <a:r>
              <a:rPr lang="es-PR" smtClean="0"/>
              <a:t>1.3</a:t>
            </a:r>
            <a:endParaRPr lang="es-P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601912"/>
            <a:ext cx="2590800" cy="3951288"/>
          </a:xfrm>
        </p:spPr>
        <p:txBody>
          <a:bodyPr>
            <a:normAutofit fontScale="77500" lnSpcReduction="20000"/>
          </a:bodyPr>
          <a:lstStyle/>
          <a:p>
            <a:r>
              <a:rPr lang="es-PR" smtClean="0"/>
              <a:t>0.6875</a:t>
            </a:r>
          </a:p>
          <a:p>
            <a:r>
              <a:rPr lang="es-PR" smtClean="0"/>
              <a:t>Multiplica por dos. Usa el entero como simbolo</a:t>
            </a:r>
          </a:p>
          <a:p>
            <a:r>
              <a:rPr lang="es-PR" smtClean="0"/>
              <a:t>Resta el entero al número obtenido y vuelve a empezar</a:t>
            </a:r>
          </a:p>
          <a:p>
            <a:r>
              <a:rPr lang="es-PR" smtClean="0"/>
              <a:t>Conversion igual a .1011</a:t>
            </a:r>
          </a:p>
          <a:p>
            <a:endParaRPr lang="es-PR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1" y="2525712"/>
            <a:ext cx="4800600" cy="3951288"/>
          </a:xfrm>
        </p:spPr>
        <p:txBody>
          <a:bodyPr/>
          <a:lstStyle/>
          <a:p>
            <a:endParaRPr lang="es-PR" smtClean="0"/>
          </a:p>
          <a:p>
            <a:endParaRPr lang="es-PR" smtClean="0"/>
          </a:p>
          <a:p>
            <a:endParaRPr lang="es-PR" smtClean="0"/>
          </a:p>
          <a:p>
            <a:endParaRPr lang="es-PR" smtClean="0"/>
          </a:p>
          <a:p>
            <a:pPr>
              <a:buNone/>
            </a:pPr>
            <a:r>
              <a:rPr lang="es-PR" smtClean="0"/>
              <a:t>Se lee de arriba hacia </a:t>
            </a:r>
            <a:r>
              <a:rPr lang="es-PR" smtClean="0"/>
              <a:t>abajo-</a:t>
            </a:r>
            <a:endParaRPr lang="es-PR" smtClean="0"/>
          </a:p>
          <a:p>
            <a:pPr>
              <a:buNone/>
            </a:pPr>
            <a:r>
              <a:rPr lang="es-PR" smtClean="0"/>
              <a:t>0.1011 es la representacion </a:t>
            </a:r>
            <a:r>
              <a:rPr lang="es-PR" smtClean="0"/>
              <a:t>binaria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s-PR" smtClean="0"/>
              <a:t>Número</a:t>
            </a:r>
            <a:r>
              <a:rPr lang="es-PR" smtClean="0"/>
              <a:t> </a:t>
            </a:r>
            <a:r>
              <a:rPr lang="es-PR" smtClean="0"/>
              <a:t>decimal</a:t>
            </a:r>
            <a:endParaRPr lang="es-P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s-PR" smtClean="0"/>
              <a:t>Proceso</a:t>
            </a:r>
            <a:r>
              <a:rPr lang="es-PR" smtClean="0"/>
              <a:t> de conversion a </a:t>
            </a:r>
            <a:r>
              <a:rPr lang="es-PR" smtClean="0"/>
              <a:t>Binario</a:t>
            </a:r>
            <a:endParaRPr lang="es-PR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/>
        </p:nvGraphicFramePr>
        <p:xfrm>
          <a:off x="4191000" y="2783840"/>
          <a:ext cx="46482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1999"/>
                <a:gridCol w="1097281"/>
                <a:gridCol w="929640"/>
                <a:gridCol w="929640"/>
                <a:gridCol w="9296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r>
                        <a:rPr lang="en-US" dirty="0" smtClean="0"/>
                        <a:t>6875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r>
                        <a:rPr lang="en-US" dirty="0" smtClean="0"/>
                        <a:t>6875X2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1.3750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I=1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A=1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.375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.375X2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I=0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.75X2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I=1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I=1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8991600" y="2667000"/>
            <a:ext cx="0" cy="16002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143000"/>
          </a:xfrm>
        </p:spPr>
        <p:txBody>
          <a:bodyPr>
            <a:normAutofit/>
          </a:bodyPr>
          <a:lstStyle/>
          <a:p>
            <a:r>
              <a:rPr lang="es-PR" sz="3600" smtClean="0"/>
              <a:t>Convertir números con punto decimal Ej. 1.4</a:t>
            </a:r>
            <a:endParaRPr lang="es-PR" sz="360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601912"/>
            <a:ext cx="2590800" cy="3951288"/>
          </a:xfrm>
        </p:spPr>
        <p:txBody>
          <a:bodyPr>
            <a:normAutofit fontScale="77500" lnSpcReduction="20000"/>
          </a:bodyPr>
          <a:lstStyle/>
          <a:p>
            <a:r>
              <a:rPr lang="es-PR" dirty="0" smtClean="0"/>
              <a:t>0.513</a:t>
            </a:r>
          </a:p>
          <a:p>
            <a:r>
              <a:rPr lang="es-PR" dirty="0" smtClean="0"/>
              <a:t>Multiplica por ocho. Usa el entero como símbolo</a:t>
            </a:r>
          </a:p>
          <a:p>
            <a:r>
              <a:rPr lang="es-PR" dirty="0" smtClean="0"/>
              <a:t>Resta el entero al número obtenido y vuelve a empezar</a:t>
            </a:r>
          </a:p>
          <a:p>
            <a:r>
              <a:rPr lang="es-PR" dirty="0" smtClean="0"/>
              <a:t>Conversión igual a .</a:t>
            </a:r>
            <a:r>
              <a:rPr lang="es-PR" dirty="0" smtClean="0"/>
              <a:t>06517</a:t>
            </a:r>
            <a:endParaRPr lang="es-PR" dirty="0" smtClean="0"/>
          </a:p>
          <a:p>
            <a:endParaRPr lang="es-PR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1" y="2174875"/>
            <a:ext cx="4800600" cy="3951288"/>
          </a:xfrm>
        </p:spPr>
        <p:txBody>
          <a:bodyPr/>
          <a:lstStyle/>
          <a:p>
            <a:endParaRPr lang="es-PR" smtClean="0"/>
          </a:p>
          <a:p>
            <a:endParaRPr lang="es-PR" smtClean="0"/>
          </a:p>
          <a:p>
            <a:endParaRPr lang="es-PR" smtClean="0"/>
          </a:p>
          <a:p>
            <a:endParaRPr lang="es-PR" smtClean="0"/>
          </a:p>
          <a:p>
            <a:pPr>
              <a:buNone/>
            </a:pP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s-PR" smtClean="0"/>
              <a:t>Número decimal</a:t>
            </a:r>
            <a:endParaRPr lang="es-P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s-PR" smtClean="0"/>
              <a:t>Proceso de conversion a Octal</a:t>
            </a:r>
            <a:endParaRPr lang="es-PR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/>
        </p:nvGraphicFramePr>
        <p:xfrm>
          <a:off x="4038600" y="3124200"/>
          <a:ext cx="4648200" cy="2865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1999"/>
                <a:gridCol w="1097281"/>
                <a:gridCol w="929640"/>
                <a:gridCol w="929640"/>
                <a:gridCol w="929640"/>
              </a:tblGrid>
              <a:tr h="370840">
                <a:tc>
                  <a:txBody>
                    <a:bodyPr/>
                    <a:lstStyle/>
                    <a:p>
                      <a:r>
                        <a:rPr lang="es-PR" noProof="0" dirty="0" smtClean="0"/>
                        <a:t>.513</a:t>
                      </a:r>
                      <a:endParaRPr lang="es-PR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noProof="0" smtClean="0"/>
                        <a:t>.513X8</a:t>
                      </a:r>
                      <a:endParaRPr lang="es-P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noProof="0" smtClean="0"/>
                        <a:t>4.104</a:t>
                      </a:r>
                      <a:endParaRPr lang="es-P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noProof="0" smtClean="0"/>
                        <a:t>I=4</a:t>
                      </a:r>
                      <a:endParaRPr lang="es-P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noProof="0" smtClean="0"/>
                        <a:t>A=4</a:t>
                      </a:r>
                      <a:endParaRPr lang="es-PR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R" noProof="0" smtClean="0"/>
                        <a:t>.104</a:t>
                      </a:r>
                      <a:endParaRPr lang="es-P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noProof="0" smtClean="0"/>
                        <a:t>.104X8</a:t>
                      </a:r>
                      <a:endParaRPr lang="es-P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noProof="0" smtClean="0"/>
                        <a:t>.832</a:t>
                      </a:r>
                      <a:endParaRPr lang="es-P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noProof="0" smtClean="0"/>
                        <a:t>I=0</a:t>
                      </a:r>
                      <a:endParaRPr lang="es-P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noProof="0" smtClean="0"/>
                        <a:t>0</a:t>
                      </a:r>
                      <a:endParaRPr lang="es-PR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R" noProof="0" smtClean="0"/>
                        <a:t>.832</a:t>
                      </a:r>
                      <a:endParaRPr lang="es-P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noProof="0" smtClean="0"/>
                        <a:t>.832X8</a:t>
                      </a:r>
                      <a:endParaRPr lang="es-P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noProof="0" smtClean="0"/>
                        <a:t>6.656</a:t>
                      </a:r>
                      <a:endParaRPr lang="es-P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noProof="0" smtClean="0"/>
                        <a:t>I=6</a:t>
                      </a:r>
                      <a:endParaRPr lang="es-P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noProof="0" smtClean="0"/>
                        <a:t>6</a:t>
                      </a:r>
                      <a:endParaRPr lang="es-PR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R" noProof="0" smtClean="0"/>
                        <a:t>.656</a:t>
                      </a:r>
                      <a:endParaRPr lang="es-P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noProof="0" smtClean="0"/>
                        <a:t>.656X8</a:t>
                      </a:r>
                      <a:endParaRPr lang="es-P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noProof="0" smtClean="0"/>
                        <a:t>5.248</a:t>
                      </a:r>
                      <a:endParaRPr lang="es-P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noProof="0" smtClean="0"/>
                        <a:t>I=5</a:t>
                      </a:r>
                      <a:endParaRPr lang="es-P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noProof="0" smtClean="0"/>
                        <a:t>5</a:t>
                      </a:r>
                      <a:endParaRPr lang="es-PR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R" noProof="0" smtClean="0"/>
                        <a:t>.248</a:t>
                      </a:r>
                      <a:endParaRPr lang="es-P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noProof="0" smtClean="0"/>
                        <a:t>.248X8</a:t>
                      </a:r>
                      <a:endParaRPr lang="es-P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noProof="0" smtClean="0"/>
                        <a:t>1.984</a:t>
                      </a:r>
                      <a:endParaRPr lang="es-P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noProof="0" smtClean="0"/>
                        <a:t>I=1</a:t>
                      </a:r>
                      <a:endParaRPr lang="es-P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noProof="0" smtClean="0"/>
                        <a:t>1</a:t>
                      </a:r>
                      <a:endParaRPr lang="es-PR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R" noProof="0" smtClean="0"/>
                        <a:t>.984</a:t>
                      </a:r>
                      <a:endParaRPr lang="es-P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noProof="0" smtClean="0"/>
                        <a:t>.984X8</a:t>
                      </a:r>
                      <a:endParaRPr lang="es-P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noProof="0" smtClean="0"/>
                        <a:t>7.872</a:t>
                      </a:r>
                      <a:endParaRPr lang="es-P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noProof="0" smtClean="0"/>
                        <a:t>I=7</a:t>
                      </a:r>
                      <a:endParaRPr lang="es-P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noProof="0" smtClean="0"/>
                        <a:t>7</a:t>
                      </a:r>
                      <a:endParaRPr lang="es-PR" noProof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es-PR" noProof="0" dirty="0" smtClean="0"/>
                        <a:t>La precisión de la </a:t>
                      </a:r>
                      <a:r>
                        <a:rPr lang="es-PR" noProof="0" dirty="0" err="1" smtClean="0"/>
                        <a:t>conversion</a:t>
                      </a:r>
                      <a:r>
                        <a:rPr lang="es-PR" noProof="0" dirty="0" smtClean="0"/>
                        <a:t> depende del número de bits usados</a:t>
                      </a:r>
                      <a:endParaRPr lang="es-PR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8839200" y="3429000"/>
            <a:ext cx="0" cy="16002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3997</TotalTime>
  <Words>961</Words>
  <Application>Microsoft Office PowerPoint</Application>
  <PresentationFormat>On-screen Show (4:3)</PresentationFormat>
  <Paragraphs>458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Median</vt:lpstr>
      <vt:lpstr>Microsoft Equation 3.0</vt:lpstr>
      <vt:lpstr>Equation</vt:lpstr>
      <vt:lpstr>INEL4205</vt:lpstr>
      <vt:lpstr>DIGITAL COMPUTERS AND DIGITAL SYSTEMS</vt:lpstr>
      <vt:lpstr>Discrete Information-Processing System</vt:lpstr>
      <vt:lpstr>Block Diagram of Computer</vt:lpstr>
      <vt:lpstr>Bases de Números</vt:lpstr>
      <vt:lpstr>Proceso de cambiar entre bases Ej. 1.1</vt:lpstr>
      <vt:lpstr>Proceso de cambiar entre bases Ej. 1.2</vt:lpstr>
      <vt:lpstr>Convertir números con punto decimal Ej. 1.3</vt:lpstr>
      <vt:lpstr>Convertir números con punto decimal Ej. 1.4</vt:lpstr>
      <vt:lpstr>Conversion de números BINARIOS a base octal o hexadecimal</vt:lpstr>
      <vt:lpstr>Suma</vt:lpstr>
      <vt:lpstr>Diseñemos un sumador</vt:lpstr>
      <vt:lpstr>Diseño de Compuerta SUMA</vt:lpstr>
      <vt:lpstr>Diseño de Compuerta CARRY OUT</vt:lpstr>
      <vt:lpstr>El sumador de A y B</vt:lpstr>
      <vt:lpstr>Half Adder</vt:lpstr>
      <vt:lpstr>Full Adder</vt:lpstr>
      <vt:lpstr>Full Adder</vt:lpstr>
      <vt:lpstr>Full Adder</vt:lpstr>
      <vt:lpstr>Full Adder</vt:lpstr>
      <vt:lpstr>Resta</vt:lpstr>
      <vt:lpstr>Proceso para Restar </vt:lpstr>
      <vt:lpstr>Proceso de Resta usando twos complement</vt:lpstr>
      <vt:lpstr>Proceso para Restar </vt:lpstr>
      <vt:lpstr>Resta usando “twos complement”</vt:lpstr>
    </vt:vector>
  </TitlesOfParts>
  <Company>UPR, Mayagüez Campus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INEL4205</dc:title>
  <dc:creator>user</dc:creator>
  <cp:lastModifiedBy>user</cp:lastModifiedBy>
  <cp:revision>42</cp:revision>
  <dcterms:created xsi:type="dcterms:W3CDTF">2016-08-24T02:30:27Z</dcterms:created>
  <dcterms:modified xsi:type="dcterms:W3CDTF">2016-08-29T05:04:33Z</dcterms:modified>
</cp:coreProperties>
</file>