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60" r:id="rId5"/>
    <p:sldId id="261" r:id="rId6"/>
    <p:sldId id="262" r:id="rId7"/>
    <p:sldId id="263" r:id="rId8"/>
    <p:sldId id="259"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D1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4DD59C6-4264-435D-A04D-5C08FB3948C9}" type="datetimeFigureOut">
              <a:rPr lang="en-US" smtClean="0"/>
              <a:pPr/>
              <a:t>9/2/2015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A4555ECA-9C30-415D-8A59-96FEEB7AC9CD}"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DD59C6-4264-435D-A04D-5C08FB3948C9}" type="datetimeFigureOut">
              <a:rPr lang="en-US" smtClean="0"/>
              <a:pPr/>
              <a:t>9/2/2015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555ECA-9C30-415D-8A59-96FEEB7AC9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DD59C6-4264-435D-A04D-5C08FB3948C9}" type="datetimeFigureOut">
              <a:rPr lang="en-US" smtClean="0"/>
              <a:pPr/>
              <a:t>9/2/2015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555ECA-9C30-415D-8A59-96FEEB7AC9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DD59C6-4264-435D-A04D-5C08FB3948C9}" type="datetimeFigureOut">
              <a:rPr lang="en-US" smtClean="0"/>
              <a:pPr/>
              <a:t>9/2/2015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555ECA-9C30-415D-8A59-96FEEB7AC9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4DD59C6-4264-435D-A04D-5C08FB3948C9}" type="datetimeFigureOut">
              <a:rPr lang="en-US" smtClean="0"/>
              <a:pPr/>
              <a:t>9/2/2015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555ECA-9C30-415D-8A59-96FEEB7AC9CD}"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4DD59C6-4264-435D-A04D-5C08FB3948C9}" type="datetimeFigureOut">
              <a:rPr lang="en-US" smtClean="0"/>
              <a:pPr/>
              <a:t>9/2/2015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4555ECA-9C30-415D-8A59-96FEEB7AC9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4DD59C6-4264-435D-A04D-5C08FB3948C9}" type="datetimeFigureOut">
              <a:rPr lang="en-US" smtClean="0"/>
              <a:pPr/>
              <a:t>9/2/2015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4555ECA-9C30-415D-8A59-96FEEB7AC9CD}"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4DD59C6-4264-435D-A04D-5C08FB3948C9}" type="datetimeFigureOut">
              <a:rPr lang="en-US" smtClean="0"/>
              <a:pPr/>
              <a:t>9/2/2015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4555ECA-9C30-415D-8A59-96FEEB7AC9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4DD59C6-4264-435D-A04D-5C08FB3948C9}" type="datetimeFigureOut">
              <a:rPr lang="en-US" smtClean="0"/>
              <a:pPr/>
              <a:t>9/2/2015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4555ECA-9C30-415D-8A59-96FEEB7AC9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4DD59C6-4264-435D-A04D-5C08FB3948C9}" type="datetimeFigureOut">
              <a:rPr lang="en-US" smtClean="0"/>
              <a:pPr/>
              <a:t>9/2/2015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4555ECA-9C30-415D-8A59-96FEEB7AC9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4DD59C6-4264-435D-A04D-5C08FB3948C9}" type="datetimeFigureOut">
              <a:rPr lang="en-US" smtClean="0"/>
              <a:pPr/>
              <a:t>9/2/2015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A4555ECA-9C30-415D-8A59-96FEEB7AC9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4DD59C6-4264-435D-A04D-5C08FB3948C9}" type="datetimeFigureOut">
              <a:rPr lang="en-US" smtClean="0"/>
              <a:pPr/>
              <a:t>9/2/2015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4555ECA-9C30-415D-8A59-96FEEB7AC9C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Complex CMOS Logic Gates</a:t>
            </a:r>
            <a:endParaRPr lang="en-US" dirty="0"/>
          </a:p>
        </p:txBody>
      </p:sp>
      <p:sp>
        <p:nvSpPr>
          <p:cNvPr id="3" name="Subtitle 2"/>
          <p:cNvSpPr>
            <a:spLocks noGrp="1"/>
          </p:cNvSpPr>
          <p:nvPr>
            <p:ph type="subTitle" idx="1"/>
          </p:nvPr>
        </p:nvSpPr>
        <p:spPr/>
        <p:txBody>
          <a:bodyPr/>
          <a:lstStyle/>
          <a:p>
            <a:r>
              <a:rPr lang="en-US" dirty="0" smtClean="0"/>
              <a:t>INEL4207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a:t>
            </a:r>
            <a:endParaRPr lang="en-US" dirty="0"/>
          </a:p>
        </p:txBody>
      </p:sp>
      <p:pic>
        <p:nvPicPr>
          <p:cNvPr id="8194" name="Picture 2"/>
          <p:cNvPicPr>
            <a:picLocks noGrp="1" noChangeAspect="1" noChangeArrowheads="1"/>
          </p:cNvPicPr>
          <p:nvPr>
            <p:ph idx="1"/>
          </p:nvPr>
        </p:nvPicPr>
        <p:blipFill>
          <a:blip r:embed="rId2" cstate="print"/>
          <a:srcRect l="31372" t="16291" r="36275" b="17737"/>
          <a:stretch>
            <a:fillRect/>
          </a:stretch>
        </p:blipFill>
        <p:spPr bwMode="auto">
          <a:xfrm>
            <a:off x="2819400" y="1537855"/>
            <a:ext cx="3962400" cy="4562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a:t>
            </a:r>
            <a:endParaRPr lang="en-US" dirty="0"/>
          </a:p>
        </p:txBody>
      </p:sp>
      <p:pic>
        <p:nvPicPr>
          <p:cNvPr id="9218" name="Picture 2"/>
          <p:cNvPicPr>
            <a:picLocks noGrp="1" noChangeAspect="1" noChangeArrowheads="1"/>
          </p:cNvPicPr>
          <p:nvPr>
            <p:ph idx="1"/>
          </p:nvPr>
        </p:nvPicPr>
        <p:blipFill>
          <a:blip r:embed="rId2" cstate="print"/>
          <a:srcRect l="27182" t="15153" r="30034" b="5717"/>
          <a:stretch>
            <a:fillRect/>
          </a:stretch>
        </p:blipFill>
        <p:spPr bwMode="auto">
          <a:xfrm>
            <a:off x="2133600" y="1351281"/>
            <a:ext cx="4834646" cy="50495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Design a CMOS logic gate based on the inverter CMOS with </a:t>
            </a:r>
            <a:r>
              <a:rPr lang="en-US" dirty="0" err="1" smtClean="0">
                <a:latin typeface="Symbol" pitchFamily="18" charset="2"/>
              </a:rPr>
              <a:t>b</a:t>
            </a:r>
            <a:r>
              <a:rPr lang="en-US" baseline="-25000" dirty="0" err="1" smtClean="0"/>
              <a:t>n</a:t>
            </a:r>
            <a:r>
              <a:rPr lang="en-US" dirty="0" smtClean="0"/>
              <a:t>=</a:t>
            </a:r>
            <a:r>
              <a:rPr lang="en-US" dirty="0" err="1" smtClean="0">
                <a:latin typeface="Symbol" pitchFamily="18" charset="2"/>
              </a:rPr>
              <a:t>b</a:t>
            </a:r>
            <a:r>
              <a:rPr lang="en-US" baseline="-25000" dirty="0" err="1" smtClean="0"/>
              <a:t>p</a:t>
            </a:r>
            <a:r>
              <a:rPr lang="en-US" dirty="0" smtClean="0"/>
              <a:t> </a:t>
            </a:r>
            <a:r>
              <a:rPr lang="en-US" dirty="0" smtClean="0"/>
              <a:t>to implement the following function: Y=(ABC+DE)’ </a:t>
            </a:r>
          </a:p>
          <a:p>
            <a:r>
              <a:rPr lang="en-US" dirty="0" smtClean="0"/>
              <a:t>Select transistor sizes to obtain propagation times similar to those of the previous inverter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Design CMOS Logic Gate to implement Y=[A(B+C(D+E))]’ </a:t>
            </a:r>
          </a:p>
          <a:p>
            <a:r>
              <a:rPr lang="en-US" dirty="0" smtClean="0"/>
              <a:t>Select sizes to obtain same </a:t>
            </a:r>
            <a:r>
              <a:rPr lang="en-US" dirty="0" err="1" smtClean="0"/>
              <a:t>t</a:t>
            </a:r>
            <a:r>
              <a:rPr lang="en-US" baseline="-25000" dirty="0" err="1" smtClean="0"/>
              <a:t>p</a:t>
            </a:r>
            <a:r>
              <a:rPr lang="en-US" dirty="0" smtClean="0"/>
              <a:t> as in </a:t>
            </a:r>
            <a:r>
              <a:rPr lang="en-US" smtClean="0"/>
              <a:t>the CMOS inverter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CMOS NOR GATE BODY EFFECT</a:t>
            </a:r>
            <a:endParaRPr lang="en-US" dirty="0"/>
          </a:p>
        </p:txBody>
      </p:sp>
      <p:sp>
        <p:nvSpPr>
          <p:cNvPr id="3" name="Content Placeholder 2"/>
          <p:cNvSpPr>
            <a:spLocks noGrp="1"/>
          </p:cNvSpPr>
          <p:nvPr>
            <p:ph idx="1"/>
          </p:nvPr>
        </p:nvSpPr>
        <p:spPr/>
        <p:txBody>
          <a:bodyPr>
            <a:normAutofit/>
          </a:bodyPr>
          <a:lstStyle/>
          <a:p>
            <a:r>
              <a:rPr lang="en-US" dirty="0" smtClean="0"/>
              <a:t>Since the bottom PMOS body contact is not connected to its source, its threshold voltage changes as V</a:t>
            </a:r>
            <a:r>
              <a:rPr lang="en-US" baseline="-25000" dirty="0" smtClean="0"/>
              <a:t>SB</a:t>
            </a:r>
            <a:r>
              <a:rPr lang="en-US" dirty="0" smtClean="0"/>
              <a:t> changes during switching </a:t>
            </a:r>
          </a:p>
          <a:p>
            <a:r>
              <a:rPr lang="en-US" dirty="0" smtClean="0"/>
              <a:t>Once </a:t>
            </a:r>
            <a:r>
              <a:rPr lang="en-US" i="1" dirty="0" err="1" smtClean="0"/>
              <a:t>v</a:t>
            </a:r>
            <a:r>
              <a:rPr lang="en-US" i="1" baseline="-25000" dirty="0" err="1" smtClean="0"/>
              <a:t>O</a:t>
            </a:r>
            <a:r>
              <a:rPr lang="en-US" dirty="0" smtClean="0"/>
              <a:t> = V</a:t>
            </a:r>
            <a:r>
              <a:rPr lang="en-US" baseline="-25000" dirty="0" smtClean="0"/>
              <a:t>H</a:t>
            </a:r>
            <a:r>
              <a:rPr lang="en-US" dirty="0" smtClean="0"/>
              <a:t> is reached, the bottom PMOS is not affected by body effect, thus the total on-resistance of the PMOS branch is the same</a:t>
            </a:r>
          </a:p>
          <a:p>
            <a:r>
              <a:rPr lang="en-US" dirty="0" smtClean="0"/>
              <a:t>However, the rise time is slowed down due to |V</a:t>
            </a:r>
            <a:r>
              <a:rPr lang="en-US" baseline="-25000" dirty="0" smtClean="0"/>
              <a:t>TP</a:t>
            </a:r>
            <a:r>
              <a:rPr lang="en-US" dirty="0" smtClean="0"/>
              <a:t>| being a function of time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TWO-INPUT NOR GATE LAYOUT</a:t>
            </a:r>
            <a:endParaRPr lang="en-US" dirty="0"/>
          </a:p>
        </p:txBody>
      </p:sp>
      <p:pic>
        <p:nvPicPr>
          <p:cNvPr id="10242" name="Picture 2"/>
          <p:cNvPicPr>
            <a:picLocks noGrp="1" noChangeAspect="1" noChangeArrowheads="1"/>
          </p:cNvPicPr>
          <p:nvPr>
            <p:ph idx="1"/>
          </p:nvPr>
        </p:nvPicPr>
        <p:blipFill>
          <a:blip r:embed="rId2" cstate="print"/>
          <a:srcRect l="22428" t="13469" r="27182" b="9085"/>
          <a:stretch>
            <a:fillRect/>
          </a:stretch>
        </p:blipFill>
        <p:spPr bwMode="auto">
          <a:xfrm>
            <a:off x="1905000" y="1548441"/>
            <a:ext cx="5257800" cy="45633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MINIMUM SIZE GATE DESIGN AND PERFORMANCE</a:t>
            </a:r>
            <a:endParaRPr lang="en-US" dirty="0"/>
          </a:p>
        </p:txBody>
      </p:sp>
      <p:sp>
        <p:nvSpPr>
          <p:cNvPr id="3" name="Content Placeholder 2"/>
          <p:cNvSpPr>
            <a:spLocks noGrp="1"/>
          </p:cNvSpPr>
          <p:nvPr>
            <p:ph idx="1"/>
          </p:nvPr>
        </p:nvSpPr>
        <p:spPr/>
        <p:txBody>
          <a:bodyPr/>
          <a:lstStyle/>
          <a:p>
            <a:r>
              <a:rPr lang="en-US" dirty="0" smtClean="0"/>
              <a:t>With CMOS technology, there is a area/delay </a:t>
            </a:r>
            <a:r>
              <a:rPr lang="en-US" dirty="0" smtClean="0"/>
              <a:t>trade off </a:t>
            </a:r>
            <a:r>
              <a:rPr lang="en-US" dirty="0" smtClean="0"/>
              <a:t>that needs to be considered </a:t>
            </a:r>
          </a:p>
          <a:p>
            <a:r>
              <a:rPr lang="en-US" dirty="0" smtClean="0"/>
              <a:t>If minimum feature sized are used for both devices, then the </a:t>
            </a:r>
            <a:r>
              <a:rPr lang="en-US" dirty="0" err="1" smtClean="0"/>
              <a:t>τ</a:t>
            </a:r>
            <a:r>
              <a:rPr lang="en-US" baseline="-25000" dirty="0" err="1" smtClean="0"/>
              <a:t>PLH</a:t>
            </a:r>
            <a:r>
              <a:rPr lang="en-US" dirty="0" smtClean="0"/>
              <a:t> will be decreased compared to the symmetrical reference inverter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MINIMUM SIZE COMPLEX GATE AND LAYOUT</a:t>
            </a:r>
            <a:endParaRPr lang="en-US" dirty="0"/>
          </a:p>
        </p:txBody>
      </p:sp>
      <p:pic>
        <p:nvPicPr>
          <p:cNvPr id="11266" name="Picture 2"/>
          <p:cNvPicPr>
            <a:picLocks noGrp="1" noChangeAspect="1" noChangeArrowheads="1"/>
          </p:cNvPicPr>
          <p:nvPr>
            <p:ph idx="1"/>
          </p:nvPr>
        </p:nvPicPr>
        <p:blipFill>
          <a:blip r:embed="rId2" cstate="print"/>
          <a:srcRect l="13871" t="20203" r="56656" b="14135"/>
          <a:stretch>
            <a:fillRect/>
          </a:stretch>
        </p:blipFill>
        <p:spPr bwMode="auto">
          <a:xfrm>
            <a:off x="76199" y="1905000"/>
            <a:ext cx="3210169" cy="40386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43344" t="20203" r="23380" b="14135"/>
          <a:stretch>
            <a:fillRect/>
          </a:stretch>
        </p:blipFill>
        <p:spPr bwMode="auto">
          <a:xfrm>
            <a:off x="3378200" y="1905000"/>
            <a:ext cx="3556000" cy="39624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76144" t="20203" r="11734" b="31813"/>
          <a:stretch>
            <a:fillRect/>
          </a:stretch>
        </p:blipFill>
        <p:spPr bwMode="auto">
          <a:xfrm>
            <a:off x="7162800" y="1905000"/>
            <a:ext cx="1712495" cy="39874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Complex Gate Example</a:t>
            </a:r>
            <a:endParaRPr lang="en-US" dirty="0"/>
          </a:p>
        </p:txBody>
      </p:sp>
      <p:sp>
        <p:nvSpPr>
          <p:cNvPr id="3" name="Content Placeholder 2"/>
          <p:cNvSpPr>
            <a:spLocks noGrp="1"/>
          </p:cNvSpPr>
          <p:nvPr>
            <p:ph sz="half" idx="1"/>
          </p:nvPr>
        </p:nvSpPr>
        <p:spPr>
          <a:xfrm>
            <a:off x="457200" y="1066800"/>
            <a:ext cx="8229600" cy="1828800"/>
          </a:xfrm>
        </p:spPr>
        <p:txBody>
          <a:bodyPr>
            <a:normAutofit fontScale="85000" lnSpcReduction="10000"/>
          </a:bodyPr>
          <a:lstStyle/>
          <a:p>
            <a:r>
              <a:rPr lang="en-US" dirty="0" smtClean="0"/>
              <a:t>Design a CMOS logic gate for (W/L)</a:t>
            </a:r>
            <a:r>
              <a:rPr lang="en-US" dirty="0" err="1" smtClean="0"/>
              <a:t>p,ref</a:t>
            </a:r>
            <a:r>
              <a:rPr lang="en-US" dirty="0" smtClean="0"/>
              <a:t>=5/1 and for (W/L)</a:t>
            </a:r>
            <a:r>
              <a:rPr lang="en-US" baseline="-25000" dirty="0" err="1" smtClean="0"/>
              <a:t>n,ref</a:t>
            </a:r>
            <a:r>
              <a:rPr lang="en-US" dirty="0" smtClean="0"/>
              <a:t>=2/1 that exhibits the function: Y’ = A + BC +BD</a:t>
            </a:r>
          </a:p>
          <a:p>
            <a:r>
              <a:rPr lang="en-US" dirty="0" smtClean="0"/>
              <a:t>By inspection (knowing Y), the NMOS branch of the gate can drawn as the following with the corresponding graph, while considering the longest path for sizing purposes:</a:t>
            </a:r>
            <a:endParaRPr lang="en-US" dirty="0"/>
          </a:p>
        </p:txBody>
      </p:sp>
      <p:pic>
        <p:nvPicPr>
          <p:cNvPr id="1026" name="Picture 2"/>
          <p:cNvPicPr>
            <a:picLocks noGrp="1" noChangeAspect="1" noChangeArrowheads="1"/>
          </p:cNvPicPr>
          <p:nvPr>
            <p:ph sz="half" idx="2"/>
          </p:nvPr>
        </p:nvPicPr>
        <p:blipFill>
          <a:blip r:embed="rId2" cstate="print"/>
          <a:srcRect l="21571" t="29920" r="23723" b="22163"/>
          <a:stretch>
            <a:fillRect/>
          </a:stretch>
        </p:blipFill>
        <p:spPr bwMode="auto">
          <a:xfrm>
            <a:off x="912743" y="3202039"/>
            <a:ext cx="7545457" cy="3732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0"/>
            <a:ext cx="8991600" cy="838200"/>
          </a:xfrm>
        </p:spPr>
        <p:txBody>
          <a:bodyPr>
            <a:normAutofit/>
          </a:bodyPr>
          <a:lstStyle/>
          <a:p>
            <a:r>
              <a:rPr lang="en-US" sz="3200" dirty="0" smtClean="0"/>
              <a:t>Complex Gate Design Example</a:t>
            </a:r>
            <a:endParaRPr lang="en-US" sz="3200" dirty="0"/>
          </a:p>
        </p:txBody>
      </p:sp>
      <p:pic>
        <p:nvPicPr>
          <p:cNvPr id="2050" name="Picture 2"/>
          <p:cNvPicPr>
            <a:picLocks noGrp="1" noChangeAspect="1" noChangeArrowheads="1"/>
          </p:cNvPicPr>
          <p:nvPr>
            <p:ph type="pic" idx="1"/>
          </p:nvPr>
        </p:nvPicPr>
        <p:blipFill>
          <a:blip r:embed="rId2" cstate="print"/>
          <a:srcRect l="18247" t="43159" r="21023" b="10754"/>
          <a:stretch>
            <a:fillRect/>
          </a:stretch>
        </p:blipFill>
        <p:spPr bwMode="auto">
          <a:xfrm>
            <a:off x="-50800" y="1066800"/>
            <a:ext cx="8534400" cy="3657600"/>
          </a:xfrm>
          <a:prstGeom prst="rect">
            <a:avLst/>
          </a:prstGeom>
          <a:noFill/>
          <a:ln w="9525">
            <a:noFill/>
            <a:miter lim="800000"/>
            <a:headEnd/>
            <a:tailEnd/>
          </a:ln>
        </p:spPr>
      </p:pic>
      <p:sp>
        <p:nvSpPr>
          <p:cNvPr id="7" name="Text Placeholder 6"/>
          <p:cNvSpPr>
            <a:spLocks noGrp="1"/>
          </p:cNvSpPr>
          <p:nvPr>
            <p:ph type="body" sz="half" idx="2"/>
          </p:nvPr>
        </p:nvSpPr>
        <p:spPr>
          <a:xfrm>
            <a:off x="457200" y="4953000"/>
            <a:ext cx="8458200" cy="1981200"/>
          </a:xfrm>
        </p:spPr>
        <p:txBody>
          <a:bodyPr>
            <a:normAutofit/>
          </a:bodyPr>
          <a:lstStyle/>
          <a:p>
            <a:r>
              <a:rPr lang="en-US" sz="1600" dirty="0" smtClean="0"/>
              <a:t>Look at node numbers in the schematic                   Y’ = A + BC +BD</a:t>
            </a:r>
          </a:p>
          <a:p>
            <a:pPr>
              <a:buFont typeface="Arial" pitchFamily="34" charset="0"/>
              <a:buChar char="•"/>
            </a:pPr>
            <a:r>
              <a:rPr lang="en-US" sz="1600" dirty="0" smtClean="0"/>
              <a:t> By placing nodes in the interior of each arc, plus two more outside the graph for VDD (3) and the complementary output (2’), the PMOS branch can be realized as shown on the left figure </a:t>
            </a:r>
          </a:p>
          <a:p>
            <a:endParaRPr lang="en-US" sz="1600" dirty="0" smtClean="0"/>
          </a:p>
          <a:p>
            <a:pPr>
              <a:buFont typeface="Arial" pitchFamily="34" charset="0"/>
              <a:buChar char="•"/>
            </a:pPr>
            <a:r>
              <a:rPr lang="en-US" sz="1600" dirty="0" smtClean="0"/>
              <a:t> Connect all of the nodes in the manner shown in the right figure, and the NMOS arc and that PMOS arc intersects have the same inputs.</a:t>
            </a:r>
            <a:endParaRPr lang="en-US" sz="1600" dirty="0"/>
          </a:p>
        </p:txBody>
      </p:sp>
      <p:pic>
        <p:nvPicPr>
          <p:cNvPr id="9" name="Picture 2"/>
          <p:cNvPicPr>
            <a:picLocks noChangeAspect="1" noChangeArrowheads="1"/>
          </p:cNvPicPr>
          <p:nvPr/>
        </p:nvPicPr>
        <p:blipFill>
          <a:blip r:embed="rId3" cstate="print"/>
          <a:srcRect l="22159" t="29920" r="45856" b="26330"/>
          <a:stretch>
            <a:fillRect/>
          </a:stretch>
        </p:blipFill>
        <p:spPr bwMode="auto">
          <a:xfrm>
            <a:off x="4408714" y="1066800"/>
            <a:ext cx="4735286" cy="3657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3212 -4.10405E-6 L -0.5118 -4.10405E-6 " pathEditMode="relative" rAng="0" ptsTypes="AA">
                                      <p:cBhvr>
                                        <p:cTn id="6" dur="2000" fill="hold"/>
                                        <p:tgtEl>
                                          <p:spTgt spid="9"/>
                                        </p:tgtEl>
                                        <p:attrNameLst>
                                          <p:attrName>ppt_x</p:attrName>
                                          <p:attrName>ppt_y</p:attrName>
                                        </p:attrNameLst>
                                      </p:cBhvr>
                                      <p:rCtr x="-240" y="0"/>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000"/>
                                        <p:tgtEl>
                                          <p:spTgt spid="9"/>
                                        </p:tgtEl>
                                      </p:cBhvr>
                                    </p:animEffect>
                                    <p:set>
                                      <p:cBhvr>
                                        <p:cTn id="11"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COMPLEX CMOS GATE WITH BRIDGING</a:t>
            </a:r>
            <a:endParaRPr lang="en-US" sz="3600" dirty="0"/>
          </a:p>
        </p:txBody>
      </p:sp>
      <p:sp>
        <p:nvSpPr>
          <p:cNvPr id="6" name="Content Placeholder 5"/>
          <p:cNvSpPr>
            <a:spLocks noGrp="1"/>
          </p:cNvSpPr>
          <p:nvPr>
            <p:ph idx="1"/>
          </p:nvPr>
        </p:nvSpPr>
        <p:spPr/>
        <p:txBody>
          <a:bodyPr>
            <a:normAutofit lnSpcReduction="10000"/>
          </a:bodyPr>
          <a:lstStyle/>
          <a:p>
            <a:r>
              <a:rPr lang="en-US" dirty="0" smtClean="0"/>
              <a:t>Design a CMOS gate that implements the following logic function using the same reference inverter sizes as the previous example: </a:t>
            </a:r>
          </a:p>
          <a:p>
            <a:pPr>
              <a:buNone/>
            </a:pPr>
            <a:r>
              <a:rPr lang="en-US" dirty="0" smtClean="0"/>
              <a:t>           __________________</a:t>
            </a:r>
          </a:p>
          <a:p>
            <a:r>
              <a:rPr lang="en-US" dirty="0" smtClean="0"/>
              <a:t> Y = AB +CE + ADE + CDB</a:t>
            </a:r>
          </a:p>
          <a:p>
            <a:r>
              <a:rPr lang="en-US" dirty="0" smtClean="0"/>
              <a:t>The NMOS branch can be realized in the following manner using bridging NMOS D to implement Y. The corresponding NMOS graph is shown in the next slide.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__________________</a:t>
            </a:r>
            <a:br>
              <a:rPr lang="en-US" dirty="0" smtClean="0"/>
            </a:br>
            <a:r>
              <a:rPr lang="en-US" dirty="0" smtClean="0"/>
              <a:t> Y = AB +CE + ADE + CDB</a:t>
            </a:r>
            <a:endParaRPr lang="en-US" dirty="0"/>
          </a:p>
        </p:txBody>
      </p:sp>
      <p:pic>
        <p:nvPicPr>
          <p:cNvPr id="4098" name="Picture 2"/>
          <p:cNvPicPr>
            <a:picLocks noGrp="1" noChangeAspect="1" noChangeArrowheads="1"/>
          </p:cNvPicPr>
          <p:nvPr>
            <p:ph idx="1"/>
          </p:nvPr>
        </p:nvPicPr>
        <p:blipFill>
          <a:blip r:embed="rId2" cstate="print"/>
          <a:srcRect t="24971" r="18627" b="9057"/>
          <a:stretch>
            <a:fillRect/>
          </a:stretch>
        </p:blipFill>
        <p:spPr bwMode="auto">
          <a:xfrm>
            <a:off x="914399" y="2362200"/>
            <a:ext cx="7656095"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09600" y="2362200"/>
            <a:ext cx="8153400" cy="3810000"/>
          </a:xfrm>
          <a:prstGeom prst="roundRect">
            <a:avLst/>
          </a:prstGeom>
          <a:solidFill>
            <a:srgbClr val="7FD13B">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Complex CMOS Gates with Bridging</a:t>
            </a:r>
            <a:endParaRPr lang="en-US" dirty="0"/>
          </a:p>
        </p:txBody>
      </p:sp>
      <p:pic>
        <p:nvPicPr>
          <p:cNvPr id="5122" name="Picture 2"/>
          <p:cNvPicPr>
            <a:picLocks noGrp="1" noChangeAspect="1" noChangeArrowheads="1"/>
          </p:cNvPicPr>
          <p:nvPr>
            <p:ph idx="1"/>
          </p:nvPr>
        </p:nvPicPr>
        <p:blipFill>
          <a:blip r:embed="rId2" cstate="print">
            <a:duotone>
              <a:schemeClr val="accent4">
                <a:shade val="45000"/>
                <a:satMod val="135000"/>
              </a:schemeClr>
              <a:prstClr val="white"/>
            </a:duotone>
          </a:blip>
          <a:srcRect l="17647" t="33651" r="18627" b="24682"/>
          <a:stretch>
            <a:fillRect/>
          </a:stretch>
        </p:blipFill>
        <p:spPr bwMode="auto">
          <a:xfrm>
            <a:off x="952500" y="2895600"/>
            <a:ext cx="74295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 CMOS GATE WITH BRIDGING</a:t>
            </a:r>
            <a:endParaRPr lang="en-US" dirty="0"/>
          </a:p>
        </p:txBody>
      </p:sp>
      <p:pic>
        <p:nvPicPr>
          <p:cNvPr id="6146" name="Picture 2"/>
          <p:cNvPicPr>
            <a:picLocks noGrp="1" noChangeAspect="1" noChangeArrowheads="1"/>
          </p:cNvPicPr>
          <p:nvPr>
            <p:ph sz="half" idx="1"/>
          </p:nvPr>
        </p:nvPicPr>
        <p:blipFill>
          <a:blip r:embed="rId2" cstate="print">
            <a:grayscl/>
          </a:blip>
          <a:srcRect l="11124" t="13490" r="56800" b="6321"/>
          <a:stretch>
            <a:fillRect/>
          </a:stretch>
        </p:blipFill>
        <p:spPr bwMode="auto">
          <a:xfrm>
            <a:off x="590550" y="1828799"/>
            <a:ext cx="3067050" cy="432995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Content Placeholder 4"/>
          <p:cNvSpPr>
            <a:spLocks noGrp="1"/>
          </p:cNvSpPr>
          <p:nvPr>
            <p:ph sz="half" idx="2"/>
          </p:nvPr>
        </p:nvSpPr>
        <p:spPr>
          <a:xfrm>
            <a:off x="4343400" y="1600200"/>
            <a:ext cx="4343400" cy="4525963"/>
          </a:xfrm>
        </p:spPr>
        <p:txBody>
          <a:bodyPr/>
          <a:lstStyle/>
          <a:p>
            <a:r>
              <a:rPr lang="en-US" dirty="0" smtClean="0"/>
              <a:t>By using the PMOS graph the PMOS branch can now be realized as the one shown on the left. </a:t>
            </a:r>
          </a:p>
          <a:p>
            <a:r>
              <a:rPr lang="en-US" dirty="0" smtClean="0"/>
              <a:t>The longest path was used to select sizing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COMPLEX CMOS LOGIC GATE DESIGN EXAMPLE</a:t>
            </a:r>
            <a:endParaRPr lang="en-US" dirty="0"/>
          </a:p>
        </p:txBody>
      </p:sp>
      <p:sp>
        <p:nvSpPr>
          <p:cNvPr id="8" name="Content Placeholder 7"/>
          <p:cNvSpPr>
            <a:spLocks noGrp="1"/>
          </p:cNvSpPr>
          <p:nvPr>
            <p:ph sz="half" idx="1"/>
          </p:nvPr>
        </p:nvSpPr>
        <p:spPr/>
        <p:txBody>
          <a:bodyPr/>
          <a:lstStyle/>
          <a:p>
            <a:pPr marL="0" indent="0">
              <a:buNone/>
            </a:pPr>
            <a:r>
              <a:rPr lang="en-US" dirty="0" smtClean="0"/>
              <a:t>From the PMOS graph, the PMOS branch can now be drawn for the final CMOS logic gate while once again considering the longest PMOS path for sizing</a:t>
            </a:r>
            <a:endParaRPr lang="en-US" dirty="0"/>
          </a:p>
        </p:txBody>
      </p:sp>
      <p:pic>
        <p:nvPicPr>
          <p:cNvPr id="3074" name="Picture 2"/>
          <p:cNvPicPr>
            <a:picLocks noGrp="1" noChangeAspect="1" noChangeArrowheads="1"/>
          </p:cNvPicPr>
          <p:nvPr>
            <p:ph sz="half" idx="2"/>
          </p:nvPr>
        </p:nvPicPr>
        <p:blipFill>
          <a:blip r:embed="rId2" cstate="print"/>
          <a:srcRect l="11146" t="10149" r="45372" b="6321"/>
          <a:stretch>
            <a:fillRect/>
          </a:stretch>
        </p:blipFill>
        <p:spPr bwMode="auto">
          <a:xfrm>
            <a:off x="4895088" y="1447800"/>
            <a:ext cx="35052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Pull-up Network (PUN)</a:t>
            </a:r>
            <a:endParaRPr lang="en-US" dirty="0"/>
          </a:p>
        </p:txBody>
      </p:sp>
      <p:pic>
        <p:nvPicPr>
          <p:cNvPr id="7170" name="Picture 2"/>
          <p:cNvPicPr>
            <a:picLocks noGrp="1" noChangeAspect="1" noChangeArrowheads="1"/>
          </p:cNvPicPr>
          <p:nvPr>
            <p:ph idx="1"/>
          </p:nvPr>
        </p:nvPicPr>
        <p:blipFill>
          <a:blip r:embed="rId2" cstate="print"/>
          <a:srcRect l="34398" t="18520" r="31936" b="14135"/>
          <a:stretch>
            <a:fillRect/>
          </a:stretch>
        </p:blipFill>
        <p:spPr bwMode="auto">
          <a:xfrm>
            <a:off x="2743200" y="1600200"/>
            <a:ext cx="4114800" cy="464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156</TotalTime>
  <Words>487</Words>
  <Application>Microsoft Office PowerPoint</Application>
  <PresentationFormat>On-screen Show (4:3)</PresentationFormat>
  <Paragraphs>38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Metro</vt:lpstr>
      <vt:lpstr>Complex CMOS Logic Gates</vt:lpstr>
      <vt:lpstr>Complex Gate Example</vt:lpstr>
      <vt:lpstr>Complex Gate Design Example</vt:lpstr>
      <vt:lpstr>COMPLEX CMOS GATE WITH BRIDGING</vt:lpstr>
      <vt:lpstr>     __________________  Y = AB +CE + ADE + CDB</vt:lpstr>
      <vt:lpstr>Complex CMOS Gates with Bridging</vt:lpstr>
      <vt:lpstr>COMPLEX CMOS GATE WITH BRIDGING</vt:lpstr>
      <vt:lpstr>COMPLEX CMOS LOGIC GATE DESIGN EXAMPLE</vt:lpstr>
      <vt:lpstr>Find Pull-up Network (PUN)</vt:lpstr>
      <vt:lpstr>PUN?</vt:lpstr>
      <vt:lpstr>PUN?</vt:lpstr>
      <vt:lpstr>Slide 12</vt:lpstr>
      <vt:lpstr>Slide 13</vt:lpstr>
      <vt:lpstr>CMOS NOR GATE BODY EFFECT</vt:lpstr>
      <vt:lpstr>TWO-INPUT NOR GATE LAYOUT</vt:lpstr>
      <vt:lpstr>MINIMUM SIZE GATE DESIGN AND PERFORMANCE</vt:lpstr>
      <vt:lpstr>MINIMUM SIZE COMPLEX GATE AND LAYOUT</vt:lpstr>
    </vt:vector>
  </TitlesOfParts>
  <Company>UPR, Mayagüez Campus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 CMOS Logic Gates</dc:title>
  <dc:creator>user</dc:creator>
  <cp:lastModifiedBy>user</cp:lastModifiedBy>
  <cp:revision>43</cp:revision>
  <dcterms:created xsi:type="dcterms:W3CDTF">2015-02-26T01:29:00Z</dcterms:created>
  <dcterms:modified xsi:type="dcterms:W3CDTF">2015-09-02T12:05:25Z</dcterms:modified>
</cp:coreProperties>
</file>