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03DD2-CEAC-4F7E-AB71-A3D68058D367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CBE59-A5F1-4265-8C95-D26C1FA3D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CBE59-A5F1-4265-8C95-D26C1FA3DF0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A955AA-5346-4B95-8AE5-3334F55D2F1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02A1F-DE52-4AD3-8664-15D53D8334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A955AA-5346-4B95-8AE5-3334F55D2F1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02A1F-DE52-4AD3-8664-15D53D833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A955AA-5346-4B95-8AE5-3334F55D2F1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02A1F-DE52-4AD3-8664-15D53D833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A955AA-5346-4B95-8AE5-3334F55D2F1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02A1F-DE52-4AD3-8664-15D53D833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A955AA-5346-4B95-8AE5-3334F55D2F1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02A1F-DE52-4AD3-8664-15D53D8334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A955AA-5346-4B95-8AE5-3334F55D2F1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02A1F-DE52-4AD3-8664-15D53D833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A955AA-5346-4B95-8AE5-3334F55D2F1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02A1F-DE52-4AD3-8664-15D53D833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A955AA-5346-4B95-8AE5-3334F55D2F1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02A1F-DE52-4AD3-8664-15D53D833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A955AA-5346-4B95-8AE5-3334F55D2F1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02A1F-DE52-4AD3-8664-15D53D8334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A955AA-5346-4B95-8AE5-3334F55D2F1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02A1F-DE52-4AD3-8664-15D53D833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A955AA-5346-4B95-8AE5-3334F55D2F1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B02A1F-DE52-4AD3-8664-15D53D8334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A955AA-5346-4B95-8AE5-3334F55D2F1E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CB02A1F-DE52-4AD3-8664-15D53D8334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Compuertas</a:t>
            </a:r>
            <a:r>
              <a:rPr lang="en-US" dirty="0" smtClean="0"/>
              <a:t> CMOS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INEL 4207			</a:t>
            </a:r>
          </a:p>
          <a:p>
            <a:r>
              <a:rPr lang="en-US" sz="1600" dirty="0" smtClean="0"/>
              <a:t>Gladys O. Ducoudray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236" t="30208" r="27059" b="23634"/>
          <a:stretch>
            <a:fillRect/>
          </a:stretch>
        </p:blipFill>
        <p:spPr bwMode="auto">
          <a:xfrm>
            <a:off x="4469921" y="1981200"/>
            <a:ext cx="368347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IH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s-PR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: saturado, 	</a:t>
            </a:r>
            <a:r>
              <a:rPr lang="es-PR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s-PR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: tríodo</a:t>
            </a:r>
          </a:p>
          <a:p>
            <a:pPr>
              <a:buNone/>
            </a:pPr>
            <a:r>
              <a:rPr lang="es-PR" i="1" dirty="0" smtClean="0"/>
              <a:t>Asuma que </a:t>
            </a:r>
            <a:r>
              <a:rPr lang="es-PR" i="1" dirty="0" err="1" smtClean="0"/>
              <a:t>k</a:t>
            </a:r>
            <a:r>
              <a:rPr lang="es-PR" i="1" baseline="-25000" dirty="0" err="1" smtClean="0"/>
              <a:t>n</a:t>
            </a:r>
            <a:r>
              <a:rPr lang="es-PR" i="1" dirty="0" smtClean="0"/>
              <a:t>=</a:t>
            </a:r>
            <a:r>
              <a:rPr lang="es-PR" i="1" dirty="0" err="1" smtClean="0"/>
              <a:t>k</a:t>
            </a:r>
            <a:r>
              <a:rPr lang="es-PR" i="1" baseline="-25000" dirty="0" err="1" smtClean="0"/>
              <a:t>p</a:t>
            </a:r>
            <a:endParaRPr lang="es-PR" i="1" baseline="-25000" dirty="0" smtClean="0"/>
          </a:p>
          <a:p>
            <a:pPr>
              <a:buNone/>
            </a:pPr>
            <a:endParaRPr lang="es-P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00" y="3181350"/>
          <a:ext cx="5134864" cy="2533650"/>
        </p:xfrm>
        <a:graphic>
          <a:graphicData uri="http://schemas.openxmlformats.org/presentationml/2006/ole">
            <p:oleObj spid="_x0000_s8194" name="Equation" r:id="rId3" imgW="1930320" imgH="952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s-PR" dirty="0" smtClean="0"/>
              <a:t> continuación</a:t>
            </a:r>
            <a:endParaRPr lang="es-PR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620" t="22111" r="11431" b="14913"/>
          <a:stretch>
            <a:fillRect/>
          </a:stretch>
        </p:blipFill>
        <p:spPr bwMode="auto">
          <a:xfrm>
            <a:off x="498565" y="1295401"/>
            <a:ext cx="834934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s-PR" dirty="0" smtClean="0"/>
              <a:t> y Márgenes de Ruido</a:t>
            </a:r>
            <a:endParaRPr lang="es-P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04" t="20311" r="10415" b="9515"/>
          <a:stretch>
            <a:fillRect/>
          </a:stretch>
        </p:blipFill>
        <p:spPr bwMode="auto">
          <a:xfrm>
            <a:off x="564661" y="1421567"/>
            <a:ext cx="8503139" cy="543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43" t="16713" r="22608" b="9515"/>
          <a:stretch>
            <a:fillRect/>
          </a:stretch>
        </p:blipFill>
        <p:spPr bwMode="auto">
          <a:xfrm>
            <a:off x="509239" y="1676400"/>
            <a:ext cx="877229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PR" dirty="0" smtClean="0"/>
              <a:t> vs 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PR" dirty="0" smtClean="0"/>
              <a:t> ideal =1</a:t>
            </a:r>
            <a:endParaRPr lang="es-P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701" t="25709" r="33785" b="29308"/>
          <a:stretch>
            <a:fillRect/>
          </a:stretch>
        </p:blipFill>
        <p:spPr bwMode="auto">
          <a:xfrm>
            <a:off x="1618488" y="1219200"/>
            <a:ext cx="6306312" cy="492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Asignación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Inversor CMOS con:</a:t>
            </a:r>
          </a:p>
          <a:p>
            <a:pPr>
              <a:buNone/>
            </a:pPr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= 1.8V:  V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tn0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= |V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tp0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| = 0.5V, </a:t>
            </a:r>
            <a:r>
              <a:rPr lang="es-PR" i="1" dirty="0" err="1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s-PR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= 4</a:t>
            </a:r>
            <a:r>
              <a:rPr lang="es-PR" i="1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s-PR" i="1" dirty="0" err="1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s-PR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es-PR" i="1" dirty="0" smtClean="0">
                <a:latin typeface="Symbol" pitchFamily="18" charset="2"/>
                <a:cs typeface="Times New Roman" pitchFamily="18" charset="0"/>
              </a:rPr>
              <a:t>m </a:t>
            </a:r>
            <a:r>
              <a:rPr lang="es-PR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PR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PR" i="1" baseline="-25000" dirty="0" err="1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= 300</a:t>
            </a:r>
            <a:r>
              <a:rPr lang="es-PR" i="1" dirty="0" smtClean="0">
                <a:latin typeface="Symbol" pitchFamily="18" charset="2"/>
                <a:cs typeface="Times New Roman" pitchFamily="18" charset="0"/>
              </a:rPr>
              <a:t> m 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A/V</a:t>
            </a:r>
            <a:r>
              <a:rPr lang="es-PR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, L = 0.18</a:t>
            </a:r>
            <a:r>
              <a:rPr lang="es-PR" i="1" dirty="0" smtClean="0">
                <a:latin typeface="Symbol" pitchFamily="18" charset="2"/>
                <a:cs typeface="Times New Roman" pitchFamily="18" charset="0"/>
              </a:rPr>
              <a:t> m </a:t>
            </a:r>
            <a:r>
              <a:rPr lang="es-PR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y (W/L)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= 1.5.</a:t>
            </a:r>
          </a:p>
          <a:p>
            <a:pPr>
              <a:buNone/>
            </a:pPr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Encuentre:</a:t>
            </a:r>
          </a:p>
          <a:p>
            <a:pPr marL="596646" indent="-514350">
              <a:buFont typeface="+mj-lt"/>
              <a:buAutoNum type="alphaLcPeriod"/>
            </a:pPr>
            <a:r>
              <a:rPr lang="es-PR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s-PR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para que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= V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/2 = 0.9V </a:t>
            </a:r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y el área ocupada por el inversor.</a:t>
            </a:r>
          </a:p>
          <a:p>
            <a:pPr marL="596646" indent="-514350">
              <a:buFont typeface="+mj-lt"/>
              <a:buAutoNum type="alphaLcPeriod"/>
            </a:pP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, V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MH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para el valor de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R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s-PR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encontrado en (a).</a:t>
            </a:r>
          </a:p>
          <a:p>
            <a:pPr marL="596646" indent="-514350">
              <a:buFont typeface="+mj-lt"/>
              <a:buAutoNum type="alphaLcPeriod"/>
            </a:pPr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La resistencia de salida cuando </a:t>
            </a:r>
            <a:r>
              <a:rPr lang="es-PR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es alto y bajo.</a:t>
            </a:r>
          </a:p>
          <a:p>
            <a:pPr marL="596646" indent="-514350">
              <a:buFont typeface="+mj-lt"/>
              <a:buAutoNum type="alphaLcPeriod"/>
            </a:pPr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Cuanto es 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si </a:t>
            </a:r>
            <a:r>
              <a:rPr lang="es-PR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s-PR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PR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s-PR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s-P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Bosquejo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smtClean="0"/>
              <a:t>Ejemplo de </a:t>
            </a:r>
            <a:r>
              <a:rPr lang="es-PR" dirty="0" err="1" smtClean="0"/>
              <a:t>t</a:t>
            </a:r>
            <a:r>
              <a:rPr lang="es-PR" baseline="-25000" dirty="0" err="1" smtClean="0"/>
              <a:t>p</a:t>
            </a:r>
            <a:r>
              <a:rPr lang="es-PR" baseline="-25000" dirty="0" smtClean="0"/>
              <a:t> </a:t>
            </a:r>
            <a:r>
              <a:rPr lang="es-PR" dirty="0" smtClean="0"/>
              <a:t>tiempo de propagación para inversor NMOS</a:t>
            </a:r>
          </a:p>
          <a:p>
            <a:r>
              <a:rPr lang="es-PR" dirty="0" smtClean="0"/>
              <a:t>Inversor CMOS</a:t>
            </a:r>
          </a:p>
          <a:p>
            <a:pPr lvl="1"/>
            <a:r>
              <a:rPr lang="es-PR" dirty="0" smtClean="0"/>
              <a:t>Curva VTC</a:t>
            </a:r>
          </a:p>
          <a:p>
            <a:pPr lvl="1"/>
            <a:r>
              <a:rPr lang="es-PR" i="1" dirty="0" smtClean="0"/>
              <a:t>V</a:t>
            </a:r>
            <a:r>
              <a:rPr lang="es-PR" i="1" baseline="-25000" dirty="0" smtClean="0"/>
              <a:t>IH</a:t>
            </a:r>
          </a:p>
          <a:p>
            <a:pPr lvl="1"/>
            <a:r>
              <a:rPr lang="es-PR" i="1" dirty="0" smtClean="0"/>
              <a:t>V</a:t>
            </a:r>
            <a:r>
              <a:rPr lang="es-PR" i="1" baseline="-25000" dirty="0" smtClean="0"/>
              <a:t>IL</a:t>
            </a:r>
            <a:r>
              <a:rPr lang="es-PR" i="1" dirty="0" smtClean="0"/>
              <a:t> y márgenes de ruido</a:t>
            </a:r>
          </a:p>
          <a:p>
            <a:pPr lvl="1"/>
            <a:r>
              <a:rPr lang="es-PR" i="1" dirty="0" smtClean="0"/>
              <a:t>V</a:t>
            </a:r>
            <a:r>
              <a:rPr lang="es-PR" i="1" baseline="-25000" dirty="0" smtClean="0"/>
              <a:t>M</a:t>
            </a:r>
          </a:p>
          <a:p>
            <a:pPr lvl="1"/>
            <a:r>
              <a:rPr lang="es-PR" dirty="0" smtClean="0"/>
              <a:t>Ejemplo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R" dirty="0" smtClean="0"/>
              <a:t>Tiempo de propagación para NMOS</a:t>
            </a:r>
            <a:endParaRPr lang="es-P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86200" y="1524000"/>
            <a:ext cx="5047488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Encuentre </a:t>
            </a:r>
            <a:r>
              <a:rPr lang="es-ES" i="1" dirty="0" err="1" smtClean="0"/>
              <a:t>t</a:t>
            </a:r>
            <a:r>
              <a:rPr lang="es-ES" i="1" baseline="-25000" dirty="0" err="1" smtClean="0"/>
              <a:t>p</a:t>
            </a:r>
            <a:r>
              <a:rPr lang="es-ES" i="1" dirty="0" smtClean="0"/>
              <a:t> para el circuito mostrado si:</a:t>
            </a:r>
          </a:p>
          <a:p>
            <a:r>
              <a:rPr lang="es-ES" dirty="0" smtClean="0"/>
              <a:t>una carga capacitiva de 50</a:t>
            </a:r>
            <a:r>
              <a:rPr lang="es-ES" i="1" dirty="0" smtClean="0"/>
              <a:t>fF está </a:t>
            </a:r>
            <a:r>
              <a:rPr lang="es-ES" dirty="0" smtClean="0"/>
              <a:t>conectada a la salida, y</a:t>
            </a:r>
          </a:p>
          <a:p>
            <a:pPr>
              <a:buNone/>
            </a:pPr>
            <a:endParaRPr lang="en-US" i="1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97" t="14568" r="30903" b="9932"/>
          <a:stretch>
            <a:fillRect/>
          </a:stretch>
        </p:blipFill>
        <p:spPr bwMode="auto">
          <a:xfrm>
            <a:off x="762000" y="2060550"/>
            <a:ext cx="3214254" cy="36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284133" y="3429000"/>
          <a:ext cx="3488267" cy="2770094"/>
        </p:xfrm>
        <a:graphic>
          <a:graphicData uri="http://schemas.openxmlformats.org/presentationml/2006/ole">
            <p:oleObj spid="_x0000_s1027" name="Equation" r:id="rId4" imgW="1295280" imgH="1028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>
            <a:noAutofit/>
          </a:bodyPr>
          <a:lstStyle/>
          <a:p>
            <a:r>
              <a:rPr lang="es-PR" sz="3200" dirty="0" smtClean="0"/>
              <a:t>Encuentre la corriente en el condensador para los puntos marcados.</a:t>
            </a:r>
            <a:endParaRPr lang="es-PR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76600"/>
            <a:ext cx="4343400" cy="3352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PR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punto 1:</a:t>
            </a:r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PHL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(v</a:t>
            </a:r>
            <a:r>
              <a:rPr lang="en-US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= V</a:t>
            </a:r>
            <a:r>
              <a:rPr lang="en-US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s-PR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= v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gs1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s-PR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err="1" smtClean="0">
                <a:latin typeface="Times New Roman" pitchFamily="18" charset="0"/>
                <a:cs typeface="Times New Roman" pitchFamily="18" charset="0"/>
              </a:rPr>
              <a:t>tn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s-PR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= v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ds1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= V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es-PR" sz="2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s-PR" sz="2600" i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PR" sz="2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PR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PR" sz="2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s-PR" sz="2600" i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PR" sz="2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en saturación</a:t>
            </a:r>
          </a:p>
          <a:p>
            <a:pPr>
              <a:buNone/>
            </a:pPr>
            <a:endParaRPr lang="es-PR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PR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punto 2:</a:t>
            </a:r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s-PR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= V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s-PR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PR" i="1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 = V</a:t>
            </a:r>
            <a:r>
              <a:rPr lang="es-PR" i="1" baseline="-25000" dirty="0" smtClean="0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s-PR" i="1" dirty="0" smtClean="0">
                <a:latin typeface="Times New Roman" pitchFamily="18" charset="0"/>
                <a:cs typeface="Times New Roman" pitchFamily="18" charset="0"/>
              </a:rPr>
              <a:t>/2</a:t>
            </a:r>
          </a:p>
          <a:p>
            <a:pPr>
              <a:buNone/>
            </a:pPr>
            <a:r>
              <a:rPr lang="es-PR" sz="2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s-PR" sz="2600" i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PR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en tríodo, </a:t>
            </a:r>
            <a:r>
              <a:rPr lang="es-PR" sz="2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s-PR" sz="2600" i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PR" sz="2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en saturación</a:t>
            </a:r>
            <a:endParaRPr lang="es-PR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PR" i="1" dirty="0" smtClean="0"/>
          </a:p>
          <a:p>
            <a:pPr>
              <a:buNone/>
            </a:pPr>
            <a:endParaRPr lang="es-P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816" t="23958" r="39814" b="46875"/>
          <a:stretch>
            <a:fillRect/>
          </a:stretch>
        </p:blipFill>
        <p:spPr bwMode="auto">
          <a:xfrm>
            <a:off x="1752600" y="838200"/>
            <a:ext cx="471895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97" t="14568" r="30903" b="9932"/>
          <a:stretch>
            <a:fillRect/>
          </a:stretch>
        </p:blipFill>
        <p:spPr bwMode="auto">
          <a:xfrm>
            <a:off x="6553200" y="371904"/>
            <a:ext cx="2755900" cy="31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5029200" y="3429000"/>
            <a:ext cx="4191000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es-P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punto 3: </a:t>
            </a:r>
            <a:r>
              <a:rPr lang="en-US" sz="2800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1" baseline="-25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PLH</a:t>
            </a:r>
            <a:r>
              <a:rPr lang="en-US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baseline="-25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0V)</a:t>
            </a:r>
            <a:endParaRPr kumimoji="0" lang="es-P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PR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s-PR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s-PR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v</a:t>
            </a:r>
            <a:r>
              <a:rPr kumimoji="0" lang="es-PR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gs1</a:t>
            </a:r>
            <a:r>
              <a:rPr kumimoji="0" lang="es-PR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=V</a:t>
            </a:r>
            <a:r>
              <a:rPr kumimoji="0" lang="es-PR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DD</a:t>
            </a:r>
            <a:r>
              <a:rPr kumimoji="0" lang="es-PR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s-PR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s-PR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es-PR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v</a:t>
            </a:r>
            <a:r>
              <a:rPr kumimoji="0" lang="es-PR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ds1</a:t>
            </a:r>
            <a:r>
              <a:rPr kumimoji="0" lang="es-PR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0V </a:t>
            </a:r>
            <a:endParaRPr kumimoji="0" lang="es-PR" sz="2600" b="0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P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Q1:triodo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es-P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Q2:saturación.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PR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P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punto 4: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PR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s-PR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s-PR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0V; </a:t>
            </a:r>
            <a:r>
              <a:rPr kumimoji="0" lang="es-PR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s-PR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es-PR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V</a:t>
            </a:r>
            <a:r>
              <a:rPr kumimoji="0" lang="es-PR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s-PR" sz="2600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s-PR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P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s-PR" sz="24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s-P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en </a:t>
            </a:r>
            <a:r>
              <a:rPr kumimoji="0" lang="es-P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cutoff</a:t>
            </a:r>
            <a:r>
              <a:rPr kumimoji="0" lang="es-P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es-P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s-PR" sz="24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s-P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:en saturación.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P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90751E-6 L -0.14167 0.38844 " pathEditMode="relative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69 0.16162 L -0.63403 0.483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7" grpId="0"/>
      <p:bldP spid="7" grpId="1"/>
      <p:bldP spid="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PHL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55" t="32292" r="11176" b="18750"/>
          <a:stretch>
            <a:fillRect/>
          </a:stretch>
        </p:blipFill>
        <p:spPr bwMode="auto">
          <a:xfrm>
            <a:off x="1447800" y="1981200"/>
            <a:ext cx="772051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R" dirty="0" smtClean="0"/>
              <a:t>Inversor CMOS: Operación Básica </a:t>
            </a:r>
            <a:endParaRPr lang="es-P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8236" t="30208" r="27059" b="23634"/>
          <a:stretch>
            <a:fillRect/>
          </a:stretch>
        </p:blipFill>
        <p:spPr bwMode="auto">
          <a:xfrm>
            <a:off x="1117121" y="1447800"/>
            <a:ext cx="368347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0" y="1371600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400" dirty="0" smtClean="0"/>
              <a:t>Compuesto por dos transistores:</a:t>
            </a:r>
          </a:p>
          <a:p>
            <a:r>
              <a:rPr lang="es-PR" sz="2400" dirty="0" smtClean="0"/>
              <a:t>NMOS y PMOS</a:t>
            </a:r>
          </a:p>
          <a:p>
            <a:endParaRPr lang="es-PR" sz="2400" dirty="0" smtClean="0"/>
          </a:p>
          <a:p>
            <a:endParaRPr lang="es-PR" sz="3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81925" r="-78"/>
          <a:stretch>
            <a:fillRect/>
          </a:stretch>
        </p:blipFill>
        <p:spPr bwMode="auto">
          <a:xfrm>
            <a:off x="5410200" y="2514600"/>
            <a:ext cx="22098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aumenta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endParaRPr lang="en-US" i="1" baseline="-25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500"/>
          <a:stretch>
            <a:fillRect/>
          </a:stretch>
        </p:blipFill>
        <p:spPr bwMode="auto">
          <a:xfrm>
            <a:off x="1371600" y="2362200"/>
            <a:ext cx="7086601" cy="2912056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 V</a:t>
            </a:r>
            <a:r>
              <a:rPr lang="en-US" i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0</a:t>
            </a:r>
            <a:endParaRPr lang="en-US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5625"/>
          <a:stretch>
            <a:fillRect/>
          </a:stretch>
        </p:blipFill>
        <p:spPr bwMode="auto">
          <a:xfrm>
            <a:off x="1143000" y="2826764"/>
            <a:ext cx="7543800" cy="343116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R" dirty="0" smtClean="0"/>
              <a:t>Curva de Transferencia de Voltaje (VTC)</a:t>
            </a:r>
            <a:endParaRPr lang="es-P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04" t="25709" r="10415" b="17773"/>
          <a:stretch>
            <a:fillRect/>
          </a:stretch>
        </p:blipFill>
        <p:spPr bwMode="auto">
          <a:xfrm>
            <a:off x="825501" y="1695138"/>
            <a:ext cx="8102600" cy="417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</TotalTime>
  <Words>291</Words>
  <Application>Microsoft Office PowerPoint</Application>
  <PresentationFormat>On-screen Show (4:3)</PresentationFormat>
  <Paragraphs>53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Solstice</vt:lpstr>
      <vt:lpstr>Equation</vt:lpstr>
      <vt:lpstr>Compuertas CMOS</vt:lpstr>
      <vt:lpstr>Bosquejo</vt:lpstr>
      <vt:lpstr>Tiempo de propagación para NMOS</vt:lpstr>
      <vt:lpstr>Encuentre la corriente en el condensador para los puntos marcados.</vt:lpstr>
      <vt:lpstr>tPHL</vt:lpstr>
      <vt:lpstr>Inversor CMOS: Operación Básica </vt:lpstr>
      <vt:lpstr>vIN  aumenta de 0 a VDD</vt:lpstr>
      <vt:lpstr>vIN de VDD a 0</vt:lpstr>
      <vt:lpstr>Curva de Transferencia de Voltaje (VTC)</vt:lpstr>
      <vt:lpstr>VIH</vt:lpstr>
      <vt:lpstr>VIH continuación</vt:lpstr>
      <vt:lpstr>VIL y Márgenes de Ruido</vt:lpstr>
      <vt:lpstr>VM</vt:lpstr>
      <vt:lpstr>VM vs r ideal =1</vt:lpstr>
      <vt:lpstr>Asignación</vt:lpstr>
    </vt:vector>
  </TitlesOfParts>
  <Company>UPR, Mayagüez Campus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Compuertas CMOS</dc:title>
  <dc:creator>user</dc:creator>
  <cp:lastModifiedBy>user</cp:lastModifiedBy>
  <cp:revision>41</cp:revision>
  <dcterms:created xsi:type="dcterms:W3CDTF">2015-02-06T01:57:01Z</dcterms:created>
  <dcterms:modified xsi:type="dcterms:W3CDTF">2015-08-26T12:10:55Z</dcterms:modified>
</cp:coreProperties>
</file>