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BS2015\Courses\INEL5218\4BIT%20DAC%20Example11.1.xlsm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BS2015\Courses\INEL5218\4BIT%20DAC%20Example11.1.xlsm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LBS2015\Courses\INEL5218\4BIT%20DAC%20Example11.1.xlsm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plotArea>
      <c:layout/>
      <c:scatterChart>
        <c:scatterStyle val="lineMarker"/>
        <c:ser>
          <c:idx val="1"/>
          <c:order val="0"/>
          <c:tx>
            <c:strRef>
              <c:f>Sheet1!$B$1</c:f>
              <c:strCache>
                <c:ptCount val="1"/>
                <c:pt idx="0">
                  <c:v>vout</c:v>
                </c:pt>
              </c:strCache>
            </c:strRef>
          </c:tx>
          <c:spPr>
            <a:ln w="28575">
              <a:noFill/>
            </a:ln>
          </c:spPr>
          <c:xVal>
            <c:numRef>
              <c:f>Sheet1!$A$2:$A$17</c:f>
              <c:numCache>
                <c:formatCode>General</c:formatCode>
                <c:ptCount val="16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xVal>
          <c:yVal>
            <c:numRef>
              <c:f>Sheet1!$B$2:$B$17</c:f>
              <c:numCache>
                <c:formatCode>General</c:formatCode>
                <c:ptCount val="16"/>
                <c:pt idx="0">
                  <c:v>-780</c:v>
                </c:pt>
                <c:pt idx="1">
                  <c:v>-705</c:v>
                </c:pt>
                <c:pt idx="2">
                  <c:v>-530</c:v>
                </c:pt>
                <c:pt idx="3">
                  <c:v>-455</c:v>
                </c:pt>
                <c:pt idx="4">
                  <c:v>-400</c:v>
                </c:pt>
                <c:pt idx="5">
                  <c:v>-325</c:v>
                </c:pt>
                <c:pt idx="6">
                  <c:v>-150</c:v>
                </c:pt>
                <c:pt idx="7">
                  <c:v>-75</c:v>
                </c:pt>
                <c:pt idx="8">
                  <c:v>120</c:v>
                </c:pt>
                <c:pt idx="9">
                  <c:v>195</c:v>
                </c:pt>
                <c:pt idx="10">
                  <c:v>370</c:v>
                </c:pt>
                <c:pt idx="11">
                  <c:v>445</c:v>
                </c:pt>
                <c:pt idx="12">
                  <c:v>500</c:v>
                </c:pt>
                <c:pt idx="13">
                  <c:v>575</c:v>
                </c:pt>
                <c:pt idx="14">
                  <c:v>750</c:v>
                </c:pt>
                <c:pt idx="15">
                  <c:v>825</c:v>
                </c:pt>
              </c:numCache>
            </c:numRef>
          </c:yVal>
        </c:ser>
        <c:ser>
          <c:idx val="0"/>
          <c:order val="1"/>
          <c:tx>
            <c:v>BFL</c:v>
          </c:tx>
          <c:spPr>
            <a:ln w="28575">
              <a:noFill/>
            </a:ln>
          </c:spPr>
          <c:xVal>
            <c:numRef>
              <c:f>Sheet1!$A$2:$A$17</c:f>
              <c:numCache>
                <c:formatCode>General</c:formatCode>
                <c:ptCount val="16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xVal>
          <c:yVal>
            <c:numRef>
              <c:f>Sheet1!$H$2:$H$17</c:f>
              <c:numCache>
                <c:formatCode>General</c:formatCode>
                <c:ptCount val="16"/>
                <c:pt idx="0">
                  <c:v>-797.85289999999998</c:v>
                </c:pt>
                <c:pt idx="1">
                  <c:v>-688.45579999999995</c:v>
                </c:pt>
                <c:pt idx="2">
                  <c:v>-579.05870000000004</c:v>
                </c:pt>
                <c:pt idx="3">
                  <c:v>-469.66160000000002</c:v>
                </c:pt>
                <c:pt idx="4">
                  <c:v>-360.2645</c:v>
                </c:pt>
                <c:pt idx="5">
                  <c:v>-250.86740000000009</c:v>
                </c:pt>
                <c:pt idx="6">
                  <c:v>-141.47030000000007</c:v>
                </c:pt>
                <c:pt idx="7">
                  <c:v>-32.073200000000043</c:v>
                </c:pt>
                <c:pt idx="8">
                  <c:v>77.323899999999981</c:v>
                </c:pt>
                <c:pt idx="9">
                  <c:v>186.721</c:v>
                </c:pt>
                <c:pt idx="10">
                  <c:v>296.11809999999991</c:v>
                </c:pt>
                <c:pt idx="11">
                  <c:v>405.51519999999982</c:v>
                </c:pt>
                <c:pt idx="12">
                  <c:v>514.91229999999996</c:v>
                </c:pt>
                <c:pt idx="13">
                  <c:v>624.30939999999987</c:v>
                </c:pt>
                <c:pt idx="14">
                  <c:v>733.70650000000001</c:v>
                </c:pt>
                <c:pt idx="15">
                  <c:v>843.10359999999991</c:v>
                </c:pt>
              </c:numCache>
            </c:numRef>
          </c:yVal>
        </c:ser>
        <c:ser>
          <c:idx val="2"/>
          <c:order val="2"/>
          <c:tx>
            <c:v>Ideal</c:v>
          </c:tx>
          <c:spPr>
            <a:ln w="28575">
              <a:noFill/>
            </a:ln>
          </c:spPr>
          <c:xVal>
            <c:numRef>
              <c:f>Sheet1!$A$2:$A$17</c:f>
              <c:numCache>
                <c:formatCode>General</c:formatCode>
                <c:ptCount val="16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xVal>
          <c:yVal>
            <c:numRef>
              <c:f>Sheet1!$I$2:$I$17</c:f>
              <c:numCache>
                <c:formatCode>General</c:formatCode>
                <c:ptCount val="16"/>
                <c:pt idx="0">
                  <c:v>-800</c:v>
                </c:pt>
                <c:pt idx="1">
                  <c:v>-700</c:v>
                </c:pt>
                <c:pt idx="2">
                  <c:v>-600</c:v>
                </c:pt>
                <c:pt idx="3">
                  <c:v>-500</c:v>
                </c:pt>
                <c:pt idx="4">
                  <c:v>-400</c:v>
                </c:pt>
                <c:pt idx="5">
                  <c:v>-300</c:v>
                </c:pt>
                <c:pt idx="6">
                  <c:v>-200</c:v>
                </c:pt>
                <c:pt idx="7">
                  <c:v>-100</c:v>
                </c:pt>
                <c:pt idx="8">
                  <c:v>0</c:v>
                </c:pt>
                <c:pt idx="9">
                  <c:v>100</c:v>
                </c:pt>
                <c:pt idx="10">
                  <c:v>200</c:v>
                </c:pt>
                <c:pt idx="11">
                  <c:v>300</c:v>
                </c:pt>
                <c:pt idx="12">
                  <c:v>400</c:v>
                </c:pt>
                <c:pt idx="13">
                  <c:v>500</c:v>
                </c:pt>
                <c:pt idx="14">
                  <c:v>600</c:v>
                </c:pt>
                <c:pt idx="15">
                  <c:v>700</c:v>
                </c:pt>
              </c:numCache>
            </c:numRef>
          </c:yVal>
        </c:ser>
        <c:axId val="80299904"/>
        <c:axId val="82399232"/>
      </c:scatterChart>
      <c:valAx>
        <c:axId val="80299904"/>
        <c:scaling>
          <c:orientation val="minMax"/>
        </c:scaling>
        <c:axPos val="b"/>
        <c:numFmt formatCode="General" sourceLinked="1"/>
        <c:tickLblPos val="nextTo"/>
        <c:crossAx val="82399232"/>
        <c:crosses val="autoZero"/>
        <c:crossBetween val="midCat"/>
      </c:valAx>
      <c:valAx>
        <c:axId val="82399232"/>
        <c:scaling>
          <c:orientation val="minMax"/>
        </c:scaling>
        <c:axPos val="l"/>
        <c:majorGridlines/>
        <c:numFmt formatCode="General" sourceLinked="1"/>
        <c:tickLblPos val="nextTo"/>
        <c:crossAx val="80299904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layout/>
    </c:title>
    <c:plotArea>
      <c:layout/>
      <c:scatterChart>
        <c:scatterStyle val="lineMarker"/>
        <c:ser>
          <c:idx val="1"/>
          <c:order val="0"/>
          <c:tx>
            <c:v>DAC Abs Error (LSB)</c:v>
          </c:tx>
          <c:spPr>
            <a:ln w="28575">
              <a:noFill/>
            </a:ln>
          </c:spPr>
          <c:xVal>
            <c:numRef>
              <c:f>Sheet1!$L$2:$L$17</c:f>
              <c:numCache>
                <c:formatCode>General</c:formatCode>
                <c:ptCount val="16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xVal>
          <c:yVal>
            <c:numRef>
              <c:f>Sheet1!$K$2:$K$17</c:f>
              <c:numCache>
                <c:formatCode>General</c:formatCode>
                <c:ptCount val="16"/>
                <c:pt idx="0">
                  <c:v>0.2</c:v>
                </c:pt>
                <c:pt idx="1">
                  <c:v>-0.05</c:v>
                </c:pt>
                <c:pt idx="2">
                  <c:v>0.7</c:v>
                </c:pt>
                <c:pt idx="3">
                  <c:v>0.45</c:v>
                </c:pt>
                <c:pt idx="4">
                  <c:v>0</c:v>
                </c:pt>
                <c:pt idx="5">
                  <c:v>-0.25</c:v>
                </c:pt>
                <c:pt idx="6">
                  <c:v>0.5</c:v>
                </c:pt>
                <c:pt idx="7">
                  <c:v>0.25</c:v>
                </c:pt>
                <c:pt idx="8">
                  <c:v>1.2</c:v>
                </c:pt>
                <c:pt idx="9">
                  <c:v>0.95</c:v>
                </c:pt>
                <c:pt idx="10">
                  <c:v>1.7</c:v>
                </c:pt>
                <c:pt idx="11">
                  <c:v>1.45</c:v>
                </c:pt>
                <c:pt idx="12">
                  <c:v>1</c:v>
                </c:pt>
                <c:pt idx="13">
                  <c:v>0.75</c:v>
                </c:pt>
                <c:pt idx="14">
                  <c:v>1.5</c:v>
                </c:pt>
                <c:pt idx="15">
                  <c:v>1.25</c:v>
                </c:pt>
              </c:numCache>
            </c:numRef>
          </c:yVal>
        </c:ser>
        <c:axId val="86795776"/>
        <c:axId val="86797696"/>
      </c:scatterChart>
      <c:valAx>
        <c:axId val="86795776"/>
        <c:scaling>
          <c:orientation val="minMax"/>
        </c:scaling>
        <c:axPos val="b"/>
        <c:numFmt formatCode="General" sourceLinked="1"/>
        <c:tickLblPos val="nextTo"/>
        <c:crossAx val="86797696"/>
        <c:crosses val="autoZero"/>
        <c:crossBetween val="midCat"/>
      </c:valAx>
      <c:valAx>
        <c:axId val="86797696"/>
        <c:scaling>
          <c:orientation val="minMax"/>
        </c:scaling>
        <c:axPos val="l"/>
        <c:majorGridlines/>
        <c:numFmt formatCode="General" sourceLinked="1"/>
        <c:tickLblPos val="nextTo"/>
        <c:crossAx val="86795776"/>
        <c:crosses val="autoZero"/>
        <c:crossBetween val="midCat"/>
      </c:valAx>
    </c:plotArea>
    <c:legend>
      <c:legendPos val="r"/>
      <c:layout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Monotonicity</a:t>
            </a:r>
          </a:p>
        </c:rich>
      </c:tx>
      <c:layout/>
    </c:title>
    <c:plotArea>
      <c:layout/>
      <c:lineChart>
        <c:grouping val="stacked"/>
        <c:ser>
          <c:idx val="1"/>
          <c:order val="0"/>
          <c:tx>
            <c:strRef>
              <c:f>Sheet1!$B$1</c:f>
              <c:strCache>
                <c:ptCount val="1"/>
                <c:pt idx="0">
                  <c:v>vout</c:v>
                </c:pt>
              </c:strCache>
            </c:strRef>
          </c:tx>
          <c:marker>
            <c:symbol val="none"/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-8</c:v>
                </c:pt>
                <c:pt idx="1">
                  <c:v>-7</c:v>
                </c:pt>
                <c:pt idx="2">
                  <c:v>-6</c:v>
                </c:pt>
                <c:pt idx="3">
                  <c:v>-5</c:v>
                </c:pt>
                <c:pt idx="4">
                  <c:v>-4</c:v>
                </c:pt>
                <c:pt idx="5">
                  <c:v>-3</c:v>
                </c:pt>
                <c:pt idx="6">
                  <c:v>-2</c:v>
                </c:pt>
                <c:pt idx="7">
                  <c:v>-1</c:v>
                </c:pt>
                <c:pt idx="8">
                  <c:v>0</c:v>
                </c:pt>
                <c:pt idx="9">
                  <c:v>1</c:v>
                </c:pt>
                <c:pt idx="10">
                  <c:v>2</c:v>
                </c:pt>
                <c:pt idx="11">
                  <c:v>3</c:v>
                </c:pt>
                <c:pt idx="12">
                  <c:v>4</c:v>
                </c:pt>
                <c:pt idx="13">
                  <c:v>5</c:v>
                </c:pt>
                <c:pt idx="14">
                  <c:v>6</c:v>
                </c:pt>
                <c:pt idx="15">
                  <c:v>7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-780</c:v>
                </c:pt>
                <c:pt idx="1">
                  <c:v>-705</c:v>
                </c:pt>
                <c:pt idx="2">
                  <c:v>-530</c:v>
                </c:pt>
                <c:pt idx="3">
                  <c:v>-455</c:v>
                </c:pt>
                <c:pt idx="4">
                  <c:v>-400</c:v>
                </c:pt>
                <c:pt idx="5">
                  <c:v>-325</c:v>
                </c:pt>
                <c:pt idx="6">
                  <c:v>-150</c:v>
                </c:pt>
                <c:pt idx="7">
                  <c:v>-75</c:v>
                </c:pt>
                <c:pt idx="8">
                  <c:v>120</c:v>
                </c:pt>
                <c:pt idx="9">
                  <c:v>195</c:v>
                </c:pt>
                <c:pt idx="10">
                  <c:v>370</c:v>
                </c:pt>
                <c:pt idx="11">
                  <c:v>445</c:v>
                </c:pt>
                <c:pt idx="12">
                  <c:v>500</c:v>
                </c:pt>
                <c:pt idx="13">
                  <c:v>575</c:v>
                </c:pt>
                <c:pt idx="14">
                  <c:v>750</c:v>
                </c:pt>
                <c:pt idx="15">
                  <c:v>825</c:v>
                </c:pt>
              </c:numCache>
            </c:numRef>
          </c:val>
        </c:ser>
        <c:marker val="1"/>
        <c:axId val="105960192"/>
        <c:axId val="108127360"/>
      </c:lineChart>
      <c:catAx>
        <c:axId val="105960192"/>
        <c:scaling>
          <c:orientation val="minMax"/>
        </c:scaling>
        <c:axPos val="b"/>
        <c:numFmt formatCode="General" sourceLinked="1"/>
        <c:tickLblPos val="nextTo"/>
        <c:crossAx val="108127360"/>
        <c:crosses val="autoZero"/>
        <c:auto val="1"/>
        <c:lblAlgn val="ctr"/>
        <c:lblOffset val="100"/>
      </c:catAx>
      <c:valAx>
        <c:axId val="108127360"/>
        <c:scaling>
          <c:orientation val="minMax"/>
        </c:scaling>
        <c:axPos val="l"/>
        <c:majorGridlines/>
        <c:numFmt formatCode="General" sourceLinked="1"/>
        <c:tickLblPos val="nextTo"/>
        <c:crossAx val="105960192"/>
        <c:crosses val="autoZero"/>
        <c:crossBetween val="between"/>
      </c:valAx>
    </c:plotArea>
    <c:legend>
      <c:legendPos val="r"/>
      <c:layout/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769F254-A7C7-4EBD-81D9-06F312C760AD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F23E903-3744-496B-8A3D-723D171226E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4BIT%20DAC%20Example11.1.xls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DAC Characterization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Best Line 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541020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dirty="0" smtClean="0"/>
              <a:t>Setting initial  values C program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Double k1=0; k2=0; k3=0; k4=0;</a:t>
            </a:r>
          </a:p>
          <a:p>
            <a:pPr>
              <a:buNone/>
            </a:pPr>
            <a:r>
              <a:rPr lang="en-US" dirty="0" err="1">
                <a:solidFill>
                  <a:srgbClr val="00B050"/>
                </a:solidFill>
              </a:rPr>
              <a:t>i</a:t>
            </a:r>
            <a:r>
              <a:rPr lang="en-US" dirty="0" err="1" smtClean="0">
                <a:solidFill>
                  <a:srgbClr val="00B050"/>
                </a:solidFill>
              </a:rPr>
              <a:t>nt</a:t>
            </a:r>
            <a:r>
              <a:rPr lang="en-US" dirty="0" smtClean="0">
                <a:solidFill>
                  <a:srgbClr val="00B050"/>
                </a:solidFill>
              </a:rPr>
              <a:t> 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float Gain, Offset, Sample[NSAMPLES], </a:t>
            </a:r>
            <a:r>
              <a:rPr lang="en-US" dirty="0" err="1" smtClean="0">
                <a:solidFill>
                  <a:srgbClr val="00B050"/>
                </a:solidFill>
              </a:rPr>
              <a:t>Best_Fit_Line</a:t>
            </a:r>
            <a:r>
              <a:rPr lang="en-US" dirty="0" smtClean="0">
                <a:solidFill>
                  <a:srgbClr val="00B050"/>
                </a:solidFill>
              </a:rPr>
              <a:t>[NSAMPLES];</a:t>
            </a:r>
          </a:p>
          <a:p>
            <a:pPr>
              <a:buNone/>
            </a:pPr>
            <a:r>
              <a:rPr lang="en-US" dirty="0" err="1">
                <a:solidFill>
                  <a:srgbClr val="C00000"/>
                </a:solidFill>
              </a:rPr>
              <a:t>c</a:t>
            </a:r>
            <a:r>
              <a:rPr lang="en-US" dirty="0" err="1" smtClean="0">
                <a:solidFill>
                  <a:srgbClr val="C00000"/>
                </a:solidFill>
              </a:rPr>
              <a:t>ollect_DAC_Samples</a:t>
            </a:r>
            <a:r>
              <a:rPr lang="en-US" dirty="0" smtClean="0">
                <a:solidFill>
                  <a:srgbClr val="C00000"/>
                </a:solidFill>
              </a:rPr>
              <a:t>(sample)/*measures and Stores DAC output voltages*/</a:t>
            </a:r>
          </a:p>
          <a:p>
            <a:pPr>
              <a:buNone/>
            </a:pPr>
            <a:r>
              <a:rPr lang="en-US" dirty="0">
                <a:solidFill>
                  <a:srgbClr val="00B050"/>
                </a:solidFill>
              </a:rPr>
              <a:t>f</a:t>
            </a:r>
            <a:r>
              <a:rPr lang="en-US" dirty="0" smtClean="0">
                <a:solidFill>
                  <a:srgbClr val="00B050"/>
                </a:solidFill>
              </a:rPr>
              <a:t>or (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=0;i&lt;</a:t>
            </a:r>
            <a:r>
              <a:rPr lang="en-US" dirty="0" err="1" smtClean="0">
                <a:solidFill>
                  <a:srgbClr val="00B050"/>
                </a:solidFill>
              </a:rPr>
              <a:t>NSAMPLES;i</a:t>
            </a:r>
            <a:r>
              <a:rPr lang="en-US" dirty="0" smtClean="0">
                <a:solidFill>
                  <a:srgbClr val="00B050"/>
                </a:solidFill>
              </a:rPr>
              <a:t>++)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{ k1=k1+I; k2=k2+Sample[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];k3=k3+i</a:t>
            </a:r>
            <a:r>
              <a:rPr lang="en-US" baseline="30000" dirty="0" smtClean="0">
                <a:solidFill>
                  <a:srgbClr val="00B050"/>
                </a:solidFill>
              </a:rPr>
              <a:t>2</a:t>
            </a:r>
            <a:r>
              <a:rPr lang="en-US" dirty="0" smtClean="0">
                <a:solidFill>
                  <a:srgbClr val="00B050"/>
                </a:solidFill>
              </a:rPr>
              <a:t>;k4=k4+i*Sample;}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Gain=(NSAMPLES*k4-k1*k2)/(NSAMPLES*k3-k1</a:t>
            </a:r>
            <a:r>
              <a:rPr lang="en-US" baseline="30000" dirty="0" smtClean="0">
                <a:solidFill>
                  <a:srgbClr val="C00000"/>
                </a:solidFill>
              </a:rPr>
              <a:t>2</a:t>
            </a:r>
            <a:r>
              <a:rPr lang="en-US" dirty="0" smtClean="0">
                <a:solidFill>
                  <a:srgbClr val="C00000"/>
                </a:solidFill>
              </a:rPr>
              <a:t>);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Offset=k2/NSAMPLES-Gain*(k1/NSAMPLES);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for(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=0;i&lt;</a:t>
            </a:r>
            <a:r>
              <a:rPr lang="en-US" dirty="0" err="1" smtClean="0">
                <a:solidFill>
                  <a:srgbClr val="00B050"/>
                </a:solidFill>
              </a:rPr>
              <a:t>NSAMPLES;i</a:t>
            </a:r>
            <a:r>
              <a:rPr lang="en-US" dirty="0" smtClean="0">
                <a:solidFill>
                  <a:srgbClr val="00B050"/>
                </a:solidFill>
              </a:rPr>
              <a:t>++) </a:t>
            </a:r>
          </a:p>
          <a:p>
            <a:pPr>
              <a:buNone/>
            </a:pPr>
            <a:r>
              <a:rPr lang="en-US" dirty="0" err="1" smtClean="0">
                <a:solidFill>
                  <a:srgbClr val="00B050"/>
                </a:solidFill>
              </a:rPr>
              <a:t>Best_fit_line</a:t>
            </a:r>
            <a:r>
              <a:rPr lang="en-US" dirty="0" smtClean="0">
                <a:solidFill>
                  <a:srgbClr val="00B050"/>
                </a:solidFill>
              </a:rPr>
              <a:t>[</a:t>
            </a:r>
            <a:r>
              <a:rPr lang="en-US" dirty="0" err="1" smtClean="0">
                <a:solidFill>
                  <a:srgbClr val="00B050"/>
                </a:solidFill>
              </a:rPr>
              <a:t>i</a:t>
            </a:r>
            <a:r>
              <a:rPr lang="en-US" dirty="0" smtClean="0">
                <a:solidFill>
                  <a:srgbClr val="00B050"/>
                </a:solidFill>
              </a:rPr>
              <a:t>]=Gain*</a:t>
            </a:r>
            <a:r>
              <a:rPr lang="en-US" dirty="0" err="1" smtClean="0">
                <a:solidFill>
                  <a:srgbClr val="00B050"/>
                </a:solidFill>
              </a:rPr>
              <a:t>i+Offset</a:t>
            </a:r>
            <a:r>
              <a:rPr lang="en-US" dirty="0" smtClean="0">
                <a:solidFill>
                  <a:srgbClr val="00B050"/>
                </a:solidFill>
              </a:rPr>
              <a:t>;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Table for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file"/>
              </a:rPr>
              <a:t>Excel table for calculation</a:t>
            </a:r>
            <a:r>
              <a:rPr lang="en-US" dirty="0" smtClean="0"/>
              <a:t> 11.1-11.2</a:t>
            </a:r>
          </a:p>
          <a:p>
            <a:pPr lvl="1"/>
            <a:r>
              <a:rPr lang="en-US" dirty="0" smtClean="0"/>
              <a:t>Best Fitted line</a:t>
            </a:r>
          </a:p>
          <a:p>
            <a:pPr lvl="1"/>
            <a:r>
              <a:rPr lang="en-US" dirty="0" smtClean="0"/>
              <a:t>Gain error %=100*(Actual Gain/Ideal Gain-1)</a:t>
            </a:r>
          </a:p>
          <a:p>
            <a:pPr lvl="1"/>
            <a:r>
              <a:rPr lang="en-US" dirty="0" smtClean="0"/>
              <a:t>Ideal line for abs  max error calculation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Experimental Best Fitted Line and Ideal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DAC Absolute Error LSB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Monotonicity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914400" y="1447800"/>
          <a:ext cx="77724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Differential non Linearity (DNL)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curve is monotonic but not uniform (see graph)</a:t>
            </a:r>
          </a:p>
          <a:p>
            <a:r>
              <a:rPr lang="en-US" dirty="0" smtClean="0"/>
              <a:t>Ideal step is LSB=100mV</a:t>
            </a:r>
          </a:p>
          <a:p>
            <a:r>
              <a:rPr lang="en-US" dirty="0" smtClean="0"/>
              <a:t>Differential non linearity is a figure of merit that describes the uniformity of the step size in the DAC code.</a:t>
            </a:r>
          </a:p>
          <a:p>
            <a:r>
              <a:rPr lang="en-US" dirty="0" smtClean="0"/>
              <a:t>DNL represents the error in each step size represented in LSB fractions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DNL Calculation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Take 1</a:t>
            </a:r>
            <a:r>
              <a:rPr lang="en-US" baseline="30000" dirty="0" smtClean="0"/>
              <a:t>st</a:t>
            </a:r>
            <a:r>
              <a:rPr lang="en-US" dirty="0" smtClean="0"/>
              <a:t> derivative values</a:t>
            </a:r>
          </a:p>
          <a:p>
            <a:r>
              <a:rPr lang="en-US" dirty="0" smtClean="0"/>
              <a:t>Calculate average LSB size=109.35mV using best fit line calculation which equals the gain calculated with </a:t>
            </a:r>
            <a:r>
              <a:rPr lang="en-US" smtClean="0"/>
              <a:t>Best fitted line.</a:t>
            </a:r>
            <a:endParaRPr lang="en-US" dirty="0" smtClean="0"/>
          </a:p>
          <a:p>
            <a:r>
              <a:rPr lang="en-US" dirty="0" smtClean="0"/>
              <a:t>Divide each step by average LSB</a:t>
            </a:r>
          </a:p>
          <a:p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2"/>
          </p:nvPr>
        </p:nvGraphicFramePr>
        <p:xfrm>
          <a:off x="4953000" y="685800"/>
          <a:ext cx="3749676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4838"/>
                <a:gridCol w="1874838"/>
              </a:tblGrid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1st derivative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dnl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ERROR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1.605505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0.504587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1.605505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195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1.788991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1.605505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55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0.504587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175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1.605505</a:t>
                      </a:r>
                    </a:p>
                  </a:txBody>
                  <a:tcPr marL="0" marR="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>
                          <a:solidFill>
                            <a:srgbClr val="006100"/>
                          </a:solidFill>
                          <a:latin typeface="Calibri"/>
                        </a:rPr>
                        <a:t>75</a:t>
                      </a: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0.688073</a:t>
                      </a:r>
                    </a:p>
                  </a:txBody>
                  <a:tcPr marL="0" marR="0" marT="0" marB="0" anchor="b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162</TotalTime>
  <Words>232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DAC Characterization</vt:lpstr>
      <vt:lpstr>Calculating Best Line Fit</vt:lpstr>
      <vt:lpstr>Table for calculation</vt:lpstr>
      <vt:lpstr>Experimental Best Fitted Line and Ideal</vt:lpstr>
      <vt:lpstr>DAC Absolute Error LSB</vt:lpstr>
      <vt:lpstr>Monotonicity</vt:lpstr>
      <vt:lpstr>Differential non Linearity (DNL)</vt:lpstr>
      <vt:lpstr>DNL Calculation</vt:lpstr>
    </vt:vector>
  </TitlesOfParts>
  <Company>UPR, Mayagüez Campus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DAC Characterization</dc:title>
  <dc:creator>user</dc:creator>
  <cp:lastModifiedBy>user</cp:lastModifiedBy>
  <cp:revision>8</cp:revision>
  <dcterms:created xsi:type="dcterms:W3CDTF">2016-10-25T17:10:05Z</dcterms:created>
  <dcterms:modified xsi:type="dcterms:W3CDTF">2016-10-25T19:52:31Z</dcterms:modified>
</cp:coreProperties>
</file>