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59" r:id="rId5"/>
    <p:sldId id="260" r:id="rId6"/>
    <p:sldId id="261" r:id="rId7"/>
    <p:sldId id="262" r:id="rId8"/>
    <p:sldId id="263" r:id="rId9"/>
    <p:sldId id="265" r:id="rId10"/>
    <p:sldId id="266" r:id="rId11"/>
    <p:sldId id="275" r:id="rId12"/>
    <p:sldId id="276"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908DF-C738-4D5B-8201-6B3A249F380F}" type="datetimeFigureOut">
              <a:rPr lang="en-US" smtClean="0"/>
              <a:pPr/>
              <a:t>9/19/2016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373C5-4856-41F0-96F9-5BE16C459F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0D7C65C-1E57-48EE-A37A-D1A7CAEFAB8F}" type="slidenum">
              <a:rPr lang="en-US"/>
              <a:pPr/>
              <a:t>9</a:t>
            </a:fld>
            <a:endParaRPr lang="en-US"/>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C6B30E9-C5E9-4572-AADB-681B6EB96A8B}" type="slidenum">
              <a:rPr lang="en-US"/>
              <a:pPr/>
              <a:t>10</a:t>
            </a:fld>
            <a:endParaRPr lang="en-US"/>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F3390CC-8917-4431-8B34-57A736972161}" type="slidenum">
              <a:rPr lang="en-US"/>
              <a:pPr/>
              <a:t>13</a:t>
            </a:fld>
            <a:endParaRPr lang="en-US"/>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33EC8E4-515B-4001-89BB-E51C46F4708F}" type="slidenum">
              <a:rPr lang="en-US"/>
              <a:pPr/>
              <a:t>14</a:t>
            </a:fld>
            <a:endParaRPr lang="en-US"/>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1CDE8AA-841E-4C5E-A21F-372DF4904846}" type="slidenum">
              <a:rPr lang="en-US"/>
              <a:pPr/>
              <a:t>15</a:t>
            </a:fld>
            <a:endParaRPr lang="en-US"/>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26CCF5A-E211-4A01-BC38-C5D024C93BCC}" type="slidenum">
              <a:rPr lang="en-US"/>
              <a:pPr/>
              <a:t>16</a:t>
            </a:fld>
            <a:endParaRPr lang="en-US"/>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4416658-E925-4B74-87FB-2A893D127AE0}" type="slidenum">
              <a:rPr lang="en-US"/>
              <a:pPr/>
              <a:t>17</a:t>
            </a:fld>
            <a:endParaRPr lang="en-US"/>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B469C8C-6283-438D-9EE1-4F7E87FC26E8}" type="slidenum">
              <a:rPr lang="en-US"/>
              <a:pPr/>
              <a:t>18</a:t>
            </a:fld>
            <a:endParaRPr lang="en-US"/>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6571762-3995-4D7F-BD9A-396C422EE598}" type="slidenum">
              <a:rPr lang="en-US"/>
              <a:pPr/>
              <a:t>19</a:t>
            </a:fld>
            <a:endParaRPr lang="en-US"/>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Subtitle 8"/>
          <p:cNvSpPr>
            <a:spLocks noGrp="1"/>
          </p:cNvSpPr>
          <p:nvPr>
            <p:ph type="subTitle" idx="1"/>
          </p:nvPr>
        </p:nvSpPr>
        <p:spPr>
          <a:xfrm>
            <a:off x="2362200" y="6050037"/>
            <a:ext cx="6515100" cy="68580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extLst/>
          </a:lstStyle>
          <a:p>
            <a:fld id="{BDA17D84-C069-4CE6-970D-2AFDA056466E}" type="datetimeFigureOut">
              <a:rPr lang="en-US" smtClean="0"/>
              <a:pPr/>
              <a:t>9/19/2016</a:t>
            </a:fld>
            <a:endParaRPr lang="en-US"/>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extLst/>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extLst/>
          </a:lstStyle>
          <a:p>
            <a:fld id="{BB5B5843-999F-4E2D-B446-C8D0B2582474}" type="slidenum">
              <a:rPr lang="en-US" smtClean="0"/>
              <a:pPr/>
              <a:t>‹#›</a:t>
            </a:fld>
            <a:endParaRPr lang="en-US"/>
          </a:p>
        </p:txBody>
      </p:sp>
      <p:sp>
        <p:nvSpPr>
          <p:cNvPr id="12" name="Rectangle 11"/>
          <p:cNvSpPr>
            <a:spLocks noGrp="1"/>
          </p:cNvSpPr>
          <p:nvPr>
            <p:ph type="title"/>
          </p:nvPr>
        </p:nvSpPr>
        <p:spPr>
          <a:xfrm>
            <a:off x="2362200" y="3124200"/>
            <a:ext cx="6477000" cy="2717800"/>
          </a:xfrm>
        </p:spPr>
        <p:txBody>
          <a:bodyPr rtlCol="0" anchor="b"/>
          <a:lstStyle>
            <a:lvl1pPr>
              <a:defRPr cap="all" baseline="0"/>
            </a:lvl1pPr>
            <a:extLst/>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17D84-C069-4CE6-970D-2AFDA056466E}"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B5843-999F-4E2D-B446-C8D0B25824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3" name="Rectangle 2"/>
          <p:cNvSpPr>
            <a:spLocks noGrp="1"/>
          </p:cNvSpPr>
          <p:nvPr>
            <p:ph type="dt" sz="half" idx="10"/>
          </p:nvPr>
        </p:nvSpPr>
        <p:spPr/>
        <p:txBody>
          <a:bodyPr/>
          <a:lstStyle>
            <a:extLst/>
          </a:lstStyle>
          <a:p>
            <a:fld id="{BDA17D84-C069-4CE6-970D-2AFDA056466E}" type="datetimeFigureOut">
              <a:rPr lang="en-US" smtClean="0"/>
              <a:pPr/>
              <a:t>9/19/2016</a:t>
            </a:fld>
            <a:endParaRPr lang="en-US"/>
          </a:p>
        </p:txBody>
      </p:sp>
      <p:sp>
        <p:nvSpPr>
          <p:cNvPr id="4" name="Rectangle 3"/>
          <p:cNvSpPr>
            <a:spLocks noGrp="1"/>
          </p:cNvSpPr>
          <p:nvPr>
            <p:ph type="ftr" sz="quarter" idx="11"/>
          </p:nvPr>
        </p:nvSpPr>
        <p:spPr/>
        <p:txBody>
          <a:bodyPr/>
          <a:lstStyle>
            <a:extLst/>
          </a:lstStyle>
          <a:p>
            <a:endParaRPr lang="en-US"/>
          </a:p>
        </p:txBody>
      </p:sp>
      <p:sp>
        <p:nvSpPr>
          <p:cNvPr id="5" name="Rectangle 4"/>
          <p:cNvSpPr>
            <a:spLocks noGrp="1"/>
          </p:cNvSpPr>
          <p:nvPr>
            <p:ph type="sldNum" sz="quarter" idx="12"/>
          </p:nvPr>
        </p:nvSpPr>
        <p:spPr/>
        <p:txBody>
          <a:bodyPr/>
          <a:lstStyle>
            <a:extLst/>
          </a:lstStyle>
          <a:p>
            <a:fld id="{BB5B5843-999F-4E2D-B446-C8D0B2582474}" type="slidenum">
              <a:rPr lang="en-US" smtClean="0"/>
              <a:pPr/>
              <a:t>‹#›</a:t>
            </a:fld>
            <a:endParaRPr lang="en-US"/>
          </a:p>
        </p:txBody>
      </p:sp>
      <p:sp>
        <p:nvSpPr>
          <p:cNvPr id="7" name="Rectangle 6"/>
          <p:cNvSpPr>
            <a:spLocks noGrp="1"/>
          </p:cNvSpPr>
          <p:nvPr>
            <p:ph sz="quarter" idx="13"/>
          </p:nvPr>
        </p:nvSpPr>
        <p:spPr>
          <a:xfrm>
            <a:off x="609600" y="1803400"/>
            <a:ext cx="8153400" cy="436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hasCustomPrompt="1"/>
          </p:nvPr>
        </p:nvSpPr>
        <p:spPr>
          <a:xfrm>
            <a:off x="1371600" y="1600200"/>
            <a:ext cx="7620000" cy="990600"/>
          </a:xfrm>
        </p:spPr>
        <p:txBody>
          <a:bodyPr/>
          <a:lstStyle>
            <a:lvl1pPr algn="l">
              <a:buNone/>
              <a:defRPr sz="4400" b="0" cap="none">
                <a:solidFill>
                  <a:srgbClr val="FFFFFF"/>
                </a:solidFill>
              </a:defRPr>
            </a:lvl1pPr>
            <a:extLst/>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extLst/>
          </a:lstStyle>
          <a:p>
            <a:fld id="{BDA17D84-C069-4CE6-970D-2AFDA056466E}" type="datetimeFigureOut">
              <a:rPr lang="en-US" smtClean="0"/>
              <a:pPr/>
              <a:t>9/19/2016</a:t>
            </a:fld>
            <a:endParaRPr lang="en-US"/>
          </a:p>
        </p:txBody>
      </p:sp>
      <p:sp>
        <p:nvSpPr>
          <p:cNvPr id="13" name="Slide Number Placeholder 12"/>
          <p:cNvSpPr>
            <a:spLocks noGrp="1"/>
          </p:cNvSpPr>
          <p:nvPr>
            <p:ph type="sldNum" sz="quarter" idx="11"/>
          </p:nvPr>
        </p:nvSpPr>
        <p:spPr>
          <a:xfrm>
            <a:off x="0" y="1752601"/>
            <a:ext cx="1295400" cy="701676"/>
          </a:xfrm>
        </p:spPr>
        <p:txBody>
          <a:bodyPr>
            <a:noAutofit/>
          </a:bodyPr>
          <a:lstStyle>
            <a:lvl1pPr>
              <a:defRPr sz="2400">
                <a:solidFill>
                  <a:srgbClr val="FFFFFF"/>
                </a:solidFill>
              </a:defRPr>
            </a:lvl1pPr>
            <a:extLst/>
          </a:lstStyle>
          <a:p>
            <a:fld id="{BB5B5843-999F-4E2D-B446-C8D0B2582474}" type="slidenum">
              <a:rPr lang="en-US" smtClean="0"/>
              <a:pPr/>
              <a:t>‹#›</a:t>
            </a:fld>
            <a:endParaRPr lang="en-US"/>
          </a:p>
        </p:txBody>
      </p:sp>
      <p:sp>
        <p:nvSpPr>
          <p:cNvPr id="14" name="Footer Placeholder 13"/>
          <p:cNvSpPr>
            <a:spLocks noGrp="1"/>
          </p:cNvSpPr>
          <p:nvPr>
            <p:ph type="ftr" sz="quarter" idx="12"/>
          </p:nvPr>
        </p:nvSpPr>
        <p:spPr/>
        <p:txBody>
          <a:bodyPr/>
          <a:lstStyle>
            <a:extLst/>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9" name="Content Placeholder 8"/>
          <p:cNvSpPr>
            <a:spLocks noGrp="1"/>
          </p:cNvSpPr>
          <p:nvPr>
            <p:ph sz="quarter" idx="13"/>
          </p:nvPr>
        </p:nvSpPr>
        <p:spPr>
          <a:xfrm>
            <a:off x="609600" y="1803402"/>
            <a:ext cx="3886200" cy="4358165"/>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803399"/>
            <a:ext cx="3886200" cy="435816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extLst/>
          </a:lstStyle>
          <a:p>
            <a:fld id="{BDA17D84-C069-4CE6-970D-2AFDA056466E}" type="datetimeFigureOut">
              <a:rPr lang="en-US" smtClean="0"/>
              <a:pPr/>
              <a:t>9/19/2016</a:t>
            </a:fld>
            <a:endParaRPr lang="en-US"/>
          </a:p>
        </p:txBody>
      </p:sp>
      <p:sp>
        <p:nvSpPr>
          <p:cNvPr id="10" name="Slide Number Placeholder 9"/>
          <p:cNvSpPr>
            <a:spLocks noGrp="1"/>
          </p:cNvSpPr>
          <p:nvPr>
            <p:ph type="sldNum" sz="quarter" idx="16"/>
          </p:nvPr>
        </p:nvSpPr>
        <p:spPr/>
        <p:txBody>
          <a:bodyPr rtlCol="0"/>
          <a:lstStyle>
            <a:extLst/>
          </a:lstStyle>
          <a:p>
            <a:fld id="{BB5B5843-999F-4E2D-B446-C8D0B2582474}" type="slidenum">
              <a:rPr lang="en-US" smtClean="0"/>
              <a:pPr/>
              <a:t>‹#›</a:t>
            </a:fld>
            <a:endParaRPr lang="en-US"/>
          </a:p>
        </p:txBody>
      </p:sp>
      <p:sp>
        <p:nvSpPr>
          <p:cNvPr id="12" name="Footer Placeholder 11"/>
          <p:cNvSpPr>
            <a:spLocks noGrp="1"/>
          </p:cNvSpPr>
          <p:nvPr>
            <p:ph type="ftr" sz="quarter" idx="17"/>
          </p:nvPr>
        </p:nvSpPr>
        <p:spPr/>
        <p:txBody>
          <a:bodyPr rtlCol="0"/>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a:defRPr/>
            </a:lvl1pPr>
            <a:extLst/>
          </a:lstStyle>
          <a:p>
            <a:r>
              <a:rPr lang="en-US" smtClean="0"/>
              <a:t>Click to edit Master title style</a:t>
            </a:r>
            <a:endParaRPr lang="en-US" dirty="0"/>
          </a:p>
        </p:txBody>
      </p:sp>
      <p:sp>
        <p:nvSpPr>
          <p:cNvPr id="11" name="Content Placeholder 10"/>
          <p:cNvSpPr>
            <a:spLocks noGrp="1"/>
          </p:cNvSpPr>
          <p:nvPr>
            <p:ph sz="quarter" idx="13"/>
          </p:nvPr>
        </p:nvSpPr>
        <p:spPr>
          <a:xfrm>
            <a:off x="609600" y="2559757"/>
            <a:ext cx="3886200" cy="35052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800600" y="2559757"/>
            <a:ext cx="3886200" cy="35052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extLst/>
          </a:lstStyle>
          <a:p>
            <a:fld id="{BDA17D84-C069-4CE6-970D-2AFDA056466E}" type="datetimeFigureOut">
              <a:rPr lang="en-US" smtClean="0"/>
              <a:pPr/>
              <a:t>9/19/2016</a:t>
            </a:fld>
            <a:endParaRPr lang="en-US"/>
          </a:p>
        </p:txBody>
      </p:sp>
      <p:sp>
        <p:nvSpPr>
          <p:cNvPr id="12" name="Slide Number Placeholder 11"/>
          <p:cNvSpPr>
            <a:spLocks noGrp="1"/>
          </p:cNvSpPr>
          <p:nvPr>
            <p:ph type="sldNum" sz="quarter" idx="16"/>
          </p:nvPr>
        </p:nvSpPr>
        <p:spPr/>
        <p:txBody>
          <a:bodyPr rtlCol="0"/>
          <a:lstStyle>
            <a:extLst/>
          </a:lstStyle>
          <a:p>
            <a:fld id="{BB5B5843-999F-4E2D-B446-C8D0B2582474}" type="slidenum">
              <a:rPr lang="en-US" smtClean="0"/>
              <a:pPr/>
              <a:t>‹#›</a:t>
            </a:fld>
            <a:endParaRPr lang="en-US"/>
          </a:p>
        </p:txBody>
      </p:sp>
      <p:sp>
        <p:nvSpPr>
          <p:cNvPr id="14" name="Footer Placeholder 13"/>
          <p:cNvSpPr>
            <a:spLocks noGrp="1"/>
          </p:cNvSpPr>
          <p:nvPr>
            <p:ph type="ftr" sz="quarter" idx="17"/>
          </p:nvPr>
        </p:nvSpPr>
        <p:spPr/>
        <p:txBody>
          <a:bodyPr rtlCol="0"/>
          <a:lstStyle>
            <a:extLst/>
          </a:lstStyle>
          <a:p>
            <a:endParaRPr lang="en-US"/>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BDA17D84-C069-4CE6-970D-2AFDA056466E}" type="datetimeFigureOut">
              <a:rPr lang="en-US" smtClean="0"/>
              <a:pPr/>
              <a:t>9/19/2016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BB5B5843-999F-4E2D-B446-C8D0B25824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DA17D84-C069-4CE6-970D-2AFDA056466E}" type="datetimeFigureOut">
              <a:rPr lang="en-US" smtClean="0"/>
              <a:pPr/>
              <a:t>9/19/2016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extLst/>
          </a:lstStyle>
          <a:p>
            <a:fld id="{BB5B5843-999F-4E2D-B446-C8D0B25824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a:buNone/>
              <a:defRPr sz="4200" b="0"/>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BDA17D84-C069-4CE6-970D-2AFDA056466E}" type="datetimeFigureOut">
              <a:rPr lang="en-US" smtClean="0"/>
              <a:pPr/>
              <a:t>9/19/2016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BB5B5843-999F-4E2D-B446-C8D0B2582474}" type="slidenum">
              <a:rPr lang="en-US" smtClean="0"/>
              <a:pPr/>
              <a:t>‹#›</a:t>
            </a:fld>
            <a:endParaRPr lang="en-US"/>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9" name="Content Placeholder 8"/>
          <p:cNvSpPr>
            <a:spLocks noGrp="1"/>
          </p:cNvSpPr>
          <p:nvPr>
            <p:ph sz="quarter" idx="13"/>
          </p:nvPr>
        </p:nvSpPr>
        <p:spPr>
          <a:xfrm>
            <a:off x="2362200" y="1905000"/>
            <a:ext cx="6400800" cy="42672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smtClean="0"/>
              <a:t>Click to edit Master text styles</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600200" y="4724400"/>
            <a:ext cx="7315200" cy="609600"/>
          </a:xfrm>
        </p:spPr>
        <p:txBody>
          <a:bodyPr anchor="ctr"/>
          <a:lstStyle>
            <a:lvl1pPr algn="l">
              <a:buNone/>
              <a:defRPr sz="2800" b="0">
                <a:solidFill>
                  <a:srgbClr val="FFFFFF"/>
                </a:solidFill>
              </a:defRPr>
            </a:lvl1pPr>
            <a:extLst/>
          </a:lstStyle>
          <a:p>
            <a:r>
              <a:rPr lang="en-US" smtClean="0"/>
              <a:t>Click to edit Master title style</a:t>
            </a:r>
            <a:endParaRPr lang="en-US" dirty="0"/>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extLst/>
          </a:lstStyle>
          <a:p>
            <a:fld id="{BDA17D84-C069-4CE6-970D-2AFDA056466E}" type="datetimeFigureOut">
              <a:rPr lang="en-US" smtClean="0"/>
              <a:pPr/>
              <a:t>9/19/2016</a:t>
            </a:fld>
            <a:endParaRPr lang="en-US"/>
          </a:p>
        </p:txBody>
      </p:sp>
      <p:sp>
        <p:nvSpPr>
          <p:cNvPr id="13" name="Slide Number Placeholder 12"/>
          <p:cNvSpPr>
            <a:spLocks noGrp="1"/>
          </p:cNvSpPr>
          <p:nvPr>
            <p:ph type="sldNum" sz="quarter" idx="11"/>
          </p:nvPr>
        </p:nvSpPr>
        <p:spPr>
          <a:xfrm>
            <a:off x="0" y="4667249"/>
            <a:ext cx="1447800" cy="663579"/>
          </a:xfrm>
        </p:spPr>
        <p:txBody>
          <a:bodyPr rtlCol="0"/>
          <a:lstStyle>
            <a:lvl1pPr>
              <a:defRPr sz="2800"/>
            </a:lvl1pPr>
            <a:extLst/>
          </a:lstStyle>
          <a:p>
            <a:fld id="{BB5B5843-999F-4E2D-B446-C8D0B2582474}" type="slidenum">
              <a:rPr lang="en-US" smtClean="0"/>
              <a:pPr/>
              <a:t>‹#›</a:t>
            </a:fld>
            <a:endParaRPr lang="en-US"/>
          </a:p>
        </p:txBody>
      </p:sp>
      <p:sp>
        <p:nvSpPr>
          <p:cNvPr id="14" name="Footer Placeholder 13"/>
          <p:cNvSpPr>
            <a:spLocks noGrp="1"/>
          </p:cNvSpPr>
          <p:nvPr>
            <p:ph type="ftr" sz="quarter" idx="12"/>
          </p:nvPr>
        </p:nvSpPr>
        <p:spPr>
          <a:xfrm>
            <a:off x="1600200" y="6248207"/>
            <a:ext cx="4572000" cy="365125"/>
          </a:xfrm>
        </p:spPr>
        <p:txBody>
          <a:bodyPr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extLst/>
          </a:lstStyle>
          <a:p>
            <a:fld id="{BDA17D84-C069-4CE6-970D-2AFDA056466E}" type="datetimeFigureOut">
              <a:rPr lang="en-US" smtClean="0"/>
              <a:pPr/>
              <a:t>9/19/2016</a:t>
            </a:fld>
            <a:endParaRPr lang="en-US"/>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a:defRPr sz="1400">
                <a:solidFill>
                  <a:schemeClr val="tx2"/>
                </a:solidFill>
              </a:defRPr>
            </a:lvl1pPr>
            <a:extLst/>
          </a:lstStyle>
          <a:p>
            <a:endParaRPr lang="en-US"/>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a:defRPr sz="1400" b="1">
                <a:solidFill>
                  <a:srgbClr val="FFFFFF"/>
                </a:solidFill>
              </a:defRPr>
            </a:lvl1pPr>
            <a:extLst/>
          </a:lstStyle>
          <a:p>
            <a:fld id="{BB5B5843-999F-4E2D-B446-C8D0B2582474}" type="slidenum">
              <a:rPr lang="en-US" smtClean="0"/>
              <a:pPr/>
              <a:t>‹#›</a:t>
            </a:fld>
            <a:endParaRPr lang="en-US"/>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extLst/>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INEL 4205</a:t>
            </a:r>
            <a:endParaRPr lang="en-US" dirty="0"/>
          </a:p>
        </p:txBody>
      </p:sp>
      <p:sp>
        <p:nvSpPr>
          <p:cNvPr id="2" name="Title 1"/>
          <p:cNvSpPr>
            <a:spLocks noGrp="1"/>
          </p:cNvSpPr>
          <p:nvPr>
            <p:ph type="title"/>
          </p:nvPr>
        </p:nvSpPr>
        <p:spPr/>
        <p:txBody>
          <a:bodyPr/>
          <a:lstStyle/>
          <a:p>
            <a:r>
              <a:rPr lang="en-US" dirty="0" smtClean="0"/>
              <a:t>Diminished Radii Complement and codes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dirty="0" smtClean="0">
                <a:latin typeface="Verdana" charset="0"/>
                <a:cs typeface="Verdana" charset="0"/>
              </a:rPr>
              <a:t>American Standard Code for Information Interchange (ASCII)</a:t>
            </a:r>
          </a:p>
        </p:txBody>
      </p:sp>
      <p:pic>
        <p:nvPicPr>
          <p:cNvPr id="9219" name="1.7b.jpg" descr="1.7b.jpg"/>
          <p:cNvPicPr>
            <a:picLocks noChangeAspect="1"/>
          </p:cNvPicPr>
          <p:nvPr/>
        </p:nvPicPr>
        <p:blipFill>
          <a:blip r:embed="rId3" cstate="print"/>
          <a:srcRect/>
          <a:stretch>
            <a:fillRect/>
          </a:stretch>
        </p:blipFill>
        <p:spPr bwMode="auto">
          <a:xfrm>
            <a:off x="928688" y="1752600"/>
            <a:ext cx="728662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Registers</a:t>
            </a:r>
            <a:endParaRPr lang="en-US" dirty="0"/>
          </a:p>
        </p:txBody>
      </p:sp>
      <p:sp>
        <p:nvSpPr>
          <p:cNvPr id="6" name="Content Placeholder 5"/>
          <p:cNvSpPr>
            <a:spLocks noGrp="1"/>
          </p:cNvSpPr>
          <p:nvPr>
            <p:ph idx="1"/>
          </p:nvPr>
        </p:nvSpPr>
        <p:spPr>
          <a:xfrm>
            <a:off x="612648" y="2362200"/>
            <a:ext cx="8153400" cy="4323080"/>
          </a:xfrm>
        </p:spPr>
        <p:txBody>
          <a:bodyPr/>
          <a:lstStyle/>
          <a:p>
            <a:r>
              <a:rPr lang="en-US" dirty="0" smtClean="0"/>
              <a:t>Group  of binary cells</a:t>
            </a:r>
          </a:p>
          <a:p>
            <a:r>
              <a:rPr lang="en-US" dirty="0" smtClean="0"/>
              <a:t>A cell stores one bit of information. </a:t>
            </a:r>
          </a:p>
          <a:p>
            <a:r>
              <a:rPr lang="en-US" dirty="0" smtClean="0"/>
              <a:t>Register contains n cells therefore can store n bits of information.</a:t>
            </a:r>
          </a:p>
          <a:p>
            <a:r>
              <a:rPr lang="en-US" dirty="0" smtClean="0"/>
              <a:t>The State of the register is an n-</a:t>
            </a:r>
            <a:r>
              <a:rPr lang="en-US" dirty="0" err="1" smtClean="0"/>
              <a:t>tuple</a:t>
            </a:r>
            <a:r>
              <a:rPr lang="en-US" dirty="0" smtClean="0"/>
              <a:t> number of 1’s and 0’s.</a:t>
            </a:r>
          </a:p>
          <a:p>
            <a:r>
              <a:rPr lang="en-US" dirty="0" smtClean="0"/>
              <a:t>The content of a register is a function of the interpretation given to the information stored in it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information</a:t>
            </a:r>
            <a:endParaRPr lang="en-US" dirty="0"/>
          </a:p>
        </p:txBody>
      </p:sp>
      <p:sp>
        <p:nvSpPr>
          <p:cNvPr id="3" name="Content Placeholder 2"/>
          <p:cNvSpPr>
            <a:spLocks noGrp="1"/>
          </p:cNvSpPr>
          <p:nvPr>
            <p:ph idx="1"/>
          </p:nvPr>
        </p:nvSpPr>
        <p:spPr/>
        <p:txBody>
          <a:bodyPr/>
          <a:lstStyle/>
          <a:p>
            <a:r>
              <a:rPr lang="en-US" dirty="0" smtClean="0"/>
              <a:t>An </a:t>
            </a:r>
            <a:r>
              <a:rPr lang="en-US" dirty="0" err="1" smtClean="0"/>
              <a:t>interregister</a:t>
            </a:r>
            <a:r>
              <a:rPr lang="en-US" dirty="0" smtClean="0"/>
              <a:t> transfer operation – transfer of information from one register to another.</a:t>
            </a:r>
          </a:p>
          <a:p>
            <a:r>
              <a:rPr lang="en-US" dirty="0" smtClean="0"/>
              <a:t>Information from keyboard if ASCII  enters in the memory as an 8 bit register.</a:t>
            </a:r>
          </a:p>
          <a:p>
            <a:r>
              <a:rPr lang="en-US" dirty="0" smtClean="0"/>
              <a:t>The eighth bit is a parity bit.</a:t>
            </a:r>
          </a:p>
          <a:p>
            <a:r>
              <a:rPr lang="en-US" dirty="0" smtClean="0"/>
              <a:t>The 8 bits are stored in the </a:t>
            </a:r>
            <a:r>
              <a:rPr lang="en-US" dirty="0" err="1" smtClean="0"/>
              <a:t>LSBits</a:t>
            </a:r>
            <a:r>
              <a:rPr lang="en-US" dirty="0" smtClean="0"/>
              <a:t> of the register and later are shifted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57480"/>
            <a:ext cx="9144000" cy="1341120"/>
          </a:xfrm>
        </p:spPr>
        <p:txBody>
          <a:bodyPr>
            <a:normAutofit fontScale="90000"/>
          </a:bodyPr>
          <a:lstStyle/>
          <a:p>
            <a:r>
              <a:rPr lang="en-US" dirty="0" smtClean="0">
                <a:latin typeface="Verdana" charset="0"/>
                <a:cs typeface="Verdana" charset="0"/>
              </a:rPr>
              <a:t>Transfer of information among registers</a:t>
            </a:r>
          </a:p>
        </p:txBody>
      </p:sp>
      <p:pic>
        <p:nvPicPr>
          <p:cNvPr id="10243" name="AACFLMI0.jpg" descr="AACFLMI0.jpg"/>
          <p:cNvPicPr>
            <a:picLocks noChangeAspect="1"/>
          </p:cNvPicPr>
          <p:nvPr/>
        </p:nvPicPr>
        <p:blipFill>
          <a:blip r:embed="rId3" cstate="print"/>
          <a:srcRect/>
          <a:stretch>
            <a:fillRect/>
          </a:stretch>
        </p:blipFill>
        <p:spPr bwMode="auto">
          <a:xfrm>
            <a:off x="2632075" y="1905000"/>
            <a:ext cx="38798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b="1" smtClean="0">
                <a:latin typeface="Verdana" charset="0"/>
                <a:cs typeface="Verdana" charset="0"/>
              </a:rPr>
              <a:t>FIGURE 1.2</a:t>
            </a:r>
            <a:r>
              <a:rPr lang="en-US" smtClean="0">
                <a:latin typeface="Verdana" charset="0"/>
                <a:cs typeface="Verdana" charset="0"/>
              </a:rPr>
              <a:t>   Example of binary information processing</a:t>
            </a:r>
          </a:p>
        </p:txBody>
      </p:sp>
      <p:pic>
        <p:nvPicPr>
          <p:cNvPr id="11267" name="AACFLMJ0.jpg" descr="AACFLMJ0.jpg"/>
          <p:cNvPicPr>
            <a:picLocks noChangeAspect="1"/>
          </p:cNvPicPr>
          <p:nvPr/>
        </p:nvPicPr>
        <p:blipFill>
          <a:blip r:embed="rId3" cstate="print"/>
          <a:srcRect/>
          <a:stretch>
            <a:fillRect/>
          </a:stretch>
        </p:blipFill>
        <p:spPr bwMode="auto">
          <a:xfrm>
            <a:off x="2722563" y="1752600"/>
            <a:ext cx="369887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b="1" smtClean="0">
                <a:latin typeface="Verdana" charset="0"/>
                <a:cs typeface="Verdana" charset="0"/>
              </a:rPr>
              <a:t>Table 1.8</a:t>
            </a:r>
            <a:r>
              <a:rPr lang="en-US" smtClean="0">
                <a:latin typeface="Verdana" charset="0"/>
                <a:cs typeface="Verdana" charset="0"/>
              </a:rPr>
              <a:t>   Truth Tables of Logical Operations</a:t>
            </a:r>
          </a:p>
        </p:txBody>
      </p:sp>
      <p:pic>
        <p:nvPicPr>
          <p:cNvPr id="12291" name="1.8.jpg" descr="1.8.jpg"/>
          <p:cNvPicPr>
            <a:picLocks noChangeAspect="1"/>
          </p:cNvPicPr>
          <p:nvPr/>
        </p:nvPicPr>
        <p:blipFill>
          <a:blip r:embed="rId3" cstate="print"/>
          <a:srcRect/>
          <a:stretch>
            <a:fillRect/>
          </a:stretch>
        </p:blipFill>
        <p:spPr bwMode="auto">
          <a:xfrm>
            <a:off x="457200" y="1430338"/>
            <a:ext cx="8229600" cy="430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b="1" smtClean="0">
                <a:latin typeface="Verdana" charset="0"/>
                <a:cs typeface="Verdana" charset="0"/>
              </a:rPr>
              <a:t>FIGURE 1.3</a:t>
            </a:r>
            <a:r>
              <a:rPr lang="en-US" smtClean="0">
                <a:latin typeface="Verdana" charset="0"/>
                <a:cs typeface="Verdana" charset="0"/>
              </a:rPr>
              <a:t>  Signal levels for binary logic values</a:t>
            </a:r>
          </a:p>
        </p:txBody>
      </p:sp>
      <p:pic>
        <p:nvPicPr>
          <p:cNvPr id="13315" name="AACFLMK0.jpg" descr="AACFLMK0.jpg"/>
          <p:cNvPicPr>
            <a:picLocks noChangeAspect="1"/>
          </p:cNvPicPr>
          <p:nvPr/>
        </p:nvPicPr>
        <p:blipFill>
          <a:blip r:embed="rId3" cstate="print"/>
          <a:srcRect/>
          <a:stretch>
            <a:fillRect/>
          </a:stretch>
        </p:blipFill>
        <p:spPr bwMode="auto">
          <a:xfrm>
            <a:off x="3054350" y="1752600"/>
            <a:ext cx="30353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b="1" smtClean="0">
                <a:latin typeface="Verdana" charset="0"/>
                <a:cs typeface="Verdana" charset="0"/>
              </a:rPr>
              <a:t>FIGURE 1.4</a:t>
            </a:r>
            <a:r>
              <a:rPr lang="en-US" smtClean="0">
                <a:latin typeface="Verdana" charset="0"/>
                <a:cs typeface="Verdana" charset="0"/>
              </a:rPr>
              <a:t>  Symbols for digital logic circuits</a:t>
            </a:r>
          </a:p>
        </p:txBody>
      </p:sp>
      <p:pic>
        <p:nvPicPr>
          <p:cNvPr id="14339" name="AACFLML0.jpg" descr="AACFLML0.jpg"/>
          <p:cNvPicPr>
            <a:picLocks noChangeAspect="1"/>
          </p:cNvPicPr>
          <p:nvPr/>
        </p:nvPicPr>
        <p:blipFill>
          <a:blip r:embed="rId3" cstate="print"/>
          <a:srcRect/>
          <a:stretch>
            <a:fillRect/>
          </a:stretch>
        </p:blipFill>
        <p:spPr bwMode="auto">
          <a:xfrm>
            <a:off x="457200" y="2757488"/>
            <a:ext cx="8229600"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b="1" smtClean="0">
                <a:latin typeface="Verdana" charset="0"/>
                <a:cs typeface="Verdana" charset="0"/>
              </a:rPr>
              <a:t>FIGURE 1.5</a:t>
            </a:r>
            <a:r>
              <a:rPr lang="en-US" smtClean="0">
                <a:latin typeface="Verdana" charset="0"/>
                <a:cs typeface="Verdana" charset="0"/>
              </a:rPr>
              <a:t>  Input–output signals for gates</a:t>
            </a:r>
          </a:p>
        </p:txBody>
      </p:sp>
      <p:pic>
        <p:nvPicPr>
          <p:cNvPr id="15363" name="AACFLMM0.jpg" descr="AACFLMM0.jpg"/>
          <p:cNvPicPr>
            <a:picLocks noChangeAspect="1"/>
          </p:cNvPicPr>
          <p:nvPr/>
        </p:nvPicPr>
        <p:blipFill>
          <a:blip r:embed="rId3" cstate="print"/>
          <a:srcRect/>
          <a:stretch>
            <a:fillRect/>
          </a:stretch>
        </p:blipFill>
        <p:spPr bwMode="auto">
          <a:xfrm>
            <a:off x="519113" y="1066800"/>
            <a:ext cx="810577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b="1" smtClean="0">
                <a:latin typeface="Verdana" charset="0"/>
                <a:cs typeface="Verdana" charset="0"/>
              </a:rPr>
              <a:t>FIGURE 1.6</a:t>
            </a:r>
            <a:r>
              <a:rPr lang="en-US" smtClean="0">
                <a:latin typeface="Verdana" charset="0"/>
                <a:cs typeface="Verdana" charset="0"/>
              </a:rPr>
              <a:t>  Gates with multiple inputs</a:t>
            </a:r>
            <a:endParaRPr lang="en-US" b="1" smtClean="0">
              <a:latin typeface="Verdana" charset="0"/>
              <a:cs typeface="Verdana" charset="0"/>
            </a:endParaRPr>
          </a:p>
        </p:txBody>
      </p:sp>
      <p:pic>
        <p:nvPicPr>
          <p:cNvPr id="16387" name="AACFLMN0.jpg" descr="AACFLMN0.jpg"/>
          <p:cNvPicPr>
            <a:picLocks noChangeAspect="1"/>
          </p:cNvPicPr>
          <p:nvPr/>
        </p:nvPicPr>
        <p:blipFill>
          <a:blip r:embed="rId3" cstate="print"/>
          <a:srcRect/>
          <a:stretch>
            <a:fillRect/>
          </a:stretch>
        </p:blipFill>
        <p:spPr bwMode="auto">
          <a:xfrm>
            <a:off x="457200" y="2357438"/>
            <a:ext cx="82296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a:t>Given a number </a:t>
            </a:r>
            <a:r>
              <a:rPr lang="en-US" i="1" dirty="0"/>
              <a:t>N in base r having n digits, the (r - l)'s complement of N is </a:t>
            </a:r>
            <a:r>
              <a:rPr lang="en-US" i="1" dirty="0" smtClean="0"/>
              <a:t>defined </a:t>
            </a:r>
            <a:r>
              <a:rPr lang="en-US" dirty="0" smtClean="0"/>
              <a:t>as:</a:t>
            </a:r>
          </a:p>
          <a:p>
            <a:pPr>
              <a:buNone/>
            </a:pPr>
            <a:r>
              <a:rPr lang="en-US" dirty="0"/>
              <a:t>	</a:t>
            </a:r>
            <a:r>
              <a:rPr lang="en-US" dirty="0" smtClean="0"/>
              <a:t>			</a:t>
            </a:r>
            <a:r>
              <a:rPr lang="en-US" i="1" dirty="0" smtClean="0"/>
              <a:t>(</a:t>
            </a:r>
            <a:r>
              <a:rPr lang="en-US" i="1" dirty="0"/>
              <a:t>r" - 1) - N. </a:t>
            </a:r>
            <a:endParaRPr lang="en-US" i="1" dirty="0" smtClean="0"/>
          </a:p>
          <a:p>
            <a:pPr>
              <a:buNone/>
            </a:pPr>
            <a:r>
              <a:rPr lang="en-US" i="1" dirty="0" smtClean="0"/>
              <a:t>For Decimal numbers</a:t>
            </a:r>
          </a:p>
          <a:p>
            <a:pPr>
              <a:buNone/>
            </a:pPr>
            <a:r>
              <a:rPr lang="en-US" i="1" dirty="0" smtClean="0"/>
              <a:t> r = 10 and 	r - 1 = 9, 	so the 9's complement</a:t>
            </a:r>
          </a:p>
          <a:p>
            <a:pPr>
              <a:buNone/>
            </a:pPr>
            <a:r>
              <a:rPr lang="en-US" dirty="0" smtClean="0"/>
              <a:t>of </a:t>
            </a:r>
            <a:r>
              <a:rPr lang="en-US" i="1" dirty="0" smtClean="0"/>
              <a:t>N is (10</a:t>
            </a:r>
            <a:r>
              <a:rPr lang="en-US" i="1" baseline="30000" dirty="0" smtClean="0"/>
              <a:t>n</a:t>
            </a:r>
            <a:r>
              <a:rPr lang="en-US" i="1" dirty="0" smtClean="0"/>
              <a:t> - 1) - N. </a:t>
            </a:r>
          </a:p>
          <a:p>
            <a:pPr>
              <a:buNone/>
            </a:pPr>
            <a:r>
              <a:rPr lang="en-US" i="1" dirty="0" smtClean="0"/>
              <a:t>Now, 10</a:t>
            </a:r>
            <a:r>
              <a:rPr lang="en-US" i="1" baseline="30000" dirty="0" smtClean="0"/>
              <a:t>n  </a:t>
            </a:r>
            <a:r>
              <a:rPr lang="en-US" i="1" dirty="0" smtClean="0"/>
              <a:t>represents a number that consists of a single 1</a:t>
            </a:r>
          </a:p>
          <a:p>
            <a:pPr>
              <a:buNone/>
            </a:pPr>
            <a:r>
              <a:rPr lang="en-US" dirty="0" smtClean="0"/>
              <a:t>followed by </a:t>
            </a:r>
            <a:r>
              <a:rPr lang="en-US" i="1" dirty="0" smtClean="0"/>
              <a:t>n O's. </a:t>
            </a:r>
          </a:p>
          <a:p>
            <a:pPr>
              <a:buNone/>
            </a:pPr>
            <a:r>
              <a:rPr lang="en-US" i="1" dirty="0" smtClean="0"/>
              <a:t>10" - I is a number represented by n 9's.</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i="1" dirty="0" smtClean="0"/>
              <a:t>for decimal numbers</a:t>
            </a:r>
            <a:endParaRPr lang="en-US" dirty="0"/>
          </a:p>
        </p:txBody>
      </p:sp>
      <p:sp>
        <p:nvSpPr>
          <p:cNvPr id="3" name="Content Placeholder 2"/>
          <p:cNvSpPr>
            <a:spLocks noGrp="1"/>
          </p:cNvSpPr>
          <p:nvPr>
            <p:ph idx="1"/>
          </p:nvPr>
        </p:nvSpPr>
        <p:spPr/>
        <p:txBody>
          <a:bodyPr>
            <a:normAutofit fontScale="92500"/>
          </a:bodyPr>
          <a:lstStyle/>
          <a:p>
            <a:pPr>
              <a:buNone/>
            </a:pPr>
            <a:r>
              <a:rPr lang="en-US" i="1" dirty="0" smtClean="0"/>
              <a:t>For example, if n = 4,</a:t>
            </a:r>
          </a:p>
          <a:p>
            <a:r>
              <a:rPr lang="en-US" dirty="0" smtClean="0"/>
              <a:t>we have 10</a:t>
            </a:r>
            <a:r>
              <a:rPr lang="en-US" baseline="30000" dirty="0" smtClean="0"/>
              <a:t>4</a:t>
            </a:r>
            <a:r>
              <a:rPr lang="en-US" dirty="0" smtClean="0"/>
              <a:t> = 10,000 and</a:t>
            </a:r>
          </a:p>
          <a:p>
            <a:r>
              <a:rPr lang="en-US" dirty="0" smtClean="0"/>
              <a:t>10000- 1 = 09999. </a:t>
            </a:r>
          </a:p>
          <a:p>
            <a:r>
              <a:rPr lang="en-US" dirty="0" smtClean="0"/>
              <a:t>It follows that the 9's complement of a decimal number is obtained by subtracting each digit from 9. </a:t>
            </a:r>
          </a:p>
          <a:p>
            <a:r>
              <a:rPr lang="en-US" dirty="0" smtClean="0"/>
              <a:t>The 9's complement of 546700 is 999999 - 546700 = 453299.</a:t>
            </a:r>
          </a:p>
          <a:p>
            <a:r>
              <a:rPr lang="en-US" dirty="0" smtClean="0"/>
              <a:t>The 9's complement of 012398 is 999999 - 012398 = 987601.</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i="1" dirty="0" smtClean="0"/>
              <a:t>for binary numbers (r=2)</a:t>
            </a:r>
            <a:endParaRPr lang="en-US" dirty="0"/>
          </a:p>
        </p:txBody>
      </p:sp>
      <p:sp>
        <p:nvSpPr>
          <p:cNvPr id="3" name="Content Placeholder 2"/>
          <p:cNvSpPr>
            <a:spLocks noGrp="1"/>
          </p:cNvSpPr>
          <p:nvPr>
            <p:ph idx="1"/>
          </p:nvPr>
        </p:nvSpPr>
        <p:spPr/>
        <p:txBody>
          <a:bodyPr>
            <a:normAutofit lnSpcReduction="10000"/>
          </a:bodyPr>
          <a:lstStyle/>
          <a:p>
            <a:pPr>
              <a:buNone/>
            </a:pPr>
            <a:r>
              <a:rPr lang="en-US" i="1" dirty="0" smtClean="0"/>
              <a:t>For example, if n = 4,</a:t>
            </a:r>
          </a:p>
          <a:p>
            <a:r>
              <a:rPr lang="en-US" dirty="0" smtClean="0"/>
              <a:t>we have 10</a:t>
            </a:r>
            <a:r>
              <a:rPr lang="en-US" baseline="30000" dirty="0" smtClean="0"/>
              <a:t>4</a:t>
            </a:r>
            <a:r>
              <a:rPr lang="en-US" dirty="0" smtClean="0"/>
              <a:t> = 10000</a:t>
            </a:r>
          </a:p>
          <a:p>
            <a:r>
              <a:rPr lang="en-US" dirty="0" smtClean="0"/>
              <a:t>10000- 1 = 01111. </a:t>
            </a:r>
          </a:p>
          <a:p>
            <a:r>
              <a:rPr lang="en-US" dirty="0" smtClean="0"/>
              <a:t>It follows that the 1'st complement of a binary number is obtained by subtracting each digit from 1. </a:t>
            </a:r>
          </a:p>
          <a:p>
            <a:r>
              <a:rPr lang="en-US" dirty="0" smtClean="0"/>
              <a:t>The 1'st complement of 101010 is </a:t>
            </a:r>
          </a:p>
          <a:p>
            <a:pPr lvl="1"/>
            <a:r>
              <a:rPr lang="en-US" dirty="0" smtClean="0"/>
              <a:t>111111 - 101010 = 010101.</a:t>
            </a:r>
          </a:p>
          <a:p>
            <a:r>
              <a:rPr lang="en-US" dirty="0" smtClean="0"/>
              <a:t>The 1'st complement of 001 is 111 - 001 = 110.</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Two’s Complement of Binary Number</a:t>
            </a:r>
            <a:endParaRPr lang="en-US" dirty="0"/>
          </a:p>
        </p:txBody>
      </p:sp>
      <p:sp>
        <p:nvSpPr>
          <p:cNvPr id="3" name="Content Placeholder 2"/>
          <p:cNvSpPr>
            <a:spLocks noGrp="1"/>
          </p:cNvSpPr>
          <p:nvPr>
            <p:ph idx="1"/>
          </p:nvPr>
        </p:nvSpPr>
        <p:spPr>
          <a:xfrm>
            <a:off x="304800" y="1803400"/>
            <a:ext cx="8686800" cy="4323080"/>
          </a:xfrm>
        </p:spPr>
        <p:txBody>
          <a:bodyPr/>
          <a:lstStyle/>
          <a:p>
            <a:r>
              <a:rPr lang="en-US" dirty="0" smtClean="0"/>
              <a:t>Invert every number</a:t>
            </a:r>
          </a:p>
          <a:p>
            <a:r>
              <a:rPr lang="en-US" dirty="0" smtClean="0"/>
              <a:t>Example:		N=11001100</a:t>
            </a:r>
          </a:p>
          <a:p>
            <a:r>
              <a:rPr lang="en-US" dirty="0" smtClean="0"/>
              <a:t>ones complement  =00110011</a:t>
            </a:r>
          </a:p>
          <a:p>
            <a:r>
              <a:rPr lang="en-US" dirty="0" smtClean="0"/>
              <a:t>two’s complement  = one’s complement +1=00110100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Subtracting using twos complement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Using 10's complement, subtract 72532 - 3250.</a:t>
            </a:r>
          </a:p>
          <a:p>
            <a:r>
              <a:rPr lang="en-US" i="1" dirty="0" smtClean="0"/>
              <a:t>M=		</a:t>
            </a:r>
            <a:r>
              <a:rPr lang="en-US" i="1" smtClean="0"/>
              <a:t>		    </a:t>
            </a:r>
            <a:r>
              <a:rPr lang="en-US" smtClean="0"/>
              <a:t>72532</a:t>
            </a:r>
            <a:endParaRPr lang="en-US" dirty="0" smtClean="0"/>
          </a:p>
          <a:p>
            <a:r>
              <a:rPr lang="en-US" dirty="0" smtClean="0"/>
              <a:t>10' s </a:t>
            </a:r>
            <a:r>
              <a:rPr lang="en-US" dirty="0" err="1" smtClean="0"/>
              <a:t>complemen</a:t>
            </a:r>
            <a:r>
              <a:rPr lang="en-US" dirty="0" smtClean="0"/>
              <a:t> t of </a:t>
            </a:r>
            <a:r>
              <a:rPr lang="en-US" i="1" dirty="0" smtClean="0"/>
              <a:t>N =	</a:t>
            </a:r>
            <a:r>
              <a:rPr lang="en-US" u="sng" dirty="0" smtClean="0"/>
              <a:t>+ 96750</a:t>
            </a:r>
            <a:endParaRPr lang="en-US" i="1" u="sng" dirty="0" smtClean="0"/>
          </a:p>
          <a:p>
            <a:r>
              <a:rPr lang="en-US" dirty="0" smtClean="0"/>
              <a:t>Sum =			  169282</a:t>
            </a:r>
          </a:p>
          <a:p>
            <a:r>
              <a:rPr lang="en-US" dirty="0" smtClean="0"/>
              <a:t>Discard end carry 10</a:t>
            </a:r>
            <a:r>
              <a:rPr lang="en-US" baseline="30000" dirty="0" smtClean="0"/>
              <a:t>5</a:t>
            </a:r>
            <a:r>
              <a:rPr lang="en-US" dirty="0" smtClean="0"/>
              <a:t> =	</a:t>
            </a:r>
            <a:r>
              <a:rPr lang="en-US" u="sng" dirty="0" smtClean="0"/>
              <a:t>-100000</a:t>
            </a:r>
          </a:p>
          <a:p>
            <a:r>
              <a:rPr lang="en-US" b="1" dirty="0" smtClean="0"/>
              <a:t>Answer =			    </a:t>
            </a:r>
            <a:r>
              <a:rPr lang="en-US" dirty="0" smtClean="0"/>
              <a:t>69282 </a:t>
            </a:r>
          </a:p>
          <a:p>
            <a:r>
              <a:rPr lang="en-US" dirty="0" smtClean="0"/>
              <a:t>•Note that </a:t>
            </a:r>
            <a:r>
              <a:rPr lang="en-US" i="1" dirty="0" smtClean="0"/>
              <a:t>M has 5 digits and N has only 4 digits. Both numbers must have the same </a:t>
            </a:r>
            <a:r>
              <a:rPr lang="en-US" dirty="0" smtClean="0"/>
              <a:t>number of digits; so we can write </a:t>
            </a:r>
            <a:r>
              <a:rPr lang="en-US" i="1" dirty="0" smtClean="0"/>
              <a:t>N as 03250. </a:t>
            </a:r>
          </a:p>
          <a:p>
            <a:r>
              <a:rPr lang="en-US" i="1" dirty="0" smtClean="0"/>
              <a:t>Taking the </a:t>
            </a:r>
            <a:r>
              <a:rPr lang="en-US" i="1" dirty="0" err="1" smtClean="0"/>
              <a:t>lO's</a:t>
            </a:r>
            <a:r>
              <a:rPr lang="en-US" i="1" dirty="0" smtClean="0"/>
              <a:t> complement of N produces </a:t>
            </a:r>
            <a:r>
              <a:rPr lang="en-US" dirty="0" smtClean="0"/>
              <a:t>a 9 in the most significant position. The occurrence of the end carry signifies that</a:t>
            </a:r>
          </a:p>
          <a:p>
            <a:r>
              <a:rPr lang="en-US" i="1" dirty="0" smtClean="0"/>
              <a:t>M &gt;=</a:t>
            </a:r>
            <a:r>
              <a:rPr lang="en-US" b="1" i="1" dirty="0" smtClean="0"/>
              <a:t>N and the result is positive.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Subtraction using 2’s complement with binary numbers</a:t>
            </a:r>
            <a:endParaRPr lang="en-US" dirty="0"/>
          </a:p>
        </p:txBody>
      </p:sp>
      <p:sp>
        <p:nvSpPr>
          <p:cNvPr id="3" name="Content Placeholder 2"/>
          <p:cNvSpPr>
            <a:spLocks noGrp="1"/>
          </p:cNvSpPr>
          <p:nvPr>
            <p:ph sz="quarter" idx="13"/>
          </p:nvPr>
        </p:nvSpPr>
        <p:spPr/>
        <p:txBody>
          <a:bodyPr>
            <a:normAutofit/>
          </a:bodyPr>
          <a:lstStyle/>
          <a:p>
            <a:pPr>
              <a:buNone/>
            </a:pPr>
            <a:r>
              <a:rPr lang="en-US" sz="2000" dirty="0" smtClean="0"/>
              <a:t>X = 1010100 and </a:t>
            </a:r>
            <a:r>
              <a:rPr lang="en-US" sz="2000" i="1" dirty="0" smtClean="0"/>
              <a:t>Y = 1000011, </a:t>
            </a:r>
          </a:p>
          <a:p>
            <a:pPr>
              <a:buNone/>
            </a:pPr>
            <a:r>
              <a:rPr lang="en-US" sz="2000" dirty="0" smtClean="0"/>
              <a:t>X=			            1010100</a:t>
            </a:r>
          </a:p>
          <a:p>
            <a:pPr>
              <a:buNone/>
            </a:pPr>
            <a:r>
              <a:rPr lang="en-US" sz="2000" dirty="0" smtClean="0"/>
              <a:t>2's </a:t>
            </a:r>
            <a:r>
              <a:rPr lang="en-US" sz="2000" dirty="0" err="1" smtClean="0"/>
              <a:t>comp</a:t>
            </a:r>
            <a:r>
              <a:rPr lang="en-US" sz="2000" i="1" dirty="0" err="1" smtClean="0"/>
              <a:t>Y</a:t>
            </a:r>
            <a:r>
              <a:rPr lang="en-US" sz="2000" i="1" dirty="0" smtClean="0"/>
              <a:t> =     	         </a:t>
            </a:r>
            <a:r>
              <a:rPr lang="en-US" sz="2000" u="sng" dirty="0" smtClean="0"/>
              <a:t>+ 0111101</a:t>
            </a:r>
            <a:endParaRPr lang="en-US" sz="2000" i="1" u="sng" dirty="0" smtClean="0"/>
          </a:p>
          <a:p>
            <a:pPr>
              <a:buNone/>
            </a:pPr>
            <a:r>
              <a:rPr lang="en-US" sz="2000" dirty="0" smtClean="0"/>
              <a:t>Sum =           	          10010001</a:t>
            </a:r>
          </a:p>
          <a:p>
            <a:pPr>
              <a:buNone/>
            </a:pPr>
            <a:r>
              <a:rPr lang="en-US" sz="2000" dirty="0" smtClean="0"/>
              <a:t>Discard end carry 2' = - </a:t>
            </a:r>
            <a:r>
              <a:rPr lang="en-US" sz="2000" u="sng" dirty="0" smtClean="0"/>
              <a:t>10000000</a:t>
            </a:r>
          </a:p>
          <a:p>
            <a:pPr>
              <a:buNone/>
            </a:pPr>
            <a:r>
              <a:rPr lang="en-US" sz="2000" dirty="0" smtClean="0"/>
              <a:t>Answer: X - </a:t>
            </a:r>
            <a:r>
              <a:rPr lang="en-US" sz="2000" i="1" dirty="0" smtClean="0"/>
              <a:t>Y =	            </a:t>
            </a:r>
            <a:r>
              <a:rPr lang="en-US" sz="2000" dirty="0" smtClean="0"/>
              <a:t>0010001</a:t>
            </a:r>
            <a:endParaRPr lang="en-US" sz="2000" i="1" dirty="0" smtClean="0"/>
          </a:p>
        </p:txBody>
      </p:sp>
      <p:sp>
        <p:nvSpPr>
          <p:cNvPr id="4" name="Content Placeholder 3"/>
          <p:cNvSpPr>
            <a:spLocks noGrp="1"/>
          </p:cNvSpPr>
          <p:nvPr>
            <p:ph sz="quarter" idx="14"/>
          </p:nvPr>
        </p:nvSpPr>
        <p:spPr/>
        <p:txBody>
          <a:bodyPr>
            <a:normAutofit fontScale="85000" lnSpcReduction="10000"/>
          </a:bodyPr>
          <a:lstStyle/>
          <a:p>
            <a:pPr>
              <a:buNone/>
            </a:pPr>
            <a:r>
              <a:rPr lang="en-US" i="1" dirty="0" smtClean="0"/>
              <a:t>Y=		       </a:t>
            </a:r>
            <a:r>
              <a:rPr lang="en-US" dirty="0" smtClean="0"/>
              <a:t>1000011</a:t>
            </a:r>
            <a:endParaRPr lang="en-US" i="1" dirty="0" smtClean="0"/>
          </a:p>
          <a:p>
            <a:pPr>
              <a:buNone/>
            </a:pPr>
            <a:r>
              <a:rPr lang="en-US" dirty="0" smtClean="0"/>
              <a:t>2's comp of X = </a:t>
            </a:r>
            <a:r>
              <a:rPr lang="en-US" u="sng" dirty="0" smtClean="0"/>
              <a:t>+ 0101100</a:t>
            </a:r>
          </a:p>
          <a:p>
            <a:pPr>
              <a:buNone/>
            </a:pPr>
            <a:r>
              <a:rPr lang="en-US" dirty="0" smtClean="0"/>
              <a:t>Sum =                  1101111</a:t>
            </a:r>
          </a:p>
          <a:p>
            <a:pPr>
              <a:buNone/>
            </a:pPr>
            <a:r>
              <a:rPr lang="en-US" dirty="0" smtClean="0"/>
              <a:t>There is no end carry.</a:t>
            </a:r>
          </a:p>
          <a:p>
            <a:pPr>
              <a:buNone/>
            </a:pPr>
            <a:r>
              <a:rPr lang="en-US" dirty="0" smtClean="0"/>
              <a:t>Answer: </a:t>
            </a:r>
          </a:p>
          <a:p>
            <a:pPr>
              <a:buNone/>
            </a:pPr>
            <a:r>
              <a:rPr lang="en-US" sz="2400" i="1" dirty="0" smtClean="0"/>
              <a:t>Y - X = (2's comp of 1101111) </a:t>
            </a:r>
          </a:p>
          <a:p>
            <a:pPr>
              <a:buNone/>
            </a:pPr>
            <a:r>
              <a:rPr lang="en-US" sz="2400" i="1" dirty="0" smtClean="0"/>
              <a:t>        = -0010001 •</a:t>
            </a:r>
            <a:endParaRPr lang="en-US" sz="2400" dirty="0" smtClean="0"/>
          </a:p>
          <a:p>
            <a:endParaRPr lang="en-US" dirty="0"/>
          </a:p>
        </p:txBody>
      </p:sp>
      <p:sp>
        <p:nvSpPr>
          <p:cNvPr id="5" name="Text Placeholder 4"/>
          <p:cNvSpPr>
            <a:spLocks noGrp="1"/>
          </p:cNvSpPr>
          <p:nvPr>
            <p:ph type="body" sz="quarter" idx="18"/>
          </p:nvPr>
        </p:nvSpPr>
        <p:spPr/>
        <p:txBody>
          <a:bodyPr/>
          <a:lstStyle/>
          <a:p>
            <a:r>
              <a:rPr lang="en-US" dirty="0" smtClean="0"/>
              <a:t>X-Y</a:t>
            </a:r>
            <a:endParaRPr lang="en-US" dirty="0"/>
          </a:p>
        </p:txBody>
      </p:sp>
      <p:sp>
        <p:nvSpPr>
          <p:cNvPr id="6" name="Text Placeholder 5"/>
          <p:cNvSpPr>
            <a:spLocks noGrp="1"/>
          </p:cNvSpPr>
          <p:nvPr>
            <p:ph type="body" sz="quarter" idx="19"/>
          </p:nvPr>
        </p:nvSpPr>
        <p:spPr/>
        <p:txBody>
          <a:bodyPr/>
          <a:lstStyle/>
          <a:p>
            <a:r>
              <a:rPr lang="en-US" dirty="0" smtClean="0"/>
              <a:t>Y-X</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ASCII Code</a:t>
            </a:r>
            <a:endParaRPr lang="en-US" dirty="0"/>
          </a:p>
        </p:txBody>
      </p:sp>
      <p:sp>
        <p:nvSpPr>
          <p:cNvPr id="8" name="Content Placeholder 7"/>
          <p:cNvSpPr>
            <a:spLocks noGrp="1"/>
          </p:cNvSpPr>
          <p:nvPr>
            <p:ph sz="quarter" idx="13"/>
          </p:nvPr>
        </p:nvSpPr>
        <p:spPr/>
        <p:txBody>
          <a:bodyPr/>
          <a:lstStyle/>
          <a:p>
            <a:pPr>
              <a:buNone/>
            </a:pPr>
            <a:r>
              <a:rPr lang="en-US" dirty="0" smtClean="0"/>
              <a:t>	The ASCII code contains 94 graphic characters that</a:t>
            </a:r>
          </a:p>
          <a:p>
            <a:pPr marL="0" indent="0">
              <a:buNone/>
            </a:pPr>
            <a:r>
              <a:rPr lang="en-US" dirty="0" smtClean="0"/>
              <a:t>can be printed and 34 nonprinting characters used for various control functions. The graphic characters consist of the 26 uppercase letters (A through Z), the 26 lowercase letters (a through z), the 10 numerals (0 through 9), and 32 special printable </a:t>
            </a:r>
            <a:r>
              <a:rPr lang="en-US" dirty="0" err="1" smtClean="0"/>
              <a:t>characterssuch</a:t>
            </a:r>
            <a:r>
              <a:rPr lang="en-US" dirty="0" smtClean="0"/>
              <a:t> as %, *, and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341120"/>
          </a:xfrm>
        </p:spPr>
        <p:txBody>
          <a:bodyPr>
            <a:normAutofit fontScale="90000"/>
          </a:bodyPr>
          <a:lstStyle/>
          <a:p>
            <a:pPr algn="ctr"/>
            <a:r>
              <a:rPr lang="en-US" dirty="0" smtClean="0">
                <a:latin typeface="Verdana" charset="0"/>
                <a:cs typeface="Verdana" charset="0"/>
              </a:rPr>
              <a:t>American Standard Code for Information Interchange (ASCII)</a:t>
            </a:r>
          </a:p>
        </p:txBody>
      </p:sp>
      <p:pic>
        <p:nvPicPr>
          <p:cNvPr id="8195" name="1.7a.jpg" descr="1.7a.jpg"/>
          <p:cNvPicPr>
            <a:picLocks noChangeAspect="1"/>
          </p:cNvPicPr>
          <p:nvPr/>
        </p:nvPicPr>
        <p:blipFill>
          <a:blip r:embed="rId3" cstate="print"/>
          <a:srcRect/>
          <a:stretch>
            <a:fillRect/>
          </a:stretch>
        </p:blipFill>
        <p:spPr bwMode="auto">
          <a:xfrm>
            <a:off x="1219201" y="1791774"/>
            <a:ext cx="6561138" cy="5142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Flip Flops</Template>
  <TotalTime>795</TotalTime>
  <Words>399</Words>
  <Application>Microsoft Office PowerPoint</Application>
  <PresentationFormat>On-screen Show (4:3)</PresentationFormat>
  <Paragraphs>89</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WidescreenPresentation</vt:lpstr>
      <vt:lpstr>Diminished Radii Complement and codes</vt:lpstr>
      <vt:lpstr>Definition</vt:lpstr>
      <vt:lpstr>Example for decimal numbers</vt:lpstr>
      <vt:lpstr>Example for binary numbers (r=2)</vt:lpstr>
      <vt:lpstr>Two’s Complement of Binary Number</vt:lpstr>
      <vt:lpstr>Subtracting using twos complement</vt:lpstr>
      <vt:lpstr>Subtraction using 2’s complement with binary numbers</vt:lpstr>
      <vt:lpstr>ASCII Code</vt:lpstr>
      <vt:lpstr>American Standard Code for Information Interchange (ASCII)</vt:lpstr>
      <vt:lpstr>American Standard Code for Information Interchange (ASCII)</vt:lpstr>
      <vt:lpstr>Registers</vt:lpstr>
      <vt:lpstr>Register information</vt:lpstr>
      <vt:lpstr>Transfer of information among registers</vt:lpstr>
      <vt:lpstr>FIGURE 1.2   Example of binary information processing</vt:lpstr>
      <vt:lpstr>Table 1.8   Truth Tables of Logical Operations</vt:lpstr>
      <vt:lpstr>FIGURE 1.3  Signal levels for binary logic values</vt:lpstr>
      <vt:lpstr>FIGURE 1.4  Symbols for digital logic circuits</vt:lpstr>
      <vt:lpstr>FIGURE 1.5  Input–output signals for gates</vt:lpstr>
      <vt:lpstr>FIGURE 1.6  Gates with multiple inputs</vt:lpstr>
    </vt:vector>
  </TitlesOfParts>
  <Company>UPR, Mayagüez Campus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Diminished Radii Complement</dc:title>
  <dc:creator>user</dc:creator>
  <cp:lastModifiedBy>user</cp:lastModifiedBy>
  <cp:revision>29</cp:revision>
  <dcterms:created xsi:type="dcterms:W3CDTF">2016-09-16T03:07:39Z</dcterms:created>
  <dcterms:modified xsi:type="dcterms:W3CDTF">2016-09-19T13:54:21Z</dcterms:modified>
</cp:coreProperties>
</file>