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3009D7-FFFB-46D5-AEF2-2B4919340B9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12360E-0468-4D1A-BCF9-E6D876C97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Emitter-Coupled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INEL 4207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Figure </a:t>
            </a:r>
            <a:r>
              <a:rPr lang="en-US" sz="2800" dirty="0" smtClean="0"/>
              <a:t>14.28 Simplified </a:t>
            </a:r>
            <a:r>
              <a:rPr lang="en-US" sz="2800" dirty="0"/>
              <a:t>version of the ECL gate for the purpose of finding transfer characteristics.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428" t="23571" r="23379" b="17503"/>
          <a:stretch>
            <a:fillRect/>
          </a:stretch>
        </p:blipFill>
        <p:spPr bwMode="auto">
          <a:xfrm>
            <a:off x="1415145" y="1752601"/>
            <a:ext cx="6204855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</a:t>
            </a:r>
            <a:r>
              <a:rPr lang="en-US" dirty="0" smtClean="0"/>
              <a:t>VOL and VOH (neglect </a:t>
            </a:r>
            <a:r>
              <a:rPr lang="en-US" dirty="0" err="1" smtClean="0"/>
              <a:t>iC</a:t>
            </a:r>
            <a:r>
              <a:rPr lang="en-US" dirty="0" smtClean="0"/>
              <a:t> of QR) if β=100</a:t>
            </a:r>
            <a:r>
              <a:rPr lang="en-US" dirty="0"/>
              <a:t>. </a:t>
            </a:r>
            <a:r>
              <a:rPr lang="en-US" dirty="0" smtClean="0"/>
              <a:t>Then find NMH and NML if V</a:t>
            </a:r>
            <a:r>
              <a:rPr lang="en-US" baseline="-25000" dirty="0" smtClean="0"/>
              <a:t>IL</a:t>
            </a:r>
            <a:r>
              <a:rPr lang="en-US" dirty="0" smtClean="0"/>
              <a:t> and V</a:t>
            </a:r>
            <a:r>
              <a:rPr lang="en-US" baseline="-25000" dirty="0" smtClean="0"/>
              <a:t>IH</a:t>
            </a:r>
            <a:r>
              <a:rPr lang="en-US" dirty="0" smtClean="0"/>
              <a:t> are </a:t>
            </a:r>
            <a:r>
              <a:rPr lang="en-US" dirty="0"/>
              <a:t>defined as </a:t>
            </a:r>
            <a:r>
              <a:rPr lang="en-US" dirty="0" smtClean="0"/>
              <a:t>the conditions </a:t>
            </a:r>
            <a:r>
              <a:rPr lang="en-US" dirty="0"/>
              <a:t>for which </a:t>
            </a:r>
            <a:r>
              <a:rPr lang="en-US" dirty="0" smtClean="0"/>
              <a:t>I</a:t>
            </a:r>
            <a:r>
              <a:rPr lang="en-US" baseline="-25000" dirty="0" smtClean="0"/>
              <a:t>E</a:t>
            </a:r>
            <a:r>
              <a:rPr lang="en-US" dirty="0"/>
              <a:t>, </a:t>
            </a:r>
            <a:r>
              <a:rPr lang="en-US" dirty="0" smtClean="0"/>
              <a:t> I</a:t>
            </a:r>
            <a:r>
              <a:rPr lang="en-US" baseline="-25000" dirty="0" smtClean="0"/>
              <a:t>EQA</a:t>
            </a:r>
            <a:r>
              <a:rPr lang="en-US" dirty="0" smtClean="0"/>
              <a:t>= </a:t>
            </a:r>
            <a:r>
              <a:rPr lang="en-US" dirty="0" smtClean="0"/>
              <a:t>99% of I</a:t>
            </a:r>
            <a:r>
              <a:rPr lang="en-US" baseline="-25000" dirty="0" smtClean="0"/>
              <a:t>E</a:t>
            </a:r>
            <a:r>
              <a:rPr lang="en-US" dirty="0" smtClean="0"/>
              <a:t> when V</a:t>
            </a:r>
            <a:r>
              <a:rPr lang="en-US" baseline="-25000" dirty="0" smtClean="0"/>
              <a:t>I</a:t>
            </a:r>
            <a:r>
              <a:rPr lang="en-US" dirty="0" smtClean="0"/>
              <a:t>=V</a:t>
            </a:r>
            <a:r>
              <a:rPr lang="en-US" baseline="-25000" dirty="0" smtClean="0"/>
              <a:t>IH</a:t>
            </a:r>
            <a:r>
              <a:rPr lang="en-US" dirty="0" smtClean="0"/>
              <a:t> and I</a:t>
            </a:r>
            <a:r>
              <a:rPr lang="en-US" baseline="-25000" dirty="0" smtClean="0"/>
              <a:t>EQA</a:t>
            </a:r>
            <a:r>
              <a:rPr lang="en-US" dirty="0" smtClean="0"/>
              <a:t>=1% when V</a:t>
            </a:r>
            <a:r>
              <a:rPr lang="en-US" baseline="-25000" dirty="0" smtClean="0"/>
              <a:t>I</a:t>
            </a:r>
            <a:r>
              <a:rPr lang="en-US" dirty="0" smtClean="0"/>
              <a:t>=V</a:t>
            </a:r>
            <a:r>
              <a:rPr lang="en-US" baseline="-25000" dirty="0" smtClean="0"/>
              <a:t>IL</a:t>
            </a:r>
            <a:endParaRPr lang="en-US" baseline="-25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V</a:t>
            </a:r>
            <a:r>
              <a:rPr lang="en-US" sz="3200" baseline="-25000" dirty="0" smtClean="0"/>
              <a:t>OH</a:t>
            </a:r>
            <a:r>
              <a:rPr lang="en-US" sz="3200" dirty="0" smtClean="0"/>
              <a:t>= </a:t>
            </a:r>
            <a:r>
              <a:rPr lang="en-US" sz="3200" dirty="0"/>
              <a:t>-0.88V. Take into account base current and variations in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BE</a:t>
            </a:r>
            <a:r>
              <a:rPr lang="en-US" sz="3200" dirty="0" smtClean="0"/>
              <a:t>. </a:t>
            </a:r>
            <a:r>
              <a:rPr lang="en-US" sz="3200" dirty="0"/>
              <a:t>Assume that at </a:t>
            </a:r>
            <a:r>
              <a:rPr lang="en-US" sz="3200" dirty="0" err="1" smtClean="0"/>
              <a:t>i</a:t>
            </a:r>
            <a:r>
              <a:rPr lang="en-US" sz="3200" baseline="-25000" dirty="0" err="1" smtClean="0"/>
              <a:t>C</a:t>
            </a:r>
            <a:r>
              <a:rPr lang="en-US" sz="3200" dirty="0" smtClean="0"/>
              <a:t>= 1mA,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BE</a:t>
            </a:r>
            <a:r>
              <a:rPr lang="en-US" sz="3200" dirty="0" smtClean="0"/>
              <a:t>= </a:t>
            </a:r>
            <a:r>
              <a:rPr lang="en-US" sz="3200" dirty="0"/>
              <a:t>0.75V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5739" t="30305" r="41443" b="19186"/>
          <a:stretch>
            <a:fillRect/>
          </a:stretch>
        </p:blipFill>
        <p:spPr bwMode="auto">
          <a:xfrm>
            <a:off x="2941320" y="2057400"/>
            <a:ext cx="31699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Figure </a:t>
            </a:r>
            <a:r>
              <a:rPr lang="en-US" b="1" dirty="0" smtClean="0"/>
              <a:t>14.30</a:t>
            </a:r>
            <a:r>
              <a:rPr lang="en-US" dirty="0" smtClean="0"/>
              <a:t> Circuit </a:t>
            </a:r>
            <a:r>
              <a:rPr lang="en-US" dirty="0"/>
              <a:t>for </a:t>
            </a:r>
            <a:r>
              <a:rPr lang="en-US" dirty="0" smtClean="0"/>
              <a:t>determining VOH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Figure 14.29 The OR Transfer Characteristic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I</a:t>
            </a:r>
            <a:r>
              <a:rPr lang="en-US" dirty="0" smtClean="0"/>
              <a:t>, for the circuit in fig. 14.28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428" t="13469" r="23379" b="19186"/>
          <a:stretch>
            <a:fillRect/>
          </a:stretch>
        </p:blipFill>
        <p:spPr bwMode="auto">
          <a:xfrm>
            <a:off x="1295400" y="1600200"/>
            <a:ext cx="6278880" cy="440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14.31 The NOR Transfer Characteristic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281" t="16836" r="26231" b="29288"/>
          <a:stretch>
            <a:fillRect/>
          </a:stretch>
        </p:blipFill>
        <p:spPr bwMode="auto">
          <a:xfrm>
            <a:off x="647700" y="1600200"/>
            <a:ext cx="7734300" cy="485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Circuit for finding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NOR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I</a:t>
            </a:r>
            <a:r>
              <a:rPr lang="en-US" dirty="0" smtClean="0"/>
              <a:t> for the range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I</a:t>
            </a:r>
            <a:r>
              <a:rPr lang="en-US" i="1" dirty="0"/>
              <a:t>&gt;</a:t>
            </a:r>
            <a:r>
              <a:rPr lang="en-US" i="1" dirty="0" smtClean="0"/>
              <a:t>V</a:t>
            </a:r>
            <a:r>
              <a:rPr lang="en-US" i="1" baseline="-25000" dirty="0" smtClean="0"/>
              <a:t>IH</a:t>
            </a:r>
            <a:endParaRPr lang="en-US" i="1" baseline="-25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467" t="30508" r="29462" b="30509"/>
          <a:stretch>
            <a:fillRect/>
          </a:stretch>
        </p:blipFill>
        <p:spPr bwMode="auto">
          <a:xfrm>
            <a:off x="361122" y="1881293"/>
            <a:ext cx="8097078" cy="413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990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Figure </a:t>
            </a:r>
            <a:r>
              <a:rPr lang="en-US" sz="3200" b="1" dirty="0" smtClean="0"/>
              <a:t>14.33</a:t>
            </a:r>
            <a:r>
              <a:rPr lang="en-US" sz="3200" dirty="0" smtClean="0"/>
              <a:t> Equivalent </a:t>
            </a:r>
            <a:r>
              <a:rPr lang="en-US" sz="3200" dirty="0"/>
              <a:t>circuit for determining the temperature coefficient of the reference voltage </a:t>
            </a:r>
            <a:r>
              <a:rPr lang="en-US" sz="3200" dirty="0" smtClean="0"/>
              <a:t>VR</a:t>
            </a:r>
            <a:endParaRPr lang="en-US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210" t="25424" r="34247" b="10169"/>
          <a:stretch>
            <a:fillRect/>
          </a:stretch>
        </p:blipFill>
        <p:spPr bwMode="auto">
          <a:xfrm>
            <a:off x="3842084" y="1703294"/>
            <a:ext cx="3930316" cy="43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2743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ymbol" pitchFamily="18" charset="2"/>
              </a:rPr>
              <a:t>d</a:t>
            </a:r>
            <a:r>
              <a:rPr lang="en-US" sz="3600" dirty="0" smtClean="0"/>
              <a:t>=-2mV/C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581400" y="1828800"/>
            <a:ext cx="1295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∆V</a:t>
            </a:r>
            <a:r>
              <a:rPr lang="en-US" sz="2800" baseline="-25000" dirty="0" smtClean="0"/>
              <a:t>OL</a:t>
            </a:r>
            <a:r>
              <a:rPr lang="en-US" sz="2800" dirty="0" smtClean="0"/>
              <a:t>= </a:t>
            </a:r>
            <a:r>
              <a:rPr lang="en-US" sz="2800" dirty="0"/>
              <a:t>-</a:t>
            </a:r>
            <a:r>
              <a:rPr lang="en-US" sz="2800" dirty="0" smtClean="0"/>
              <a:t>0.43</a:t>
            </a:r>
            <a:r>
              <a:rPr lang="el-GR" sz="2800" dirty="0" smtClean="0"/>
              <a:t>δ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Figure </a:t>
            </a:r>
            <a:r>
              <a:rPr lang="en-US" sz="2800" dirty="0" smtClean="0"/>
              <a:t>14.34  Equivalent </a:t>
            </a:r>
            <a:r>
              <a:rPr lang="en-US" sz="2800" dirty="0"/>
              <a:t>circuit for determining the </a:t>
            </a:r>
            <a:r>
              <a:rPr lang="en-US" sz="2800" dirty="0" smtClean="0"/>
              <a:t>temperature coefficient </a:t>
            </a:r>
            <a:r>
              <a:rPr lang="en-US" sz="2800" dirty="0"/>
              <a:t>of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OL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682" t="27119" r="23719" b="13559"/>
          <a:stretch>
            <a:fillRect/>
          </a:stretch>
        </p:blipFill>
        <p:spPr bwMode="auto">
          <a:xfrm>
            <a:off x="2514600" y="1981200"/>
            <a:ext cx="56083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22098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Figure </a:t>
            </a:r>
            <a:r>
              <a:rPr lang="en-US" sz="3200" dirty="0" smtClean="0"/>
              <a:t>14.35 Equivalent </a:t>
            </a:r>
            <a:r>
              <a:rPr lang="en-US" sz="3200" dirty="0"/>
              <a:t>circuit for determining the temperature coefficient of 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OH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1936" t="20203" r="32886" b="19186"/>
          <a:stretch>
            <a:fillRect/>
          </a:stretch>
        </p:blipFill>
        <p:spPr bwMode="auto">
          <a:xfrm>
            <a:off x="1904999" y="1600201"/>
            <a:ext cx="4978399" cy="48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Figure </a:t>
            </a:r>
            <a:r>
              <a:rPr lang="en-US" dirty="0" smtClean="0"/>
              <a:t>14.36 The </a:t>
            </a:r>
            <a:r>
              <a:rPr lang="en-US" dirty="0"/>
              <a:t>wired-OR capability of </a:t>
            </a:r>
            <a:r>
              <a:rPr lang="en-US" dirty="0" smtClean="0"/>
              <a:t>ECL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1936" t="23571" r="32886" b="25921"/>
          <a:stretch>
            <a:fillRect/>
          </a:stretch>
        </p:blipFill>
        <p:spPr bwMode="auto">
          <a:xfrm>
            <a:off x="1905000" y="1904999"/>
            <a:ext cx="4978400" cy="403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 Pair as basic element of ECL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211" t="37288" r="35204" b="5085"/>
          <a:stretch>
            <a:fillRect/>
          </a:stretch>
        </p:blipFill>
        <p:spPr bwMode="auto">
          <a:xfrm>
            <a:off x="2743200" y="2209799"/>
            <a:ext cx="4159624" cy="428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P14.30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768" t="27119" r="21805" b="15254"/>
          <a:stretch>
            <a:fillRect/>
          </a:stretch>
        </p:blipFill>
        <p:spPr bwMode="auto">
          <a:xfrm>
            <a:off x="748553" y="1828800"/>
            <a:ext cx="79337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P14.39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887" t="18520" r="33837" b="10768"/>
          <a:stretch>
            <a:fillRect/>
          </a:stretch>
        </p:blipFill>
        <p:spPr bwMode="auto">
          <a:xfrm>
            <a:off x="2362200" y="161544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For </a:t>
            </a:r>
            <a:r>
              <a:rPr lang="en-US" sz="2400" dirty="0"/>
              <a:t>the ECL inverter shown in the following sketch, the high voltage level </a:t>
            </a:r>
            <a:r>
              <a:rPr lang="en-US" sz="2400" dirty="0" smtClean="0"/>
              <a:t>is V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= −1.7V and the </a:t>
            </a:r>
            <a:r>
              <a:rPr lang="en-US" sz="2400" dirty="0"/>
              <a:t>average power dissipated when the input is high 50% of the time </a:t>
            </a:r>
            <a:r>
              <a:rPr lang="en-US" sz="2400" dirty="0" smtClean="0"/>
              <a:t>is P =5mW.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Determine the </a:t>
            </a:r>
            <a:r>
              <a:rPr lang="en-US" sz="2400" dirty="0">
                <a:solidFill>
                  <a:srgbClr val="C00000"/>
                </a:solidFill>
              </a:rPr>
              <a:t>source’s </a:t>
            </a:r>
            <a:r>
              <a:rPr lang="en-US" sz="2400" dirty="0" smtClean="0">
                <a:solidFill>
                  <a:srgbClr val="C00000"/>
                </a:solidFill>
              </a:rPr>
              <a:t>current I</a:t>
            </a:r>
            <a:r>
              <a:rPr lang="en-US" sz="2400" baseline="-25000" dirty="0" smtClean="0">
                <a:solidFill>
                  <a:srgbClr val="C00000"/>
                </a:solidFill>
              </a:rPr>
              <a:t>EE</a:t>
            </a:r>
            <a:r>
              <a:rPr lang="en-US" sz="2400" dirty="0" smtClean="0">
                <a:solidFill>
                  <a:srgbClr val="C00000"/>
                </a:solidFill>
              </a:rPr>
              <a:t>, the low voltage level V</a:t>
            </a:r>
            <a:r>
              <a:rPr lang="en-US" sz="2400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dirty="0" smtClean="0">
                <a:solidFill>
                  <a:srgbClr val="C00000"/>
                </a:solidFill>
              </a:rPr>
              <a:t>, the reference voltage level V</a:t>
            </a:r>
            <a:r>
              <a:rPr lang="en-US" sz="2400" baseline="-25000" dirty="0" smtClean="0">
                <a:solidFill>
                  <a:srgbClr val="C00000"/>
                </a:solidFill>
              </a:rPr>
              <a:t>REF</a:t>
            </a:r>
            <a:r>
              <a:rPr lang="en-US" sz="2400" dirty="0" smtClean="0">
                <a:solidFill>
                  <a:srgbClr val="C00000"/>
                </a:solidFill>
              </a:rPr>
              <a:t> and the value </a:t>
            </a:r>
            <a:r>
              <a:rPr lang="en-US" sz="2400" dirty="0">
                <a:solidFill>
                  <a:srgbClr val="C00000"/>
                </a:solidFill>
              </a:rPr>
              <a:t>of </a:t>
            </a:r>
            <a:r>
              <a:rPr lang="en-US" sz="2400" dirty="0" smtClean="0">
                <a:solidFill>
                  <a:srgbClr val="C00000"/>
                </a:solidFill>
              </a:rPr>
              <a:t>resistance R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788" t="37040" r="37640" b="19186"/>
          <a:stretch>
            <a:fillRect/>
          </a:stretch>
        </p:blipFill>
        <p:spPr bwMode="auto">
          <a:xfrm>
            <a:off x="2133600" y="2438400"/>
            <a:ext cx="4572000" cy="40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 VL, VH and VREF for </a:t>
            </a:r>
            <a:r>
              <a:rPr lang="en-US" sz="2800" dirty="0"/>
              <a:t>the following circuit. Neglect base currents </a:t>
            </a:r>
            <a:r>
              <a:rPr lang="en-US" sz="2800" dirty="0" smtClean="0"/>
              <a:t>and assume VBE=0.7V if </a:t>
            </a:r>
            <a:r>
              <a:rPr lang="en-US" sz="2800" dirty="0"/>
              <a:t>a transistor is ON.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788" t="28622" r="35739" b="22553"/>
          <a:stretch>
            <a:fillRect/>
          </a:stretch>
        </p:blipFill>
        <p:spPr bwMode="auto">
          <a:xfrm>
            <a:off x="1828801" y="1904999"/>
            <a:ext cx="4945116" cy="462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ECL Inverter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511" t="28814" r="28504" b="13559"/>
          <a:stretch>
            <a:fillRect/>
          </a:stretch>
        </p:blipFill>
        <p:spPr bwMode="auto">
          <a:xfrm>
            <a:off x="2286000" y="2057400"/>
            <a:ext cx="5273488" cy="381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6019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Select R so that </a:t>
            </a:r>
            <a:r>
              <a:rPr lang="en-US" dirty="0" smtClean="0"/>
              <a:t>Vo= </a:t>
            </a:r>
            <a:r>
              <a:rPr lang="en-US" dirty="0"/>
              <a:t>-1.5V. Use </a:t>
            </a:r>
            <a:r>
              <a:rPr lang="en-US" dirty="0" smtClean="0"/>
              <a:t>I</a:t>
            </a:r>
            <a:r>
              <a:rPr lang="en-US" baseline="-25000" dirty="0" smtClean="0"/>
              <a:t>EE</a:t>
            </a:r>
            <a:r>
              <a:rPr lang="en-US" dirty="0" smtClean="0"/>
              <a:t>= </a:t>
            </a:r>
            <a:r>
              <a:rPr lang="en-US" dirty="0"/>
              <a:t>0.1mA.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 with Resistor Biasing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511" t="33898" r="26590" b="5085"/>
          <a:stretch>
            <a:fillRect/>
          </a:stretch>
        </p:blipFill>
        <p:spPr bwMode="auto">
          <a:xfrm>
            <a:off x="2286000" y="2133600"/>
            <a:ext cx="50821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774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Find R and </a:t>
            </a:r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 if V</a:t>
            </a:r>
            <a:r>
              <a:rPr lang="en-US" baseline="-25000" dirty="0" smtClean="0"/>
              <a:t>EE</a:t>
            </a:r>
            <a:r>
              <a:rPr lang="en-US" dirty="0" smtClean="0"/>
              <a:t>= V</a:t>
            </a:r>
            <a:r>
              <a:rPr lang="en-US" baseline="-25000" dirty="0" smtClean="0"/>
              <a:t>EE2</a:t>
            </a:r>
            <a:r>
              <a:rPr lang="en-US" dirty="0" smtClean="0"/>
              <a:t>=−5.2V</a:t>
            </a:r>
            <a:r>
              <a:rPr lang="en-US" dirty="0"/>
              <a:t>, </a:t>
            </a:r>
            <a:r>
              <a:rPr lang="en-US" dirty="0" smtClean="0"/>
              <a:t>V</a:t>
            </a:r>
            <a:r>
              <a:rPr lang="en-US" baseline="-25000" dirty="0" smtClean="0"/>
              <a:t>L</a:t>
            </a:r>
            <a:r>
              <a:rPr lang="en-US" dirty="0" smtClean="0"/>
              <a:t>=−1.3V</a:t>
            </a:r>
            <a:r>
              <a:rPr lang="en-US" dirty="0"/>
              <a:t>, </a:t>
            </a:r>
            <a:r>
              <a:rPr lang="en-US" dirty="0" smtClean="0"/>
              <a:t>I</a:t>
            </a:r>
            <a:r>
              <a:rPr lang="en-US" baseline="-25000" dirty="0" smtClean="0"/>
              <a:t>EE</a:t>
            </a:r>
            <a:r>
              <a:rPr lang="en-US" dirty="0" smtClean="0"/>
              <a:t>= 300μA </a:t>
            </a:r>
            <a:r>
              <a:rPr lang="en-US" dirty="0"/>
              <a:t>and </a:t>
            </a:r>
            <a:r>
              <a:rPr lang="en-US" dirty="0" smtClean="0"/>
              <a:t>I</a:t>
            </a:r>
            <a:r>
              <a:rPr lang="en-US" baseline="-25000" dirty="0" smtClean="0"/>
              <a:t>EE2</a:t>
            </a:r>
            <a:r>
              <a:rPr lang="en-US" dirty="0" smtClean="0"/>
              <a:t>= 100μA.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Example: Use the above circuit design an ECL gate for which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=−1.7V </a:t>
            </a:r>
            <a:r>
              <a:rPr lang="en-US" sz="2000" dirty="0"/>
              <a:t>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=−2.3V </a:t>
            </a:r>
            <a:r>
              <a:rPr lang="en-US" sz="2000" dirty="0"/>
              <a:t>. The </a:t>
            </a:r>
            <a:r>
              <a:rPr lang="en-US" sz="2000" dirty="0" smtClean="0"/>
              <a:t>average power </a:t>
            </a:r>
            <a:r>
              <a:rPr lang="en-US" sz="2000" dirty="0"/>
              <a:t>dissipation should be less that 2mW. The supply voltage </a:t>
            </a:r>
            <a:r>
              <a:rPr lang="en-US" sz="2000" dirty="0" smtClean="0"/>
              <a:t>is −5.2V </a:t>
            </a:r>
            <a:r>
              <a:rPr lang="en-US" sz="2000" dirty="0"/>
              <a:t>. Neglect the base </a:t>
            </a:r>
            <a:r>
              <a:rPr lang="en-US" sz="2000" dirty="0" smtClean="0"/>
              <a:t>currents.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133" t="20203" r="24330" b="9085"/>
          <a:stretch>
            <a:fillRect/>
          </a:stretch>
        </p:blipFill>
        <p:spPr bwMode="auto">
          <a:xfrm>
            <a:off x="1447800" y="1600200"/>
            <a:ext cx="60960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1824" t="18644" r="22762" b="15254"/>
          <a:stretch>
            <a:fillRect/>
          </a:stretch>
        </p:blipFill>
        <p:spPr bwMode="auto">
          <a:xfrm>
            <a:off x="3387969" y="1715529"/>
            <a:ext cx="4155831" cy="438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3733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 if v</a:t>
            </a:r>
            <a:r>
              <a:rPr lang="en-US" sz="2800" baseline="-25000" dirty="0" smtClean="0"/>
              <a:t>D1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D2</a:t>
            </a:r>
          </a:p>
          <a:p>
            <a:r>
              <a:rPr lang="en-US" sz="2800" dirty="0" smtClean="0"/>
              <a:t>v</a:t>
            </a:r>
            <a:r>
              <a:rPr lang="en-US" sz="2800" baseline="-25000" dirty="0" smtClean="0"/>
              <a:t>D2</a:t>
            </a:r>
            <a:r>
              <a:rPr lang="en-US" sz="2800" dirty="0" smtClean="0"/>
              <a:t>=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BE</a:t>
            </a:r>
            <a:r>
              <a:rPr lang="en-US" sz="2800" dirty="0" smtClean="0"/>
              <a:t>= 0.75V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Neglect 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B</a:t>
            </a:r>
            <a:endParaRPr lang="en-US" sz="2800" baseline="-250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1600200"/>
            <a:ext cx="457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676400"/>
            <a:ext cx="152400" cy="487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4419600"/>
            <a:ext cx="114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Figure </a:t>
            </a:r>
            <a:r>
              <a:rPr lang="en-US" sz="2400" dirty="0" smtClean="0"/>
              <a:t>14.26 Basic </a:t>
            </a:r>
            <a:r>
              <a:rPr lang="en-US" sz="2400" dirty="0"/>
              <a:t>circuit of the ECL 10K logic-gate </a:t>
            </a:r>
            <a:r>
              <a:rPr lang="en-US" sz="2400" dirty="0" smtClean="0"/>
              <a:t>family</a:t>
            </a:r>
            <a:br>
              <a:rPr lang="en-US" sz="2400" dirty="0" smtClean="0"/>
            </a:br>
            <a:r>
              <a:rPr lang="en-US" sz="2400" dirty="0" smtClean="0"/>
              <a:t>t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≈1ns</a:t>
            </a:r>
            <a:r>
              <a:rPr lang="en-US" sz="2400" dirty="0"/>
              <a:t>, the time it takes light to travel 1 foot.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478" t="23571" r="22559" b="20870"/>
          <a:stretch>
            <a:fillRect/>
          </a:stretch>
        </p:blipFill>
        <p:spPr bwMode="auto">
          <a:xfrm>
            <a:off x="498763" y="1524000"/>
            <a:ext cx="78832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previous circuit, find 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-25000" dirty="0" smtClean="0"/>
              <a:t>E</a:t>
            </a:r>
            <a:r>
              <a:rPr lang="en-US" dirty="0" smtClean="0"/>
              <a:t> through R</a:t>
            </a:r>
            <a:r>
              <a:rPr lang="en-US" baseline="-25000" dirty="0" smtClean="0"/>
              <a:t>E</a:t>
            </a:r>
            <a:r>
              <a:rPr lang="en-US" dirty="0" smtClean="0"/>
              <a:t> if </a:t>
            </a:r>
            <a:r>
              <a:rPr lang="en-US" dirty="0"/>
              <a:t>A and B </a:t>
            </a:r>
            <a:r>
              <a:rPr lang="en-US" dirty="0" smtClean="0"/>
              <a:t>are left </a:t>
            </a:r>
            <a:r>
              <a:rPr lang="en-US" dirty="0"/>
              <a:t>open. 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find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, Q</a:t>
            </a:r>
            <a:r>
              <a:rPr lang="en-US" baseline="-25000" dirty="0" smtClean="0"/>
              <a:t>R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CA,B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Use V</a:t>
            </a:r>
            <a:r>
              <a:rPr lang="en-US" baseline="-25000" dirty="0" smtClean="0"/>
              <a:t>R</a:t>
            </a:r>
            <a:r>
              <a:rPr lang="en-US" dirty="0" smtClean="0"/>
              <a:t>= </a:t>
            </a:r>
            <a:r>
              <a:rPr lang="en-US" dirty="0"/>
              <a:t>-</a:t>
            </a:r>
            <a:r>
              <a:rPr lang="en-US" dirty="0" smtClean="0"/>
              <a:t>1.32V, V</a:t>
            </a:r>
            <a:r>
              <a:rPr lang="en-US" baseline="-25000" dirty="0" smtClean="0"/>
              <a:t>BE</a:t>
            </a:r>
            <a:r>
              <a:rPr lang="en-US" dirty="0" smtClean="0"/>
              <a:t>=0.75V </a:t>
            </a:r>
            <a:r>
              <a:rPr lang="en-US" dirty="0"/>
              <a:t>and a very large </a:t>
            </a:r>
            <a:r>
              <a:rPr lang="en-US" dirty="0" smtClean="0"/>
              <a:t>β.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Figure </a:t>
            </a:r>
            <a:r>
              <a:rPr lang="en-US" sz="2400" dirty="0" smtClean="0"/>
              <a:t>14.27 The </a:t>
            </a:r>
            <a:r>
              <a:rPr lang="en-US" sz="2400" dirty="0"/>
              <a:t>proper way to connect high-speed logic gates such as ECL. Properly terminating the transmission line connecting the two gates </a:t>
            </a:r>
            <a:r>
              <a:rPr lang="en-US" sz="2400" dirty="0" smtClean="0"/>
              <a:t>eliminates </a:t>
            </a:r>
            <a:r>
              <a:rPr lang="en-US" sz="2400" dirty="0"/>
              <a:t>the “ringing” that would otherwise corrupt the logic signals. (See Section </a:t>
            </a:r>
            <a:r>
              <a:rPr lang="en-US" sz="2400" dirty="0" smtClean="0"/>
              <a:t>14.4.6)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3379" t="26938" r="24330" b="34339"/>
          <a:stretch>
            <a:fillRect/>
          </a:stretch>
        </p:blipFill>
        <p:spPr bwMode="auto">
          <a:xfrm>
            <a:off x="616226" y="1219200"/>
            <a:ext cx="728869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5684</TotalTime>
  <Words>416</Words>
  <Application>Microsoft Office PowerPoint</Application>
  <PresentationFormat>On-screen Show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Emitter-Coupled Logic</vt:lpstr>
      <vt:lpstr>Differential Pair as basic element of ECL </vt:lpstr>
      <vt:lpstr>Simplified ECL Inverter</vt:lpstr>
      <vt:lpstr>ECL with Resistor Biasing</vt:lpstr>
      <vt:lpstr>Example: Use the above circuit design an ECL gate for which VH=−1.7V and  VL=−2.3V . The average power dissipation should be less that 2mW. The supply voltage is −5.2V . Neglect the base currents. </vt:lpstr>
      <vt:lpstr>Slide 6</vt:lpstr>
      <vt:lpstr>Figure 14.26 Basic circuit of the ECL 10K logic-gate family tp≈1ns, the time it takes light to travel 1 foot.  </vt:lpstr>
      <vt:lpstr>Practice Problem</vt:lpstr>
      <vt:lpstr>Figure 14.27 The proper way to connect high-speed logic gates such as ECL. Properly terminating the transmission line connecting the two gates eliminates the “ringing” that would otherwise corrupt the logic signals. (See Section 14.4.6) </vt:lpstr>
      <vt:lpstr>Figure 14.28 Simplified version of the ECL gate for the purpose of finding transfer characteristics.  </vt:lpstr>
      <vt:lpstr>Practice Problems</vt:lpstr>
      <vt:lpstr>VOH= -0.88V. Take into account base current and variations in vBE. Assume that at iC= 1mA, vBE= 0.75V </vt:lpstr>
      <vt:lpstr>Figure 14.29 The OR Transfer Characteristic vOR vs vI, for the circuit in fig. 14.28</vt:lpstr>
      <vt:lpstr>Figure 14.31 The NOR Transfer Characteristic</vt:lpstr>
      <vt:lpstr>Circuit for finding vNOR vs vI for the range vI&gt;VIH</vt:lpstr>
      <vt:lpstr>Figure 14.33 Equivalent circuit for determining the temperature coefficient of the reference voltage VR</vt:lpstr>
      <vt:lpstr>∆VOL= -0.43δ Figure 14.34  Equivalent circuit for determining the temperature coefficient of VOL </vt:lpstr>
      <vt:lpstr>Figure 14.35 Equivalent circuit for determining the temperature coefficient of VOH.</vt:lpstr>
      <vt:lpstr>Figure 14.36 The wired-OR capability of ECL</vt:lpstr>
      <vt:lpstr>Figure P14.30</vt:lpstr>
      <vt:lpstr>Figure P14.39</vt:lpstr>
      <vt:lpstr>For the ECL inverter shown in the following sketch, the high voltage level is VH = −1.7V and the average power dissipated when the input is high 50% of the time is P =5mW.   Determine the source’s current IEE, the low voltage level VL, the reference voltage level VREF and the value of resistance R3</vt:lpstr>
      <vt:lpstr>Find VL, VH and VREF for the following circuit. Neglect base currents and assume VBE=0.7V if a transistor is ON.  </vt:lpstr>
    </vt:vector>
  </TitlesOfParts>
  <Company>UPR, Mayagüez Campus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Emitter-Coupled Logic</dc:title>
  <dc:creator>user</dc:creator>
  <cp:lastModifiedBy>user</cp:lastModifiedBy>
  <cp:revision>52</cp:revision>
  <dcterms:created xsi:type="dcterms:W3CDTF">2015-03-16T03:50:18Z</dcterms:created>
  <dcterms:modified xsi:type="dcterms:W3CDTF">2015-09-25T14:08:43Z</dcterms:modified>
</cp:coreProperties>
</file>