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3"/>
  </p:notesMasterIdLst>
  <p:sldIdLst>
    <p:sldId id="256" r:id="rId2"/>
    <p:sldId id="260" r:id="rId3"/>
    <p:sldId id="257" r:id="rId4"/>
    <p:sldId id="258" r:id="rId5"/>
    <p:sldId id="262" r:id="rId6"/>
    <p:sldId id="265" r:id="rId7"/>
    <p:sldId id="266" r:id="rId8"/>
    <p:sldId id="267" r:id="rId9"/>
    <p:sldId id="261" r:id="rId10"/>
    <p:sldId id="263" r:id="rId11"/>
    <p:sldId id="264" r:id="rId12"/>
  </p:sldIdLst>
  <p:sldSz cx="9144000" cy="5143500" type="screen16x9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30" autoAdjust="0"/>
    <p:restoredTop sz="87621" autoAdjust="0"/>
  </p:normalViewPr>
  <p:slideViewPr>
    <p:cSldViewPr>
      <p:cViewPr varScale="1">
        <p:scale>
          <a:sx n="80" d="100"/>
          <a:sy n="80" d="100"/>
        </p:scale>
        <p:origin x="-870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A8ADFD5B-A66C-449C-B6E8-FB716D07777D}" type="datetimeFigureOut">
              <a:rPr lang="en-US" smtClean="0"/>
              <a:pPr/>
              <a:t>6/13/2017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CA5D3BF3-D352-46FC-8343-31F56E6730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515100" cy="514350"/>
          </a:xfrm>
        </p:spPr>
        <p:txBody>
          <a:bodyPr anchor="ctr"/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047E157E-8DCB-4F70-A0AF-5EB586A91DD4}" type="datetime1">
              <a:rPr lang="en-US" smtClean="0">
                <a:solidFill>
                  <a:srgbClr val="FFFFFF"/>
                </a:solidFill>
              </a:rPr>
              <a:pPr algn="ctr"/>
              <a:t>6/13/2017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  <a:extLst/>
          </a:lstStyle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F82E0A0-C266-4798-8C8F-B9F91E9DA37E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2" name="Rectangle 11"/>
          <p:cNvSpPr>
            <a:spLocks noGrp="1"/>
          </p:cNvSpPr>
          <p:nvPr>
            <p:ph type="title"/>
          </p:nvPr>
        </p:nvSpPr>
        <p:spPr>
          <a:xfrm>
            <a:off x="2362200" y="2343150"/>
            <a:ext cx="6477000" cy="2038350"/>
          </a:xfrm>
        </p:spPr>
        <p:txBody>
          <a:bodyPr rtlCol="0" anchor="b"/>
          <a:lstStyle>
            <a:lvl1pPr>
              <a:defRPr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606EA6-EFEA-4C30-9264-4F9291A5780D}" type="datetime1">
              <a:rPr lang="en-US" smtClean="0"/>
              <a:pPr/>
              <a:t>6/13/2017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352550"/>
            <a:ext cx="8153400" cy="32766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057400"/>
            <a:ext cx="7123113" cy="1254919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F9F07-3BC7-4570-B054-79111B0A380C}" type="datetime1">
              <a:rPr lang="en-US" smtClean="0"/>
              <a:pPr/>
              <a:t>6/13/2017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lang="en-US" sz="2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352551"/>
            <a:ext cx="3886200" cy="3268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44901" y="1352549"/>
            <a:ext cx="3886200" cy="3268625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E4606EA6-EFEA-4C30-9264-4F9291A5780D}" type="datetime1">
              <a:rPr lang="en-US" smtClean="0"/>
              <a:pPr/>
              <a:t>6/13/2017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18110"/>
            <a:ext cx="8153400" cy="100584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919818"/>
            <a:ext cx="3886200" cy="26289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919818"/>
            <a:ext cx="3886200" cy="26289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E4606EA6-EFEA-4C30-9264-4F9291A5780D}" type="datetime1">
              <a:rPr lang="en-US" smtClean="0"/>
              <a:pPr/>
              <a:t>6/13/2017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09600" y="1362287"/>
            <a:ext cx="3886200" cy="530352"/>
          </a:xfrm>
          <a:solidFill>
            <a:schemeClr val="accent2"/>
          </a:solidFill>
        </p:spPr>
        <p:txBody>
          <a:bodyPr rtlCol="0" anchor="ctr"/>
          <a:lstStyle>
            <a:lvl1pPr>
              <a:buFontTx/>
              <a:buNone/>
              <a:defRPr sz="20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/>
          </p:nvPr>
        </p:nvSpPr>
        <p:spPr>
          <a:xfrm>
            <a:off x="4800600" y="1362287"/>
            <a:ext cx="3886200" cy="530352"/>
          </a:xfrm>
          <a:solidFill>
            <a:schemeClr val="accent4"/>
          </a:solidFill>
        </p:spPr>
        <p:txBody>
          <a:bodyPr rtlCol="0" anchor="ctr"/>
          <a:lstStyle>
            <a:lvl1pPr>
              <a:buFontTx/>
              <a:buNone/>
              <a:defRPr sz="20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FADB5D-B7A0-47E3-AD2D-B1A6F8614213}" type="datetime1">
              <a:rPr lang="en-US" smtClean="0"/>
              <a:pPr/>
              <a:t>6/13/2017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968126-03FC-49C0-B9B8-2B561CCC3D90}" type="datetime1">
              <a:rPr lang="en-US" smtClean="0"/>
              <a:pPr/>
              <a:t>6/13/2017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</p:spPr>
        <p:txBody>
          <a:bodyPr anchor="b"/>
          <a:lstStyle>
            <a:lvl1pPr algn="l">
              <a:buNone/>
              <a:defRPr sz="42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9A8198-4617-485E-9585-4840B69DBBA6}" type="datetime1">
              <a:rPr lang="en-US" smtClean="0"/>
              <a:pPr/>
              <a:t>6/13/2017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28750"/>
            <a:ext cx="1600200" cy="31242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362200" y="1428750"/>
            <a:ext cx="6400800" cy="32004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7668" y="0"/>
            <a:ext cx="7586332" cy="3419856"/>
          </a:xfrm>
          <a:solidFill>
            <a:schemeClr val="tx2">
              <a:shade val="50000"/>
            </a:schemeClr>
          </a:solidFill>
          <a:ln>
            <a:noFill/>
          </a:ln>
        </p:spPr>
        <p:txBody>
          <a:bodyPr/>
          <a:lstStyle>
            <a:lvl1pPr>
              <a:buNone/>
              <a:defRPr sz="3200"/>
            </a:lvl1pPr>
            <a:extLst/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3490722"/>
            <a:ext cx="7589520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543300"/>
            <a:ext cx="7315200" cy="4572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>
            <a:extLst/>
          </a:lstStyle>
          <a:p>
            <a:fld id="{E4606EA6-EFEA-4C30-9264-4F9291A5780D}" type="datetime1">
              <a:rPr lang="en-US" smtClean="0"/>
              <a:pPr/>
              <a:t>6/13/2017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>
              <a:defRPr sz="2800"/>
            </a:lvl1pPr>
            <a:extLst/>
          </a:lstStyle>
          <a:p>
            <a:pPr algn="ctr"/>
            <a:fld id="{8F82E0A0-C266-4798-8C8F-B9F91E9DA37E}" type="slidenum">
              <a:rPr lang="en-US" sz="28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>
            <a:extLst/>
          </a:lstStyle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352550"/>
            <a:ext cx="8153400" cy="324231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  <a:extLst/>
          </a:lstStyle>
          <a:p>
            <a:fld id="{E4606EA6-EFEA-4C30-9264-4F9291A5780D}" type="datetime1">
              <a:rPr lang="en-US" smtClean="0"/>
              <a:pPr/>
              <a:t>6/13/2017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  <a:extLst/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09517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12946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12946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12350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0" eaLnBrk="1" latinLnBrk="0" hangingPunct="1">
        <a:spcBef>
          <a:spcPct val="0"/>
        </a:spcBef>
        <a:buNone/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Flip Flops</a:t>
            </a:r>
            <a:br>
              <a:rPr lang="en-US" dirty="0" smtClean="0"/>
            </a:br>
            <a:r>
              <a:rPr lang="en-US" dirty="0" smtClean="0"/>
              <a:t>INEL 4207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>
            <a:extLst/>
          </a:lstStyle>
          <a:p>
            <a:r>
              <a:rPr lang="en-US" dirty="0" smtClean="0"/>
              <a:t>Material for </a:t>
            </a:r>
            <a:r>
              <a:rPr lang="en-US" smtClean="0"/>
              <a:t>test </a:t>
            </a:r>
            <a:r>
              <a:rPr lang="en-US" smtClean="0"/>
              <a:t>4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" y="4629150"/>
            <a:ext cx="2184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Gladys O. Ducoudray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Slide Show Tips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quarter" idx="14"/>
          </p:nvPr>
        </p:nvSpPr>
        <p:spPr>
          <a:xfrm>
            <a:off x="4419600" y="1428750"/>
            <a:ext cx="4495800" cy="3505200"/>
          </a:xfrm>
        </p:spPr>
        <p:txBody>
          <a:bodyPr>
            <a:normAutofit fontScale="70000" lnSpcReduction="20000"/>
          </a:bodyPr>
          <a:lstStyle>
            <a:extLst/>
          </a:lstStyle>
          <a:p>
            <a:pPr marL="274320" lvl="1"/>
            <a:r>
              <a:rPr lang="en-US" altLang="x-none" dirty="0" smtClean="0"/>
              <a:t>To present in true widescreen, you’ll need a computer and, optionally, a projector or flat panel that can output widescreen resolutions.</a:t>
            </a:r>
            <a:endParaRPr lang="en-US" dirty="0"/>
          </a:p>
          <a:p>
            <a:pPr marL="274320" lvl="1"/>
            <a:r>
              <a:rPr lang="en-US" altLang="x-none" dirty="0" smtClean="0"/>
              <a:t>Common computer widescreen resolutions are 1280 x 800 and 1440 x 900. (These are 16:10 aspect ratio, but will work well with 16:9 projectors and screens.)</a:t>
            </a:r>
          </a:p>
          <a:p>
            <a:pPr marL="274320" lvl="1"/>
            <a:r>
              <a:rPr lang="en-US" altLang="x-none" dirty="0" smtClean="0"/>
              <a:t>Standard high definition televisions resolutions are1280 x 720 and 1920 x 1080. </a:t>
            </a:r>
          </a:p>
          <a:p>
            <a:pPr marL="274320" lvl="1"/>
            <a:r>
              <a:rPr lang="en-US" altLang="x-none" dirty="0" smtClean="0"/>
              <a:t>Use the Test Pattern on the next slide to verify your slide show settings.</a:t>
            </a:r>
          </a:p>
          <a:p>
            <a:pPr marL="274320"/>
            <a:endParaRPr lang="en-US" dirty="0"/>
          </a:p>
        </p:txBody>
      </p:sp>
      <p:pic>
        <p:nvPicPr>
          <p:cNvPr id="5" name="Rectangl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1352550"/>
            <a:ext cx="3581400" cy="24144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noFill/>
          <a:ln w="76200" cap="flat" cmpd="sng" algn="ctr">
            <a:solidFill>
              <a:schemeClr val="accent4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>
            <a:extLst/>
          </a:lstStyle>
          <a:p>
            <a:endParaRPr lang="en-US"/>
          </a:p>
        </p:txBody>
      </p:sp>
      <p:sp>
        <p:nvSpPr>
          <p:cNvPr id="3" name="Shape 2"/>
          <p:cNvSpPr txBox="1">
            <a:spLocks noChangeArrowheads="1"/>
          </p:cNvSpPr>
          <p:nvPr/>
        </p:nvSpPr>
        <p:spPr>
          <a:xfrm>
            <a:off x="685800" y="285750"/>
            <a:ext cx="7772400" cy="838200"/>
          </a:xfrm>
          <a:prstGeom prst="rect">
            <a:avLst/>
          </a:prstGeom>
        </p:spPr>
        <p:txBody>
          <a:bodyPr>
            <a:normAutofit fontScale="98000"/>
          </a:bodyPr>
          <a:lstStyle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2041" b="0" i="0" u="none" strike="noStrike" kern="1200" cap="none" spc="0" normalizeH="0" baseline="0" noProof="0" dirty="0">
                <a:ln>
                  <a:noFill/>
                </a:ln>
                <a:solidFill>
                  <a:srgbClr val="DDDDDD">
                    <a:alpha val="100000"/>
                  </a:srgb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Widescreen Test Pattern (16:9)</a:t>
            </a:r>
            <a:endParaRPr kumimoji="0" lang="en-US" sz="4898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1143000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001000" y="0"/>
            <a:ext cx="0" cy="5143500"/>
          </a:xfrm>
          <a:prstGeom prst="line">
            <a:avLst/>
          </a:prstGeom>
          <a:noFill/>
          <a:ln w="12700" cap="flat" cmpd="sng" algn="ctr">
            <a:solidFill>
              <a:srgbClr val="0000FF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0" y="4780298"/>
            <a:ext cx="9144000" cy="0"/>
          </a:xfrm>
          <a:prstGeom prst="line">
            <a:avLst/>
          </a:prstGeom>
          <a:noFill/>
          <a:ln w="28575" cap="flat" cmpd="sng" algn="ctr">
            <a:solidFill>
              <a:schemeClr val="accent4">
                <a:shade val="75000"/>
              </a:schemeClr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3276600" y="1352550"/>
            <a:ext cx="2590800" cy="2588406"/>
          </a:xfrm>
          <a:prstGeom prst="ellips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ctr" compatLnSpc="1">
            <a:noAutofit/>
          </a:bodyPr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x-none" b="1" dirty="0" smtClean="0">
                <a:solidFill>
                  <a:srgbClr val="DDDDDD">
                    <a:alpha val="100000"/>
                  </a:srgbClr>
                </a:solidFill>
              </a:rPr>
              <a:t>Aspect Ratio Test</a:t>
            </a:r>
            <a:endParaRPr lang="en-US" sz="4000" dirty="0"/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x-none" sz="1050" dirty="0" smtClean="0">
              <a:solidFill>
                <a:srgbClr val="DDDDDD">
                  <a:alpha val="100000"/>
                </a:srgbClr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x-none" sz="1400" dirty="0" smtClean="0">
                <a:solidFill>
                  <a:srgbClr val="DDDDDD">
                    <a:alpha val="100000"/>
                  </a:srgbClr>
                </a:solidFill>
              </a:rPr>
              <a:t>(Should appear circular)</a:t>
            </a:r>
            <a:endParaRPr lang="en-US" altLang="x-none" sz="1400" dirty="0">
              <a:solidFill>
                <a:srgbClr val="DDDDDD">
                  <a:alpha val="100000"/>
                </a:srgbClr>
              </a:solidFill>
            </a:endParaRP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381000" y="4780299"/>
            <a:ext cx="533400" cy="244249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anchor="t" compatLnSpc="1">
            <a:spAutoFit/>
          </a:bodyPr>
          <a:lstStyle>
            <a:extLst/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x-none" sz="1000" b="1" dirty="0">
                <a:solidFill>
                  <a:schemeClr val="accent1"/>
                </a:solidFill>
                <a:latin typeface="Arial"/>
              </a:rPr>
              <a:t>16x9</a:t>
            </a:r>
            <a:endParaRPr lang="en-US" altLang="x-none" sz="1000" dirty="0">
              <a:solidFill>
                <a:schemeClr val="accent1"/>
              </a:solidFill>
              <a:latin typeface="Arial"/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1143000" y="4399651"/>
            <a:ext cx="6858000" cy="0"/>
          </a:xfrm>
          <a:prstGeom prst="line">
            <a:avLst/>
          </a:prstGeom>
          <a:noFill/>
          <a:ln w="28575" cap="flat" cmpd="sng" algn="ctr">
            <a:solidFill>
              <a:schemeClr val="accent4">
                <a:shade val="75000"/>
              </a:schemeClr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1371600" y="4399651"/>
            <a:ext cx="533400" cy="244249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anchor="t" compatLnSpc="1">
            <a:spAutoFit/>
          </a:bodyPr>
          <a:lstStyle>
            <a:extLst/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x-none" sz="1000" b="1" dirty="0">
                <a:solidFill>
                  <a:schemeClr val="accent1"/>
                </a:solidFill>
                <a:latin typeface="Arial"/>
              </a:rPr>
              <a:t>4x3</a:t>
            </a:r>
            <a:endParaRPr lang="en-US" altLang="x-none" sz="1000" dirty="0">
              <a:solidFill>
                <a:schemeClr val="accent1"/>
              </a:solidFill>
              <a:latin typeface="Arial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8077200" cy="1047750"/>
          </a:xfrm>
        </p:spPr>
        <p:txBody>
          <a:bodyPr anchor="b">
            <a:normAutofit/>
          </a:bodyPr>
          <a:lstStyle>
            <a:extLst/>
          </a:lstStyle>
          <a:p>
            <a:r>
              <a:rPr lang="en-US" dirty="0" smtClean="0"/>
              <a:t>Flip Flops are the basis for memory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609600" y="1504950"/>
            <a:ext cx="2057400" cy="3067050"/>
          </a:xfrm>
        </p:spPr>
        <p:txBody>
          <a:bodyPr>
            <a:normAutofit/>
          </a:bodyPr>
          <a:lstStyle>
            <a:extLst/>
          </a:lstStyle>
          <a:p>
            <a:r>
              <a:rPr lang="en-US" dirty="0" smtClean="0"/>
              <a:t>For memory we need </a:t>
            </a:r>
          </a:p>
          <a:p>
            <a:r>
              <a:rPr lang="en-US" dirty="0" err="1" smtClean="0"/>
              <a:t>FlipFlops</a:t>
            </a:r>
            <a:endParaRPr lang="en-US" dirty="0" smtClean="0"/>
          </a:p>
          <a:p>
            <a:r>
              <a:rPr lang="en-US" dirty="0" smtClean="0"/>
              <a:t>Sense amplifiers</a:t>
            </a:r>
          </a:p>
          <a:p>
            <a:r>
              <a:rPr lang="en-US" dirty="0" smtClean="0"/>
              <a:t>Decoders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1200150"/>
            <a:ext cx="4648200" cy="3757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33400" y="4857750"/>
            <a:ext cx="8233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Figure 15.11 A 2</a:t>
            </a:r>
            <a:r>
              <a:rPr lang="en-US" b="1" i="1" dirty="0" smtClean="0"/>
              <a:t>M+N -bit memory chip organized as an array of 2M rows × 2N columns.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Basic Latch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514475"/>
            <a:ext cx="8286750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1310077" y="4476750"/>
            <a:ext cx="69195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Figure 16.1 (a) Basic latch. (b) The latch with the feedback loop opened. </a:t>
            </a:r>
          </a:p>
          <a:p>
            <a:r>
              <a:rPr lang="en-US" dirty="0" smtClean="0"/>
              <a:t>(c) Determining the operating point(s) of the latch.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RS Latch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3"/>
          </p:nvPr>
        </p:nvGraphicFramePr>
        <p:xfrm>
          <a:off x="609600" y="2089150"/>
          <a:ext cx="38862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295400"/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</a:t>
                      </a:r>
                      <a:r>
                        <a:rPr lang="en-US" baseline="-25000" dirty="0" smtClean="0"/>
                        <a:t>n+1</a:t>
                      </a:r>
                      <a:endParaRPr lang="en-US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Q</a:t>
                      </a:r>
                      <a:r>
                        <a:rPr lang="en-US" baseline="-25000" dirty="0" err="1" smtClean="0"/>
                        <a:t>n</a:t>
                      </a:r>
                      <a:endParaRPr lang="en-US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2"/>
                          </a:solidFill>
                        </a:rPr>
                        <a:t>Not used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" name="Picture 2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3" cstate="print"/>
          <a:srcRect r="42320"/>
          <a:stretch>
            <a:fillRect/>
          </a:stretch>
        </p:blipFill>
        <p:spPr bwMode="auto">
          <a:xfrm>
            <a:off x="5302250" y="1819728"/>
            <a:ext cx="3003550" cy="2657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>
            <a:extLst/>
          </a:lstStyle>
          <a:p>
            <a:r>
              <a:rPr lang="en-US" dirty="0" smtClean="0"/>
              <a:t>Implementation of Clocked SR </a:t>
            </a:r>
            <a:r>
              <a:rPr lang="en-US" dirty="0" err="1" smtClean="0"/>
              <a:t>FlipFlop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10268" y="1657350"/>
            <a:ext cx="3852732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1" y="1657351"/>
            <a:ext cx="4042898" cy="3293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72989"/>
          <a:stretch>
            <a:fillRect/>
          </a:stretch>
        </p:blipFill>
        <p:spPr bwMode="auto">
          <a:xfrm>
            <a:off x="1495425" y="1885950"/>
            <a:ext cx="2238375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5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of Flip Flop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76200" y="1428750"/>
            <a:ext cx="1600200" cy="3124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Assume </a:t>
            </a:r>
          </a:p>
          <a:p>
            <a:r>
              <a:rPr lang="en-US" dirty="0" smtClean="0"/>
              <a:t>Q=0, Q’ =1</a:t>
            </a:r>
          </a:p>
          <a:p>
            <a:r>
              <a:rPr lang="en-US" dirty="0" smtClean="0"/>
              <a:t>Clock and S toggles high</a:t>
            </a:r>
          </a:p>
          <a:p>
            <a:r>
              <a:rPr lang="en-US" dirty="0" smtClean="0"/>
              <a:t>Q’ is pulled down</a:t>
            </a:r>
          </a:p>
          <a:p>
            <a:r>
              <a:rPr lang="en-US" dirty="0" smtClean="0"/>
              <a:t>voltage at Q increases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428750"/>
            <a:ext cx="4494855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5638800" y="2202418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660496" y="2343150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1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" y="4781550"/>
            <a:ext cx="8547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Fig. 16.4 CMOS implementation of a clocked SR flip-flop. The clock signal is denoted by ϕ.</a:t>
            </a: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 l="66552" b="8672"/>
          <a:stretch>
            <a:fillRect/>
          </a:stretch>
        </p:blipFill>
        <p:spPr bwMode="auto">
          <a:xfrm>
            <a:off x="6833581" y="1281113"/>
            <a:ext cx="2234219" cy="190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7315200" y="2735818"/>
            <a:ext cx="2840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⦁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81200" y="2964418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1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974696" y="3867150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1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6" name="Right Arrow 15"/>
          <p:cNvSpPr/>
          <p:nvPr/>
        </p:nvSpPr>
        <p:spPr>
          <a:xfrm rot="16200000">
            <a:off x="1676400" y="3257550"/>
            <a:ext cx="533400" cy="228600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 rot="16200000">
            <a:off x="1676401" y="4019550"/>
            <a:ext cx="533400" cy="228600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 rot="5400000">
            <a:off x="3429000" y="3028951"/>
            <a:ext cx="533400" cy="228600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 rot="16200000">
            <a:off x="5334000" y="2800351"/>
            <a:ext cx="533400" cy="228600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699096" y="3726418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4" grpId="0"/>
      <p:bldP spid="14" grpId="1"/>
      <p:bldP spid="15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1974696" y="3867150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of Flip Flop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76200" y="1428750"/>
            <a:ext cx="1600200" cy="3124200"/>
          </a:xfrm>
        </p:spPr>
        <p:txBody>
          <a:bodyPr>
            <a:normAutofit/>
          </a:bodyPr>
          <a:lstStyle/>
          <a:p>
            <a:r>
              <a:rPr lang="en-US" dirty="0" smtClean="0"/>
              <a:t>Q’ reaches critical point</a:t>
            </a:r>
          </a:p>
          <a:p>
            <a:r>
              <a:rPr lang="en-US" dirty="0" smtClean="0"/>
              <a:t>Q reaches critical point</a:t>
            </a:r>
          </a:p>
          <a:p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1428750"/>
            <a:ext cx="4494855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609600" y="4781550"/>
            <a:ext cx="8547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Fig. 16.4 CMOS implementation of a clocked SR flip-flop. The clock signal is denoted by ϕ.</a:t>
            </a: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 l="66552" b="8672"/>
          <a:stretch>
            <a:fillRect/>
          </a:stretch>
        </p:blipFill>
        <p:spPr bwMode="auto">
          <a:xfrm>
            <a:off x="6833581" y="971551"/>
            <a:ext cx="2234219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7488348" y="2419350"/>
            <a:ext cx="2840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⦁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81200" y="2964418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1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974696" y="3867150"/>
            <a:ext cx="311304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1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699096" y="3726418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2228545" y="2343150"/>
            <a:ext cx="8194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chemeClr val="accent2"/>
                </a:solidFill>
              </a:rPr>
              <a:t>Vdd</a:t>
            </a:r>
            <a:r>
              <a:rPr lang="en-US" dirty="0" smtClean="0">
                <a:solidFill>
                  <a:schemeClr val="accent2"/>
                </a:solidFill>
              </a:rPr>
              <a:t>/2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581345" y="2190750"/>
            <a:ext cx="8194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chemeClr val="accent2"/>
                </a:solidFill>
              </a:rPr>
              <a:t>Vdd</a:t>
            </a:r>
            <a:r>
              <a:rPr lang="en-US" dirty="0" smtClean="0">
                <a:solidFill>
                  <a:schemeClr val="accent2"/>
                </a:solidFill>
              </a:rPr>
              <a:t>/2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53473E-6 L 0.00833 -0.0444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-22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 animBg="1"/>
      <p:bldP spid="21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1974696" y="3867150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of Flip Flop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76200" y="1428750"/>
            <a:ext cx="1600200" cy="3124200"/>
          </a:xfrm>
        </p:spPr>
        <p:txBody>
          <a:bodyPr>
            <a:normAutofit/>
          </a:bodyPr>
          <a:lstStyle/>
          <a:p>
            <a:r>
              <a:rPr lang="en-US" dirty="0" smtClean="0"/>
              <a:t>S toggles Low</a:t>
            </a:r>
          </a:p>
          <a:p>
            <a:r>
              <a:rPr lang="en-US" dirty="0" smtClean="0"/>
              <a:t>Regenerative action restore levels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1428750"/>
            <a:ext cx="4494855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609600" y="4781550"/>
            <a:ext cx="8547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Fig. 16.4 CMOS implementation of a clocked SR flip-flop. The clock signal is denoted by ϕ.</a:t>
            </a: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 l="66552" b="8672"/>
          <a:stretch>
            <a:fillRect/>
          </a:stretch>
        </p:blipFill>
        <p:spPr bwMode="auto">
          <a:xfrm>
            <a:off x="6833581" y="971551"/>
            <a:ext cx="2234219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7488348" y="2419350"/>
            <a:ext cx="2840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⦁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81200" y="2964418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1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974696" y="3867150"/>
            <a:ext cx="311304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1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699096" y="3726418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1752600" y="2354818"/>
            <a:ext cx="1176925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chemeClr val="accent2"/>
                </a:solidFill>
              </a:rPr>
              <a:t>Vdd</a:t>
            </a:r>
            <a:r>
              <a:rPr lang="en-US" dirty="0" smtClean="0">
                <a:solidFill>
                  <a:schemeClr val="accent2"/>
                </a:solidFill>
              </a:rPr>
              <a:t>/2-</a:t>
            </a:r>
            <a:r>
              <a:rPr lang="en-US" dirty="0" smtClean="0">
                <a:solidFill>
                  <a:schemeClr val="accent2"/>
                </a:solidFill>
                <a:sym typeface="Symbol"/>
              </a:rPr>
              <a:t>V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681075" y="2126218"/>
            <a:ext cx="1253869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chemeClr val="accent2"/>
                </a:solidFill>
              </a:rPr>
              <a:t>Vdd</a:t>
            </a:r>
            <a:r>
              <a:rPr lang="en-US" dirty="0" smtClean="0">
                <a:solidFill>
                  <a:schemeClr val="accent2"/>
                </a:solidFill>
              </a:rPr>
              <a:t>/2+</a:t>
            </a:r>
            <a:r>
              <a:rPr lang="en-US" dirty="0" smtClean="0">
                <a:solidFill>
                  <a:schemeClr val="accent2"/>
                </a:solidFill>
                <a:sym typeface="Symbol"/>
              </a:rPr>
              <a:t>V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62200" y="219075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867400" y="211455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1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53473E-6 L 0.00833 -0.0444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-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4 -0.04446 C 0.01007 -0.09818 0.01146 -0.09509 0.01893 -0.13646 C 0.02084 -0.14758 0.01945 -0.15098 0.02431 -0.15931 C 0.03229 -0.17228 0.0467 -0.17228 0.05486 -0.17413 C 0.05747 -0.17691 0.06563 -0.18401 0.06563 -0.17043 " pathEditMode="relative" rAng="0" ptsTypes="ffffA">
                                      <p:cBhvr>
                                        <p:cTn id="2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" y="-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5" grpId="0" animBg="1"/>
      <p:bldP spid="24" grpId="0" animBg="1"/>
      <p:bldP spid="24" grpId="1" animBg="1"/>
      <p:bldP spid="25" grpId="0" animBg="1"/>
      <p:bldP spid="25" grpId="2" animBg="1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Pictures can also be presented more dramatically in widescreen.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>
            <a:extLst/>
          </a:lstStyle>
          <a:p>
            <a:r>
              <a:rPr lang="en-US" dirty="0" smtClean="0"/>
              <a:t>Widescreen Pictures</a:t>
            </a:r>
            <a:endParaRPr lang="en-US" dirty="0"/>
          </a:p>
        </p:txBody>
      </p:sp>
      <p:pic>
        <p:nvPicPr>
          <p:cNvPr id="8" name="j0178459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t="16280" b="16280"/>
          <a:stretch>
            <a:fillRect/>
          </a:stretch>
        </p:blipFill>
        <p:spPr/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descreenPresentatio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WidescreenPresentation</Template>
  <TotalTime>0</TotalTime>
  <Words>357</Words>
  <Application>Microsoft Office PowerPoint</Application>
  <PresentationFormat>On-screen Show (16:9)</PresentationFormat>
  <Paragraphs>89</Paragraphs>
  <Slides>11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WidescreenPresentation</vt:lpstr>
      <vt:lpstr>Flip Flops INEL 4207</vt:lpstr>
      <vt:lpstr>Flip Flops are the basis for memory</vt:lpstr>
      <vt:lpstr>Basic Latch</vt:lpstr>
      <vt:lpstr>RS Latch</vt:lpstr>
      <vt:lpstr>Implementation of Clocked SR FlipFlop</vt:lpstr>
      <vt:lpstr>Function of Flip Flop</vt:lpstr>
      <vt:lpstr>Function of Flip Flop</vt:lpstr>
      <vt:lpstr>Function of Flip Flop</vt:lpstr>
      <vt:lpstr>Widescreen Pictures</vt:lpstr>
      <vt:lpstr>Slide Show Tips</vt:lpstr>
      <vt:lpstr>Slide 11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2015-10-14T01:51:30Z</dcterms:created>
  <dcterms:modified xsi:type="dcterms:W3CDTF">2017-06-13T14:05:43Z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