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65" r:id="rId3"/>
    <p:sldId id="266" r:id="rId4"/>
    <p:sldId id="267" r:id="rId5"/>
    <p:sldId id="257" r:id="rId6"/>
    <p:sldId id="268" r:id="rId7"/>
    <p:sldId id="269" r:id="rId8"/>
    <p:sldId id="258" r:id="rId9"/>
    <p:sldId id="260" r:id="rId10"/>
    <p:sldId id="270" r:id="rId11"/>
    <p:sldId id="271" r:id="rId12"/>
    <p:sldId id="261" r:id="rId13"/>
    <p:sldId id="262" r:id="rId14"/>
    <p:sldId id="273" r:id="rId15"/>
    <p:sldId id="272" r:id="rId16"/>
    <p:sldId id="274" r:id="rId17"/>
    <p:sldId id="275" r:id="rId18"/>
    <p:sldId id="263" r:id="rId19"/>
    <p:sldId id="276" r:id="rId20"/>
    <p:sldId id="277" r:id="rId21"/>
    <p:sldId id="278" r:id="rId22"/>
    <p:sldId id="279" r:id="rId23"/>
    <p:sldId id="280" r:id="rId24"/>
    <p:sldId id="281" r:id="rId25"/>
    <p:sldId id="264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993" autoAdjust="0"/>
  </p:normalViewPr>
  <p:slideViewPr>
    <p:cSldViewPr>
      <p:cViewPr varScale="1">
        <p:scale>
          <a:sx n="80" d="100"/>
          <a:sy n="80" d="100"/>
        </p:scale>
        <p:origin x="-87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overlap val="-25"/>
        <c:axId val="44264448"/>
        <c:axId val="45876352"/>
      </c:barChart>
      <c:catAx>
        <c:axId val="44264448"/>
        <c:scaling>
          <c:orientation val="minMax"/>
        </c:scaling>
        <c:delete val="1"/>
        <c:axPos val="b"/>
        <c:majorTickMark val="none"/>
        <c:tickLblPos val="none"/>
        <c:crossAx val="45876352"/>
        <c:crosses val="autoZero"/>
        <c:auto val="1"/>
        <c:lblAlgn val="ctr"/>
        <c:lblOffset val="100"/>
      </c:catAx>
      <c:valAx>
        <c:axId val="45876352"/>
        <c:scaling>
          <c:orientation val="minMax"/>
        </c:scaling>
        <c:delete val="1"/>
        <c:axPos val="l"/>
        <c:numFmt formatCode="General" sourceLinked="1"/>
        <c:tickLblPos val="none"/>
        <c:crossAx val="44264448"/>
        <c:crosses val="autoZero"/>
        <c:crossBetween val="between"/>
      </c:valAx>
    </c:plotArea>
    <c:legend>
      <c:legendPos val="t"/>
      <c:layout/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 l="4000" r="10769"/>
        <a:stretch xmlns:a="http://schemas.openxmlformats.org/drawingml/2006/main">
          <a:fillRect/>
        </a:stretch>
      </cdr:blipFill>
      <cdr:spPr>
        <a:xfrm xmlns:a="http://schemas.openxmlformats.org/drawingml/2006/main">
          <a:off x="198120" y="0"/>
          <a:ext cx="4754880" cy="35433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9/6/2015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9/6/2015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Frequency Analysis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>
            <a:extLst/>
          </a:lstStyle>
          <a:p>
            <a:r>
              <a:rPr lang="en-US" dirty="0" smtClean="0"/>
              <a:t>Determining capacitance and resistance for pole and zero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11902" b="3786"/>
          <a:stretch>
            <a:fillRect/>
          </a:stretch>
        </p:blipFill>
        <p:spPr bwMode="auto">
          <a:xfrm>
            <a:off x="152543" y="590550"/>
            <a:ext cx="8357318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ounded Rectangle 5"/>
          <p:cNvSpPr/>
          <p:nvPr/>
        </p:nvSpPr>
        <p:spPr>
          <a:xfrm>
            <a:off x="152400" y="590550"/>
            <a:ext cx="8382000" cy="2819400"/>
          </a:xfrm>
          <a:prstGeom prst="roundRect">
            <a:avLst>
              <a:gd name="adj" fmla="val 7644"/>
            </a:avLst>
          </a:prstGeom>
          <a:solidFill>
            <a:srgbClr val="2DA2BF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pole frequency by inspection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4114800" cy="32686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Reduce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sig</a:t>
            </a:r>
            <a:r>
              <a:rPr lang="en-US" i="1" dirty="0" smtClean="0"/>
              <a:t> to zero</a:t>
            </a:r>
          </a:p>
          <a:p>
            <a:r>
              <a:rPr lang="en-US" dirty="0" smtClean="0"/>
              <a:t>Consider each capacitor separately</a:t>
            </a:r>
          </a:p>
          <a:p>
            <a:pPr lvl="1"/>
            <a:r>
              <a:rPr lang="en-US" dirty="0" smtClean="0"/>
              <a:t>(treat the other capacitors as short circuit)</a:t>
            </a:r>
          </a:p>
          <a:p>
            <a:r>
              <a:rPr lang="en-US" dirty="0" smtClean="0"/>
              <a:t>Find the total resistance between the terminals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 l="4610" t="55430" r="12441"/>
          <a:stretch>
            <a:fillRect/>
          </a:stretch>
        </p:blipFill>
        <p:spPr bwMode="auto">
          <a:xfrm>
            <a:off x="4729610" y="1657350"/>
            <a:ext cx="398758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</a:t>
            </a:r>
            <a:r>
              <a:rPr lang="en-US" dirty="0" smtClean="0"/>
              <a:t>values for the coupling and by-pass </a:t>
            </a:r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81000" y="1352551"/>
            <a:ext cx="4343400" cy="32686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</a:t>
            </a:r>
            <a:r>
              <a:rPr lang="en-US" dirty="0" smtClean="0"/>
              <a:t>capacitors are typically required for </a:t>
            </a:r>
            <a:r>
              <a:rPr lang="en-US" dirty="0" smtClean="0"/>
              <a:t>discrete amplifier designs</a:t>
            </a:r>
          </a:p>
          <a:p>
            <a:pPr lvl="1"/>
            <a:r>
              <a:rPr lang="en-US" i="1" dirty="0" smtClean="0"/>
              <a:t>C</a:t>
            </a:r>
            <a:r>
              <a:rPr lang="en-US" i="1" baseline="-25000" dirty="0" smtClean="0"/>
              <a:t>S</a:t>
            </a:r>
            <a:r>
              <a:rPr lang="en-US" i="1" dirty="0" smtClean="0"/>
              <a:t> </a:t>
            </a:r>
            <a:r>
              <a:rPr lang="en-US" i="1" dirty="0" smtClean="0"/>
              <a:t>is first determined to satisfy needed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1"/>
            <a:r>
              <a:rPr lang="en-US" i="1" dirty="0" smtClean="0"/>
              <a:t>C</a:t>
            </a:r>
            <a:r>
              <a:rPr lang="en-US" i="1" baseline="-25000" dirty="0" smtClean="0"/>
              <a:t>C1</a:t>
            </a:r>
            <a:r>
              <a:rPr lang="en-US" i="1" dirty="0" smtClean="0"/>
              <a:t> </a:t>
            </a:r>
            <a:r>
              <a:rPr lang="en-US" i="1" dirty="0" smtClean="0"/>
              <a:t>and C</a:t>
            </a:r>
            <a:r>
              <a:rPr lang="en-US" i="1" baseline="-25000" dirty="0" smtClean="0"/>
              <a:t>C2</a:t>
            </a:r>
            <a:r>
              <a:rPr lang="en-US" i="1" dirty="0" smtClean="0"/>
              <a:t> are chosen such that poles are 5 to </a:t>
            </a:r>
            <a:r>
              <a:rPr lang="en-US" i="1" dirty="0" smtClean="0"/>
              <a:t>10 </a:t>
            </a:r>
            <a:r>
              <a:rPr lang="en-US" dirty="0" smtClean="0"/>
              <a:t>times </a:t>
            </a:r>
            <a:r>
              <a:rPr lang="en-US" dirty="0" smtClean="0"/>
              <a:t>lower than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L</a:t>
            </a:r>
            <a:endParaRPr lang="en-US" baseline="-250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 l="1888" r="9796"/>
          <a:stretch>
            <a:fillRect/>
          </a:stretch>
        </p:blipFill>
        <p:spPr bwMode="auto">
          <a:xfrm>
            <a:off x="4626897" y="1333797"/>
            <a:ext cx="4059904" cy="34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Parasitic Capacitances in the MOSFETs transistor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543800" cy="457200"/>
          </a:xfrm>
        </p:spPr>
        <p:txBody>
          <a:bodyPr>
            <a:normAutofit/>
          </a:bodyPr>
          <a:lstStyle>
            <a:extLst/>
          </a:lstStyle>
          <a:p>
            <a:r>
              <a:rPr lang="en-US" sz="2400" b="1" dirty="0" smtClean="0"/>
              <a:t>Internal Capacitive Effects and the High-Frequency </a:t>
            </a:r>
            <a:r>
              <a:rPr lang="en-US" sz="2400" b="1" dirty="0" smtClean="0"/>
              <a:t>Model</a:t>
            </a:r>
            <a:endParaRPr lang="en-US" sz="24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-618" b="12078"/>
          <a:stretch>
            <a:fillRect/>
          </a:stretch>
        </p:blipFill>
        <p:spPr bwMode="auto">
          <a:xfrm>
            <a:off x="1557668" y="0"/>
            <a:ext cx="7586332" cy="341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C</a:t>
            </a:r>
            <a:r>
              <a:rPr lang="en-US" dirty="0" smtClean="0"/>
              <a:t>apacitance </a:t>
            </a:r>
            <a:r>
              <a:rPr lang="en-US" dirty="0" smtClean="0"/>
              <a:t>in the </a:t>
            </a:r>
            <a:r>
              <a:rPr lang="en-US" dirty="0" smtClean="0"/>
              <a:t>MOSFET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There are basically two types of internal capacitance in the </a:t>
            </a:r>
            <a:r>
              <a:rPr lang="en-US" dirty="0" smtClean="0"/>
              <a:t>MOSFET</a:t>
            </a:r>
          </a:p>
          <a:p>
            <a:pPr lvl="1"/>
            <a:r>
              <a:rPr lang="en-US" dirty="0" smtClean="0"/>
              <a:t>Gate </a:t>
            </a:r>
            <a:r>
              <a:rPr lang="en-US" dirty="0" smtClean="0"/>
              <a:t>capacitance effect: the gate electrode forms a parallel-plate capacitor with gate oxide in the </a:t>
            </a:r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Junction </a:t>
            </a:r>
            <a:r>
              <a:rPr lang="en-US" dirty="0" smtClean="0"/>
              <a:t>capacitance effect: the source/body and drain/body are </a:t>
            </a:r>
            <a:r>
              <a:rPr lang="en-US" dirty="0" err="1" smtClean="0"/>
              <a:t>pn</a:t>
            </a:r>
            <a:r>
              <a:rPr lang="en-US" dirty="0" smtClean="0"/>
              <a:t>-junctions at reverse bias </a:t>
            </a:r>
            <a:r>
              <a:rPr lang="en-US" dirty="0" smtClean="0"/>
              <a:t>The </a:t>
            </a:r>
            <a:r>
              <a:rPr lang="en-US" dirty="0" smtClean="0"/>
              <a:t>gate capacitive </a:t>
            </a:r>
            <a:r>
              <a:rPr lang="en-US" dirty="0" smtClean="0"/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capacitance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MOSFET in triode region: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MOSFET in saturation region:</a:t>
            </a:r>
          </a:p>
          <a:p>
            <a:endParaRPr lang="en-US" dirty="0" smtClean="0"/>
          </a:p>
          <a:p>
            <a:r>
              <a:rPr lang="en-US" dirty="0" smtClean="0"/>
              <a:t>MOSFET </a:t>
            </a:r>
            <a:r>
              <a:rPr lang="en-US" dirty="0" smtClean="0"/>
              <a:t>in cutoff region</a:t>
            </a:r>
            <a:r>
              <a:rPr lang="en-US" dirty="0" smtClean="0"/>
              <a:t>:</a:t>
            </a:r>
            <a:endParaRPr lang="en-US" altLang="x-none" dirty="0" smtClean="0"/>
          </a:p>
          <a:p>
            <a:endParaRPr lang="en-US" dirty="0"/>
          </a:p>
        </p:txBody>
      </p:sp>
      <p:graphicFrame>
        <p:nvGraphicFramePr>
          <p:cNvPr id="27650" name="Content Placeholder 9"/>
          <p:cNvGraphicFramePr>
            <a:graphicFrameLocks noChangeAspect="1"/>
          </p:cNvGraphicFramePr>
          <p:nvPr/>
        </p:nvGraphicFramePr>
        <p:xfrm>
          <a:off x="4887911" y="1276350"/>
          <a:ext cx="3005801" cy="685800"/>
        </p:xfrm>
        <a:graphic>
          <a:graphicData uri="http://schemas.openxmlformats.org/presentationml/2006/ole">
            <p:oleObj spid="_x0000_s27650" name="Equation" r:id="rId3" imgW="1498320" imgH="34272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355838" y="2343150"/>
          <a:ext cx="3483362" cy="685800"/>
        </p:xfrm>
        <a:graphic>
          <a:graphicData uri="http://schemas.openxmlformats.org/presentationml/2006/ole">
            <p:oleObj spid="_x0000_s27651" name="Equation" r:id="rId4" imgW="1803240" imgH="355320" progId="Equation.3">
              <p:embed/>
            </p:oleObj>
          </a:graphicData>
        </a:graphic>
      </p:graphicFrame>
      <p:graphicFrame>
        <p:nvGraphicFramePr>
          <p:cNvPr id="27652" name="Content Placeholder 9"/>
          <p:cNvGraphicFramePr>
            <a:graphicFrameLocks noChangeAspect="1"/>
          </p:cNvGraphicFramePr>
          <p:nvPr/>
        </p:nvGraphicFramePr>
        <p:xfrm>
          <a:off x="4953000" y="3613150"/>
          <a:ext cx="2036763" cy="1092200"/>
        </p:xfrm>
        <a:graphic>
          <a:graphicData uri="http://schemas.openxmlformats.org/presentationml/2006/ole">
            <p:oleObj spid="_x0000_s27652" name="Equation" r:id="rId5" imgW="101592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Cov</a:t>
            </a:r>
            <a:r>
              <a:rPr lang="en-US" dirty="0" smtClean="0"/>
              <a:t> is the Overlap Capacitance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0" y="1352550"/>
            <a:ext cx="3962400" cy="32766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Overlap capacitance: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 overlap is the length of the drain/source under the gate</a:t>
            </a:r>
            <a:endParaRPr lang="en-US" altLang="x-none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2114550"/>
          <a:ext cx="2283460" cy="552450"/>
        </p:xfrm>
        <a:graphic>
          <a:graphicData uri="http://schemas.openxmlformats.org/presentationml/2006/ole">
            <p:oleObj spid="_x0000_s26628" name="Equation" r:id="rId4" imgW="787320" imgH="190440" progId="Equation.3">
              <p:embed/>
            </p:oleObj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618" b="12078"/>
          <a:stretch>
            <a:fillRect/>
          </a:stretch>
        </p:blipFill>
        <p:spPr bwMode="auto">
          <a:xfrm>
            <a:off x="3312928" y="1371600"/>
            <a:ext cx="621207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Junction 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Junction capacitance includes components from the bottom side and from the side walls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simplified expression are given </a:t>
            </a:r>
            <a:r>
              <a:rPr lang="en-US" dirty="0" smtClean="0"/>
              <a:t>by: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64871" y="3181350"/>
          <a:ext cx="3750129" cy="990600"/>
        </p:xfrm>
        <a:graphic>
          <a:graphicData uri="http://schemas.openxmlformats.org/presentationml/2006/ole">
            <p:oleObj spid="_x0000_s28674" name="Equation" r:id="rId3" imgW="20192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MOSFET High Frequency Model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495800" y="1352549"/>
            <a:ext cx="4648200" cy="3268625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Simplified </a:t>
            </a:r>
            <a:r>
              <a:rPr lang="en-US" sz="2000" dirty="0" smtClean="0"/>
              <a:t>high-frequency MOSFET model</a:t>
            </a:r>
          </a:p>
          <a:p>
            <a:r>
              <a:rPr lang="en-US" sz="2000" dirty="0" smtClean="0"/>
              <a:t>Source </a:t>
            </a:r>
            <a:r>
              <a:rPr lang="en-US" sz="2000" dirty="0" smtClean="0"/>
              <a:t>and body terminals are shorted</a:t>
            </a:r>
          </a:p>
          <a:p>
            <a:r>
              <a:rPr lang="en-US" sz="2000" i="1" dirty="0" err="1" smtClean="0"/>
              <a:t>Cgd</a:t>
            </a:r>
            <a:r>
              <a:rPr lang="en-US" sz="2000" i="1" dirty="0" smtClean="0"/>
              <a:t> </a:t>
            </a:r>
            <a:r>
              <a:rPr lang="en-US" sz="2000" i="1" dirty="0" smtClean="0"/>
              <a:t>plays an important role in the </a:t>
            </a:r>
            <a:r>
              <a:rPr lang="en-US" sz="2000" i="1" dirty="0" smtClean="0"/>
              <a:t>amplifier </a:t>
            </a:r>
            <a:r>
              <a:rPr lang="en-US" sz="2000" dirty="0" smtClean="0"/>
              <a:t>frequency </a:t>
            </a:r>
            <a:r>
              <a:rPr lang="en-US" sz="2000" dirty="0" smtClean="0"/>
              <a:t>response</a:t>
            </a:r>
          </a:p>
          <a:p>
            <a:r>
              <a:rPr lang="en-US" sz="2000" i="1" dirty="0" err="1" smtClean="0"/>
              <a:t>Cdb</a:t>
            </a:r>
            <a:r>
              <a:rPr lang="en-US" sz="2000" i="1" dirty="0" smtClean="0"/>
              <a:t> </a:t>
            </a:r>
            <a:r>
              <a:rPr lang="en-US" sz="2000" i="1" dirty="0" smtClean="0"/>
              <a:t>is neglected to simplify the analysis</a:t>
            </a:r>
            <a:endParaRPr lang="en-US" sz="2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825" y="1352550"/>
            <a:ext cx="44481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7725" y="3257550"/>
            <a:ext cx="34956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77925" y="3646488"/>
          <a:ext cx="2293938" cy="1516062"/>
        </p:xfrm>
        <a:graphic>
          <a:graphicData uri="http://schemas.openxmlformats.org/presentationml/2006/ole">
            <p:oleObj spid="_x0000_s29700" name="Equation" r:id="rId5" imgW="13842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Unity Gain Frequency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dirty="0" smtClean="0"/>
              <a:t>The frequency at which the current gain becomes unity</a:t>
            </a:r>
          </a:p>
          <a:p>
            <a:r>
              <a:rPr lang="en-US" sz="3200" dirty="0" err="1" smtClean="0"/>
              <a:t>f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 </a:t>
            </a:r>
            <a:r>
              <a:rPr lang="en-US" sz="3200" dirty="0" smtClean="0"/>
              <a:t>Is typically used as an indicator to evaluate the high-frequency capability</a:t>
            </a:r>
            <a:endParaRPr lang="en-US" sz="5400" dirty="0" smtClean="0"/>
          </a:p>
          <a:p>
            <a:r>
              <a:rPr lang="en-US" sz="3200" dirty="0" smtClean="0"/>
              <a:t>Smaller </a:t>
            </a:r>
            <a:r>
              <a:rPr lang="en-US" sz="3200" dirty="0" smtClean="0"/>
              <a:t>parasitic capacitances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gs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gd</a:t>
            </a:r>
            <a:r>
              <a:rPr lang="en-US" sz="3200" i="1" dirty="0" smtClean="0"/>
              <a:t> are desirable for higher unity-gain </a:t>
            </a:r>
            <a:r>
              <a:rPr lang="en-US" sz="3200" i="1" dirty="0" smtClean="0"/>
              <a:t>frequency</a:t>
            </a:r>
            <a:endParaRPr lang="en-US" altLang="x-none" sz="3200" dirty="0" smtClean="0"/>
          </a:p>
          <a:p>
            <a:pPr marL="27432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for unity frequency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93" y="1809750"/>
            <a:ext cx="564458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1208" y="1733549"/>
            <a:ext cx="3335591" cy="290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Midband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frequency range of interest for amplifiers</a:t>
            </a:r>
          </a:p>
          <a:p>
            <a:pPr lvl="1"/>
            <a:r>
              <a:rPr lang="en-US" dirty="0" smtClean="0"/>
              <a:t>Large capacitors can be treated as short circuit and small capacitors can be treated as open circuit</a:t>
            </a:r>
          </a:p>
          <a:p>
            <a:pPr lvl="1"/>
            <a:r>
              <a:rPr lang="en-US" dirty="0" smtClean="0"/>
              <a:t>Gain is constant and can be obtained by small-signal analysis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 l="9985" r="12908" b="3030"/>
          <a:stretch>
            <a:fillRect/>
          </a:stretch>
        </p:blipFill>
        <p:spPr bwMode="auto">
          <a:xfrm>
            <a:off x="4572000" y="1733551"/>
            <a:ext cx="7061478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867400" y="1504950"/>
            <a:ext cx="3276600" cy="2971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95800" y="1504950"/>
            <a:ext cx="1371600" cy="2971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for unity frequency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unity-gain frequency can also be expressed </a:t>
            </a:r>
            <a:r>
              <a:rPr lang="en-US" dirty="0" smtClean="0"/>
              <a:t>as</a:t>
            </a:r>
            <a:endParaRPr lang="en-US" dirty="0" smtClean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9569"/>
            <a:ext cx="3848387" cy="165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0" y="1352550"/>
            <a:ext cx="4572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dirty="0" smtClean="0"/>
              <a:t>The unity-gain frequency is strongly influenced by the channel </a:t>
            </a:r>
            <a:r>
              <a:rPr lang="en-US" sz="2800" dirty="0" smtClean="0"/>
              <a:t>length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dirty="0" smtClean="0"/>
              <a:t>Higher </a:t>
            </a:r>
            <a:r>
              <a:rPr lang="en-US" sz="2800" dirty="0" smtClean="0"/>
              <a:t>unity-gain frequency can be achieved for a given MOSFET by increasing the bias current or the overdrive voltage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8110"/>
            <a:ext cx="8153400" cy="1005840"/>
          </a:xfrm>
        </p:spPr>
        <p:txBody>
          <a:bodyPr/>
          <a:lstStyle/>
          <a:p>
            <a:r>
              <a:rPr lang="en-US" sz="3200" dirty="0" smtClean="0"/>
              <a:t>Common Source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Midband</a:t>
            </a:r>
            <a:r>
              <a:rPr lang="en-US" sz="2000" dirty="0" smtClean="0"/>
              <a:t> gain: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Frequency response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76157"/>
            <a:ext cx="3886200" cy="158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0725" y="1428750"/>
            <a:ext cx="22002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27471" y="1809751"/>
          <a:ext cx="2104103" cy="609600"/>
        </p:xfrm>
        <a:graphic>
          <a:graphicData uri="http://schemas.openxmlformats.org/presentationml/2006/ole">
            <p:oleObj spid="_x0000_s32772" name="Equation" r:id="rId5" imgW="1358640" imgH="39348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838201" y="2952750"/>
          <a:ext cx="3429000" cy="1270241"/>
        </p:xfrm>
        <a:graphic>
          <a:graphicData uri="http://schemas.openxmlformats.org/presentationml/2006/ole">
            <p:oleObj spid="_x0000_s32774" name="Equation" r:id="rId6" imgW="2158920" imgH="799920" progId="Equation.3">
              <p:embed/>
            </p:oleObj>
          </a:graphicData>
        </a:graphic>
      </p:graphicFrame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4048" y="-19050"/>
            <a:ext cx="494995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common-source amplifier has one zero and two poles at higher </a:t>
            </a:r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amplifier gain falls off at frequencies beyond </a:t>
            </a:r>
            <a:r>
              <a:rPr lang="en-US" dirty="0" err="1" smtClean="0"/>
              <a:t>midband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amplifier bandwidth is defined by the 3-dB frequency which is typically evaluated by the </a:t>
            </a:r>
            <a:r>
              <a:rPr lang="en-US" dirty="0" smtClean="0"/>
              <a:t>dominant pole </a:t>
            </a:r>
            <a:r>
              <a:rPr lang="en-US" dirty="0" smtClean="0"/>
              <a:t>(the lowest-frequency pole) in the transfer function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Common Source Amplifier</a:t>
            </a:r>
            <a:endParaRPr lang="en-US" dirty="0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7008" y="1276350"/>
            <a:ext cx="67177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</a:t>
            </a:r>
            <a:r>
              <a:rPr lang="en-US" dirty="0" smtClean="0"/>
              <a:t>Analysis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Assuming the gain is nearly constant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</a:t>
            </a:r>
            <a:r>
              <a:rPr lang="en-US" dirty="0" smtClean="0"/>
              <a:t> </a:t>
            </a:r>
            <a:r>
              <a:rPr lang="en-US" i="1" dirty="0" smtClean="0"/>
              <a:t>-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m</a:t>
            </a:r>
            <a:r>
              <a:rPr lang="en-US" i="1" dirty="0" err="1" smtClean="0"/>
              <a:t>R’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the equivalent capacitance of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gd</a:t>
            </a:r>
            <a:r>
              <a:rPr lang="en-US" i="1" dirty="0" smtClean="0"/>
              <a:t> at the input (with identical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gd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204" y="2952750"/>
            <a:ext cx="3835922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02609" y="2800350"/>
            <a:ext cx="52959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447675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Miller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Analysis Technique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1276350"/>
            <a:ext cx="4953000" cy="38671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Neglect the small current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gd</a:t>
            </a:r>
            <a:r>
              <a:rPr lang="en-US" sz="2000" i="1" dirty="0" smtClean="0"/>
              <a:t> at the </a:t>
            </a:r>
            <a:r>
              <a:rPr lang="en-US" sz="2000" i="1" dirty="0" smtClean="0"/>
              <a:t>output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dominant pole is normally determined by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eq</a:t>
            </a:r>
            <a:endParaRPr lang="en-US" sz="2000" i="1" baseline="-25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frequency response of the common-source amplifier is approximated by a STC</a:t>
            </a:r>
            <a:endParaRPr lang="en-US" sz="2000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50" y="1657350"/>
            <a:ext cx="4741068" cy="225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724400" y="348615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0" y="1627566"/>
            <a:ext cx="3600450" cy="109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638425"/>
            <a:ext cx="1676400" cy="49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249295"/>
            <a:ext cx="2347912" cy="31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en-US"/>
          </a:p>
        </p:txBody>
      </p:sp>
      <p:sp>
        <p:nvSpPr>
          <p:cNvPr id="3" name="Shape 2"/>
          <p:cNvSpPr txBox="1">
            <a:spLocks noChangeArrowheads="1"/>
          </p:cNvSpPr>
          <p:nvPr/>
        </p:nvSpPr>
        <p:spPr>
          <a:xfrm>
            <a:off x="685800" y="285750"/>
            <a:ext cx="7772400" cy="838200"/>
          </a:xfrm>
          <a:prstGeom prst="rect">
            <a:avLst/>
          </a:prstGeom>
        </p:spPr>
        <p:txBody>
          <a:bodyPr>
            <a:normAutofit fontScale="98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41" b="0" i="0" u="none" strike="noStrike" kern="1200" cap="none" spc="0" normalizeH="0" baseline="0" noProof="0" dirty="0">
                <a:ln>
                  <a:noFill/>
                </a:ln>
                <a:solidFill>
                  <a:srgbClr val="DDDDDD">
                    <a:alpha val="10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Widescreen Test Pattern (16:9)</a:t>
            </a:r>
            <a:endParaRPr kumimoji="0" lang="en-US" sz="4898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76600" y="1352550"/>
            <a:ext cx="2590800" cy="258840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Autofit/>
          </a:bodyPr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b="1" dirty="0" smtClean="0">
                <a:solidFill>
                  <a:srgbClr val="DDDDDD">
                    <a:alpha val="100000"/>
                  </a:srgbClr>
                </a:solidFill>
              </a:rPr>
              <a:t>Aspect Ratio Test</a:t>
            </a:r>
            <a:endParaRPr lang="en-US" sz="40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x-none" sz="1050" dirty="0" smtClean="0">
              <a:solidFill>
                <a:srgbClr val="DDDDDD">
                  <a:alpha val="10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400" dirty="0" smtClean="0">
                <a:solidFill>
                  <a:srgbClr val="DDDDDD">
                    <a:alpha val="100000"/>
                  </a:srgbClr>
                </a:solidFill>
              </a:rPr>
              <a:t>(Should appear circular)</a:t>
            </a:r>
            <a:endParaRPr lang="en-US" altLang="x-none" sz="1400" dirty="0">
              <a:solidFill>
                <a:srgbClr val="DDDDDD">
                  <a:alpha val="100000"/>
                </a:srgbClr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1000" y="4780299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16x9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371600" y="4399651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4x3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581400" cy="32686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Low-frequency band:</a:t>
            </a:r>
          </a:p>
          <a:p>
            <a:pPr lvl="1"/>
            <a:r>
              <a:rPr lang="en-US" dirty="0" smtClean="0"/>
              <a:t>Gain drops at frequencies lower than </a:t>
            </a:r>
            <a:r>
              <a:rPr lang="en-US" i="1" dirty="0" err="1" smtClean="0"/>
              <a:t>fL</a:t>
            </a:r>
            <a:endParaRPr lang="en-US" i="1" dirty="0" smtClean="0"/>
          </a:p>
          <a:p>
            <a:pPr lvl="1"/>
            <a:r>
              <a:rPr lang="en-US" dirty="0" smtClean="0"/>
              <a:t>Large capacitors can no longer be treated as short circuit</a:t>
            </a:r>
          </a:p>
          <a:p>
            <a:pPr lvl="1"/>
            <a:r>
              <a:rPr lang="en-US" dirty="0" smtClean="0"/>
              <a:t>The gain roll-off is mainly due to coupling and by-pass capacitors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 l="1769" t="-2939" r="12908" b="3030"/>
          <a:stretch>
            <a:fillRect/>
          </a:stretch>
        </p:blipFill>
        <p:spPr bwMode="auto">
          <a:xfrm>
            <a:off x="4150659" y="1657350"/>
            <a:ext cx="758414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248400" y="1504950"/>
            <a:ext cx="3276600" cy="2971800"/>
          </a:xfrm>
          <a:prstGeom prst="roundRect">
            <a:avLst>
              <a:gd name="adj" fmla="val 544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14800" y="1504950"/>
            <a:ext cx="2133600" cy="2971800"/>
          </a:xfrm>
          <a:prstGeom prst="roundRect">
            <a:avLst>
              <a:gd name="adj" fmla="val 6242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276600" cy="32686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High-frequency band:</a:t>
            </a:r>
          </a:p>
          <a:p>
            <a:pPr lvl="1"/>
            <a:r>
              <a:rPr lang="en-US" dirty="0" smtClean="0"/>
              <a:t>Gain drops at frequencies higher than </a:t>
            </a:r>
            <a:r>
              <a:rPr lang="en-US" i="1" dirty="0" err="1" smtClean="0"/>
              <a:t>fH</a:t>
            </a:r>
            <a:endParaRPr lang="en-US" i="1" dirty="0" smtClean="0"/>
          </a:p>
          <a:p>
            <a:pPr lvl="1"/>
            <a:r>
              <a:rPr lang="en-US" dirty="0" smtClean="0"/>
              <a:t>Small capacitors can no longer treated as open circuit</a:t>
            </a:r>
          </a:p>
          <a:p>
            <a:pPr lvl="1"/>
            <a:r>
              <a:rPr lang="en-US" dirty="0" smtClean="0"/>
              <a:t>The gain roll-off is mainly due to parasitic capacitances of the MOSFETs 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 l="47434" t="-2939" r="12908" b="3030"/>
          <a:stretch>
            <a:fillRect/>
          </a:stretch>
        </p:blipFill>
        <p:spPr bwMode="auto">
          <a:xfrm>
            <a:off x="4561324" y="1492894"/>
            <a:ext cx="4226008" cy="328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343400" y="1504950"/>
            <a:ext cx="4419600" cy="3352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Low Frequency Response for Common Source Amplifiers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 cstate="print"/>
          <a:srcRect l="4610"/>
          <a:stretch>
            <a:fillRect/>
          </a:stretch>
        </p:blipFill>
        <p:spPr bwMode="auto">
          <a:xfrm>
            <a:off x="5791200" y="742950"/>
            <a:ext cx="327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09600" y="1047750"/>
            <a:ext cx="3886200" cy="530352"/>
          </a:xfrm>
        </p:spPr>
        <p:txBody>
          <a:bodyPr/>
          <a:lstStyle/>
          <a:p>
            <a:r>
              <a:rPr lang="en-US" dirty="0" smtClean="0"/>
              <a:t>Small Signal Analysis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5599" y="1885950"/>
          <a:ext cx="4157663" cy="685800"/>
        </p:xfrm>
        <a:graphic>
          <a:graphicData uri="http://schemas.openxmlformats.org/presentationml/2006/ole">
            <p:oleObj spid="_x0000_s3076" name="Equation" r:id="rId5" imgW="2463480" imgH="4060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26479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pole derivation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59256" y="3181350"/>
          <a:ext cx="2941144" cy="1752600"/>
        </p:xfrm>
        <a:graphic>
          <a:graphicData uri="http://schemas.openxmlformats.org/presentationml/2006/ole">
            <p:oleObj spid="_x0000_s3077" name="Equation" r:id="rId6" imgW="1854000" imgH="11048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19947" y="3867150"/>
          <a:ext cx="1991033" cy="685800"/>
        </p:xfrm>
        <a:graphic>
          <a:graphicData uri="http://schemas.openxmlformats.org/presentationml/2006/ole">
            <p:oleObj spid="_x0000_s3078" name="Equation" r:id="rId7" imgW="114300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81400" y="340995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-76200" y="2647950"/>
            <a:ext cx="5638800" cy="249555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Frequency Response for Common Source Amplifiers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Pole Derivation (KCL)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Small signal Analysis Diagram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t="26584" r="50316" b="49582"/>
          <a:stretch>
            <a:fillRect/>
          </a:stretch>
        </p:blipFill>
        <p:spPr bwMode="auto">
          <a:xfrm>
            <a:off x="401620" y="2724150"/>
            <a:ext cx="4386378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 l="4610" t="56703"/>
          <a:stretch>
            <a:fillRect/>
          </a:stretch>
        </p:blipFill>
        <p:spPr bwMode="auto">
          <a:xfrm>
            <a:off x="4822015" y="2190750"/>
            <a:ext cx="485538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Frequency Response for Common Source Amplifiers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28600" y="1362287"/>
            <a:ext cx="3886200" cy="530352"/>
          </a:xfrm>
        </p:spPr>
        <p:txBody>
          <a:bodyPr/>
          <a:lstStyle/>
          <a:p>
            <a:r>
              <a:rPr lang="en-US" dirty="0" smtClean="0"/>
              <a:t>Third Pole derivation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 l="4610" t="56703" r="12441"/>
          <a:stretch>
            <a:fillRect/>
          </a:stretch>
        </p:blipFill>
        <p:spPr bwMode="auto">
          <a:xfrm>
            <a:off x="4464644" y="1885950"/>
            <a:ext cx="4222156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2038351"/>
          <a:ext cx="3229492" cy="2873134"/>
        </p:xfrm>
        <a:graphic>
          <a:graphicData uri="http://schemas.openxmlformats.org/presentationml/2006/ole">
            <p:oleObj spid="_x0000_s4098" name="Equation" r:id="rId4" imgW="1841400" imgH="163800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" y="1962150"/>
            <a:ext cx="3352800" cy="3181350"/>
          </a:xfrm>
          <a:prstGeom prst="roundRect">
            <a:avLst>
              <a:gd name="adj" fmla="val 95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Low Frequency Response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3398"/>
          <a:stretch>
            <a:fillRect/>
          </a:stretch>
        </p:blipFill>
        <p:spPr bwMode="auto">
          <a:xfrm>
            <a:off x="5486400" y="1733550"/>
            <a:ext cx="433310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 t="74591" r="24829" b="12459"/>
          <a:stretch>
            <a:fillRect/>
          </a:stretch>
        </p:blipFill>
        <p:spPr bwMode="auto">
          <a:xfrm>
            <a:off x="58201" y="1467258"/>
            <a:ext cx="5199599" cy="875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 t="85383" r="64928" b="2746"/>
          <a:stretch>
            <a:fillRect/>
          </a:stretch>
        </p:blipFill>
        <p:spPr bwMode="auto">
          <a:xfrm>
            <a:off x="1201201" y="3333750"/>
            <a:ext cx="2532599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762000" y="2952750"/>
            <a:ext cx="3505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9600" y="2800350"/>
            <a:ext cx="3810000" cy="19050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Determining Lower 3dB Frequency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52400" y="1352550"/>
            <a:ext cx="5029200" cy="3429000"/>
          </a:xfrm>
        </p:spPr>
        <p:txBody>
          <a:bodyPr>
            <a:normAutofit/>
          </a:bodyPr>
          <a:lstStyle>
            <a:extLst/>
          </a:lstStyle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Coupling and by-pass capacitors result in a high-pass frequency response with three poles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If the poles are sufficiently separated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Bode plot can be used to evaluate the response for simplicity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lower 3-dB frequency is the highest-frequency pole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 smtClean="0">
                <a:latin typeface="Symbol" pitchFamily="18" charset="2"/>
              </a:rPr>
              <a:t>w</a:t>
            </a:r>
            <a:r>
              <a:rPr lang="en-US" i="1" baseline="-25000" dirty="0" smtClean="0"/>
              <a:t>P2</a:t>
            </a:r>
            <a:r>
              <a:rPr lang="en-US" i="1" dirty="0" smtClean="0"/>
              <a:t> is typically the highest-frequency pole due to small resistance of 1/gm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If the poles are located closely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lower 3-dB frequency has to be evaluated by the transfer function which is more complicated.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</p:nvPr>
        </p:nvGraphicFramePr>
        <p:xfrm>
          <a:off x="5257800" y="1600200"/>
          <a:ext cx="411480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692</Words>
  <Application>Microsoft Office PowerPoint</Application>
  <PresentationFormat>On-screen Show (16:9)</PresentationFormat>
  <Paragraphs>119</Paragraphs>
  <Slides>25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WidescreenPresentation</vt:lpstr>
      <vt:lpstr>Equation</vt:lpstr>
      <vt:lpstr>Microsoft Equation 3.0</vt:lpstr>
      <vt:lpstr>Frequency Analysis</vt:lpstr>
      <vt:lpstr>Frequency Response of Amplifiers</vt:lpstr>
      <vt:lpstr>Frequency Response of Amplifiers</vt:lpstr>
      <vt:lpstr>Frequency Response of Amplifiers</vt:lpstr>
      <vt:lpstr>Low Frequency Response for Common Source Amplifiers</vt:lpstr>
      <vt:lpstr>Low Frequency Response for Common Source Amplifiers</vt:lpstr>
      <vt:lpstr>Low Frequency Response for Common Source Amplifiers</vt:lpstr>
      <vt:lpstr>Low Frequency Response</vt:lpstr>
      <vt:lpstr>Determining Lower 3dB Frequency</vt:lpstr>
      <vt:lpstr>Determining the pole frequency by inspection</vt:lpstr>
      <vt:lpstr>Selecting values for the coupling and by-pass capacitors</vt:lpstr>
      <vt:lpstr>Internal Capacitive Effects and the High-Frequency Model</vt:lpstr>
      <vt:lpstr>Capacitance in the MOSFET</vt:lpstr>
      <vt:lpstr>Gate capacitance effect</vt:lpstr>
      <vt:lpstr>Cov is the Overlap Capacitance</vt:lpstr>
      <vt:lpstr>Junction Capacitance</vt:lpstr>
      <vt:lpstr>MOSFET High Frequency Model</vt:lpstr>
      <vt:lpstr>Unity Gain Frequency</vt:lpstr>
      <vt:lpstr>Analysis for unity frequency</vt:lpstr>
      <vt:lpstr>Analysis for unity frequency</vt:lpstr>
      <vt:lpstr>Common Source Amplifier</vt:lpstr>
      <vt:lpstr>Common Source Amplifier</vt:lpstr>
      <vt:lpstr>Simplified Analysis Technique</vt:lpstr>
      <vt:lpstr>Simplified Analysis Technique</vt:lpstr>
      <vt:lpstr>Slide 25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2015-09-06T15:36:23Z</dcterms:created>
  <dcterms:modified xsi:type="dcterms:W3CDTF">2015-09-07T01:50:31Z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