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281" r:id="rId10"/>
    <p:sldId id="301" r:id="rId11"/>
    <p:sldId id="302" r:id="rId12"/>
    <p:sldId id="303" r:id="rId13"/>
    <p:sldId id="304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134"/>
    <a:srgbClr val="D6D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CF63DA-5DC6-4935-A858-859E1DF8F6E3}" type="datetimeFigureOut">
              <a:rPr lang="en-US" smtClean="0"/>
              <a:pPr/>
              <a:t>8/14/2014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0DBFF2-13F8-40F6-BEB9-438DFB2D0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2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0C7D-7ABE-47C8-8AB3-25F8B57DB6F4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1F00-5841-4D9B-B185-EED3BE769D0F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C24C-1B17-45D4-B7E3-9133B873ECF3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581F-279F-46BF-BADD-076A5A9F0EDD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67B3-F05A-47C7-B058-FC58E5B09892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6D3C-3D83-404C-AD49-77D9E3CF0FC8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A0D6-4E6F-4357-B888-B2B0AE7B06A4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81800" y="7620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1600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" y="457200"/>
            <a:ext cx="8686800" cy="7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152400" y="76200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INEL 5265 – Review 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228600" y="6400797"/>
            <a:ext cx="86868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BA18-13F3-4ED8-B162-BA3453E296FE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E9D6-1632-4602-88C2-B296405067BA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558A1-FD8C-4416-B910-E78F5ADBB3AF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A7C3-04E5-45FE-B7F9-ACA64167C785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Analog Circuit Design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CB5E-70A3-49B9-AEC4-BC4432270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Course Objectives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21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This course teaches analog integrated design using CMOS Technology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905000"/>
            <a:ext cx="723166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90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628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Metal Oxide Semiconductor FET (MOSFET)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52490"/>
            <a:ext cx="1154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 Symbol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459347" cy="147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7" y="1752600"/>
            <a:ext cx="1640103" cy="15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5800" y="3581400"/>
            <a:ext cx="6781800" cy="2762310"/>
            <a:chOff x="685800" y="3581400"/>
            <a:chExt cx="6781800" cy="2762310"/>
          </a:xfrm>
        </p:grpSpPr>
        <p:sp>
          <p:nvSpPr>
            <p:cNvPr id="10" name="Rectangle 9"/>
            <p:cNvSpPr/>
            <p:nvPr/>
          </p:nvSpPr>
          <p:spPr>
            <a:xfrm>
              <a:off x="685800" y="3581400"/>
              <a:ext cx="215578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 </a:t>
              </a:r>
              <a:r>
                <a:rPr lang="en-US" sz="2000" dirty="0" err="1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en-US" sz="2000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75000"/>
                    </a:schemeClr>
                  </a:solidFill>
                </a:rPr>
                <a:t>vs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en-US" sz="2000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DS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Behavior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11" name="Picture 4" descr="Table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3981303"/>
              <a:ext cx="6630987" cy="236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962400" y="1319853"/>
            <a:ext cx="4383303" cy="2429143"/>
            <a:chOff x="3962400" y="1319853"/>
            <a:chExt cx="4383303" cy="2429143"/>
          </a:xfrm>
        </p:grpSpPr>
        <p:sp>
          <p:nvSpPr>
            <p:cNvPr id="13" name="Rectangle 12"/>
            <p:cNvSpPr/>
            <p:nvPr/>
          </p:nvSpPr>
          <p:spPr>
            <a:xfrm>
              <a:off x="3962400" y="1371600"/>
              <a:ext cx="2743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 </a:t>
              </a:r>
              <a:r>
                <a:rPr lang="en-US" sz="2000" dirty="0" err="1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en-US" sz="2000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vs </a:t>
              </a:r>
              <a:r>
                <a:rPr lang="en-US" sz="2000" dirty="0" err="1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en-US" sz="2000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GS</a:t>
              </a:r>
              <a:r>
                <a:rPr lang="en-US" sz="2000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  </a:t>
              </a:r>
            </a:p>
            <a:p>
              <a:r>
                <a:rPr lang="en-US" sz="2000" baseline="-25000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     Behavior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8800" y="1319853"/>
              <a:ext cx="2706903" cy="2429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3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e05F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8" y="2895600"/>
            <a:ext cx="4475722" cy="318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23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 Transistor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352490"/>
            <a:ext cx="258506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 Regions of Operation</a:t>
            </a:r>
          </a:p>
          <a:p>
            <a:pPr marL="800100" lvl="1" indent="-342900">
              <a:buFont typeface="Calibri" pitchFamily="34" charset="0"/>
              <a:buChar char="₋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Saturation </a:t>
            </a:r>
          </a:p>
          <a:p>
            <a:pPr marL="800100" lvl="1" indent="-342900">
              <a:buFont typeface="Calibri" pitchFamily="34" charset="0"/>
              <a:buChar char="₋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Ohmic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Calibri" pitchFamily="34" charset="0"/>
              <a:buChar char="₋"/>
            </a:pP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Subthreshold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1960" y="4584354"/>
            <a:ext cx="2408958" cy="1331445"/>
            <a:chOff x="6461960" y="3493477"/>
            <a:chExt cx="2408958" cy="13314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461960" y="4547923"/>
                  <a:ext cx="13631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</m:oMath>
                  </a14:m>
                  <a:r>
                    <a:rPr lang="en-US" dirty="0" smtClean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1960" y="4547923"/>
                  <a:ext cx="136319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04" t="-28889" r="-2679" b="-5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>
              <a:off x="8000999" y="3493477"/>
              <a:ext cx="869919" cy="1054446"/>
            </a:xfrm>
            <a:custGeom>
              <a:avLst/>
              <a:gdLst>
                <a:gd name="connsiteX0" fmla="*/ 844062 w 934396"/>
                <a:gd name="connsiteY0" fmla="*/ 0 h 1395046"/>
                <a:gd name="connsiteX1" fmla="*/ 855785 w 934396"/>
                <a:gd name="connsiteY1" fmla="*/ 785446 h 1395046"/>
                <a:gd name="connsiteX2" fmla="*/ 0 w 934396"/>
                <a:gd name="connsiteY2" fmla="*/ 1395046 h 13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4396" h="1395046">
                  <a:moveTo>
                    <a:pt x="844062" y="0"/>
                  </a:moveTo>
                  <a:cubicBezTo>
                    <a:pt x="920262" y="276469"/>
                    <a:pt x="996462" y="552938"/>
                    <a:pt x="855785" y="785446"/>
                  </a:cubicBezTo>
                  <a:cubicBezTo>
                    <a:pt x="715108" y="1017954"/>
                    <a:pt x="357554" y="1206500"/>
                    <a:pt x="0" y="1395046"/>
                  </a:cubicBezTo>
                </a:path>
              </a:pathLst>
            </a:custGeom>
            <a:noFill/>
            <a:ln w="15875"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70932" y="667140"/>
            <a:ext cx="4168268" cy="4462337"/>
            <a:chOff x="4670932" y="667140"/>
            <a:chExt cx="4168268" cy="4462337"/>
          </a:xfrm>
        </p:grpSpPr>
        <p:pic>
          <p:nvPicPr>
            <p:cNvPr id="12" name="Picture 11" descr="se05F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0932" y="2386277"/>
              <a:ext cx="416826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5506" y="667140"/>
              <a:ext cx="1652588" cy="1841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5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232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MOS Transistor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352490"/>
            <a:ext cx="5482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 Large Signal Equivalent Circuit: Saturation Region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5" descr="se05F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87" y="1881425"/>
            <a:ext cx="4794825" cy="20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e05F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29810"/>
            <a:ext cx="4362450" cy="23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85" y="4307095"/>
            <a:ext cx="2209615" cy="19828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68936" y="2585366"/>
            <a:ext cx="2241064" cy="691234"/>
          </a:xfrm>
          <a:prstGeom prst="ellipse">
            <a:avLst/>
          </a:prstGeom>
          <a:solidFill>
            <a:srgbClr val="FF0000">
              <a:alpha val="30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81796" y="2414579"/>
            <a:ext cx="336064" cy="1066800"/>
          </a:xfrm>
          <a:prstGeom prst="ellipse">
            <a:avLst/>
          </a:prstGeom>
          <a:solidFill>
            <a:srgbClr val="FF0000">
              <a:alpha val="3000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72495" y="3175462"/>
            <a:ext cx="3061201" cy="1978429"/>
          </a:xfrm>
          <a:custGeom>
            <a:avLst/>
            <a:gdLst>
              <a:gd name="connsiteX0" fmla="*/ 0 w 3061201"/>
              <a:gd name="connsiteY0" fmla="*/ 0 h 1978429"/>
              <a:gd name="connsiteX1" fmla="*/ 2743200 w 3061201"/>
              <a:gd name="connsiteY1" fmla="*/ 698269 h 1978429"/>
              <a:gd name="connsiteX2" fmla="*/ 2892829 w 3061201"/>
              <a:gd name="connsiteY2" fmla="*/ 1978429 h 19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1201" h="1978429">
                <a:moveTo>
                  <a:pt x="0" y="0"/>
                </a:moveTo>
                <a:cubicBezTo>
                  <a:pt x="1130531" y="184265"/>
                  <a:pt x="2261062" y="368531"/>
                  <a:pt x="2743200" y="698269"/>
                </a:cubicBezTo>
                <a:cubicBezTo>
                  <a:pt x="3225338" y="1028007"/>
                  <a:pt x="3059083" y="1503218"/>
                  <a:pt x="2892829" y="1978429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94560" y="3341716"/>
            <a:ext cx="515389" cy="2336811"/>
          </a:xfrm>
          <a:custGeom>
            <a:avLst/>
            <a:gdLst>
              <a:gd name="connsiteX0" fmla="*/ 515389 w 515389"/>
              <a:gd name="connsiteY0" fmla="*/ 0 h 2336811"/>
              <a:gd name="connsiteX1" fmla="*/ 349135 w 515389"/>
              <a:gd name="connsiteY1" fmla="*/ 2044931 h 2336811"/>
              <a:gd name="connsiteX2" fmla="*/ 0 w 515389"/>
              <a:gd name="connsiteY2" fmla="*/ 2277688 h 23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89" h="2336811">
                <a:moveTo>
                  <a:pt x="515389" y="0"/>
                </a:moveTo>
                <a:cubicBezTo>
                  <a:pt x="475211" y="832658"/>
                  <a:pt x="435033" y="1665316"/>
                  <a:pt x="349135" y="2044931"/>
                </a:cubicBezTo>
                <a:cubicBezTo>
                  <a:pt x="263237" y="2424546"/>
                  <a:pt x="131618" y="2351117"/>
                  <a:pt x="0" y="2277688"/>
                </a:cubicBezTo>
              </a:path>
            </a:pathLst>
          </a:custGeom>
          <a:noFill/>
          <a:ln w="158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08" y="533304"/>
            <a:ext cx="2428392" cy="34195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762000"/>
            <a:ext cx="24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MOS Transistor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352490"/>
            <a:ext cx="2607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 Small Signal Behavior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4" descr="se05F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4" y="1676400"/>
            <a:ext cx="4058266" cy="42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28800" y="2667000"/>
            <a:ext cx="6501565" cy="837230"/>
            <a:chOff x="1828800" y="2667000"/>
            <a:chExt cx="6501565" cy="837230"/>
          </a:xfrm>
        </p:grpSpPr>
        <p:sp>
          <p:nvSpPr>
            <p:cNvPr id="9" name="Rectangle 8"/>
            <p:cNvSpPr/>
            <p:nvPr/>
          </p:nvSpPr>
          <p:spPr>
            <a:xfrm>
              <a:off x="1828800" y="2721865"/>
              <a:ext cx="914400" cy="381000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00481" y="2917229"/>
              <a:ext cx="3130579" cy="960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400796" y="2667000"/>
              <a:ext cx="17510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Small-Signal Behavior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31060" y="2706432"/>
              <a:ext cx="2399305" cy="797798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3031165"/>
            <a:ext cx="4740384" cy="443299"/>
            <a:chOff x="1828800" y="3031165"/>
            <a:chExt cx="4740384" cy="443299"/>
          </a:xfrm>
        </p:grpSpPr>
        <p:sp>
          <p:nvSpPr>
            <p:cNvPr id="14" name="Rectangle 13"/>
            <p:cNvSpPr/>
            <p:nvPr/>
          </p:nvSpPr>
          <p:spPr>
            <a:xfrm>
              <a:off x="1828800" y="3093464"/>
              <a:ext cx="914400" cy="381000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800481" y="3276612"/>
              <a:ext cx="3574502" cy="2187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73258" y="3031165"/>
              <a:ext cx="9007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Bias Point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6523465" y="3242843"/>
              <a:ext cx="45719" cy="9609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27988" y="3590840"/>
            <a:ext cx="7902377" cy="2809960"/>
            <a:chOff x="427988" y="3590840"/>
            <a:chExt cx="7902377" cy="280996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" y="4572000"/>
              <a:ext cx="316992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27988" y="4095690"/>
              <a:ext cx="35276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  Small-Signal Equivalent Circuit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955620" y="3590840"/>
              <a:ext cx="4374745" cy="2495732"/>
            </a:xfrm>
            <a:custGeom>
              <a:avLst/>
              <a:gdLst>
                <a:gd name="connsiteX0" fmla="*/ 1875098 w 2399745"/>
                <a:gd name="connsiteY0" fmla="*/ 0 h 2493677"/>
                <a:gd name="connsiteX1" fmla="*/ 2280212 w 2399745"/>
                <a:gd name="connsiteY1" fmla="*/ 2314936 h 2493677"/>
                <a:gd name="connsiteX2" fmla="*/ 0 w 2399745"/>
                <a:gd name="connsiteY2" fmla="*/ 2164465 h 249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745" h="2493677">
                  <a:moveTo>
                    <a:pt x="1875098" y="0"/>
                  </a:moveTo>
                  <a:cubicBezTo>
                    <a:pt x="2233913" y="977096"/>
                    <a:pt x="2592728" y="1954192"/>
                    <a:pt x="2280212" y="2314936"/>
                  </a:cubicBezTo>
                  <a:cubicBezTo>
                    <a:pt x="1967696" y="2675680"/>
                    <a:pt x="983848" y="2420072"/>
                    <a:pt x="0" y="2164465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1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A106-5683-4AA8-BB18-3A253F5626B0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Analog Circuit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CB5E-70A3-49B9-AEC4-BC44322708B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642581"/>
            <a:ext cx="3886200" cy="5560358"/>
          </a:xfrm>
          <a:prstGeom prst="rect">
            <a:avLst/>
          </a:prstGeom>
          <a:ln w="158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95" y="642580"/>
            <a:ext cx="3888205" cy="5589295"/>
          </a:xfrm>
          <a:prstGeom prst="rect">
            <a:avLst/>
          </a:prstGeom>
          <a:ln w="158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306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Course Prerequisites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387019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Circuit Analysis Techniques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 Mesh and loop equations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  Superposition, Thevenin and Norton’s 	equivalent Circuit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Basic understanding of electronics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  Active and passive components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  Large and small signal models</a:t>
            </a:r>
          </a:p>
          <a:p>
            <a:pPr lvl="1">
              <a:buFont typeface="Calibri" pitchFamily="34" charset="0"/>
              <a:buChar char="–"/>
            </a:pPr>
            <a:r>
              <a:rPr lang="en-US" sz="2000" dirty="0" smtClean="0"/>
              <a:t>  Frequency response</a:t>
            </a:r>
          </a:p>
          <a:p>
            <a:pPr lvl="1"/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Integrated Circuit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Active and passive components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Large and small signal models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Frequency response</a:t>
            </a:r>
          </a:p>
          <a:p>
            <a:endParaRPr lang="en-US" sz="2000" dirty="0"/>
          </a:p>
        </p:txBody>
      </p:sp>
      <p:sp>
        <p:nvSpPr>
          <p:cNvPr id="8" name="Right Brace 7"/>
          <p:cNvSpPr/>
          <p:nvPr/>
        </p:nvSpPr>
        <p:spPr>
          <a:xfrm>
            <a:off x="5181600" y="1371600"/>
            <a:ext cx="457200" cy="2133600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181600" y="3581400"/>
            <a:ext cx="457200" cy="2133600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2209800"/>
            <a:ext cx="1280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Circuitos</a:t>
            </a:r>
            <a:r>
              <a:rPr lang="en-US" dirty="0" smtClean="0"/>
              <a:t> I,II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4495800"/>
            <a:ext cx="150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Electrónica</a:t>
            </a:r>
            <a:r>
              <a:rPr lang="en-US" dirty="0" smtClean="0"/>
              <a:t> I,II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Course Philosophy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5486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Think before design!</a:t>
            </a:r>
          </a:p>
          <a:p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8229600" cy="37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4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2209800" y="3733800"/>
            <a:ext cx="6172200" cy="1588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2438400"/>
            <a:ext cx="6172200" cy="1588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209800" y="5029200"/>
            <a:ext cx="6172200" cy="1588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1616299" y="2209801"/>
            <a:ext cx="1660302" cy="1676400"/>
          </a:xfrm>
          <a:custGeom>
            <a:avLst/>
            <a:gdLst>
              <a:gd name="connsiteX0" fmla="*/ 1616298 w 1616298"/>
              <a:gd name="connsiteY0" fmla="*/ 1519707 h 1669960"/>
              <a:gd name="connsiteX1" fmla="*/ 135228 w 1616298"/>
              <a:gd name="connsiteY1" fmla="*/ 1416676 h 1669960"/>
              <a:gd name="connsiteX2" fmla="*/ 804929 w 1616298"/>
              <a:gd name="connsiteY2" fmla="*/ 0 h 166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6298" h="1669960">
                <a:moveTo>
                  <a:pt x="1616298" y="1519707"/>
                </a:moveTo>
                <a:cubicBezTo>
                  <a:pt x="943377" y="1594833"/>
                  <a:pt x="270456" y="1669960"/>
                  <a:pt x="135228" y="1416676"/>
                </a:cubicBezTo>
                <a:cubicBezTo>
                  <a:pt x="0" y="1163392"/>
                  <a:pt x="402464" y="581696"/>
                  <a:pt x="804929" y="0"/>
                </a:cubicBezTo>
              </a:path>
            </a:pathLst>
          </a:custGeom>
          <a:ln w="25400">
            <a:solidFill>
              <a:schemeClr val="accent3">
                <a:lumMod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46997" y="2215166"/>
            <a:ext cx="920839" cy="3503054"/>
          </a:xfrm>
          <a:custGeom>
            <a:avLst/>
            <a:gdLst>
              <a:gd name="connsiteX0" fmla="*/ 193183 w 920839"/>
              <a:gd name="connsiteY0" fmla="*/ 3503054 h 3503054"/>
              <a:gd name="connsiteX1" fmla="*/ 888642 w 920839"/>
              <a:gd name="connsiteY1" fmla="*/ 1738648 h 3503054"/>
              <a:gd name="connsiteX2" fmla="*/ 0 w 920839"/>
              <a:gd name="connsiteY2" fmla="*/ 0 h 35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0839" h="3503054">
                <a:moveTo>
                  <a:pt x="193183" y="3503054"/>
                </a:moveTo>
                <a:cubicBezTo>
                  <a:pt x="557011" y="2912772"/>
                  <a:pt x="920839" y="2322490"/>
                  <a:pt x="888642" y="1738648"/>
                </a:cubicBezTo>
                <a:cubicBezTo>
                  <a:pt x="856445" y="1154806"/>
                  <a:pt x="428222" y="577403"/>
                  <a:pt x="0" y="0"/>
                </a:cubicBezTo>
              </a:path>
            </a:pathLst>
          </a:custGeom>
          <a:ln w="25400">
            <a:solidFill>
              <a:schemeClr val="accent3">
                <a:lumMod val="50000"/>
              </a:schemeClr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752600" y="1752600"/>
            <a:ext cx="6858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2933700" y="2400300"/>
            <a:ext cx="6096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114800" y="5638800"/>
            <a:ext cx="6096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2933700" y="4991100"/>
            <a:ext cx="6096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5400000">
            <a:off x="2933700" y="3695700"/>
            <a:ext cx="609600" cy="228600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Analog IC Design Process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7200" y="1524000"/>
            <a:ext cx="1295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Electrical Design</a:t>
            </a:r>
            <a:endParaRPr lang="en-US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2438400" y="2819400"/>
            <a:ext cx="1676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Design</a:t>
            </a:r>
            <a:endParaRPr lang="en-US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2438400" y="4114800"/>
            <a:ext cx="1676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Fabrication</a:t>
            </a:r>
            <a:endParaRPr lang="en-US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2438400" y="1524000"/>
            <a:ext cx="1676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19" name="Flowchart: Alternate Process 18"/>
          <p:cNvSpPr/>
          <p:nvPr/>
        </p:nvSpPr>
        <p:spPr>
          <a:xfrm>
            <a:off x="2438400" y="5410200"/>
            <a:ext cx="1676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4724400" y="5410200"/>
            <a:ext cx="1676400" cy="685800"/>
          </a:xfrm>
          <a:prstGeom prst="flowChartAlternateProcess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</a:p>
          <a:p>
            <a:pPr algn="ctr"/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86200"/>
            <a:ext cx="1295400" cy="99745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590800"/>
            <a:ext cx="1066800" cy="1018794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181600"/>
            <a:ext cx="1447800" cy="10858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371600"/>
            <a:ext cx="1143000" cy="92777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0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Electrical Design?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Electrical design is the process of going from the specifications to a solution.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11844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3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762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Physical Design?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Physical design is the process of representing the electrical design in a layout.  The layout is then used to create the actual three dimensional circuit through fabrication.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37618"/>
            <a:ext cx="8077200" cy="361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9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762000"/>
            <a:ext cx="411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Packaging?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Packaging provides the electrical and mechanical connection between the integrated circuit and the outside world.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What is Test Design?</a:t>
            </a:r>
          </a:p>
          <a:p>
            <a:endParaRPr lang="en-US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Test design is the process of coordinating, planning and implementing the measurement of the analog integrated circuit performance.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Objective: To compare experimental performance with specifications and/or simulations results.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1752600" cy="134950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1752600" cy="131445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381000" y="3048000"/>
            <a:ext cx="8382000" cy="2157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733800"/>
            <a:ext cx="2391213" cy="19050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3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6B54-4348-40EC-8064-F56347C6D0EB}" type="datetime1">
              <a:rPr lang="en-US" smtClean="0"/>
              <a:pPr/>
              <a:t>8/14/2014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604DCB5E-70A3-49B9-AEC4-BC44322708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Analog Circuit Design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762000"/>
            <a:ext cx="3876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Modern CMOS Technology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199"/>
            <a:ext cx="9092496" cy="45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838200" y="5638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*  For this course we will be using an n-well process, hence the bulk terminals of all </a:t>
            </a:r>
            <a:r>
              <a:rPr lang="en-US" dirty="0" err="1" smtClean="0">
                <a:solidFill>
                  <a:schemeClr val="accent3"/>
                </a:solidFill>
              </a:rPr>
              <a:t>nMOS</a:t>
            </a:r>
            <a:r>
              <a:rPr lang="en-US" dirty="0" smtClean="0">
                <a:solidFill>
                  <a:schemeClr val="accent3"/>
                </a:solidFill>
              </a:rPr>
              <a:t> transistors are connected to the lowest potential..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310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gserrano</cp:lastModifiedBy>
  <cp:revision>147</cp:revision>
  <cp:lastPrinted>2014-08-14T14:02:25Z</cp:lastPrinted>
  <dcterms:created xsi:type="dcterms:W3CDTF">2008-07-16T15:24:16Z</dcterms:created>
  <dcterms:modified xsi:type="dcterms:W3CDTF">2014-08-14T14:02:56Z</dcterms:modified>
</cp:coreProperties>
</file>