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1" r:id="rId2"/>
    <p:sldId id="283" r:id="rId3"/>
    <p:sldId id="272" r:id="rId4"/>
    <p:sldId id="282" r:id="rId5"/>
    <p:sldId id="312" r:id="rId6"/>
    <p:sldId id="313" r:id="rId7"/>
    <p:sldId id="288" r:id="rId8"/>
    <p:sldId id="305" r:id="rId9"/>
    <p:sldId id="306" r:id="rId10"/>
    <p:sldId id="307" r:id="rId11"/>
    <p:sldId id="30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 varScale="1">
        <p:scale>
          <a:sx n="64" d="100"/>
          <a:sy n="64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F63DA-5DC6-4935-A858-859E1DF8F6E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32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5265 – Review 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7079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Last Lecture – MOS Transistor Review  (Chap. #3)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371600"/>
            <a:ext cx="6858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Transistor Operation Regions &amp; Large Signal Behavior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saturation        -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>
                <a:solidFill>
                  <a:schemeClr val="accent3">
                    <a:lumMod val="75000"/>
                  </a:schemeClr>
                </a:solidFill>
              </a:rPr>
              <a:t>g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&amp; 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(sat)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ohmic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	        -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gs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&amp;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&lt;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(sat)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subthreshold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-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gs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&lt;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&amp;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&gt; 0.2V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Small Signal Model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low-frequency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17872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45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Gate Amplifier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" y="1390650"/>
            <a:ext cx="4351859" cy="3409950"/>
          </a:xfrm>
          <a:prstGeom prst="rect">
            <a:avLst/>
          </a:prstGeom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923941" y="2686050"/>
          <a:ext cx="3762859" cy="1047750"/>
        </p:xfrm>
        <a:graphic>
          <a:graphicData uri="http://schemas.openxmlformats.org/presentationml/2006/ole">
            <p:oleObj spid="_x0000_s3074" name="Equation" r:id="rId4" imgW="774360" imgH="215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900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6246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Drain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Amplifier or Voltage Follower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1" y="1295400"/>
            <a:ext cx="5202620" cy="3429000"/>
          </a:xfrm>
          <a:prstGeom prst="rect">
            <a:avLst/>
          </a:prstGeom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105401" y="1196080"/>
          <a:ext cx="3429000" cy="1713163"/>
        </p:xfrm>
        <a:graphic>
          <a:graphicData uri="http://schemas.openxmlformats.org/presentationml/2006/ole">
            <p:oleObj spid="_x0000_s4098" name="Equation" r:id="rId4" imgW="83808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904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B54-4348-40EC-8064-F56347C6D0EB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Analog Circuit Design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762000"/>
            <a:ext cx="3095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Regions of Operation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27629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Saturation –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5986046"/>
            <a:ext cx="876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3"/>
                </a:solidFill>
              </a:rPr>
              <a:t>*  For p-channel MOSFET, use n-channel equations with p-channel parameters and invert the current</a:t>
            </a:r>
            <a:endParaRPr lang="en-US" sz="1600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5908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Ohmic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–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409569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Subthreshold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B54-4348-40EC-8064-F56347C6D0EB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Analog Circuit Design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762000"/>
            <a:ext cx="4201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Large Signal MOSFET Model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237595"/>
            <a:ext cx="6477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where:</a:t>
            </a:r>
          </a:p>
          <a:p>
            <a:endParaRPr lang="en-US" sz="2000" dirty="0" smtClean="0"/>
          </a:p>
          <a:p>
            <a:pPr lvl="1"/>
            <a:r>
              <a:rPr lang="en-US" sz="2000" dirty="0" smtClean="0"/>
              <a:t>V</a:t>
            </a:r>
            <a:r>
              <a:rPr lang="en-US" sz="2000" baseline="-25000" dirty="0" smtClean="0"/>
              <a:t>DS</a:t>
            </a:r>
            <a:r>
              <a:rPr lang="en-US" sz="2000" dirty="0" smtClean="0"/>
              <a:t>(sat) </a:t>
            </a:r>
            <a:r>
              <a:rPr lang="en-US" sz="2000" dirty="0"/>
              <a:t>=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ov</a:t>
            </a:r>
            <a:r>
              <a:rPr lang="en-US" sz="2000" dirty="0" smtClean="0"/>
              <a:t> = </a:t>
            </a:r>
          </a:p>
          <a:p>
            <a:endParaRPr lang="en-US" sz="2000" dirty="0" smtClean="0"/>
          </a:p>
          <a:p>
            <a:pPr lvl="1"/>
            <a:r>
              <a:rPr lang="en-US" sz="2000" dirty="0" smtClean="0"/>
              <a:t>µ</a:t>
            </a:r>
            <a:r>
              <a:rPr lang="en-US" sz="2000" baseline="-25000" dirty="0" smtClean="0"/>
              <a:t>o</a:t>
            </a:r>
            <a:r>
              <a:rPr lang="en-US" sz="2000" dirty="0" smtClean="0"/>
              <a:t> = zero field mobility (cm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/V·s)</a:t>
            </a:r>
          </a:p>
          <a:p>
            <a:pPr lvl="1"/>
            <a:r>
              <a:rPr lang="en-US" sz="2000" dirty="0" smtClean="0"/>
              <a:t>C</a:t>
            </a:r>
            <a:r>
              <a:rPr lang="en-US" sz="2000" baseline="-25000" dirty="0" smtClean="0"/>
              <a:t>ox</a:t>
            </a:r>
            <a:r>
              <a:rPr lang="en-US" sz="2000" dirty="0" smtClean="0"/>
              <a:t>=gate oxide capacitance per unit area (F/cm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dirty="0" smtClean="0"/>
              <a:t>λ</a:t>
            </a:r>
            <a:r>
              <a:rPr lang="en-US" sz="2000" dirty="0" smtClean="0"/>
              <a:t> = channel-length modulation parameter (V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V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= </a:t>
            </a:r>
          </a:p>
          <a:p>
            <a:pPr lvl="1"/>
            <a:endParaRPr lang="en-US" sz="2000" dirty="0" smtClean="0"/>
          </a:p>
          <a:p>
            <a:pPr lvl="2"/>
            <a:r>
              <a:rPr lang="en-US" sz="2000" dirty="0" smtClean="0"/>
              <a:t>V</a:t>
            </a:r>
            <a:r>
              <a:rPr lang="en-US" sz="2000" baseline="-25000" dirty="0" smtClean="0"/>
              <a:t>t0</a:t>
            </a:r>
            <a:r>
              <a:rPr lang="en-US" sz="2000" dirty="0" smtClean="0"/>
              <a:t> = zero bias threshold voltage</a:t>
            </a:r>
          </a:p>
          <a:p>
            <a:pPr lvl="2"/>
            <a:r>
              <a:rPr lang="el-GR" sz="2000" dirty="0" smtClean="0"/>
              <a:t>γ</a:t>
            </a:r>
            <a:r>
              <a:rPr lang="en-US" sz="2000" dirty="0" smtClean="0"/>
              <a:t> = bulk threshold parameter (1/V</a:t>
            </a:r>
            <a:r>
              <a:rPr lang="en-US" sz="2000" baseline="30000" dirty="0" smtClean="0"/>
              <a:t>0.5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2|</a:t>
            </a:r>
            <a:r>
              <a:rPr lang="el-GR" sz="2000" dirty="0" smtClean="0"/>
              <a:t>φ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|= strong inversion surface potential (V)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000" dirty="0" smtClean="0"/>
              <a:t>I</a:t>
            </a:r>
            <a:r>
              <a:rPr lang="en-US" sz="2000" baseline="-25000" dirty="0" smtClean="0"/>
              <a:t>D0</a:t>
            </a:r>
            <a:r>
              <a:rPr lang="en-US" sz="2000" dirty="0" smtClean="0"/>
              <a:t> = process dependant parameter (A)</a:t>
            </a:r>
          </a:p>
          <a:p>
            <a:pPr lvl="1"/>
            <a:r>
              <a:rPr lang="en-US" sz="2000" dirty="0" smtClean="0"/>
              <a:t>n = </a:t>
            </a:r>
            <a:r>
              <a:rPr lang="en-US" sz="2000" dirty="0" err="1" smtClean="0"/>
              <a:t>subthreshold</a:t>
            </a:r>
            <a:r>
              <a:rPr lang="en-US" sz="2000" dirty="0" smtClean="0"/>
              <a:t> slope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B54-4348-40EC-8064-F56347C6D0EB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Analog Circuit Design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762000"/>
            <a:ext cx="4201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MOSFET Small-Signal Model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846978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324410"/>
            <a:ext cx="6048068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57200" y="1371600"/>
            <a:ext cx="3262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/>
                </a:solidFill>
              </a:rPr>
              <a:t>  Complete Schematic Model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3886200"/>
            <a:ext cx="32328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/>
                </a:solidFill>
              </a:rPr>
              <a:t> Simplified Schematic Model</a:t>
            </a:r>
            <a:endParaRPr lang="en-US" sz="2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81200"/>
            <a:ext cx="6153951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B54-4348-40EC-8064-F56347C6D0EB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Analog Circuit Design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762000"/>
            <a:ext cx="5974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Small-Signal Frequency Dependent Model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1752600"/>
            <a:ext cx="2133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Complete Model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57200" y="544966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*  The capacitor size varies with the region of operation and the transistor size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*  The parasitic capacitors are constant for a specific region of operation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Frequency Response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se05F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606" y="1817832"/>
            <a:ext cx="7827994" cy="382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849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352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Single Stage Amplifiers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se05F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2090"/>
            <a:ext cx="53594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261765"/>
            <a:ext cx="5363410" cy="358802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763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4419600"/>
            <a:ext cx="4263342" cy="1608270"/>
          </a:xfrm>
          <a:prstGeom prst="rect">
            <a:avLst/>
          </a:prstGeom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951538" y="2686050"/>
          <a:ext cx="2466975" cy="625475"/>
        </p:xfrm>
        <a:graphic>
          <a:graphicData uri="http://schemas.openxmlformats.org/presentationml/2006/ole">
            <p:oleObj spid="_x0000_s2050" name="Equation" r:id="rId5" imgW="850680" imgH="215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104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633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 with Degeneration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1098" y="1524000"/>
            <a:ext cx="6493398" cy="25146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819400" y="4114800"/>
          <a:ext cx="3505200" cy="2421210"/>
        </p:xfrm>
        <a:graphic>
          <a:graphicData uri="http://schemas.openxmlformats.org/presentationml/2006/ole">
            <p:oleObj spid="_x0000_s1026" name="Equation" r:id="rId4" imgW="863280" imgH="5968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5512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247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user</cp:lastModifiedBy>
  <cp:revision>157</cp:revision>
  <dcterms:created xsi:type="dcterms:W3CDTF">2008-07-16T15:24:16Z</dcterms:created>
  <dcterms:modified xsi:type="dcterms:W3CDTF">2015-08-21T04:53:08Z</dcterms:modified>
</cp:coreProperties>
</file>