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1" r:id="rId2"/>
    <p:sldId id="322" r:id="rId3"/>
    <p:sldId id="310" r:id="rId4"/>
    <p:sldId id="290" r:id="rId5"/>
    <p:sldId id="291" r:id="rId6"/>
    <p:sldId id="315" r:id="rId7"/>
    <p:sldId id="316" r:id="rId8"/>
    <p:sldId id="317" r:id="rId9"/>
    <p:sldId id="31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134"/>
    <a:srgbClr val="D6DA3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94660"/>
  </p:normalViewPr>
  <p:slideViewPr>
    <p:cSldViewPr>
      <p:cViewPr varScale="1">
        <p:scale>
          <a:sx n="64" d="100"/>
          <a:sy n="64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63DA-5DC6-4935-A858-859E1DF8F6E3}" type="datetimeFigureOut">
              <a:rPr lang="en-US" smtClean="0"/>
              <a:pPr/>
              <a:t>9/6/2015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BFF2-13F8-40F6-BEB9-438DFB2D0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1328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BFF2-13F8-40F6-BEB9-438DFB2D0E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BFF2-13F8-40F6-BEB9-438DFB2D0E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50C7D-7ABE-47C8-8AB3-25F8B57DB6F4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B1F00-5841-4D9B-B185-EED3BE769D0F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C24C-1B17-45D4-B7E3-9133B873ECF3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6581F-279F-46BF-BADD-076A5A9F0EDD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67B3-F05A-47C7-B058-FC58E5B09892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6D3C-3D83-404C-AD49-77D9E3CF0FC8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BA0D6-4E6F-4357-B888-B2B0AE7B06A4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81800" y="76200"/>
            <a:ext cx="2133600" cy="365125"/>
          </a:xfrm>
        </p:spPr>
        <p:txBody>
          <a:bodyPr/>
          <a:lstStyle>
            <a:lvl1pPr algn="r">
              <a:defRPr/>
            </a:lvl1pPr>
          </a:lstStyle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16002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228600" y="457200"/>
            <a:ext cx="8686800" cy="7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2"/>
          <p:cNvSpPr txBox="1">
            <a:spLocks/>
          </p:cNvSpPr>
          <p:nvPr userDrawn="1"/>
        </p:nvSpPr>
        <p:spPr>
          <a:xfrm>
            <a:off x="152400" y="7620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INEL 5265 – Review 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416675"/>
            <a:ext cx="2133600" cy="365125"/>
          </a:xfrm>
        </p:spPr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228600" y="6400797"/>
            <a:ext cx="8686800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EBA18-13F3-4ED8-B162-BA3453E296FE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E9D6-1632-4602-88C2-B296405067BA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558A1-FD8C-4416-B910-E78F5ADBB3AF}" type="datetime1">
              <a:rPr lang="en-US" smtClean="0"/>
              <a:pPr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EA7C3-04E5-45FE-B7F9-ACA64167C785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Analog Circuit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CB5E-70A3-49B9-AEC4-BC4432270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7079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Last Lecture – MOS Transistor Review  (Chap. #3)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137160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Transistor Operation Regions &amp; Large Signal Behavior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saturation        -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(sat)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ohmic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	        -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&lt;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(sat)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subthreshold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  -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ds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&gt; 0.2V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Small Signal Model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low-frequency model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frequency dependent model (parasitic capacitances)</a:t>
            </a:r>
            <a:endParaRPr lang="en-US" sz="20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Single Stage Amplifiers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voltage gain</a:t>
            </a:r>
          </a:p>
          <a:p>
            <a:pPr lvl="1"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terminal impedances</a:t>
            </a:r>
          </a:p>
          <a:p>
            <a:pPr lvl="1">
              <a:buFont typeface="Wingdings" pitchFamily="2" charset="2"/>
              <a:buChar char="ü"/>
            </a:pPr>
            <a:endParaRPr lang="en-US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 </a:t>
            </a:r>
            <a:r>
              <a:rPr lang="en-US" sz="2000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20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sb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effect!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  Basic Design Exercises</a:t>
            </a:r>
          </a:p>
        </p:txBody>
      </p:sp>
    </p:spTree>
    <p:extLst>
      <p:ext uri="{BB962C8B-B14F-4D97-AF65-F5344CB8AC3E}">
        <p14:creationId xmlns="" xmlns:p14="http://schemas.microsoft.com/office/powerpoint/2010/main" val="25628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199989" cy="262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4800" y="762000"/>
            <a:ext cx="3352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Single Stage Amplifiers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021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762000"/>
            <a:ext cx="3694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Single Flow in Transistors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133600"/>
            <a:ext cx="19240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1" y="1295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  It is important to recognize that ac signals can only flow into and out of certain transistor terminals.</a:t>
            </a:r>
            <a:endParaRPr lang="en-US" sz="2000" dirty="0">
              <a:solidFill>
                <a:schemeClr val="accent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09800" y="4696361"/>
            <a:ext cx="6553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3"/>
                </a:solidFill>
              </a:rPr>
              <a:t>  Rules:</a:t>
            </a: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The drain can never be an input terminal.</a:t>
            </a:r>
          </a:p>
          <a:p>
            <a:pPr lvl="1"/>
            <a:r>
              <a:rPr lang="en-US" sz="2000" dirty="0" smtClean="0">
                <a:solidFill>
                  <a:schemeClr val="accent3"/>
                </a:solidFill>
              </a:rPr>
              <a:t>The gate can never be an output terminal.</a:t>
            </a:r>
          </a:p>
          <a:p>
            <a:endParaRPr lang="en-US" sz="2000" dirty="0" smtClean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85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11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Transistor Design #1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95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Design the transistor’s W/L such that it operates in the saturation region for I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=10µA</a:t>
            </a:r>
            <a:endParaRPr lang="en-US" sz="2000" dirty="0"/>
          </a:p>
        </p:txBody>
      </p:sp>
      <p:grpSp>
        <p:nvGrpSpPr>
          <p:cNvPr id="9" name="Group 8"/>
          <p:cNvGrpSpPr/>
          <p:nvPr/>
        </p:nvGrpSpPr>
        <p:grpSpPr>
          <a:xfrm>
            <a:off x="597479" y="3220986"/>
            <a:ext cx="1634359" cy="1751806"/>
            <a:chOff x="4724400" y="3733800"/>
            <a:chExt cx="1349994" cy="1447006"/>
          </a:xfrm>
        </p:grpSpPr>
        <p:grpSp>
          <p:nvGrpSpPr>
            <p:cNvPr id="10" name="Group 37"/>
            <p:cNvGrpSpPr/>
            <p:nvPr/>
          </p:nvGrpSpPr>
          <p:grpSpPr>
            <a:xfrm>
              <a:off x="5095874" y="4267200"/>
              <a:ext cx="499161" cy="762000"/>
              <a:chOff x="4605337" y="2971800"/>
              <a:chExt cx="499161" cy="762000"/>
            </a:xfrm>
          </p:grpSpPr>
          <p:grpSp>
            <p:nvGrpSpPr>
              <p:cNvPr id="21" name="Group 30"/>
              <p:cNvGrpSpPr/>
              <p:nvPr/>
            </p:nvGrpSpPr>
            <p:grpSpPr>
              <a:xfrm flipH="1">
                <a:off x="4647081" y="2971800"/>
                <a:ext cx="457417" cy="762000"/>
                <a:chOff x="1904206" y="2133600"/>
                <a:chExt cx="457994" cy="762000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rot="5400000">
                  <a:off x="1789906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rot="5400000">
                  <a:off x="1791494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22" name="Object 7"/>
              <p:cNvGraphicFramePr>
                <a:graphicFrameLocks noChangeAspect="1"/>
              </p:cNvGraphicFramePr>
              <p:nvPr/>
            </p:nvGraphicFramePr>
            <p:xfrm>
              <a:off x="4605337" y="3276600"/>
              <a:ext cx="195263" cy="152400"/>
            </p:xfrm>
            <a:graphic>
              <a:graphicData uri="http://schemas.openxmlformats.org/presentationml/2006/ole">
                <p:oleObj spid="_x0000_s9250" name="Equation" r:id="rId3" imgW="101512" imgH="101512" progId="Equation.3">
                  <p:embed/>
                </p:oleObj>
              </a:graphicData>
            </a:graphic>
          </p:graphicFrame>
        </p:grpSp>
        <p:grpSp>
          <p:nvGrpSpPr>
            <p:cNvPr id="11" name="Group 51"/>
            <p:cNvGrpSpPr/>
            <p:nvPr/>
          </p:nvGrpSpPr>
          <p:grpSpPr>
            <a:xfrm>
              <a:off x="5487397" y="5029200"/>
              <a:ext cx="202976" cy="151606"/>
              <a:chOff x="3505200" y="3886994"/>
              <a:chExt cx="457200" cy="305594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18" name="Straight Connector 17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57"/>
            <p:cNvGrpSpPr/>
            <p:nvPr/>
          </p:nvGrpSpPr>
          <p:grpSpPr>
            <a:xfrm>
              <a:off x="5715000" y="3733800"/>
              <a:ext cx="359394" cy="609600"/>
              <a:chOff x="3886200" y="1143000"/>
              <a:chExt cx="359394" cy="609600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Rectangle 14"/>
              <p:cNvSpPr/>
              <p:nvPr/>
            </p:nvSpPr>
            <p:spPr>
              <a:xfrm>
                <a:off x="3886200" y="1143000"/>
                <a:ext cx="359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US" i="1" baseline="-25000" dirty="0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4724400" y="4495800"/>
              <a:ext cx="4587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G</a:t>
              </a:r>
              <a:endParaRPr lang="en-US" i="1" baseline="-25000" dirty="0"/>
            </a:p>
          </p:txBody>
        </p:sp>
      </p:grpSp>
      <p:sp>
        <p:nvSpPr>
          <p:cNvPr id="48" name="Rectangle 47"/>
          <p:cNvSpPr/>
          <p:nvPr/>
        </p:nvSpPr>
        <p:spPr>
          <a:xfrm>
            <a:off x="685800" y="5334000"/>
            <a:ext cx="18690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US" baseline="30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079875" y="1981200"/>
          <a:ext cx="4035425" cy="1676400"/>
        </p:xfrm>
        <a:graphic>
          <a:graphicData uri="http://schemas.openxmlformats.org/presentationml/2006/ole">
            <p:oleObj spid="_x0000_s9251" name="Equation" r:id="rId4" imgW="1650960" imgH="68580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581400" y="4572000"/>
            <a:ext cx="4922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 V</a:t>
            </a:r>
            <a:r>
              <a:rPr lang="en-US" sz="2800" b="1" i="1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DSSAT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=0.2V </a:t>
            </a:r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W/L=5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01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Transistor Design #2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95400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Design the transistor’s W/L such that it operates in the saturation region for I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=10µA and V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= [0.5 - 3.1] V.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685800" y="5257800"/>
            <a:ext cx="19043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 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DD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=3.3V</a:t>
            </a:r>
            <a:endParaRPr lang="en-US" baseline="30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740072" y="2057400"/>
            <a:ext cx="1371600" cy="1676400"/>
            <a:chOff x="5715000" y="1524000"/>
            <a:chExt cx="1371600" cy="1676400"/>
          </a:xfrm>
        </p:grpSpPr>
        <p:grpSp>
          <p:nvGrpSpPr>
            <p:cNvPr id="31" name="Group 104"/>
            <p:cNvGrpSpPr/>
            <p:nvPr/>
          </p:nvGrpSpPr>
          <p:grpSpPr>
            <a:xfrm>
              <a:off x="5715000" y="1524000"/>
              <a:ext cx="1371600" cy="1676400"/>
              <a:chOff x="5713420" y="1905000"/>
              <a:chExt cx="1371600" cy="1676400"/>
            </a:xfrm>
          </p:grpSpPr>
          <p:grpSp>
            <p:nvGrpSpPr>
              <p:cNvPr id="34" name="Group 83"/>
              <p:cNvGrpSpPr/>
              <p:nvPr/>
            </p:nvGrpSpPr>
            <p:grpSpPr>
              <a:xfrm>
                <a:off x="6324892" y="2209800"/>
                <a:ext cx="456048" cy="304800"/>
                <a:chOff x="3429000" y="2133600"/>
                <a:chExt cx="457200" cy="305594"/>
              </a:xfrm>
            </p:grpSpPr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oup 86"/>
              <p:cNvGrpSpPr/>
              <p:nvPr/>
            </p:nvGrpSpPr>
            <p:grpSpPr>
              <a:xfrm>
                <a:off x="6019800" y="2514600"/>
                <a:ext cx="532498" cy="762000"/>
                <a:chOff x="3124200" y="2971800"/>
                <a:chExt cx="532498" cy="762000"/>
              </a:xfrm>
            </p:grpSpPr>
            <p:grpSp>
              <p:nvGrpSpPr>
                <p:cNvPr id="40" name="Group 30"/>
                <p:cNvGrpSpPr/>
                <p:nvPr/>
              </p:nvGrpSpPr>
              <p:grpSpPr>
                <a:xfrm flipH="1">
                  <a:off x="3199281" y="2971800"/>
                  <a:ext cx="457417" cy="762000"/>
                  <a:chOff x="1904206" y="2133600"/>
                  <a:chExt cx="457994" cy="762000"/>
                </a:xfrm>
              </p:grpSpPr>
              <p:cxnSp>
                <p:nvCxnSpPr>
                  <p:cNvPr id="42" name="Straight Connector 41"/>
                  <p:cNvCxnSpPr/>
                  <p:nvPr/>
                </p:nvCxnSpPr>
                <p:spPr>
                  <a:xfrm rot="5400000">
                    <a:off x="1789906" y="2247900"/>
                    <a:ext cx="229394" cy="79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 rot="5400000">
                    <a:off x="1791494" y="2780506"/>
                    <a:ext cx="2286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>
                    <a:off x="1905000" y="23622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non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1905000" y="26670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5400000">
                    <a:off x="1828800" y="2514600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/>
                  <p:cNvCxnSpPr/>
                  <p:nvPr/>
                </p:nvCxnSpPr>
                <p:spPr>
                  <a:xfrm rot="5400000">
                    <a:off x="1905794" y="2513806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Connector 48"/>
                  <p:cNvCxnSpPr/>
                  <p:nvPr/>
                </p:nvCxnSpPr>
                <p:spPr>
                  <a:xfrm>
                    <a:off x="2133600" y="2514600"/>
                    <a:ext cx="2286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41" name="Object 2"/>
                <p:cNvGraphicFramePr>
                  <a:graphicFrameLocks noChangeAspect="1"/>
                </p:cNvGraphicFramePr>
                <p:nvPr/>
              </p:nvGraphicFramePr>
              <p:xfrm>
                <a:off x="3124200" y="3276600"/>
                <a:ext cx="195263" cy="152400"/>
              </p:xfrm>
              <a:graphic>
                <a:graphicData uri="http://schemas.openxmlformats.org/presentationml/2006/ole">
                  <p:oleObj spid="_x0000_s10307" name="Equation" r:id="rId3" imgW="101512" imgH="101512" progId="Equation.3">
                    <p:embed/>
                  </p:oleObj>
                </a:graphicData>
              </a:graphic>
            </p:graphicFrame>
          </p:grpSp>
          <p:sp>
            <p:nvSpPr>
              <p:cNvPr id="36" name="Rectangle 35"/>
              <p:cNvSpPr/>
              <p:nvPr/>
            </p:nvSpPr>
            <p:spPr>
              <a:xfrm>
                <a:off x="6172200" y="1905000"/>
                <a:ext cx="5597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i="1" baseline="-2500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713420" y="2743200"/>
                <a:ext cx="4587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G</a:t>
                </a:r>
                <a:endParaRPr lang="en-US" i="1" baseline="-25000" dirty="0"/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 rot="5400000">
                <a:off x="6474229" y="33516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/>
              <p:cNvSpPr/>
              <p:nvPr/>
            </p:nvSpPr>
            <p:spPr>
              <a:xfrm>
                <a:off x="6725626" y="2971800"/>
                <a:ext cx="359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US" i="1" baseline="-25000" dirty="0"/>
              </a:p>
            </p:txBody>
          </p:sp>
        </p:grpSp>
        <p:graphicFrame>
          <p:nvGraphicFramePr>
            <p:cNvPr id="32" name="Object 2"/>
            <p:cNvGraphicFramePr>
              <a:graphicFrameLocks noChangeAspect="1"/>
            </p:cNvGraphicFramePr>
            <p:nvPr/>
          </p:nvGraphicFramePr>
          <p:xfrm>
            <a:off x="6477000" y="2819400"/>
            <a:ext cx="195263" cy="152400"/>
          </p:xfrm>
          <a:graphic>
            <a:graphicData uri="http://schemas.openxmlformats.org/presentationml/2006/ole">
              <p:oleObj spid="_x0000_s10308" name="Equation" r:id="rId4" imgW="101512" imgH="101512" progId="Equation.3">
                <p:embed/>
              </p:oleObj>
            </a:graphicData>
          </a:graphic>
        </p:graphicFrame>
        <p:sp>
          <p:nvSpPr>
            <p:cNvPr id="33" name="Rectangle 32"/>
            <p:cNvSpPr/>
            <p:nvPr/>
          </p:nvSpPr>
          <p:spPr>
            <a:xfrm>
              <a:off x="6246820" y="2831068"/>
              <a:ext cx="45878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en-US" i="1" baseline="-25000" dirty="0"/>
            </a:p>
          </p:txBody>
        </p:sp>
      </p:grpSp>
      <p:graphicFrame>
        <p:nvGraphicFramePr>
          <p:cNvPr id="10309" name="Object 69"/>
          <p:cNvGraphicFramePr>
            <a:graphicFrameLocks noChangeAspect="1"/>
          </p:cNvGraphicFramePr>
          <p:nvPr/>
        </p:nvGraphicFramePr>
        <p:xfrm>
          <a:off x="3987800" y="1965325"/>
          <a:ext cx="4221163" cy="1708150"/>
        </p:xfrm>
        <a:graphic>
          <a:graphicData uri="http://schemas.openxmlformats.org/presentationml/2006/ole">
            <p:oleObj spid="_x0000_s10309" name="Equation" r:id="rId5" imgW="1726920" imgH="698400" progId="Equation.3">
              <p:embed/>
            </p:oleObj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3810000" y="4572000"/>
            <a:ext cx="41052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 V</a:t>
            </a:r>
            <a:r>
              <a:rPr lang="en-US" sz="2800" b="1" i="1" baseline="-25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DSSAT min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=3.3-3.1=0.2V</a:t>
            </a:r>
          </a:p>
          <a:p>
            <a:r>
              <a:rPr lang="en-US" sz="28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Entonces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W/L=5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01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Transistor Design #3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95400"/>
            <a:ext cx="609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Design the transistor’s W/L such that it operates in the saturation region for I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=[0.1 – 10] µA and V</a:t>
            </a:r>
            <a:r>
              <a:rPr lang="en-US" sz="2000" baseline="-25000" dirty="0" smtClean="0"/>
              <a:t>X</a:t>
            </a:r>
            <a:r>
              <a:rPr lang="en-US" sz="2000" dirty="0" smtClean="0"/>
              <a:t>(max)=1.2V.</a:t>
            </a:r>
            <a:endParaRPr lang="en-US" sz="2000" dirty="0"/>
          </a:p>
        </p:txBody>
      </p:sp>
      <p:sp>
        <p:nvSpPr>
          <p:cNvPr id="48" name="Rectangle 47"/>
          <p:cNvSpPr/>
          <p:nvPr/>
        </p:nvSpPr>
        <p:spPr>
          <a:xfrm>
            <a:off x="457896" y="5105400"/>
            <a:ext cx="19043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</a:p>
          <a:p>
            <a:pPr lvl="1"/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2 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t0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=0.7V</a:t>
            </a:r>
            <a:endParaRPr lang="en-US" baseline="30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7" name="Group 28"/>
          <p:cNvGrpSpPr/>
          <p:nvPr/>
        </p:nvGrpSpPr>
        <p:grpSpPr>
          <a:xfrm>
            <a:off x="1143000" y="2971800"/>
            <a:ext cx="839049" cy="1751806"/>
            <a:chOff x="7085751" y="3581400"/>
            <a:chExt cx="839049" cy="1751806"/>
          </a:xfrm>
        </p:grpSpPr>
        <p:grpSp>
          <p:nvGrpSpPr>
            <p:cNvPr id="8" name="Group 30"/>
            <p:cNvGrpSpPr/>
            <p:nvPr/>
          </p:nvGrpSpPr>
          <p:grpSpPr>
            <a:xfrm flipH="1">
              <a:off x="7086678" y="4191000"/>
              <a:ext cx="457870" cy="990600"/>
              <a:chOff x="1903572" y="1905000"/>
              <a:chExt cx="458628" cy="990600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 rot="16200000" flipH="1">
                <a:off x="1674890" y="2133682"/>
                <a:ext cx="457995" cy="632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 rot="5400000">
                <a:off x="1791494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51"/>
            <p:cNvGrpSpPr/>
            <p:nvPr/>
          </p:nvGrpSpPr>
          <p:grpSpPr>
            <a:xfrm>
              <a:off x="7435529" y="5181600"/>
              <a:ext cx="202976" cy="151606"/>
              <a:chOff x="3505200" y="3886994"/>
              <a:chExt cx="457200" cy="305594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57"/>
            <p:cNvGrpSpPr/>
            <p:nvPr/>
          </p:nvGrpSpPr>
          <p:grpSpPr>
            <a:xfrm>
              <a:off x="7391400" y="3581400"/>
              <a:ext cx="359394" cy="609600"/>
              <a:chOff x="3886200" y="1143000"/>
              <a:chExt cx="359394" cy="60960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5400000">
                <a:off x="3658791" y="1522809"/>
                <a:ext cx="457200" cy="2382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886200" y="1143000"/>
                <a:ext cx="3593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D</a:t>
                </a:r>
                <a:endParaRPr lang="en-US" i="1" baseline="-25000" dirty="0"/>
              </a:p>
            </p:txBody>
          </p:sp>
        </p:grpSp>
        <p:sp>
          <p:nvSpPr>
            <p:cNvPr id="35" name="Rectangle 34"/>
            <p:cNvSpPr/>
            <p:nvPr/>
          </p:nvSpPr>
          <p:spPr>
            <a:xfrm>
              <a:off x="7483654" y="4267200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X</a:t>
              </a:r>
              <a:endParaRPr lang="en-US" i="1" baseline="-2500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 rot="5400000">
              <a:off x="6896100" y="4610100"/>
              <a:ext cx="3810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0800000">
              <a:off x="7086600" y="4419600"/>
              <a:ext cx="45691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3" name="Object 3"/>
            <p:cNvGraphicFramePr>
              <a:graphicFrameLocks noChangeAspect="1"/>
            </p:cNvGraphicFramePr>
            <p:nvPr/>
          </p:nvGraphicFramePr>
          <p:xfrm>
            <a:off x="7467600" y="4343400"/>
            <a:ext cx="195263" cy="152400"/>
          </p:xfrm>
          <a:graphic>
            <a:graphicData uri="http://schemas.openxmlformats.org/presentationml/2006/ole">
              <p:oleObj spid="_x0000_s12308" name="Equation" r:id="rId3" imgW="101512" imgH="101512" progId="Equation.3">
                <p:embed/>
              </p:oleObj>
            </a:graphicData>
          </a:graphic>
        </p:graphicFrame>
        <p:graphicFrame>
          <p:nvGraphicFramePr>
            <p:cNvPr id="54" name="Object 22"/>
            <p:cNvGraphicFramePr>
              <a:graphicFrameLocks noChangeAspect="1"/>
            </p:cNvGraphicFramePr>
            <p:nvPr/>
          </p:nvGraphicFramePr>
          <p:xfrm>
            <a:off x="7467600" y="4114800"/>
            <a:ext cx="195263" cy="152400"/>
          </p:xfrm>
          <a:graphic>
            <a:graphicData uri="http://schemas.openxmlformats.org/presentationml/2006/ole">
              <p:oleObj spid="_x0000_s12309" name="Equation" r:id="rId4" imgW="101512" imgH="101512" progId="Equation.3">
                <p:embed/>
              </p:oleObj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2667000" y="2133600"/>
            <a:ext cx="5907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connection is a diode connection and ensures saturation</a:t>
            </a:r>
            <a:endParaRPr lang="en-US" dirty="0"/>
          </a:p>
        </p:txBody>
      </p:sp>
      <p:graphicFrame>
        <p:nvGraphicFramePr>
          <p:cNvPr id="12310" name="Object 22"/>
          <p:cNvGraphicFramePr>
            <a:graphicFrameLocks noChangeAspect="1"/>
          </p:cNvGraphicFramePr>
          <p:nvPr/>
        </p:nvGraphicFramePr>
        <p:xfrm>
          <a:off x="3675063" y="2851150"/>
          <a:ext cx="3973512" cy="3321050"/>
        </p:xfrm>
        <a:graphic>
          <a:graphicData uri="http://schemas.openxmlformats.org/presentationml/2006/ole">
            <p:oleObj spid="_x0000_s12310" name="Equation" r:id="rId5" imgW="1625400" imgH="1358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8563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763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16601" y="2037932"/>
            <a:ext cx="1664599" cy="2628519"/>
            <a:chOff x="787754" y="2286000"/>
            <a:chExt cx="1664599" cy="2628519"/>
          </a:xfrm>
        </p:grpSpPr>
        <p:grpSp>
          <p:nvGrpSpPr>
            <p:cNvPr id="64" name="Group 37"/>
            <p:cNvGrpSpPr/>
            <p:nvPr/>
          </p:nvGrpSpPr>
          <p:grpSpPr>
            <a:xfrm>
              <a:off x="1159228" y="4038600"/>
              <a:ext cx="517172" cy="762000"/>
              <a:chOff x="4605337" y="2971800"/>
              <a:chExt cx="517172" cy="762000"/>
            </a:xfrm>
          </p:grpSpPr>
          <p:grpSp>
            <p:nvGrpSpPr>
              <p:cNvPr id="88" name="Group 30"/>
              <p:cNvGrpSpPr/>
              <p:nvPr/>
            </p:nvGrpSpPr>
            <p:grpSpPr>
              <a:xfrm flipH="1">
                <a:off x="4647082" y="2971800"/>
                <a:ext cx="475427" cy="762000"/>
                <a:chOff x="1886173" y="2133600"/>
                <a:chExt cx="476027" cy="762000"/>
              </a:xfrm>
            </p:grpSpPr>
            <p:cxnSp>
              <p:nvCxnSpPr>
                <p:cNvPr id="90" name="Straight Connector 44"/>
                <p:cNvCxnSpPr/>
                <p:nvPr/>
              </p:nvCxnSpPr>
              <p:spPr>
                <a:xfrm rot="5400000">
                  <a:off x="1771873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 rot="5400000">
                  <a:off x="1772667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89" name="Object 7"/>
              <p:cNvGraphicFramePr>
                <a:graphicFrameLocks noChangeAspect="1"/>
              </p:cNvGraphicFramePr>
              <p:nvPr/>
            </p:nvGraphicFramePr>
            <p:xfrm>
              <a:off x="4605337" y="3276600"/>
              <a:ext cx="195263" cy="152400"/>
            </p:xfrm>
            <a:graphic>
              <a:graphicData uri="http://schemas.openxmlformats.org/presentationml/2006/ole">
                <p:oleObj spid="_x0000_s13359" name="Equation" r:id="rId3" imgW="101512" imgH="101512" progId="Equation.3">
                  <p:embed/>
                </p:oleObj>
              </a:graphicData>
            </a:graphic>
          </p:graphicFrame>
        </p:grpSp>
        <p:grpSp>
          <p:nvGrpSpPr>
            <p:cNvPr id="65" name="Group 51"/>
            <p:cNvGrpSpPr/>
            <p:nvPr/>
          </p:nvGrpSpPr>
          <p:grpSpPr>
            <a:xfrm>
              <a:off x="1599464" y="4800617"/>
              <a:ext cx="152304" cy="113904"/>
              <a:chOff x="3505200" y="3886994"/>
              <a:chExt cx="457200" cy="305594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4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" name="Rectangle 65"/>
            <p:cNvSpPr/>
            <p:nvPr/>
          </p:nvSpPr>
          <p:spPr>
            <a:xfrm>
              <a:off x="787754" y="42672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pSp>
          <p:nvGrpSpPr>
            <p:cNvPr id="67" name="Group 83"/>
            <p:cNvGrpSpPr/>
            <p:nvPr/>
          </p:nvGrpSpPr>
          <p:grpSpPr>
            <a:xfrm>
              <a:off x="1449672" y="2438413"/>
              <a:ext cx="456048" cy="304802"/>
              <a:chOff x="3429000" y="2133600"/>
              <a:chExt cx="457200" cy="305594"/>
            </a:xfrm>
          </p:grpSpPr>
          <p:cxnSp>
            <p:nvCxnSpPr>
              <p:cNvPr id="81" name="Straight Connector 80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" name="Rectangle 67"/>
            <p:cNvSpPr/>
            <p:nvPr/>
          </p:nvSpPr>
          <p:spPr>
            <a:xfrm>
              <a:off x="1371600" y="2286000"/>
              <a:ext cx="4347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200" i="1" baseline="-25000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 rot="16200000" flipH="1">
              <a:off x="1410494" y="3771109"/>
              <a:ext cx="533399" cy="15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>
              <a:off x="1677984" y="3810000"/>
              <a:ext cx="227017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1909191" y="3593068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aphicFrame>
          <p:nvGraphicFramePr>
            <p:cNvPr id="72" name="Object 7"/>
            <p:cNvGraphicFramePr>
              <a:graphicFrameLocks noChangeAspect="1"/>
            </p:cNvGraphicFramePr>
            <p:nvPr/>
          </p:nvGraphicFramePr>
          <p:xfrm>
            <a:off x="1862137" y="3733800"/>
            <a:ext cx="195263" cy="152400"/>
          </p:xfrm>
          <a:graphic>
            <a:graphicData uri="http://schemas.openxmlformats.org/presentationml/2006/ole">
              <p:oleObj spid="_x0000_s13360" name="Equation" r:id="rId4" imgW="101512" imgH="101512" progId="Equation.3">
                <p:embed/>
              </p:oleObj>
            </a:graphicData>
          </a:graphic>
        </p:graphicFrame>
        <p:sp>
          <p:nvSpPr>
            <p:cNvPr id="73" name="Rectangle 72"/>
            <p:cNvSpPr/>
            <p:nvPr/>
          </p:nvSpPr>
          <p:spPr>
            <a:xfrm>
              <a:off x="1560419" y="4267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i="1" baseline="-25000" dirty="0"/>
            </a:p>
          </p:txBody>
        </p:sp>
        <p:grpSp>
          <p:nvGrpSpPr>
            <p:cNvPr id="74" name="Group 295"/>
            <p:cNvGrpSpPr/>
            <p:nvPr/>
          </p:nvGrpSpPr>
          <p:grpSpPr>
            <a:xfrm>
              <a:off x="1524000" y="2743200"/>
              <a:ext cx="834112" cy="762000"/>
              <a:chOff x="304800" y="2286000"/>
              <a:chExt cx="834112" cy="762000"/>
            </a:xfrm>
          </p:grpSpPr>
          <p:grpSp>
            <p:nvGrpSpPr>
              <p:cNvPr id="75" name="Group 56"/>
              <p:cNvGrpSpPr/>
              <p:nvPr/>
            </p:nvGrpSpPr>
            <p:grpSpPr>
              <a:xfrm>
                <a:off x="304800" y="2286000"/>
                <a:ext cx="304800" cy="762000"/>
                <a:chOff x="3505200" y="2438400"/>
                <a:chExt cx="304800" cy="762000"/>
              </a:xfrm>
            </p:grpSpPr>
            <p:cxnSp>
              <p:nvCxnSpPr>
                <p:cNvPr id="77" name="Straight Connector 76"/>
                <p:cNvCxnSpPr>
                  <a:endCxn id="79" idx="0"/>
                </p:cNvCxnSpPr>
                <p:nvPr/>
              </p:nvCxnSpPr>
              <p:spPr>
                <a:xfrm rot="5400000">
                  <a:off x="3581797" y="2514203"/>
                  <a:ext cx="152400" cy="7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>
                  <a:stCxn id="79" idx="4"/>
                </p:cNvCxnSpPr>
                <p:nvPr/>
              </p:nvCxnSpPr>
              <p:spPr>
                <a:xfrm rot="16200000" flipH="1">
                  <a:off x="3581797" y="3123803"/>
                  <a:ext cx="152400" cy="794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Oval 78"/>
                <p:cNvSpPr/>
                <p:nvPr/>
              </p:nvSpPr>
              <p:spPr>
                <a:xfrm>
                  <a:off x="3505200" y="2590800"/>
                  <a:ext cx="304800" cy="457200"/>
                </a:xfrm>
                <a:prstGeom prst="ellips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 rot="5400000">
                  <a:off x="3505994" y="2818606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6" name="Rectangle 75"/>
              <p:cNvSpPr/>
              <p:nvPr/>
            </p:nvSpPr>
            <p:spPr>
              <a:xfrm>
                <a:off x="609600" y="2362200"/>
                <a:ext cx="529312" cy="369332"/>
              </a:xfrm>
              <a:prstGeom prst="rect">
                <a:avLst/>
              </a:prstGeom>
              <a:ln w="25400"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err="1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baseline="-25000" dirty="0" err="1" smtClean="0">
                    <a:latin typeface="Arial" pitchFamily="34" charset="0"/>
                    <a:cs typeface="Arial" pitchFamily="34" charset="0"/>
                  </a:rPr>
                  <a:t>bias</a:t>
                </a:r>
                <a:endParaRPr lang="en-US" baseline="-25000" dirty="0"/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4795599" y="2362200"/>
            <a:ext cx="4805601" cy="3588244"/>
            <a:chOff x="908570" y="4301690"/>
            <a:chExt cx="2272189" cy="1618574"/>
          </a:xfrm>
        </p:grpSpPr>
        <p:cxnSp>
          <p:nvCxnSpPr>
            <p:cNvPr id="97" name="Straight Arrow Connector 96"/>
            <p:cNvCxnSpPr/>
            <p:nvPr/>
          </p:nvCxnSpPr>
          <p:spPr>
            <a:xfrm>
              <a:off x="946552" y="5703332"/>
              <a:ext cx="1752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rot="5400000" flipH="1" flipV="1">
              <a:off x="374258" y="5131832"/>
              <a:ext cx="1448594" cy="79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2699152" y="5550932"/>
              <a:ext cx="4816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V</a:t>
              </a:r>
              <a:r>
                <a:rPr lang="en-US" baseline="-25000" dirty="0" smtClean="0"/>
                <a:t>GS</a:t>
              </a:r>
              <a:endParaRPr lang="en-US" baseline="-25000" dirty="0"/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908570" y="4301690"/>
              <a:ext cx="3369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I</a:t>
              </a:r>
              <a:r>
                <a:rPr lang="en-US" baseline="-25000" dirty="0" smtClean="0"/>
                <a:t>D</a:t>
              </a:r>
              <a:endParaRPr lang="en-US" baseline="-25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601989" y="4876800"/>
            <a:ext cx="1168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Simplified </a:t>
            </a:r>
          </a:p>
          <a:p>
            <a:pPr algn="ctr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Schematic</a:t>
            </a:r>
            <a:endParaRPr lang="es-PR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43976" y="2008197"/>
            <a:ext cx="3499424" cy="3314135"/>
            <a:chOff x="984575" y="2008197"/>
            <a:chExt cx="3499424" cy="3314135"/>
          </a:xfrm>
        </p:grpSpPr>
        <p:grpSp>
          <p:nvGrpSpPr>
            <p:cNvPr id="9" name="Group 8"/>
            <p:cNvGrpSpPr/>
            <p:nvPr/>
          </p:nvGrpSpPr>
          <p:grpSpPr>
            <a:xfrm>
              <a:off x="2717446" y="2037932"/>
              <a:ext cx="1766553" cy="2628503"/>
              <a:chOff x="3110247" y="2286000"/>
              <a:chExt cx="1766553" cy="2628503"/>
            </a:xfrm>
          </p:grpSpPr>
          <p:grpSp>
            <p:nvGrpSpPr>
              <p:cNvPr id="10" name="Group 37"/>
              <p:cNvGrpSpPr/>
              <p:nvPr/>
            </p:nvGrpSpPr>
            <p:grpSpPr>
              <a:xfrm>
                <a:off x="3583675" y="4038600"/>
                <a:ext cx="517172" cy="762000"/>
                <a:chOff x="4605337" y="2971800"/>
                <a:chExt cx="517172" cy="762000"/>
              </a:xfrm>
            </p:grpSpPr>
            <p:grpSp>
              <p:nvGrpSpPr>
                <p:cNvPr id="54" name="Group 30"/>
                <p:cNvGrpSpPr/>
                <p:nvPr/>
              </p:nvGrpSpPr>
              <p:grpSpPr>
                <a:xfrm flipH="1">
                  <a:off x="4647082" y="2971800"/>
                  <a:ext cx="475427" cy="762000"/>
                  <a:chOff x="1886173" y="2133600"/>
                  <a:chExt cx="476027" cy="762000"/>
                </a:xfrm>
              </p:grpSpPr>
              <p:cxnSp>
                <p:nvCxnSpPr>
                  <p:cNvPr id="56" name="Straight Connector 44"/>
                  <p:cNvCxnSpPr/>
                  <p:nvPr/>
                </p:nvCxnSpPr>
                <p:spPr>
                  <a:xfrm rot="5400000">
                    <a:off x="1771873" y="2247900"/>
                    <a:ext cx="229394" cy="79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/>
                  <p:cNvCxnSpPr/>
                  <p:nvPr/>
                </p:nvCxnSpPr>
                <p:spPr>
                  <a:xfrm rot="5400000">
                    <a:off x="1772667" y="2780506"/>
                    <a:ext cx="2286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>
                    <a:off x="1905000" y="23622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1905000" y="26670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triangl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rot="5400000">
                    <a:off x="1828800" y="2514600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rot="5400000">
                    <a:off x="1905794" y="2513806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133600" y="2514600"/>
                    <a:ext cx="2286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55" name="Object 7"/>
                <p:cNvGraphicFramePr>
                  <a:graphicFrameLocks noChangeAspect="1"/>
                </p:cNvGraphicFramePr>
                <p:nvPr/>
              </p:nvGraphicFramePr>
              <p:xfrm>
                <a:off x="4605337" y="3276600"/>
                <a:ext cx="195263" cy="152400"/>
              </p:xfrm>
              <a:graphic>
                <a:graphicData uri="http://schemas.openxmlformats.org/presentationml/2006/ole">
                  <p:oleObj spid="_x0000_s13361" name="Equation" r:id="rId5" imgW="101512" imgH="101512" progId="Equation.3">
                    <p:embed/>
                  </p:oleObj>
                </a:graphicData>
              </a:graphic>
            </p:graphicFrame>
          </p:grpSp>
          <p:grpSp>
            <p:nvGrpSpPr>
              <p:cNvPr id="11" name="Group 51"/>
              <p:cNvGrpSpPr/>
              <p:nvPr/>
            </p:nvGrpSpPr>
            <p:grpSpPr>
              <a:xfrm>
                <a:off x="4023911" y="4800615"/>
                <a:ext cx="152304" cy="113904"/>
                <a:chOff x="3505200" y="3886994"/>
                <a:chExt cx="457200" cy="305594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0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51" name="Straight Connector 50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Straight Connector 51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Straight Connector 52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" name="Rectangle 11"/>
              <p:cNvSpPr/>
              <p:nvPr/>
            </p:nvSpPr>
            <p:spPr>
              <a:xfrm>
                <a:off x="3212201" y="4267200"/>
                <a:ext cx="4530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in</a:t>
                </a:r>
                <a:endParaRPr lang="en-US" i="1" baseline="-25000" dirty="0"/>
              </a:p>
            </p:txBody>
          </p:sp>
          <p:grpSp>
            <p:nvGrpSpPr>
              <p:cNvPr id="13" name="Group 83"/>
              <p:cNvGrpSpPr/>
              <p:nvPr/>
            </p:nvGrpSpPr>
            <p:grpSpPr>
              <a:xfrm>
                <a:off x="3874119" y="2438413"/>
                <a:ext cx="456048" cy="304802"/>
                <a:chOff x="3429000" y="2133600"/>
                <a:chExt cx="457200" cy="305594"/>
              </a:xfrm>
            </p:grpSpPr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3581400" y="23622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10800000" flipV="1">
                  <a:off x="3429000" y="2133600"/>
                  <a:ext cx="457200" cy="30479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Rectangle 13"/>
              <p:cNvSpPr/>
              <p:nvPr/>
            </p:nvSpPr>
            <p:spPr>
              <a:xfrm>
                <a:off x="3796047" y="2286000"/>
                <a:ext cx="43473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sz="1200" i="1" baseline="-25000" dirty="0" smtClean="0">
                    <a:latin typeface="Arial" pitchFamily="34" charset="0"/>
                    <a:cs typeface="Arial" pitchFamily="34" charset="0"/>
                  </a:rPr>
                  <a:t>DD</a:t>
                </a:r>
                <a:endParaRPr lang="en-US" sz="1200" i="1" baseline="-25000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110247" y="2678668"/>
                <a:ext cx="4411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i="1" baseline="-25000" dirty="0"/>
              </a:p>
            </p:txBody>
          </p:sp>
          <p:grpSp>
            <p:nvGrpSpPr>
              <p:cNvPr id="16" name="Group 37"/>
              <p:cNvGrpSpPr/>
              <p:nvPr/>
            </p:nvGrpSpPr>
            <p:grpSpPr>
              <a:xfrm>
                <a:off x="3338847" y="2743200"/>
                <a:ext cx="762001" cy="762000"/>
                <a:chOff x="4360509" y="2971800"/>
                <a:chExt cx="762001" cy="762000"/>
              </a:xfrm>
            </p:grpSpPr>
            <p:grpSp>
              <p:nvGrpSpPr>
                <p:cNvPr id="38" name="Group 30"/>
                <p:cNvGrpSpPr/>
                <p:nvPr/>
              </p:nvGrpSpPr>
              <p:grpSpPr>
                <a:xfrm flipH="1">
                  <a:off x="4436711" y="2971800"/>
                  <a:ext cx="685799" cy="762000"/>
                  <a:chOff x="1886173" y="2133600"/>
                  <a:chExt cx="686665" cy="762000"/>
                </a:xfrm>
              </p:grpSpPr>
              <p:cxnSp>
                <p:nvCxnSpPr>
                  <p:cNvPr id="40" name="Straight Connector 39"/>
                  <p:cNvCxnSpPr/>
                  <p:nvPr/>
                </p:nvCxnSpPr>
                <p:spPr>
                  <a:xfrm rot="5400000">
                    <a:off x="1771873" y="2247900"/>
                    <a:ext cx="229394" cy="794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Straight Connector 40"/>
                  <p:cNvCxnSpPr/>
                  <p:nvPr/>
                </p:nvCxnSpPr>
                <p:spPr>
                  <a:xfrm rot="5400000">
                    <a:off x="1772667" y="2780506"/>
                    <a:ext cx="2286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1905000" y="23622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none"/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Connector 42"/>
                  <p:cNvCxnSpPr/>
                  <p:nvPr/>
                </p:nvCxnSpPr>
                <p:spPr>
                  <a:xfrm>
                    <a:off x="1905000" y="2667000"/>
                    <a:ext cx="152400" cy="797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  <a:headEnd type="none"/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Connector 43"/>
                  <p:cNvCxnSpPr/>
                  <p:nvPr/>
                </p:nvCxnSpPr>
                <p:spPr>
                  <a:xfrm rot="5400000">
                    <a:off x="1828800" y="2514600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Connector 44"/>
                  <p:cNvCxnSpPr/>
                  <p:nvPr/>
                </p:nvCxnSpPr>
                <p:spPr>
                  <a:xfrm rot="5400000">
                    <a:off x="1905794" y="2513806"/>
                    <a:ext cx="457200" cy="1588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Connector 45"/>
                  <p:cNvCxnSpPr/>
                  <p:nvPr/>
                </p:nvCxnSpPr>
                <p:spPr>
                  <a:xfrm rot="10800000" flipH="1">
                    <a:off x="2133599" y="2514600"/>
                    <a:ext cx="439239" cy="0"/>
                  </a:xfrm>
                  <a:prstGeom prst="line">
                    <a:avLst/>
                  </a:prstGeom>
                  <a:ln w="222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aphicFrame>
              <p:nvGraphicFramePr>
                <p:cNvPr id="39" name="Object 7"/>
                <p:cNvGraphicFramePr>
                  <a:graphicFrameLocks noChangeAspect="1"/>
                </p:cNvGraphicFramePr>
                <p:nvPr/>
              </p:nvGraphicFramePr>
              <p:xfrm>
                <a:off x="4360509" y="3276600"/>
                <a:ext cx="195263" cy="152400"/>
              </p:xfrm>
              <a:graphic>
                <a:graphicData uri="http://schemas.openxmlformats.org/presentationml/2006/ole">
                  <p:oleObj spid="_x0000_s13362" name="Equation" r:id="rId6" imgW="101512" imgH="101512" progId="Equation.3">
                    <p:embed/>
                  </p:oleObj>
                </a:graphicData>
              </a:graphic>
            </p:graphicFrame>
          </p:grpSp>
          <p:grpSp>
            <p:nvGrpSpPr>
              <p:cNvPr id="17" name="Group 153"/>
              <p:cNvGrpSpPr/>
              <p:nvPr/>
            </p:nvGrpSpPr>
            <p:grpSpPr>
              <a:xfrm>
                <a:off x="3262647" y="3124200"/>
                <a:ext cx="304800" cy="533401"/>
                <a:chOff x="2286000" y="2895601"/>
                <a:chExt cx="304800" cy="533401"/>
              </a:xfrm>
            </p:grpSpPr>
            <p:cxnSp>
              <p:nvCxnSpPr>
                <p:cNvPr id="30" name="Straight Connector 29"/>
                <p:cNvCxnSpPr/>
                <p:nvPr/>
              </p:nvCxnSpPr>
              <p:spPr>
                <a:xfrm rot="10800000" flipV="1">
                  <a:off x="2286000" y="3048000"/>
                  <a:ext cx="304800" cy="79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rot="10800000" flipV="1">
                  <a:off x="2286000" y="3200400"/>
                  <a:ext cx="304800" cy="79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10800000" flipV="1">
                  <a:off x="2362201" y="3124200"/>
                  <a:ext cx="152400" cy="79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0800000" flipV="1">
                  <a:off x="2362201" y="3276600"/>
                  <a:ext cx="152400" cy="796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16200000" flipH="1">
                  <a:off x="2362200" y="3352800"/>
                  <a:ext cx="152402" cy="1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6200000" flipH="1">
                  <a:off x="2362994" y="2971009"/>
                  <a:ext cx="152399" cy="1583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51"/>
              <p:cNvGrpSpPr/>
              <p:nvPr/>
            </p:nvGrpSpPr>
            <p:grpSpPr>
              <a:xfrm>
                <a:off x="3338111" y="3657615"/>
                <a:ext cx="152304" cy="113904"/>
                <a:chOff x="3505200" y="3886994"/>
                <a:chExt cx="457200" cy="305594"/>
              </a:xfrm>
            </p:grpSpPr>
            <p:cxnSp>
              <p:nvCxnSpPr>
                <p:cNvPr id="25" name="Straight Connector 24"/>
                <p:cNvCxnSpPr/>
                <p:nvPr/>
              </p:nvCxnSpPr>
              <p:spPr>
                <a:xfrm rot="5400000">
                  <a:off x="3657600" y="3962400"/>
                  <a:ext cx="1524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6" name="Group 86"/>
                <p:cNvGrpSpPr/>
                <p:nvPr/>
              </p:nvGrpSpPr>
              <p:grpSpPr>
                <a:xfrm>
                  <a:off x="3505200" y="4038600"/>
                  <a:ext cx="457200" cy="153988"/>
                  <a:chOff x="3505200" y="4038600"/>
                  <a:chExt cx="457200" cy="153988"/>
                </a:xfrm>
              </p:grpSpPr>
              <p:cxnSp>
                <p:nvCxnSpPr>
                  <p:cNvPr id="27" name="Straight Connector 26"/>
                  <p:cNvCxnSpPr/>
                  <p:nvPr/>
                </p:nvCxnSpPr>
                <p:spPr>
                  <a:xfrm rot="10800000">
                    <a:off x="3505200" y="4038600"/>
                    <a:ext cx="4572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" name="Straight Connector 27"/>
                  <p:cNvCxnSpPr/>
                  <p:nvPr/>
                </p:nvCxnSpPr>
                <p:spPr>
                  <a:xfrm rot="10800000">
                    <a:off x="3581400" y="4114800"/>
                    <a:ext cx="304800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Straight Connector 28"/>
                  <p:cNvCxnSpPr/>
                  <p:nvPr/>
                </p:nvCxnSpPr>
                <p:spPr>
                  <a:xfrm rot="10800000">
                    <a:off x="3657602" y="4191000"/>
                    <a:ext cx="152399" cy="1588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9" name="Straight Connector 18"/>
              <p:cNvCxnSpPr/>
              <p:nvPr/>
            </p:nvCxnSpPr>
            <p:spPr>
              <a:xfrm rot="16200000" flipH="1">
                <a:off x="3834941" y="3771109"/>
                <a:ext cx="533399" cy="158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10800000">
                <a:off x="4102431" y="3810000"/>
                <a:ext cx="227017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4333638" y="3593068"/>
                <a:ext cx="5431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err="1" smtClean="0">
                    <a:latin typeface="Arial" pitchFamily="34" charset="0"/>
                    <a:cs typeface="Arial" pitchFamily="34" charset="0"/>
                  </a:rPr>
                  <a:t>V</a:t>
                </a:r>
                <a:r>
                  <a:rPr lang="en-US" i="1" baseline="-25000" dirty="0" err="1" smtClean="0">
                    <a:latin typeface="Arial" pitchFamily="34" charset="0"/>
                    <a:cs typeface="Arial" pitchFamily="34" charset="0"/>
                  </a:rPr>
                  <a:t>out</a:t>
                </a:r>
                <a:endParaRPr lang="en-US" i="1" baseline="-25000" dirty="0"/>
              </a:p>
            </p:txBody>
          </p:sp>
          <p:graphicFrame>
            <p:nvGraphicFramePr>
              <p:cNvPr id="22" name="Object 7"/>
              <p:cNvGraphicFramePr>
                <a:graphicFrameLocks noChangeAspect="1"/>
              </p:cNvGraphicFramePr>
              <p:nvPr/>
            </p:nvGraphicFramePr>
            <p:xfrm>
              <a:off x="4286584" y="3733800"/>
              <a:ext cx="195263" cy="152400"/>
            </p:xfrm>
            <a:graphic>
              <a:graphicData uri="http://schemas.openxmlformats.org/presentationml/2006/ole">
                <p:oleObj spid="_x0000_s13363" name="Equation" r:id="rId7" imgW="101512" imgH="101512" progId="Equation.3">
                  <p:embed/>
                </p:oleObj>
              </a:graphicData>
            </a:graphic>
          </p:graphicFrame>
          <p:sp>
            <p:nvSpPr>
              <p:cNvPr id="23" name="Rectangle 22"/>
              <p:cNvSpPr/>
              <p:nvPr/>
            </p:nvSpPr>
            <p:spPr>
              <a:xfrm>
                <a:off x="3984866" y="2971800"/>
                <a:ext cx="3706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200" i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200" i="1" baseline="-250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984866" y="4267200"/>
                <a:ext cx="37061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i="1" dirty="0" smtClean="0"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1200" i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200" i="1" baseline="-25000" dirty="0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984575" y="2037932"/>
              <a:ext cx="778327" cy="1280255"/>
            </a:xfrm>
            <a:prstGeom prst="rect">
              <a:avLst/>
            </a:prstGeom>
            <a:solidFill>
              <a:schemeClr val="accent3">
                <a:alpha val="22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989789" y="2571333"/>
              <a:ext cx="524811" cy="228600"/>
            </a:xfrm>
            <a:prstGeom prst="right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2715348" y="4953000"/>
              <a:ext cx="16924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Implementation</a:t>
              </a:r>
              <a:endParaRPr lang="es-PR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733107" y="2008197"/>
              <a:ext cx="1479311" cy="1429752"/>
            </a:xfrm>
            <a:prstGeom prst="rect">
              <a:avLst/>
            </a:prstGeom>
            <a:noFill/>
            <a:ln>
              <a:solidFill>
                <a:schemeClr val="accent3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R"/>
            </a:p>
          </p:txBody>
        </p:sp>
      </p:grpSp>
      <p:pic>
        <p:nvPicPr>
          <p:cNvPr id="106" name="Picture 105" descr="CS_amp_IDvsVGS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81600" y="2362200"/>
            <a:ext cx="3429443" cy="315753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2356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763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381000" y="1371600"/>
            <a:ext cx="8458200" cy="1631216"/>
            <a:chOff x="381000" y="3002816"/>
            <a:chExt cx="8458200" cy="1631216"/>
          </a:xfrm>
        </p:grpSpPr>
        <p:sp>
          <p:nvSpPr>
            <p:cNvPr id="31" name="Rectangle 30"/>
            <p:cNvSpPr/>
            <p:nvPr/>
          </p:nvSpPr>
          <p:spPr>
            <a:xfrm>
              <a:off x="381000" y="3002816"/>
              <a:ext cx="8458200" cy="16312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Char char="•"/>
              </a:pPr>
              <a:r>
                <a:rPr lang="en-US" sz="2000" dirty="0" smtClean="0"/>
                <a:t>  Typical design approach:</a:t>
              </a:r>
            </a:p>
            <a:p>
              <a:pPr marL="914400" lvl="1" indent="-457200">
                <a:buFont typeface="+mj-lt"/>
                <a:buAutoNum type="arabicPeriod"/>
              </a:pPr>
              <a:r>
                <a:rPr lang="en-US" sz="2000" dirty="0" smtClean="0"/>
                <a:t>I</a:t>
              </a:r>
              <a:r>
                <a:rPr lang="en-US" sz="2000" baseline="-25000" dirty="0" smtClean="0"/>
                <a:t>d</a:t>
              </a:r>
              <a:r>
                <a:rPr lang="en-US" sz="2000" dirty="0" smtClean="0"/>
                <a:t> set by power constraints</a:t>
              </a:r>
            </a:p>
            <a:p>
              <a:pPr marL="914400" lvl="1" indent="-457200">
                <a:buFont typeface="+mj-lt"/>
                <a:buAutoNum type="arabicPeriod"/>
              </a:pPr>
              <a:r>
                <a:rPr lang="en-US" sz="2000" dirty="0" smtClean="0"/>
                <a:t>V</a:t>
              </a:r>
              <a:r>
                <a:rPr lang="en-US" sz="2000" baseline="-25000" dirty="0" smtClean="0"/>
                <a:t>ds1</a:t>
              </a:r>
              <a:r>
                <a:rPr lang="en-US" sz="2000" dirty="0" smtClean="0"/>
                <a:t>(sat) &amp; V</a:t>
              </a:r>
              <a:r>
                <a:rPr lang="en-US" sz="2000" baseline="-25000" dirty="0" smtClean="0"/>
                <a:t>ds2</a:t>
              </a:r>
              <a:r>
                <a:rPr lang="en-US" sz="2000" dirty="0" smtClean="0"/>
                <a:t>(sat) set by output voltage range constraints if any</a:t>
              </a:r>
            </a:p>
            <a:p>
              <a:pPr marL="914400" lvl="1" indent="-457200"/>
              <a:r>
                <a:rPr lang="en-US" sz="2000" dirty="0" smtClean="0"/>
                <a:t>		hence (W/L)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 &amp; (W/L)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  </a:t>
              </a:r>
            </a:p>
            <a:p>
              <a:pPr marL="914400" lvl="1" indent="-457200"/>
              <a:r>
                <a:rPr lang="en-US" sz="2000" dirty="0" smtClean="0"/>
                <a:t>3.  	(W/L)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 set by gain constraints (there might be a need for redesign M1)</a:t>
              </a:r>
              <a:endParaRPr lang="en-US" sz="2000" dirty="0"/>
            </a:p>
          </p:txBody>
        </p:sp>
        <p:sp>
          <p:nvSpPr>
            <p:cNvPr id="32" name="Bent-Up Arrow 31"/>
            <p:cNvSpPr/>
            <p:nvPr/>
          </p:nvSpPr>
          <p:spPr>
            <a:xfrm rot="5400000">
              <a:off x="1866900" y="3924300"/>
              <a:ext cx="228600" cy="457200"/>
            </a:xfrm>
            <a:prstGeom prst="bentUp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8"/>
          <p:cNvGrpSpPr/>
          <p:nvPr/>
        </p:nvGrpSpPr>
        <p:grpSpPr>
          <a:xfrm>
            <a:off x="519447" y="3276600"/>
            <a:ext cx="1766553" cy="2628503"/>
            <a:chOff x="3110247" y="2286000"/>
            <a:chExt cx="1766553" cy="2628503"/>
          </a:xfrm>
        </p:grpSpPr>
        <p:grpSp>
          <p:nvGrpSpPr>
            <p:cNvPr id="7" name="Group 37"/>
            <p:cNvGrpSpPr/>
            <p:nvPr/>
          </p:nvGrpSpPr>
          <p:grpSpPr>
            <a:xfrm>
              <a:off x="3583675" y="4038600"/>
              <a:ext cx="517172" cy="762000"/>
              <a:chOff x="4605337" y="2971800"/>
              <a:chExt cx="517172" cy="762000"/>
            </a:xfrm>
          </p:grpSpPr>
          <p:grpSp>
            <p:nvGrpSpPr>
              <p:cNvPr id="8" name="Group 30"/>
              <p:cNvGrpSpPr/>
              <p:nvPr/>
            </p:nvGrpSpPr>
            <p:grpSpPr>
              <a:xfrm flipH="1">
                <a:off x="4647082" y="2971800"/>
                <a:ext cx="475427" cy="762000"/>
                <a:chOff x="1886173" y="2133600"/>
                <a:chExt cx="476027" cy="762000"/>
              </a:xfrm>
            </p:grpSpPr>
            <p:cxnSp>
              <p:nvCxnSpPr>
                <p:cNvPr id="56" name="Straight Connector 44"/>
                <p:cNvCxnSpPr/>
                <p:nvPr/>
              </p:nvCxnSpPr>
              <p:spPr>
                <a:xfrm rot="5400000">
                  <a:off x="1771873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1772667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triangl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55" name="Object 7"/>
              <p:cNvGraphicFramePr>
                <a:graphicFrameLocks noChangeAspect="1"/>
              </p:cNvGraphicFramePr>
              <p:nvPr/>
            </p:nvGraphicFramePr>
            <p:xfrm>
              <a:off x="4605337" y="3276600"/>
              <a:ext cx="195263" cy="152400"/>
            </p:xfrm>
            <a:graphic>
              <a:graphicData uri="http://schemas.openxmlformats.org/presentationml/2006/ole">
                <p:oleObj spid="_x0000_s14365" name="Equation" r:id="rId4" imgW="101512" imgH="101512" progId="Equation.3">
                  <p:embed/>
                </p:oleObj>
              </a:graphicData>
            </a:graphic>
          </p:graphicFrame>
        </p:grpSp>
        <p:grpSp>
          <p:nvGrpSpPr>
            <p:cNvPr id="9" name="Group 51"/>
            <p:cNvGrpSpPr/>
            <p:nvPr/>
          </p:nvGrpSpPr>
          <p:grpSpPr>
            <a:xfrm>
              <a:off x="4023911" y="4800615"/>
              <a:ext cx="152304" cy="113904"/>
              <a:chOff x="3505200" y="3886994"/>
              <a:chExt cx="457200" cy="305594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" name="Rectangle 11"/>
            <p:cNvSpPr/>
            <p:nvPr/>
          </p:nvSpPr>
          <p:spPr>
            <a:xfrm>
              <a:off x="3212201" y="42672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pSp>
          <p:nvGrpSpPr>
            <p:cNvPr id="11" name="Group 83"/>
            <p:cNvGrpSpPr/>
            <p:nvPr/>
          </p:nvGrpSpPr>
          <p:grpSpPr>
            <a:xfrm>
              <a:off x="3874119" y="2438413"/>
              <a:ext cx="456048" cy="304802"/>
              <a:chOff x="3429000" y="2133600"/>
              <a:chExt cx="457200" cy="305594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3796047" y="2286000"/>
              <a:ext cx="43473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200" i="1" baseline="-2500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110247" y="2678668"/>
              <a:ext cx="44114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B</a:t>
              </a:r>
              <a:endParaRPr lang="en-US" i="1" baseline="-25000" dirty="0"/>
            </a:p>
          </p:txBody>
        </p:sp>
        <p:grpSp>
          <p:nvGrpSpPr>
            <p:cNvPr id="13" name="Group 37"/>
            <p:cNvGrpSpPr/>
            <p:nvPr/>
          </p:nvGrpSpPr>
          <p:grpSpPr>
            <a:xfrm>
              <a:off x="3338847" y="2743200"/>
              <a:ext cx="762001" cy="762000"/>
              <a:chOff x="4360509" y="2971800"/>
              <a:chExt cx="762001" cy="762000"/>
            </a:xfrm>
          </p:grpSpPr>
          <p:grpSp>
            <p:nvGrpSpPr>
              <p:cNvPr id="16" name="Group 30"/>
              <p:cNvGrpSpPr/>
              <p:nvPr/>
            </p:nvGrpSpPr>
            <p:grpSpPr>
              <a:xfrm flipH="1">
                <a:off x="4436711" y="2971800"/>
                <a:ext cx="685799" cy="762000"/>
                <a:chOff x="1886173" y="2133600"/>
                <a:chExt cx="686665" cy="76200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rot="5400000">
                  <a:off x="1771873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rot="5400000">
                  <a:off x="1772667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10800000" flipH="1">
                  <a:off x="2133599" y="2514600"/>
                  <a:ext cx="439239" cy="0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39" name="Object 7"/>
              <p:cNvGraphicFramePr>
                <a:graphicFrameLocks noChangeAspect="1"/>
              </p:cNvGraphicFramePr>
              <p:nvPr/>
            </p:nvGraphicFramePr>
            <p:xfrm>
              <a:off x="4360509" y="3276600"/>
              <a:ext cx="195263" cy="152400"/>
            </p:xfrm>
            <a:graphic>
              <a:graphicData uri="http://schemas.openxmlformats.org/presentationml/2006/ole">
                <p:oleObj spid="_x0000_s14366" name="Equation" r:id="rId5" imgW="101512" imgH="101512" progId="Equation.3">
                  <p:embed/>
                </p:oleObj>
              </a:graphicData>
            </a:graphic>
          </p:graphicFrame>
        </p:grpSp>
        <p:grpSp>
          <p:nvGrpSpPr>
            <p:cNvPr id="17" name="Group 153"/>
            <p:cNvGrpSpPr/>
            <p:nvPr/>
          </p:nvGrpSpPr>
          <p:grpSpPr>
            <a:xfrm>
              <a:off x="3262647" y="3124200"/>
              <a:ext cx="304800" cy="533401"/>
              <a:chOff x="2286000" y="2895601"/>
              <a:chExt cx="304800" cy="533401"/>
            </a:xfrm>
          </p:grpSpPr>
          <p:cxnSp>
            <p:nvCxnSpPr>
              <p:cNvPr id="30" name="Straight Connector 29"/>
              <p:cNvCxnSpPr/>
              <p:nvPr/>
            </p:nvCxnSpPr>
            <p:spPr>
              <a:xfrm rot="10800000" flipV="1">
                <a:off x="2286000" y="3048000"/>
                <a:ext cx="304800" cy="79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10800000" flipV="1">
                <a:off x="2286000" y="3200400"/>
                <a:ext cx="304800" cy="79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2362201" y="3124200"/>
                <a:ext cx="152400" cy="79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10800000" flipV="1">
                <a:off x="2362201" y="3276600"/>
                <a:ext cx="152400" cy="796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6200000" flipH="1">
                <a:off x="2362200" y="3352800"/>
                <a:ext cx="152402" cy="1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2362994" y="2971009"/>
                <a:ext cx="152399" cy="158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1"/>
            <p:cNvGrpSpPr/>
            <p:nvPr/>
          </p:nvGrpSpPr>
          <p:grpSpPr>
            <a:xfrm>
              <a:off x="3338111" y="3657615"/>
              <a:ext cx="152304" cy="113904"/>
              <a:chOff x="3505200" y="3886994"/>
              <a:chExt cx="457200" cy="305594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Connector 18"/>
            <p:cNvCxnSpPr/>
            <p:nvPr/>
          </p:nvCxnSpPr>
          <p:spPr>
            <a:xfrm rot="16200000" flipH="1">
              <a:off x="3834941" y="3771109"/>
              <a:ext cx="533399" cy="1583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0800000">
              <a:off x="4102431" y="3810000"/>
              <a:ext cx="227017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4333638" y="3593068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aphicFrame>
          <p:nvGraphicFramePr>
            <p:cNvPr id="22" name="Object 7"/>
            <p:cNvGraphicFramePr>
              <a:graphicFrameLocks noChangeAspect="1"/>
            </p:cNvGraphicFramePr>
            <p:nvPr/>
          </p:nvGraphicFramePr>
          <p:xfrm>
            <a:off x="4286584" y="3733800"/>
            <a:ext cx="195263" cy="152400"/>
          </p:xfrm>
          <a:graphic>
            <a:graphicData uri="http://schemas.openxmlformats.org/presentationml/2006/ole">
              <p:oleObj spid="_x0000_s14367" name="Equation" r:id="rId6" imgW="101512" imgH="101512" progId="Equation.3">
                <p:embed/>
              </p:oleObj>
            </a:graphicData>
          </a:graphic>
        </p:graphicFrame>
        <p:sp>
          <p:nvSpPr>
            <p:cNvPr id="23" name="Rectangle 22"/>
            <p:cNvSpPr/>
            <p:nvPr/>
          </p:nvSpPr>
          <p:spPr>
            <a:xfrm>
              <a:off x="3984866" y="29718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200" i="1" baseline="-25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984866" y="4267200"/>
              <a:ext cx="37061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2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200" i="1" baseline="-25000" dirty="0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2743200" y="3239869"/>
            <a:ext cx="495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Large Signal Behavior</a:t>
            </a:r>
            <a:endParaRPr lang="en-US" baseline="300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out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(min) –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DSSAT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Typica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lly 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DSSAT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0.2V 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ou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(max)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–V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DD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SDSAT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Typically V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SDSAT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sym typeface="Symbol"/>
              </a:rPr>
              <a:t>0.2V</a:t>
            </a:r>
            <a:endParaRPr lang="en-US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743200" y="4611469"/>
            <a:ext cx="495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Small Signal Behavior</a:t>
            </a:r>
            <a:endParaRPr lang="en-US" baseline="30000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baseline="30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g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R</a:t>
            </a:r>
            <a:r>
              <a:rPr lang="en-US" baseline="-25000" dirty="0" err="1" smtClean="0">
                <a:solidFill>
                  <a:schemeClr val="accent3">
                    <a:lumMod val="75000"/>
                  </a:schemeClr>
                </a:solidFill>
              </a:rPr>
              <a:t>out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: where R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out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=r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o2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||r</a:t>
            </a:r>
            <a:r>
              <a:rPr lang="en-US" baseline="-25000" dirty="0" smtClean="0">
                <a:solidFill>
                  <a:schemeClr val="accent3">
                    <a:lumMod val="75000"/>
                  </a:schemeClr>
                </a:solidFill>
              </a:rPr>
              <a:t>o1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0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5A106-5683-4AA8-BB18-3A253F5626B0}" type="datetime1">
              <a:rPr lang="en-US" smtClean="0"/>
              <a:pPr/>
              <a:t>9/6/2015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Analog Circuit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CB5E-70A3-49B9-AEC4-BC44322708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762000"/>
            <a:ext cx="3933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Common Source Amplifier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1" y="1219200"/>
            <a:ext cx="44957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Design the following CS amplifier for the following specifications: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out</a:t>
            </a:r>
            <a:r>
              <a:rPr lang="en-US" sz="2000" dirty="0" smtClean="0"/>
              <a:t> = [0.15 – 2.7] V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P</a:t>
            </a:r>
            <a:r>
              <a:rPr lang="en-US" sz="2000" baseline="-25000" dirty="0" err="1" smtClean="0"/>
              <a:t>supply</a:t>
            </a:r>
            <a:r>
              <a:rPr lang="en-US" sz="2000" dirty="0" smtClean="0"/>
              <a:t> &lt; 90</a:t>
            </a:r>
            <a:r>
              <a:rPr lang="el-GR" sz="2000" dirty="0" smtClean="0"/>
              <a:t>μ</a:t>
            </a:r>
            <a:r>
              <a:rPr lang="en-US" sz="2000" dirty="0" smtClean="0"/>
              <a:t>W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 |A</a:t>
            </a:r>
            <a:r>
              <a:rPr lang="en-US" sz="2000" baseline="-25000" dirty="0" smtClean="0"/>
              <a:t>v</a:t>
            </a:r>
            <a:r>
              <a:rPr lang="en-US" sz="2000" dirty="0" smtClean="0"/>
              <a:t>| &gt; 30 V/V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638800" y="1524000"/>
            <a:ext cx="259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where </a:t>
            </a:r>
            <a:endParaRPr lang="en-US" sz="1600" baseline="30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=|V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T0p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|=1.0V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=100µA/V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sz="1600" baseline="30000" dirty="0" err="1" smtClean="0">
                <a:solidFill>
                  <a:schemeClr val="accent3">
                    <a:lumMod val="75000"/>
                  </a:schemeClr>
                </a:solidFill>
              </a:rPr>
              <a:t>’</a:t>
            </a:r>
            <a:r>
              <a:rPr lang="en-US" sz="1600" baseline="-25000" dirty="0" err="1" smtClean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=25µA/V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</a:p>
          <a:p>
            <a:pPr lvl="1"/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l-GR" sz="1600" dirty="0" smtClean="0">
                <a:solidFill>
                  <a:schemeClr val="accent3">
                    <a:lumMod val="75000"/>
                  </a:schemeClr>
                </a:solidFill>
              </a:rPr>
              <a:t> λ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p 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=0.2V</a:t>
            </a:r>
            <a:r>
              <a:rPr lang="en-US" sz="1600" baseline="30000" dirty="0" smtClean="0">
                <a:solidFill>
                  <a:schemeClr val="accent3">
                    <a:lumMod val="75000"/>
                  </a:schemeClr>
                </a:solidFill>
              </a:rPr>
              <a:t>-1</a:t>
            </a:r>
          </a:p>
          <a:p>
            <a:pPr lvl="1"/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V</a:t>
            </a:r>
            <a:r>
              <a:rPr lang="en-US" sz="1600" baseline="-25000" dirty="0" smtClean="0">
                <a:solidFill>
                  <a:schemeClr val="accent3">
                    <a:lumMod val="75000"/>
                  </a:schemeClr>
                </a:solidFill>
              </a:rPr>
              <a:t>DD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=3.0V</a:t>
            </a:r>
            <a:endParaRPr lang="en-US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38200" y="3388366"/>
            <a:ext cx="3124200" cy="2555234"/>
            <a:chOff x="1600200" y="2587823"/>
            <a:chExt cx="3124200" cy="2555234"/>
          </a:xfrm>
        </p:grpSpPr>
        <p:grpSp>
          <p:nvGrpSpPr>
            <p:cNvPr id="9" name="Group 51"/>
            <p:cNvGrpSpPr/>
            <p:nvPr/>
          </p:nvGrpSpPr>
          <p:grpSpPr>
            <a:xfrm>
              <a:off x="38092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71" name="Straight Connector 11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73" name="Straight Connector 7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14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Rectangle 9"/>
            <p:cNvSpPr/>
            <p:nvPr/>
          </p:nvSpPr>
          <p:spPr>
            <a:xfrm>
              <a:off x="4181238" y="3886200"/>
              <a:ext cx="54316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err="1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err="1" smtClean="0">
                  <a:latin typeface="Arial" pitchFamily="34" charset="0"/>
                  <a:cs typeface="Arial" pitchFamily="34" charset="0"/>
                </a:rPr>
                <a:t>out</a:t>
              </a:r>
              <a:endParaRPr lang="en-US" i="1" baseline="-25000" dirty="0"/>
            </a:p>
          </p:txBody>
        </p:sp>
        <p:grpSp>
          <p:nvGrpSpPr>
            <p:cNvPr id="11" name="Group 83"/>
            <p:cNvGrpSpPr/>
            <p:nvPr/>
          </p:nvGrpSpPr>
          <p:grpSpPr>
            <a:xfrm>
              <a:off x="3658752" y="2743200"/>
              <a:ext cx="456048" cy="304800"/>
              <a:chOff x="3429000" y="2133600"/>
              <a:chExt cx="457200" cy="305594"/>
            </a:xfrm>
          </p:grpSpPr>
          <p:cxnSp>
            <p:nvCxnSpPr>
              <p:cNvPr id="69" name="Straight Connector 68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86"/>
            <p:cNvGrpSpPr/>
            <p:nvPr/>
          </p:nvGrpSpPr>
          <p:grpSpPr>
            <a:xfrm>
              <a:off x="3352800" y="3048000"/>
              <a:ext cx="534085" cy="762000"/>
              <a:chOff x="3124200" y="2971800"/>
              <a:chExt cx="534085" cy="762000"/>
            </a:xfrm>
          </p:grpSpPr>
          <p:grpSp>
            <p:nvGrpSpPr>
              <p:cNvPr id="60" name="Group 30"/>
              <p:cNvGrpSpPr/>
              <p:nvPr/>
            </p:nvGrpSpPr>
            <p:grpSpPr>
              <a:xfrm flipH="1">
                <a:off x="3199281" y="2971800"/>
                <a:ext cx="459004" cy="762000"/>
                <a:chOff x="1902617" y="2133600"/>
                <a:chExt cx="459583" cy="762000"/>
              </a:xfrm>
            </p:grpSpPr>
            <p:cxnSp>
              <p:nvCxnSpPr>
                <p:cNvPr id="62" name="Straight Connector 61"/>
                <p:cNvCxnSpPr/>
                <p:nvPr/>
              </p:nvCxnSpPr>
              <p:spPr>
                <a:xfrm rot="5400000">
                  <a:off x="1789111" y="2247900"/>
                  <a:ext cx="229394" cy="794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1789111" y="2780506"/>
                  <a:ext cx="2286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1905000" y="23622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headEnd type="non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1905000" y="2667000"/>
                  <a:ext cx="1524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1828800" y="2514600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1905794" y="2513806"/>
                  <a:ext cx="457200" cy="1588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2133600" y="2514600"/>
                  <a:ext cx="228600" cy="797"/>
                </a:xfrm>
                <a:prstGeom prst="line">
                  <a:avLst/>
                </a:prstGeom>
                <a:ln w="222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61" name="Object 2"/>
              <p:cNvGraphicFramePr>
                <a:graphicFrameLocks noChangeAspect="1"/>
              </p:cNvGraphicFramePr>
              <p:nvPr/>
            </p:nvGraphicFramePr>
            <p:xfrm>
              <a:off x="3124200" y="3276600"/>
              <a:ext cx="195263" cy="152400"/>
            </p:xfrm>
            <a:graphic>
              <a:graphicData uri="http://schemas.openxmlformats.org/presentationml/2006/ole">
                <p:oleObj spid="_x0000_s15398" name="Equation" r:id="rId3" imgW="101512" imgH="101512" progId="Equation.3">
                  <p:embed/>
                </p:oleObj>
              </a:graphicData>
            </a:graphic>
          </p:graphicFrame>
        </p:grpSp>
        <p:sp>
          <p:nvSpPr>
            <p:cNvPr id="13" name="Rectangle 12"/>
            <p:cNvSpPr/>
            <p:nvPr/>
          </p:nvSpPr>
          <p:spPr>
            <a:xfrm>
              <a:off x="3560584" y="25878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052191" y="3276600"/>
              <a:ext cx="453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i="1" baseline="-25000" dirty="0" smtClean="0">
                  <a:latin typeface="Arial" pitchFamily="34" charset="0"/>
                  <a:cs typeface="Arial" pitchFamily="34" charset="0"/>
                </a:rPr>
                <a:t>in</a:t>
              </a:r>
              <a:endParaRPr lang="en-US" i="1" baseline="-25000" dirty="0"/>
            </a:p>
          </p:txBody>
        </p:sp>
        <p:graphicFrame>
          <p:nvGraphicFramePr>
            <p:cNvPr id="15" name="Object 2"/>
            <p:cNvGraphicFramePr>
              <a:graphicFrameLocks noChangeAspect="1"/>
            </p:cNvGraphicFramePr>
            <p:nvPr/>
          </p:nvGraphicFramePr>
          <p:xfrm>
            <a:off x="4114800" y="3962400"/>
            <a:ext cx="195263" cy="152400"/>
          </p:xfrm>
          <a:graphic>
            <a:graphicData uri="http://schemas.openxmlformats.org/presentationml/2006/ole">
              <p:oleObj spid="_x0000_s15399" name="Equation" r:id="rId4" imgW="101512" imgH="101512" progId="Equation.3">
                <p:embed/>
              </p:oleObj>
            </a:graphicData>
          </a:graphic>
        </p:graphicFrame>
        <p:grpSp>
          <p:nvGrpSpPr>
            <p:cNvPr id="16" name="Group 30"/>
            <p:cNvGrpSpPr/>
            <p:nvPr/>
          </p:nvGrpSpPr>
          <p:grpSpPr>
            <a:xfrm flipH="1">
              <a:off x="3427881" y="4267200"/>
              <a:ext cx="459004" cy="762000"/>
              <a:chOff x="1902617" y="2133600"/>
              <a:chExt cx="459583" cy="762000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" name="Group 30"/>
            <p:cNvGrpSpPr/>
            <p:nvPr/>
          </p:nvGrpSpPr>
          <p:grpSpPr>
            <a:xfrm>
              <a:off x="2438442" y="4267200"/>
              <a:ext cx="458425" cy="762000"/>
              <a:chOff x="1902617" y="2133600"/>
              <a:chExt cx="459583" cy="762000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rot="5400000">
                <a:off x="1789111" y="2247900"/>
                <a:ext cx="229394" cy="794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1789111" y="2780506"/>
                <a:ext cx="2286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1905000" y="23622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1905000" y="2667000"/>
                <a:ext cx="1524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>
                <a:off x="1828800" y="2514600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1905794" y="2513806"/>
                <a:ext cx="457200" cy="158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2133600" y="2514600"/>
                <a:ext cx="228600" cy="797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51"/>
            <p:cNvGrpSpPr/>
            <p:nvPr/>
          </p:nvGrpSpPr>
          <p:grpSpPr>
            <a:xfrm>
              <a:off x="2361464" y="5029225"/>
              <a:ext cx="152304" cy="113832"/>
              <a:chOff x="3505200" y="3886994"/>
              <a:chExt cx="457200" cy="305594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 rot="5400000">
                <a:off x="3657600" y="39624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86"/>
              <p:cNvGrpSpPr/>
              <p:nvPr/>
            </p:nvGrpSpPr>
            <p:grpSpPr>
              <a:xfrm>
                <a:off x="3505200" y="4038600"/>
                <a:ext cx="457200" cy="153988"/>
                <a:chOff x="3505200" y="4038600"/>
                <a:chExt cx="457200" cy="153988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 rot="10800000">
                  <a:off x="3505200" y="4038600"/>
                  <a:ext cx="4572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10800000">
                  <a:off x="3581400" y="4114800"/>
                  <a:ext cx="304800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0800000">
                  <a:off x="3657602" y="4191000"/>
                  <a:ext cx="152399" cy="15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9" name="Group 56"/>
            <p:cNvGrpSpPr/>
            <p:nvPr/>
          </p:nvGrpSpPr>
          <p:grpSpPr>
            <a:xfrm>
              <a:off x="2286000" y="3352800"/>
              <a:ext cx="304800" cy="762000"/>
              <a:chOff x="3505200" y="2438400"/>
              <a:chExt cx="304800" cy="762000"/>
            </a:xfrm>
          </p:grpSpPr>
          <p:cxnSp>
            <p:nvCxnSpPr>
              <p:cNvPr id="37" name="Straight Connector 36"/>
              <p:cNvCxnSpPr>
                <a:endCxn id="39" idx="0"/>
              </p:cNvCxnSpPr>
              <p:nvPr/>
            </p:nvCxnSpPr>
            <p:spPr>
              <a:xfrm rot="5400000">
                <a:off x="3581797" y="25142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39" idx="4"/>
              </p:cNvCxnSpPr>
              <p:nvPr/>
            </p:nvCxnSpPr>
            <p:spPr>
              <a:xfrm rot="16200000" flipH="1">
                <a:off x="3581797" y="3123803"/>
                <a:ext cx="152400" cy="7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val 38"/>
              <p:cNvSpPr/>
              <p:nvPr/>
            </p:nvSpPr>
            <p:spPr>
              <a:xfrm>
                <a:off x="3505200" y="2590800"/>
                <a:ext cx="304800" cy="45720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 rot="5400000">
                <a:off x="3505994" y="2818606"/>
                <a:ext cx="3048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1600200" y="3505200"/>
              <a:ext cx="782587" cy="6155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 smtClean="0">
                  <a:latin typeface="Arial" pitchFamily="34" charset="0"/>
                  <a:cs typeface="Arial" pitchFamily="34" charset="0"/>
                </a:rPr>
                <a:t>I</a:t>
              </a:r>
              <a:r>
                <a:rPr lang="en-US" baseline="-25000" dirty="0" err="1" smtClean="0">
                  <a:latin typeface="Arial" pitchFamily="34" charset="0"/>
                  <a:cs typeface="Arial" pitchFamily="34" charset="0"/>
                </a:rPr>
                <a:t>ref</a:t>
              </a:r>
              <a:endParaRPr lang="en-US" baseline="-250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1600" dirty="0" smtClean="0">
                  <a:latin typeface="Arial" pitchFamily="34" charset="0"/>
                  <a:cs typeface="Arial" pitchFamily="34" charset="0"/>
                </a:rPr>
                <a:t>=10µA</a:t>
              </a:r>
              <a:endParaRPr lang="en-US" sz="1600" dirty="0"/>
            </a:p>
          </p:txBody>
        </p:sp>
        <p:grpSp>
          <p:nvGrpSpPr>
            <p:cNvPr id="21" name="Group 83"/>
            <p:cNvGrpSpPr/>
            <p:nvPr/>
          </p:nvGrpSpPr>
          <p:grpSpPr>
            <a:xfrm>
              <a:off x="2210952" y="2819400"/>
              <a:ext cx="456048" cy="304800"/>
              <a:chOff x="3429000" y="2133600"/>
              <a:chExt cx="457200" cy="305594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3581400" y="2362200"/>
                <a:ext cx="152400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3429000" y="2133600"/>
                <a:ext cx="457200" cy="30479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" name="Rectangle 21"/>
            <p:cNvSpPr/>
            <p:nvPr/>
          </p:nvSpPr>
          <p:spPr>
            <a:xfrm>
              <a:off x="2112784" y="2664023"/>
              <a:ext cx="47801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V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DD</a:t>
              </a:r>
              <a:endParaRPr lang="en-US" sz="1400" i="1" baseline="-25000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rot="16200000" flipH="1">
              <a:off x="3657601" y="4038600"/>
              <a:ext cx="457201" cy="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2362203" y="4191000"/>
              <a:ext cx="152398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2324100" y="3238501"/>
              <a:ext cx="2286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2819400" y="4648200"/>
              <a:ext cx="609602" cy="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 flipV="1">
              <a:off x="2438400" y="4190999"/>
              <a:ext cx="5334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743199" y="4419601"/>
              <a:ext cx="457201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3886200" y="4038602"/>
              <a:ext cx="304800" cy="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8100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sz="1400" i="1" baseline="-25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810000" y="3273623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sz="1400" i="1" baseline="-25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33600" y="4495800"/>
              <a:ext cx="4010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i="1" dirty="0" smtClean="0">
                  <a:latin typeface="Arial" pitchFamily="34" charset="0"/>
                  <a:cs typeface="Arial" pitchFamily="34" charset="0"/>
                </a:rPr>
                <a:t>M</a:t>
              </a:r>
              <a:r>
                <a:rPr lang="en-US" sz="1400" i="1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en-US" sz="1400" i="1" baseline="-25000" dirty="0"/>
            </a:p>
          </p:txBody>
        </p:sp>
        <p:graphicFrame>
          <p:nvGraphicFramePr>
            <p:cNvPr id="33" name="Object 7"/>
            <p:cNvGraphicFramePr>
              <a:graphicFrameLocks noChangeAspect="1"/>
            </p:cNvGraphicFramePr>
            <p:nvPr/>
          </p:nvGraphicFramePr>
          <p:xfrm>
            <a:off x="2362200" y="4114800"/>
            <a:ext cx="195263" cy="152400"/>
          </p:xfrm>
          <a:graphic>
            <a:graphicData uri="http://schemas.openxmlformats.org/presentationml/2006/ole">
              <p:oleObj spid="_x0000_s15400" name="Equation" r:id="rId5" imgW="101512" imgH="101512" progId="Equation.3">
                <p:embed/>
              </p:oleObj>
            </a:graphicData>
          </a:graphic>
        </p:graphicFrame>
        <p:graphicFrame>
          <p:nvGraphicFramePr>
            <p:cNvPr id="34" name="Object 8"/>
            <p:cNvGraphicFramePr>
              <a:graphicFrameLocks noChangeAspect="1"/>
            </p:cNvGraphicFramePr>
            <p:nvPr/>
          </p:nvGraphicFramePr>
          <p:xfrm>
            <a:off x="2895600" y="4572000"/>
            <a:ext cx="195263" cy="152400"/>
          </p:xfrm>
          <a:graphic>
            <a:graphicData uri="http://schemas.openxmlformats.org/presentationml/2006/ole">
              <p:oleObj spid="_x0000_s15401" name="Equation" r:id="rId6" imgW="101512" imgH="101512" progId="Equation.3">
                <p:embed/>
              </p:oleObj>
            </a:graphicData>
          </a:graphic>
        </p:graphicFrame>
      </p:grpSp>
      <p:graphicFrame>
        <p:nvGraphicFramePr>
          <p:cNvPr id="76" name="Object 75"/>
          <p:cNvGraphicFramePr>
            <a:graphicFrameLocks noChangeAspect="1"/>
          </p:cNvGraphicFramePr>
          <p:nvPr/>
        </p:nvGraphicFramePr>
        <p:xfrm>
          <a:off x="5373914" y="3562350"/>
          <a:ext cx="2931886" cy="1924050"/>
        </p:xfrm>
        <a:graphic>
          <a:graphicData uri="http://schemas.openxmlformats.org/presentationml/2006/ole">
            <p:oleObj spid="_x0000_s15402" name="Equation" r:id="rId7" imgW="1218960" imgH="79992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469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</TotalTime>
  <Words>380</Words>
  <Application>Microsoft Office PowerPoint</Application>
  <PresentationFormat>On-screen Show (4:3)</PresentationFormat>
  <Paragraphs>132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gserrano</dc:creator>
  <cp:lastModifiedBy>user</cp:lastModifiedBy>
  <cp:revision>169</cp:revision>
  <dcterms:created xsi:type="dcterms:W3CDTF">2008-07-16T15:24:16Z</dcterms:created>
  <dcterms:modified xsi:type="dcterms:W3CDTF">2015-09-07T02:12:02Z</dcterms:modified>
</cp:coreProperties>
</file>