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1" r:id="rId2"/>
    <p:sldId id="318" r:id="rId3"/>
    <p:sldId id="319" r:id="rId4"/>
    <p:sldId id="327" r:id="rId5"/>
    <p:sldId id="330" r:id="rId6"/>
    <p:sldId id="331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64" d="100"/>
          <a:sy n="64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8CF63DA-5DC6-4935-A858-859E1DF8F6E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Review 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632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 – Transistor Sizing (Prof. Notes)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29540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Transistor Sizing as a Function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Region of Operation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Drain Current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Minimum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(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ov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in sat, 0.2V in sub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specifications of the circuit have a direct impact on the transistor sizing!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8" name="Group 37"/>
          <p:cNvGrpSpPr/>
          <p:nvPr/>
        </p:nvGrpSpPr>
        <p:grpSpPr>
          <a:xfrm>
            <a:off x="4080095" y="5140949"/>
            <a:ext cx="517172" cy="762000"/>
            <a:chOff x="4605337" y="2971800"/>
            <a:chExt cx="517172" cy="762000"/>
          </a:xfrm>
        </p:grpSpPr>
        <p:grpSp>
          <p:nvGrpSpPr>
            <p:cNvPr id="90" name="Group 30"/>
            <p:cNvGrpSpPr/>
            <p:nvPr/>
          </p:nvGrpSpPr>
          <p:grpSpPr>
            <a:xfrm flipH="1">
              <a:off x="4647082" y="2971800"/>
              <a:ext cx="475427" cy="762000"/>
              <a:chOff x="1886173" y="2133600"/>
              <a:chExt cx="476027" cy="762000"/>
            </a:xfrm>
          </p:grpSpPr>
          <p:cxnSp>
            <p:nvCxnSpPr>
              <p:cNvPr id="92" name="Straight Connector 44"/>
              <p:cNvCxnSpPr/>
              <p:nvPr/>
            </p:nvCxnSpPr>
            <p:spPr>
              <a:xfrm rot="5400000">
                <a:off x="1771873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772667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91" name="Object 7"/>
            <p:cNvGraphicFramePr>
              <a:graphicFrameLocks noChangeAspect="1"/>
            </p:cNvGraphicFramePr>
            <p:nvPr/>
          </p:nvGraphicFramePr>
          <p:xfrm>
            <a:off x="4605337" y="3276600"/>
            <a:ext cx="195263" cy="152400"/>
          </p:xfrm>
          <a:graphic>
            <a:graphicData uri="http://schemas.openxmlformats.org/presentationml/2006/ole">
              <p:oleObj spid="_x0000_s19503" name="Equation" r:id="rId3" imgW="101512" imgH="101512" progId="Equation.3">
                <p:embed/>
              </p:oleObj>
            </a:graphicData>
          </a:graphic>
        </p:graphicFrame>
      </p:grpSp>
      <p:grpSp>
        <p:nvGrpSpPr>
          <p:cNvPr id="49" name="Group 51"/>
          <p:cNvGrpSpPr/>
          <p:nvPr/>
        </p:nvGrpSpPr>
        <p:grpSpPr>
          <a:xfrm>
            <a:off x="4520331" y="5902964"/>
            <a:ext cx="152304" cy="113904"/>
            <a:chOff x="3505200" y="3886994"/>
            <a:chExt cx="457200" cy="305594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Rectangle 49"/>
          <p:cNvSpPr/>
          <p:nvPr/>
        </p:nvSpPr>
        <p:spPr>
          <a:xfrm>
            <a:off x="3708621" y="5369549"/>
            <a:ext cx="453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in</a:t>
            </a:r>
            <a:endParaRPr lang="en-US" i="1" baseline="-25000" dirty="0"/>
          </a:p>
        </p:txBody>
      </p:sp>
      <p:grpSp>
        <p:nvGrpSpPr>
          <p:cNvPr id="51" name="Group 83"/>
          <p:cNvGrpSpPr/>
          <p:nvPr/>
        </p:nvGrpSpPr>
        <p:grpSpPr>
          <a:xfrm>
            <a:off x="4370539" y="3540762"/>
            <a:ext cx="456048" cy="304802"/>
            <a:chOff x="3429000" y="2133600"/>
            <a:chExt cx="457200" cy="305594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3581400" y="2362200"/>
              <a:ext cx="152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 flipV="1">
              <a:off x="3429000" y="2133600"/>
              <a:ext cx="457200" cy="3047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4292467" y="3388349"/>
            <a:ext cx="434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200" i="1" baseline="-25000" dirty="0" smtClean="0">
                <a:latin typeface="Arial" pitchFamily="34" charset="0"/>
                <a:cs typeface="Arial" pitchFamily="34" charset="0"/>
              </a:rPr>
              <a:t>DD</a:t>
            </a:r>
            <a:endParaRPr lang="en-US" sz="1200" i="1" baseline="-25000" dirty="0"/>
          </a:p>
        </p:txBody>
      </p:sp>
      <p:sp>
        <p:nvSpPr>
          <p:cNvPr id="53" name="Rectangle 52"/>
          <p:cNvSpPr/>
          <p:nvPr/>
        </p:nvSpPr>
        <p:spPr>
          <a:xfrm>
            <a:off x="3606667" y="378101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B</a:t>
            </a:r>
            <a:endParaRPr lang="en-US" i="1" baseline="-25000" dirty="0"/>
          </a:p>
        </p:txBody>
      </p:sp>
      <p:grpSp>
        <p:nvGrpSpPr>
          <p:cNvPr id="74" name="Group 30"/>
          <p:cNvGrpSpPr/>
          <p:nvPr/>
        </p:nvGrpSpPr>
        <p:grpSpPr>
          <a:xfrm flipH="1">
            <a:off x="3733488" y="3845549"/>
            <a:ext cx="863781" cy="762000"/>
            <a:chOff x="1886173" y="2133600"/>
            <a:chExt cx="864872" cy="762000"/>
          </a:xfrm>
        </p:grpSpPr>
        <p:cxnSp>
          <p:nvCxnSpPr>
            <p:cNvPr id="76" name="Straight Connector 75"/>
            <p:cNvCxnSpPr/>
            <p:nvPr/>
          </p:nvCxnSpPr>
          <p:spPr>
            <a:xfrm rot="5400000">
              <a:off x="1771873" y="2247900"/>
              <a:ext cx="229394" cy="79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1772667" y="2780506"/>
              <a:ext cx="2286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133598" y="2514600"/>
              <a:ext cx="617447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153"/>
          <p:cNvGrpSpPr/>
          <p:nvPr/>
        </p:nvGrpSpPr>
        <p:grpSpPr>
          <a:xfrm>
            <a:off x="3581400" y="4226549"/>
            <a:ext cx="304800" cy="533401"/>
            <a:chOff x="2286000" y="2895601"/>
            <a:chExt cx="304800" cy="533401"/>
          </a:xfrm>
        </p:grpSpPr>
        <p:cxnSp>
          <p:nvCxnSpPr>
            <p:cNvPr id="68" name="Straight Connector 67"/>
            <p:cNvCxnSpPr/>
            <p:nvPr/>
          </p:nvCxnSpPr>
          <p:spPr>
            <a:xfrm rot="10800000" flipV="1">
              <a:off x="2286000" y="3048000"/>
              <a:ext cx="304800" cy="7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0800000" flipV="1">
              <a:off x="2286000" y="3200400"/>
              <a:ext cx="304800" cy="7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 flipV="1">
              <a:off x="2362201" y="3124200"/>
              <a:ext cx="152400" cy="7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 flipV="1">
              <a:off x="2362201" y="3276600"/>
              <a:ext cx="152400" cy="7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2362200" y="3352800"/>
              <a:ext cx="152402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2362994" y="2971009"/>
              <a:ext cx="152399" cy="15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1"/>
          <p:cNvGrpSpPr/>
          <p:nvPr/>
        </p:nvGrpSpPr>
        <p:grpSpPr>
          <a:xfrm>
            <a:off x="3657600" y="4759964"/>
            <a:ext cx="152304" cy="113904"/>
            <a:chOff x="3505200" y="3886994"/>
            <a:chExt cx="457200" cy="305594"/>
          </a:xfrm>
        </p:grpSpPr>
        <p:cxnSp>
          <p:nvCxnSpPr>
            <p:cNvPr id="63" name="Straight Connector 6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7" name="Straight Connector 56"/>
          <p:cNvCxnSpPr/>
          <p:nvPr/>
        </p:nvCxnSpPr>
        <p:spPr>
          <a:xfrm rot="16200000" flipH="1">
            <a:off x="4331361" y="4873458"/>
            <a:ext cx="533399" cy="15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4598851" y="4912349"/>
            <a:ext cx="227017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830058" y="4695417"/>
            <a:ext cx="543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out</a:t>
            </a:r>
            <a:endParaRPr lang="en-US" i="1" baseline="-25000" dirty="0"/>
          </a:p>
        </p:txBody>
      </p:sp>
      <p:graphicFrame>
        <p:nvGraphicFramePr>
          <p:cNvPr id="60" name="Object 7"/>
          <p:cNvGraphicFramePr>
            <a:graphicFrameLocks noChangeAspect="1"/>
          </p:cNvGraphicFramePr>
          <p:nvPr/>
        </p:nvGraphicFramePr>
        <p:xfrm>
          <a:off x="4783004" y="4836149"/>
          <a:ext cx="195263" cy="152400"/>
        </p:xfrm>
        <a:graphic>
          <a:graphicData uri="http://schemas.openxmlformats.org/presentationml/2006/ole">
            <p:oleObj spid="_x0000_s19504" name="Equation" r:id="rId4" imgW="101512" imgH="101512" progId="Equation.3">
              <p:embed/>
            </p:oleObj>
          </a:graphicData>
        </a:graphic>
      </p:graphicFrame>
      <p:sp>
        <p:nvSpPr>
          <p:cNvPr id="61" name="Rectangle 60"/>
          <p:cNvSpPr/>
          <p:nvPr/>
        </p:nvSpPr>
        <p:spPr>
          <a:xfrm>
            <a:off x="4481286" y="4074149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i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200" i="1" baseline="-25000" dirty="0"/>
          </a:p>
        </p:txBody>
      </p:sp>
      <p:sp>
        <p:nvSpPr>
          <p:cNvPr id="62" name="Rectangle 61"/>
          <p:cNvSpPr/>
          <p:nvPr/>
        </p:nvSpPr>
        <p:spPr>
          <a:xfrm>
            <a:off x="4481286" y="5369549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i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200" i="1" baseline="-25000" dirty="0"/>
          </a:p>
        </p:txBody>
      </p:sp>
      <p:sp>
        <p:nvSpPr>
          <p:cNvPr id="99" name="Rectangle 98"/>
          <p:cNvSpPr/>
          <p:nvPr/>
        </p:nvSpPr>
        <p:spPr>
          <a:xfrm>
            <a:off x="990600" y="4074946"/>
            <a:ext cx="2006467" cy="1754326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When designing a circuit, look for which transistors influences or determines each specification!</a:t>
            </a:r>
          </a:p>
        </p:txBody>
      </p:sp>
      <p:cxnSp>
        <p:nvCxnSpPr>
          <p:cNvPr id="110" name="Straight Connector 109"/>
          <p:cNvCxnSpPr/>
          <p:nvPr/>
        </p:nvCxnSpPr>
        <p:spPr>
          <a:xfrm flipH="1">
            <a:off x="4427050" y="4493248"/>
            <a:ext cx="1588" cy="713420"/>
          </a:xfrm>
          <a:prstGeom prst="line">
            <a:avLst/>
          </a:prstGeom>
          <a:ln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3890049" y="4648200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bias</a:t>
            </a:r>
            <a:endParaRPr lang="en-US" i="1" baseline="-25000" dirty="0"/>
          </a:p>
        </p:txBody>
      </p:sp>
      <p:grpSp>
        <p:nvGrpSpPr>
          <p:cNvPr id="7" name="Group 6"/>
          <p:cNvGrpSpPr/>
          <p:nvPr/>
        </p:nvGrpSpPr>
        <p:grpSpPr>
          <a:xfrm>
            <a:off x="4083298" y="3769561"/>
            <a:ext cx="4711157" cy="2181594"/>
            <a:chOff x="4083298" y="3769561"/>
            <a:chExt cx="4711157" cy="2181594"/>
          </a:xfrm>
        </p:grpSpPr>
        <p:sp>
          <p:nvSpPr>
            <p:cNvPr id="100" name="Oval 99"/>
            <p:cNvSpPr/>
            <p:nvPr/>
          </p:nvSpPr>
          <p:spPr>
            <a:xfrm>
              <a:off x="4109031" y="3769561"/>
              <a:ext cx="874064" cy="856819"/>
            </a:xfrm>
            <a:prstGeom prst="ellipse">
              <a:avLst/>
            </a:prstGeom>
            <a:solidFill>
              <a:schemeClr val="accent1">
                <a:alpha val="2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sp>
          <p:nvSpPr>
            <p:cNvPr id="101" name="Oval 100"/>
            <p:cNvSpPr/>
            <p:nvPr/>
          </p:nvSpPr>
          <p:spPr>
            <a:xfrm>
              <a:off x="4083298" y="5094336"/>
              <a:ext cx="874064" cy="856819"/>
            </a:xfrm>
            <a:prstGeom prst="ellipse">
              <a:avLst/>
            </a:prstGeom>
            <a:solidFill>
              <a:schemeClr val="accent2">
                <a:alpha val="2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>
              <a:off x="5101639" y="4074946"/>
              <a:ext cx="137536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5105400" y="5562600"/>
              <a:ext cx="137536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6553200" y="3834885"/>
              <a:ext cx="10529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out</a:t>
              </a:r>
              <a:r>
                <a:rPr lang="en-US" dirty="0" smtClean="0"/>
                <a:t>(max)</a:t>
              </a:r>
              <a:endParaRPr lang="es-PR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553200" y="5345668"/>
              <a:ext cx="22412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out</a:t>
              </a:r>
              <a:r>
                <a:rPr lang="en-US" dirty="0" smtClean="0"/>
                <a:t>(min), V</a:t>
              </a:r>
              <a:r>
                <a:rPr lang="en-US" baseline="-25000" dirty="0" smtClean="0"/>
                <a:t>in</a:t>
              </a:r>
              <a:r>
                <a:rPr lang="en-US" dirty="0" smtClean="0"/>
                <a:t>(min), A</a:t>
              </a:r>
              <a:r>
                <a:rPr lang="en-US" baseline="-25000" dirty="0" smtClean="0"/>
                <a:t>v</a:t>
              </a:r>
              <a:r>
                <a:rPr lang="en-US" dirty="0" smtClean="0"/>
                <a:t> </a:t>
              </a:r>
              <a:endParaRPr lang="es-PR" dirty="0"/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4509834" y="4801792"/>
              <a:ext cx="137536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5943600" y="4583668"/>
              <a:ext cx="10554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baseline="-25000" dirty="0" err="1" smtClean="0"/>
                <a:t>supply</a:t>
              </a:r>
              <a:r>
                <a:rPr lang="en-US" dirty="0" smtClean="0"/>
                <a:t>, A</a:t>
              </a:r>
              <a:r>
                <a:rPr lang="en-US" baseline="-25000" dirty="0" smtClean="0"/>
                <a:t>v</a:t>
              </a:r>
              <a:r>
                <a:rPr lang="en-US" dirty="0" smtClean="0"/>
                <a:t> </a:t>
              </a:r>
              <a:endParaRPr lang="es-PR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56287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933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19200"/>
            <a:ext cx="4495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Design the following CS amplifier for the following specifications: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out</a:t>
            </a:r>
            <a:r>
              <a:rPr lang="en-US" sz="2000" dirty="0" smtClean="0"/>
              <a:t> = [0.15 – 2.7] V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supply</a:t>
            </a:r>
            <a:r>
              <a:rPr lang="en-US" sz="2000" dirty="0" smtClean="0"/>
              <a:t> &lt; 90</a:t>
            </a:r>
            <a:r>
              <a:rPr lang="el-GR" sz="2000" dirty="0" smtClean="0"/>
              <a:t>μ</a:t>
            </a:r>
            <a:r>
              <a:rPr lang="en-US" sz="2000" dirty="0" smtClean="0"/>
              <a:t>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|A</a:t>
            </a:r>
            <a:r>
              <a:rPr lang="en-US" sz="2000" baseline="-25000" dirty="0" smtClean="0"/>
              <a:t>v</a:t>
            </a:r>
            <a:r>
              <a:rPr lang="en-US" sz="2000" dirty="0" smtClean="0"/>
              <a:t>| &gt; 30 V/V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257800" y="781665"/>
            <a:ext cx="259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where </a:t>
            </a:r>
            <a:endParaRPr lang="en-US" sz="1600" baseline="30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T0n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=|V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T0p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|=1.0V</a:t>
            </a:r>
          </a:p>
          <a:p>
            <a:pPr lvl="1"/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>
                    <a:lumMod val="75000"/>
                  </a:schemeClr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=100µA/V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  <a:p>
            <a:pPr lvl="1"/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>
                    <a:lumMod val="75000"/>
                  </a:schemeClr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=25µA/V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  <a:p>
            <a:pPr lvl="1"/>
            <a:r>
              <a:rPr lang="el-GR" sz="1600" dirty="0" smtClean="0">
                <a:solidFill>
                  <a:schemeClr val="accent3">
                    <a:lumMod val="75000"/>
                  </a:schemeClr>
                </a:solidFill>
              </a:rPr>
              <a:t>λ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l-GR" sz="1600" dirty="0" smtClean="0">
                <a:solidFill>
                  <a:schemeClr val="accent3">
                    <a:lumMod val="75000"/>
                  </a:schemeClr>
                </a:solidFill>
              </a:rPr>
              <a:t> λ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p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=0.2V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-1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DD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=3.0V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38200" y="3388366"/>
            <a:ext cx="3124200" cy="2555234"/>
            <a:chOff x="1600200" y="2587823"/>
            <a:chExt cx="3124200" cy="2555234"/>
          </a:xfrm>
        </p:grpSpPr>
        <p:grpSp>
          <p:nvGrpSpPr>
            <p:cNvPr id="9" name="Group 51"/>
            <p:cNvGrpSpPr/>
            <p:nvPr/>
          </p:nvGrpSpPr>
          <p:grpSpPr>
            <a:xfrm>
              <a:off x="3809264" y="5029225"/>
              <a:ext cx="152304" cy="113832"/>
              <a:chOff x="3505200" y="3886994"/>
              <a:chExt cx="457200" cy="305594"/>
            </a:xfrm>
          </p:grpSpPr>
          <p:cxnSp>
            <p:nvCxnSpPr>
              <p:cNvPr id="7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Rectangle 9"/>
            <p:cNvSpPr/>
            <p:nvPr/>
          </p:nvSpPr>
          <p:spPr>
            <a:xfrm>
              <a:off x="4181238" y="3886200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1" name="Group 83"/>
            <p:cNvGrpSpPr/>
            <p:nvPr/>
          </p:nvGrpSpPr>
          <p:grpSpPr>
            <a:xfrm>
              <a:off x="3658752" y="2743200"/>
              <a:ext cx="456048" cy="304800"/>
              <a:chOff x="3429000" y="2133600"/>
              <a:chExt cx="457200" cy="30559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86"/>
            <p:cNvGrpSpPr/>
            <p:nvPr/>
          </p:nvGrpSpPr>
          <p:grpSpPr>
            <a:xfrm>
              <a:off x="3352800" y="3048000"/>
              <a:ext cx="534085" cy="762000"/>
              <a:chOff x="3124200" y="2971800"/>
              <a:chExt cx="534085" cy="762000"/>
            </a:xfrm>
          </p:grpSpPr>
          <p:grpSp>
            <p:nvGrpSpPr>
              <p:cNvPr id="6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6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5490" name="Equation" r:id="rId3" imgW="101512" imgH="101512" progId="Equation.3">
                  <p:embed/>
                </p:oleObj>
              </a:graphicData>
            </a:graphic>
          </p:graphicFrame>
        </p:grpSp>
        <p:sp>
          <p:nvSpPr>
            <p:cNvPr id="13" name="Rectangle 12"/>
            <p:cNvSpPr/>
            <p:nvPr/>
          </p:nvSpPr>
          <p:spPr>
            <a:xfrm>
              <a:off x="3560584" y="25878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52191" y="32766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4114800" y="3962400"/>
            <a:ext cx="195263" cy="152400"/>
          </p:xfrm>
          <a:graphic>
            <a:graphicData uri="http://schemas.openxmlformats.org/presentationml/2006/ole">
              <p:oleObj spid="_x0000_s15491" name="Equation" r:id="rId4" imgW="101512" imgH="101512" progId="Equation.3">
                <p:embed/>
              </p:oleObj>
            </a:graphicData>
          </a:graphic>
        </p:graphicFrame>
        <p:grpSp>
          <p:nvGrpSpPr>
            <p:cNvPr id="16" name="Group 30"/>
            <p:cNvGrpSpPr/>
            <p:nvPr/>
          </p:nvGrpSpPr>
          <p:grpSpPr>
            <a:xfrm flipH="1">
              <a:off x="3427881" y="4267200"/>
              <a:ext cx="459004" cy="762000"/>
              <a:chOff x="1902617" y="2133600"/>
              <a:chExt cx="459583" cy="7620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0"/>
            <p:cNvGrpSpPr/>
            <p:nvPr/>
          </p:nvGrpSpPr>
          <p:grpSpPr>
            <a:xfrm>
              <a:off x="2438442" y="4267200"/>
              <a:ext cx="458425" cy="762000"/>
              <a:chOff x="1902617" y="2133600"/>
              <a:chExt cx="459583" cy="7620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51"/>
            <p:cNvGrpSpPr/>
            <p:nvPr/>
          </p:nvGrpSpPr>
          <p:grpSpPr>
            <a:xfrm>
              <a:off x="2361464" y="5029225"/>
              <a:ext cx="152304" cy="113832"/>
              <a:chOff x="3505200" y="3886994"/>
              <a:chExt cx="457200" cy="305594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Group 56"/>
            <p:cNvGrpSpPr/>
            <p:nvPr/>
          </p:nvGrpSpPr>
          <p:grpSpPr>
            <a:xfrm>
              <a:off x="2286000" y="3352800"/>
              <a:ext cx="304800" cy="762000"/>
              <a:chOff x="3505200" y="2438400"/>
              <a:chExt cx="304800" cy="762000"/>
            </a:xfrm>
          </p:grpSpPr>
          <p:cxnSp>
            <p:nvCxnSpPr>
              <p:cNvPr id="37" name="Straight Connector 36"/>
              <p:cNvCxnSpPr>
                <a:endCxn id="39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9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1600200" y="3505200"/>
              <a:ext cx="782587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=10µA</a:t>
              </a:r>
              <a:endParaRPr lang="en-US" sz="1600" dirty="0"/>
            </a:p>
          </p:txBody>
        </p:sp>
        <p:grpSp>
          <p:nvGrpSpPr>
            <p:cNvPr id="21" name="Group 83"/>
            <p:cNvGrpSpPr/>
            <p:nvPr/>
          </p:nvGrpSpPr>
          <p:grpSpPr>
            <a:xfrm>
              <a:off x="2210952" y="2819400"/>
              <a:ext cx="456048" cy="304800"/>
              <a:chOff x="3429000" y="2133600"/>
              <a:chExt cx="457200" cy="305594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2112784" y="26640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16200000" flipH="1">
              <a:off x="3657601" y="4038600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2362203" y="4191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2324100" y="3238501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2819400" y="4648200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V="1">
              <a:off x="2438400" y="4190999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743199" y="4419601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3886200" y="4038602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810000" y="4495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10000" y="32736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33600" y="4495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2362200" y="4114800"/>
            <a:ext cx="195263" cy="152400"/>
          </p:xfrm>
          <a:graphic>
            <a:graphicData uri="http://schemas.openxmlformats.org/presentationml/2006/ole">
              <p:oleObj spid="_x0000_s15492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34" name="Object 8"/>
            <p:cNvGraphicFramePr>
              <a:graphicFrameLocks noChangeAspect="1"/>
            </p:cNvGraphicFramePr>
            <p:nvPr/>
          </p:nvGraphicFramePr>
          <p:xfrm>
            <a:off x="2895600" y="4572000"/>
            <a:ext cx="195263" cy="152400"/>
          </p:xfrm>
          <a:graphic>
            <a:graphicData uri="http://schemas.openxmlformats.org/presentationml/2006/ole">
              <p:oleObj spid="_x0000_s15493" name="Equation" r:id="rId6" imgW="101512" imgH="101512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37469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5970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 – with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cascode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19200"/>
            <a:ext cx="4495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How the </a:t>
            </a:r>
            <a:r>
              <a:rPr lang="en-US" sz="2000" dirty="0" err="1" smtClean="0"/>
              <a:t>cascode</a:t>
            </a:r>
            <a:r>
              <a:rPr lang="en-US" sz="2000" dirty="0" smtClean="0"/>
              <a:t> transistor 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affects the amplifier’s behavior?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918591" y="2209800"/>
            <a:ext cx="1824609" cy="3810000"/>
            <a:chOff x="2971800" y="1600200"/>
            <a:chExt cx="1824609" cy="3810000"/>
          </a:xfrm>
        </p:grpSpPr>
        <p:grpSp>
          <p:nvGrpSpPr>
            <p:cNvPr id="128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7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Rectangle 128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30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16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62" name="Straight Connector 16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6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6610" name="Equation" r:id="rId3" imgW="101512" imgH="101512" progId="Equation.3">
                  <p:embed/>
                </p:oleObj>
              </a:graphicData>
            </a:graphic>
          </p:graphicFrame>
        </p:grpSp>
        <p:sp>
          <p:nvSpPr>
            <p:cNvPr id="132" name="Rectangle 131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34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16611" name="Equation" r:id="rId4" imgW="101512" imgH="101512" progId="Equation.3">
                <p:embed/>
              </p:oleObj>
            </a:graphicData>
          </a:graphic>
        </p:graphicFrame>
        <p:grpSp>
          <p:nvGrpSpPr>
            <p:cNvPr id="135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tangle 137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140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16612" name="Equation" r:id="rId5" imgW="101512" imgH="101512" progId="Equation.3">
                <p:embed/>
              </p:oleObj>
            </a:graphicData>
          </a:graphic>
        </p:graphicFrame>
        <p:grpSp>
          <p:nvGrpSpPr>
            <p:cNvPr id="141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080942" y="3364468"/>
              <a:ext cx="5004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724400" y="2133600"/>
            <a:ext cx="1795858" cy="3810000"/>
            <a:chOff x="6205142" y="1600200"/>
            <a:chExt cx="1795858" cy="3810000"/>
          </a:xfrm>
        </p:grpSpPr>
        <p:grpSp>
          <p:nvGrpSpPr>
            <p:cNvPr id="184" name="Group 51"/>
            <p:cNvGrpSpPr/>
            <p:nvPr/>
          </p:nvGrpSpPr>
          <p:grpSpPr>
            <a:xfrm>
              <a:off x="7085864" y="5296368"/>
              <a:ext cx="152304" cy="113832"/>
              <a:chOff x="3505200" y="3886994"/>
              <a:chExt cx="457200" cy="305594"/>
            </a:xfrm>
          </p:grpSpPr>
          <p:cxnSp>
            <p:nvCxnSpPr>
              <p:cNvPr id="229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5" name="Rectangle 184"/>
            <p:cNvSpPr/>
            <p:nvPr/>
          </p:nvSpPr>
          <p:spPr>
            <a:xfrm>
              <a:off x="7457838" y="4153343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86" name="Group 83"/>
            <p:cNvGrpSpPr/>
            <p:nvPr/>
          </p:nvGrpSpPr>
          <p:grpSpPr>
            <a:xfrm>
              <a:off x="6935352" y="1755577"/>
              <a:ext cx="456048" cy="304800"/>
              <a:chOff x="3429000" y="2133600"/>
              <a:chExt cx="457200" cy="305594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86"/>
            <p:cNvGrpSpPr/>
            <p:nvPr/>
          </p:nvGrpSpPr>
          <p:grpSpPr>
            <a:xfrm>
              <a:off x="6629400" y="2060377"/>
              <a:ext cx="534085" cy="762000"/>
              <a:chOff x="3124200" y="2971800"/>
              <a:chExt cx="534085" cy="762000"/>
            </a:xfrm>
          </p:grpSpPr>
          <p:grpSp>
            <p:nvGrpSpPr>
              <p:cNvPr id="218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19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6613" name="Equation" r:id="rId6" imgW="101512" imgH="101512" progId="Equation.3">
                  <p:embed/>
                </p:oleObj>
              </a:graphicData>
            </a:graphic>
          </p:graphicFrame>
        </p:grpSp>
        <p:sp>
          <p:nvSpPr>
            <p:cNvPr id="188" name="Rectangle 187"/>
            <p:cNvSpPr/>
            <p:nvPr/>
          </p:nvSpPr>
          <p:spPr>
            <a:xfrm>
              <a:off x="6837184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328791" y="2288977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90" name="Object 2"/>
            <p:cNvGraphicFramePr>
              <a:graphicFrameLocks noChangeAspect="1"/>
            </p:cNvGraphicFramePr>
            <p:nvPr/>
          </p:nvGraphicFramePr>
          <p:xfrm>
            <a:off x="7391400" y="4229543"/>
            <a:ext cx="195263" cy="152400"/>
          </p:xfrm>
          <a:graphic>
            <a:graphicData uri="http://schemas.openxmlformats.org/presentationml/2006/ole">
              <p:oleObj spid="_x0000_s16614" name="Equation" r:id="rId7" imgW="101512" imgH="101512" progId="Equation.3">
                <p:embed/>
              </p:oleObj>
            </a:graphicData>
          </a:graphic>
        </p:graphicFrame>
        <p:grpSp>
          <p:nvGrpSpPr>
            <p:cNvPr id="191" name="Group 30"/>
            <p:cNvGrpSpPr/>
            <p:nvPr/>
          </p:nvGrpSpPr>
          <p:grpSpPr>
            <a:xfrm flipH="1">
              <a:off x="6704481" y="4534343"/>
              <a:ext cx="459004" cy="762000"/>
              <a:chOff x="1902617" y="2133600"/>
              <a:chExt cx="459583" cy="762000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2" name="Straight Connector 191"/>
            <p:cNvCxnSpPr/>
            <p:nvPr/>
          </p:nvCxnSpPr>
          <p:spPr>
            <a:xfrm rot="16200000" flipH="1">
              <a:off x="6838731" y="4210272"/>
              <a:ext cx="648142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0800000">
              <a:off x="7162800" y="4305745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Rectangle 193"/>
            <p:cNvSpPr/>
            <p:nvPr/>
          </p:nvSpPr>
          <p:spPr>
            <a:xfrm>
              <a:off x="7086600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7086600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96" name="Object 13"/>
            <p:cNvGraphicFramePr>
              <a:graphicFrameLocks noChangeAspect="1"/>
            </p:cNvGraphicFramePr>
            <p:nvPr/>
          </p:nvGraphicFramePr>
          <p:xfrm>
            <a:off x="6586537" y="4836166"/>
            <a:ext cx="195263" cy="152400"/>
          </p:xfrm>
          <a:graphic>
            <a:graphicData uri="http://schemas.openxmlformats.org/presentationml/2006/ole">
              <p:oleObj spid="_x0000_s16615" name="Equation" r:id="rId8" imgW="101512" imgH="101512" progId="Equation.3">
                <p:embed/>
              </p:oleObj>
            </a:graphicData>
          </a:graphic>
        </p:graphicFrame>
        <p:grpSp>
          <p:nvGrpSpPr>
            <p:cNvPr id="197" name="Group 86"/>
            <p:cNvGrpSpPr/>
            <p:nvPr/>
          </p:nvGrpSpPr>
          <p:grpSpPr>
            <a:xfrm>
              <a:off x="6629400" y="3124200"/>
              <a:ext cx="534085" cy="762000"/>
              <a:chOff x="3124200" y="2971800"/>
              <a:chExt cx="534085" cy="762000"/>
            </a:xfrm>
          </p:grpSpPr>
          <p:grpSp>
            <p:nvGrpSpPr>
              <p:cNvPr id="202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204" name="Straight Connector 203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03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6616" name="Equation" r:id="rId9" imgW="101512" imgH="101512" progId="Equation.3">
                  <p:embed/>
                </p:oleObj>
              </a:graphicData>
            </a:graphic>
          </p:graphicFrame>
        </p:grpSp>
        <p:sp>
          <p:nvSpPr>
            <p:cNvPr id="198" name="Rectangle 197"/>
            <p:cNvSpPr/>
            <p:nvPr/>
          </p:nvSpPr>
          <p:spPr>
            <a:xfrm>
              <a:off x="6248400" y="4622211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205142" y="3200400"/>
              <a:ext cx="5004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cp</a:t>
              </a:r>
              <a:endParaRPr lang="en-US" i="1" baseline="-25000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7086600" y="3352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16200000" flipH="1">
              <a:off x="6991130" y="2991071"/>
              <a:ext cx="3433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4" name="Rectangle 233"/>
          <p:cNvSpPr/>
          <p:nvPr/>
        </p:nvSpPr>
        <p:spPr>
          <a:xfrm>
            <a:off x="533400" y="21336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nMOS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4343653" y="21336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pMOS</a:t>
            </a:r>
            <a:endParaRPr lang="en-US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35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5970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 – with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cascode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19200"/>
            <a:ext cx="7848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Assuming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to</a:t>
            </a:r>
            <a:r>
              <a:rPr lang="en-US" sz="2000" dirty="0" smtClean="0"/>
              <a:t>=0.7V and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ds</a:t>
            </a:r>
            <a:r>
              <a:rPr lang="en-US" sz="2000" dirty="0" smtClean="0"/>
              <a:t>(sat)=0.2V, for all transistor, find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out</a:t>
            </a:r>
            <a:r>
              <a:rPr lang="en-US" sz="2000" dirty="0" smtClean="0"/>
              <a:t>(min) for all  circuits.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grpSp>
        <p:nvGrpSpPr>
          <p:cNvPr id="7" name="Group 126"/>
          <p:cNvGrpSpPr/>
          <p:nvPr/>
        </p:nvGrpSpPr>
        <p:grpSpPr>
          <a:xfrm>
            <a:off x="685800" y="2209800"/>
            <a:ext cx="1936807" cy="3810000"/>
            <a:chOff x="2859602" y="1600200"/>
            <a:chExt cx="1936807" cy="3810000"/>
          </a:xfrm>
        </p:grpSpPr>
        <p:grpSp>
          <p:nvGrpSpPr>
            <p:cNvPr id="8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7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Rectangle 128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0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12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62" name="Straight Connector 16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6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20644" name="Equation" r:id="rId3" imgW="101512" imgH="101512" progId="Equation.3">
                  <p:embed/>
                </p:oleObj>
              </a:graphicData>
            </a:graphic>
          </p:graphicFrame>
        </p:grpSp>
        <p:sp>
          <p:nvSpPr>
            <p:cNvPr id="132" name="Rectangle 131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34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20645" name="Equation" r:id="rId4" imgW="101512" imgH="101512" progId="Equation.3">
                <p:embed/>
              </p:oleObj>
            </a:graphicData>
          </a:graphic>
        </p:graphicFrame>
        <p:grpSp>
          <p:nvGrpSpPr>
            <p:cNvPr id="13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tangle 137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140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20646" name="Equation" r:id="rId5" imgW="101512" imgH="101512" progId="Equation.3">
                <p:embed/>
              </p:oleObj>
            </a:graphicData>
          </a:graphic>
        </p:graphicFrame>
        <p:grpSp>
          <p:nvGrpSpPr>
            <p:cNvPr id="14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59602" y="3392269"/>
              <a:ext cx="7938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=1.1V</a:t>
              </a:r>
              <a:endParaRPr lang="en-US" i="1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  <p:grpSp>
        <p:nvGrpSpPr>
          <p:cNvPr id="57" name="Group 126"/>
          <p:cNvGrpSpPr/>
          <p:nvPr/>
        </p:nvGrpSpPr>
        <p:grpSpPr>
          <a:xfrm>
            <a:off x="3397193" y="2209800"/>
            <a:ext cx="1936807" cy="3810000"/>
            <a:chOff x="2859602" y="1600200"/>
            <a:chExt cx="1936807" cy="3810000"/>
          </a:xfrm>
        </p:grpSpPr>
        <p:grpSp>
          <p:nvGrpSpPr>
            <p:cNvPr id="58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0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" name="Rectangle 58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60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9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9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20647" name="Equation" r:id="rId6" imgW="101512" imgH="101512" progId="Equation.3">
                  <p:embed/>
                </p:oleObj>
              </a:graphicData>
            </a:graphic>
          </p:graphicFrame>
        </p:grpSp>
        <p:sp>
          <p:nvSpPr>
            <p:cNvPr id="62" name="Rectangle 61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64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20648" name="Equation" r:id="rId7" imgW="101512" imgH="101512" progId="Equation.3">
                <p:embed/>
              </p:oleObj>
            </a:graphicData>
          </a:graphic>
        </p:graphicFrame>
        <p:grpSp>
          <p:nvGrpSpPr>
            <p:cNvPr id="65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70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20649" name="Equation" r:id="rId8" imgW="101512" imgH="101512" progId="Equation.3">
                <p:embed/>
              </p:oleObj>
            </a:graphicData>
          </a:graphic>
        </p:graphicFrame>
        <p:grpSp>
          <p:nvGrpSpPr>
            <p:cNvPr id="71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859602" y="3392269"/>
              <a:ext cx="7938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=1.4V</a:t>
              </a:r>
              <a:endParaRPr lang="en-US" i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  <p:grpSp>
        <p:nvGrpSpPr>
          <p:cNvPr id="106" name="Group 126"/>
          <p:cNvGrpSpPr/>
          <p:nvPr/>
        </p:nvGrpSpPr>
        <p:grpSpPr>
          <a:xfrm>
            <a:off x="6140393" y="2209800"/>
            <a:ext cx="1936807" cy="3810000"/>
            <a:chOff x="2859602" y="1600200"/>
            <a:chExt cx="1936807" cy="3810000"/>
          </a:xfrm>
        </p:grpSpPr>
        <p:grpSp>
          <p:nvGrpSpPr>
            <p:cNvPr id="107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9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93" name="Straight Connector 19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8" name="Rectangle 107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09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18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8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20650" name="Equation" r:id="rId9" imgW="101512" imgH="101512" progId="Equation.3">
                  <p:embed/>
                </p:oleObj>
              </a:graphicData>
            </a:graphic>
          </p:graphicFrame>
        </p:grpSp>
        <p:sp>
          <p:nvSpPr>
            <p:cNvPr id="111" name="Rectangle 110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13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20651" name="Equation" r:id="rId10" imgW="101512" imgH="101512" progId="Equation.3">
                <p:embed/>
              </p:oleObj>
            </a:graphicData>
          </a:graphic>
        </p:graphicFrame>
        <p:grpSp>
          <p:nvGrpSpPr>
            <p:cNvPr id="114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Straight Connector 114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119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20652" name="Equation" r:id="rId11" imgW="101512" imgH="101512" progId="Equation.3">
                <p:embed/>
              </p:oleObj>
            </a:graphicData>
          </a:graphic>
        </p:graphicFrame>
        <p:grpSp>
          <p:nvGrpSpPr>
            <p:cNvPr id="120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Straight Connector 120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859602" y="3392269"/>
              <a:ext cx="60144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=1V</a:t>
              </a:r>
              <a:endParaRPr lang="en-US" i="1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7730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400" dirty="0" smtClean="0">
                <a:latin typeface="Arial" pitchFamily="34" charset="0"/>
                <a:cs typeface="Arial" pitchFamily="34" charset="0"/>
              </a:rPr>
              <a:t>Asignación #1 </a:t>
            </a:r>
            <a:endParaRPr lang="es-P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1" y="1243548"/>
            <a:ext cx="83057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000" dirty="0" smtClean="0"/>
              <a:t>Fecha de entrega – lunes </a:t>
            </a:r>
            <a:r>
              <a:rPr lang="es-PR" sz="2000" dirty="0" smtClean="0"/>
              <a:t>14 de septiembre</a:t>
            </a:r>
            <a:endParaRPr lang="es-P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PR" sz="2000" dirty="0" smtClean="0"/>
              <a:t>Aprender a utilizar la herramienta CADENCE</a:t>
            </a:r>
          </a:p>
          <a:p>
            <a:pPr lvl="1">
              <a:buFont typeface="Arial" pitchFamily="34" charset="0"/>
              <a:buChar char="•"/>
            </a:pPr>
            <a:r>
              <a:rPr lang="es-PR" sz="2000" dirty="0" smtClean="0"/>
              <a:t>  Hacer el tutorial de </a:t>
            </a:r>
            <a:r>
              <a:rPr lang="es-PR" sz="2000" dirty="0" err="1" smtClean="0"/>
              <a:t>cadence</a:t>
            </a:r>
            <a:r>
              <a:rPr lang="es-PR" sz="2000" dirty="0" smtClean="0"/>
              <a:t> (~/public_cadence_1/</a:t>
            </a:r>
            <a:r>
              <a:rPr lang="es-PR" sz="2000" dirty="0" err="1" smtClean="0"/>
              <a:t>gserrano</a:t>
            </a:r>
            <a:r>
              <a:rPr lang="es-PR" sz="2000" dirty="0" smtClean="0"/>
              <a:t>/</a:t>
            </a:r>
            <a:r>
              <a:rPr lang="es-PR" sz="2000" dirty="0" err="1" smtClean="0"/>
              <a:t>cadence_tutorial</a:t>
            </a:r>
            <a:r>
              <a:rPr lang="es-PR" sz="2000" dirty="0" smtClean="0"/>
              <a:t> )</a:t>
            </a:r>
          </a:p>
          <a:p>
            <a:pPr lvl="1"/>
            <a:endParaRPr lang="es-P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PR" sz="2000" dirty="0" smtClean="0"/>
              <a:t>Caracterización de Parámetros de los Transistores (L=1.8µm, W=6µm)</a:t>
            </a:r>
          </a:p>
          <a:p>
            <a:pPr lvl="1">
              <a:buFont typeface="Arial" pitchFamily="34" charset="0"/>
              <a:buChar char="•"/>
            </a:pPr>
            <a:r>
              <a:rPr lang="es-PR" sz="2000" dirty="0" smtClean="0"/>
              <a:t>   Extraer los parámetros en la región de saturación </a:t>
            </a:r>
            <a:r>
              <a:rPr lang="es-PR" sz="2000" dirty="0" err="1" smtClean="0"/>
              <a:t>K</a:t>
            </a:r>
            <a:r>
              <a:rPr lang="es-PR" sz="2000" baseline="-25000" dirty="0" err="1" smtClean="0"/>
              <a:t>n</a:t>
            </a:r>
            <a:r>
              <a:rPr lang="es-PR" sz="2000" dirty="0" smtClean="0"/>
              <a:t>’, </a:t>
            </a:r>
            <a:r>
              <a:rPr lang="es-PR" sz="2000" dirty="0" err="1" smtClean="0"/>
              <a:t>K</a:t>
            </a:r>
            <a:r>
              <a:rPr lang="es-PR" sz="2000" baseline="-25000" dirty="0" err="1" smtClean="0"/>
              <a:t>p</a:t>
            </a:r>
            <a:r>
              <a:rPr lang="es-PR" sz="2000" dirty="0" smtClean="0"/>
              <a:t>’, V</a:t>
            </a:r>
            <a:r>
              <a:rPr lang="es-PR" sz="2000" baseline="-25000" dirty="0" smtClean="0"/>
              <a:t>t0n</a:t>
            </a:r>
            <a:r>
              <a:rPr lang="es-PR" sz="2000" dirty="0" smtClean="0"/>
              <a:t>, V</a:t>
            </a:r>
            <a:r>
              <a:rPr lang="es-PR" sz="2000" baseline="-25000" dirty="0" smtClean="0"/>
              <a:t>t0p</a:t>
            </a:r>
            <a:r>
              <a:rPr lang="es-PR" sz="2000" dirty="0" smtClean="0"/>
              <a:t>, </a:t>
            </a:r>
            <a:r>
              <a:rPr lang="el-GR" sz="2000" dirty="0" smtClean="0"/>
              <a:t>λ</a:t>
            </a:r>
            <a:r>
              <a:rPr lang="es-PR" sz="2000" baseline="-25000" dirty="0" smtClean="0"/>
              <a:t>n</a:t>
            </a:r>
            <a:r>
              <a:rPr lang="es-PR" sz="2000" dirty="0" smtClean="0"/>
              <a:t> y </a:t>
            </a:r>
            <a:r>
              <a:rPr lang="el-GR" sz="2000" dirty="0" smtClean="0"/>
              <a:t>λ</a:t>
            </a:r>
            <a:r>
              <a:rPr lang="es-PR" sz="2000" baseline="-25000" dirty="0" smtClean="0"/>
              <a:t>n</a:t>
            </a:r>
            <a:r>
              <a:rPr lang="es-PR" sz="2000" dirty="0" smtClean="0"/>
              <a:t> utilizando las curvas apropiadas.</a:t>
            </a:r>
          </a:p>
          <a:p>
            <a:pPr lvl="1">
              <a:buFont typeface="Arial" pitchFamily="34" charset="0"/>
              <a:buChar char="•"/>
            </a:pPr>
            <a:r>
              <a:rPr lang="es-PR" sz="2000" dirty="0" smtClean="0"/>
              <a:t>  Entregar curvas utilizadas y el valor para cada uno de los parámetros (hacer énfasis en la región utilizada para extraer los parámetros)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800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dirty="0" smtClean="0"/>
              <a:t>*  Los modelos a utilizarse se encuentran en directorio ~/public_cadence_1/</a:t>
            </a:r>
            <a:r>
              <a:rPr lang="es-PR" dirty="0" err="1" smtClean="0"/>
              <a:t>models</a:t>
            </a:r>
            <a:endParaRPr lang="es-PR" dirty="0" smtClean="0"/>
          </a:p>
          <a:p>
            <a:r>
              <a:rPr lang="es-PR" dirty="0" smtClean="0"/>
              <a:t>*  Utilizar los modelos ekv06P y ekv06N para simular la región de sub-</a:t>
            </a:r>
            <a:r>
              <a:rPr lang="es-PR" dirty="0" err="1" smtClean="0"/>
              <a:t>V</a:t>
            </a:r>
            <a:r>
              <a:rPr lang="es-PR" baseline="-25000" dirty="0" err="1" smtClean="0"/>
              <a:t>t</a:t>
            </a:r>
            <a:endParaRPr lang="es-PR" baseline="-25000" dirty="0"/>
          </a:p>
          <a:p>
            <a:r>
              <a:rPr lang="es-PR" dirty="0" smtClean="0"/>
              <a:t>*  Utilizar los modelos  ami06P y ami06N para simular la región de saturación</a:t>
            </a:r>
          </a:p>
          <a:p>
            <a:r>
              <a:rPr lang="es-PR" dirty="0" smtClean="0"/>
              <a:t>*  Es posible utilizar Matlab para manejar la data  (ver tutorial </a:t>
            </a:r>
            <a:r>
              <a:rPr lang="es-PR" dirty="0" err="1" smtClean="0"/>
              <a:t>exporting_data_tutorial</a:t>
            </a:r>
            <a:r>
              <a:rPr lang="es-PR" dirty="0" smtClean="0"/>
              <a:t>)</a:t>
            </a:r>
            <a:endParaRPr lang="es-PR" dirty="0"/>
          </a:p>
        </p:txBody>
      </p:sp>
    </p:spTree>
    <p:extLst>
      <p:ext uri="{BB962C8B-B14F-4D97-AF65-F5344CB8AC3E}">
        <p14:creationId xmlns="" xmlns:p14="http://schemas.microsoft.com/office/powerpoint/2010/main" val="27941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400" smtClean="0">
                <a:latin typeface="Arial" pitchFamily="34" charset="0"/>
                <a:cs typeface="Arial" pitchFamily="34" charset="0"/>
              </a:rPr>
              <a:t>Asignación #2 </a:t>
            </a:r>
            <a:endParaRPr lang="es-P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1" y="1243548"/>
            <a:ext cx="8305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000" dirty="0" smtClean="0"/>
              <a:t>Fecha de entrega – viernes 29 de septiembre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1" y="1711966"/>
            <a:ext cx="815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Design the </a:t>
            </a:r>
            <a:r>
              <a:rPr lang="en-US" sz="2000" dirty="0" err="1" smtClean="0"/>
              <a:t>cascode</a:t>
            </a:r>
            <a:r>
              <a:rPr lang="en-US" sz="2000" dirty="0" smtClean="0"/>
              <a:t> current mirror for specifications provided.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Simulate the proposed design and corroborate its performance.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5453" y="4037554"/>
            <a:ext cx="259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</a:rPr>
              <a:t>where </a:t>
            </a:r>
            <a:endParaRPr lang="en-US" sz="1600" baseline="30000" dirty="0" smtClean="0">
              <a:solidFill>
                <a:schemeClr val="accent3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T0n</a:t>
            </a:r>
            <a:r>
              <a:rPr lang="en-US" sz="1600" dirty="0" smtClean="0">
                <a:solidFill>
                  <a:schemeClr val="accent3"/>
                </a:solidFill>
              </a:rPr>
              <a:t>=|V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T0p</a:t>
            </a:r>
            <a:r>
              <a:rPr lang="en-US" sz="1600" dirty="0" smtClean="0">
                <a:solidFill>
                  <a:schemeClr val="accent3"/>
                </a:solidFill>
              </a:rPr>
              <a:t>|=0.7V</a:t>
            </a:r>
          </a:p>
          <a:p>
            <a:pPr lvl="1"/>
            <a:r>
              <a:rPr lang="en-US" sz="1600" dirty="0" err="1" smtClean="0">
                <a:solidFill>
                  <a:schemeClr val="accent3"/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/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n</a:t>
            </a:r>
            <a:r>
              <a:rPr lang="en-US" sz="1600" dirty="0" smtClean="0">
                <a:solidFill>
                  <a:schemeClr val="accent3"/>
                </a:solidFill>
              </a:rPr>
              <a:t>=100µA/V</a:t>
            </a:r>
            <a:r>
              <a:rPr lang="en-US" sz="1600" baseline="30000" dirty="0" smtClean="0">
                <a:solidFill>
                  <a:schemeClr val="accent3"/>
                </a:solidFill>
              </a:rPr>
              <a:t>2</a:t>
            </a:r>
          </a:p>
          <a:p>
            <a:pPr lvl="1"/>
            <a:r>
              <a:rPr lang="en-US" sz="1600" dirty="0" err="1" smtClean="0">
                <a:solidFill>
                  <a:schemeClr val="accent3"/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/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p</a:t>
            </a:r>
            <a:r>
              <a:rPr lang="en-US" sz="1600" dirty="0" smtClean="0">
                <a:solidFill>
                  <a:schemeClr val="accent3"/>
                </a:solidFill>
              </a:rPr>
              <a:t>=25µA/V</a:t>
            </a:r>
            <a:r>
              <a:rPr lang="en-US" sz="1600" baseline="30000" dirty="0" smtClean="0">
                <a:solidFill>
                  <a:schemeClr val="accent3"/>
                </a:solidFill>
              </a:rPr>
              <a:t>2</a:t>
            </a:r>
          </a:p>
          <a:p>
            <a:pPr lvl="1"/>
            <a:r>
              <a:rPr lang="el-GR" sz="1600" dirty="0" smtClean="0">
                <a:solidFill>
                  <a:schemeClr val="accent3"/>
                </a:solidFill>
              </a:rPr>
              <a:t>λ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n</a:t>
            </a:r>
            <a:r>
              <a:rPr lang="en-US" sz="1600" dirty="0" smtClean="0">
                <a:solidFill>
                  <a:schemeClr val="accent3"/>
                </a:solidFill>
              </a:rPr>
              <a:t>=</a:t>
            </a:r>
            <a:r>
              <a:rPr lang="el-GR" sz="1600" dirty="0" smtClean="0">
                <a:solidFill>
                  <a:schemeClr val="accent3"/>
                </a:solidFill>
              </a:rPr>
              <a:t> λ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p </a:t>
            </a:r>
            <a:r>
              <a:rPr lang="en-US" sz="1600" dirty="0" smtClean="0">
                <a:solidFill>
                  <a:schemeClr val="accent3"/>
                </a:solidFill>
              </a:rPr>
              <a:t>=0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347488" y="2397766"/>
            <a:ext cx="4491712" cy="3774434"/>
            <a:chOff x="2518688" y="1447800"/>
            <a:chExt cx="4491712" cy="3774434"/>
          </a:xfrm>
        </p:grpSpPr>
        <p:grpSp>
          <p:nvGrpSpPr>
            <p:cNvPr id="13" name="Group 51"/>
            <p:cNvGrpSpPr/>
            <p:nvPr/>
          </p:nvGrpSpPr>
          <p:grpSpPr>
            <a:xfrm>
              <a:off x="5866664" y="5108402"/>
              <a:ext cx="152304" cy="113832"/>
              <a:chOff x="3505200" y="3886994"/>
              <a:chExt cx="457200" cy="305594"/>
            </a:xfrm>
          </p:grpSpPr>
          <p:cxnSp>
            <p:nvCxnSpPr>
              <p:cNvPr id="104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6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30"/>
            <p:cNvGrpSpPr/>
            <p:nvPr/>
          </p:nvGrpSpPr>
          <p:grpSpPr>
            <a:xfrm flipH="1">
              <a:off x="5485281" y="4346377"/>
              <a:ext cx="459004" cy="762000"/>
              <a:chOff x="1902617" y="2133600"/>
              <a:chExt cx="459583" cy="76200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30"/>
            <p:cNvGrpSpPr/>
            <p:nvPr/>
          </p:nvGrpSpPr>
          <p:grpSpPr>
            <a:xfrm>
              <a:off x="4495842" y="4346377"/>
              <a:ext cx="458425" cy="762000"/>
              <a:chOff x="1902617" y="2133600"/>
              <a:chExt cx="459583" cy="7620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51"/>
            <p:cNvGrpSpPr/>
            <p:nvPr/>
          </p:nvGrpSpPr>
          <p:grpSpPr>
            <a:xfrm>
              <a:off x="4418864" y="5108402"/>
              <a:ext cx="152304" cy="113832"/>
              <a:chOff x="3505200" y="3886994"/>
              <a:chExt cx="457200" cy="305594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56"/>
            <p:cNvGrpSpPr/>
            <p:nvPr/>
          </p:nvGrpSpPr>
          <p:grpSpPr>
            <a:xfrm>
              <a:off x="2971800" y="2136577"/>
              <a:ext cx="304800" cy="762000"/>
              <a:chOff x="3505200" y="2438400"/>
              <a:chExt cx="304800" cy="762000"/>
            </a:xfrm>
          </p:grpSpPr>
          <p:cxnSp>
            <p:nvCxnSpPr>
              <p:cNvPr id="81" name="Straight Connector 80"/>
              <p:cNvCxnSpPr>
                <a:endCxn id="83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83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2518688" y="2441377"/>
              <a:ext cx="529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bias</a:t>
              </a:r>
              <a:endParaRPr lang="en-US" baseline="-25000" dirty="0"/>
            </a:p>
          </p:txBody>
        </p:sp>
        <p:grpSp>
          <p:nvGrpSpPr>
            <p:cNvPr id="19" name="Group 83"/>
            <p:cNvGrpSpPr/>
            <p:nvPr/>
          </p:nvGrpSpPr>
          <p:grpSpPr>
            <a:xfrm>
              <a:off x="2896752" y="1603177"/>
              <a:ext cx="456048" cy="304800"/>
              <a:chOff x="3429000" y="2133600"/>
              <a:chExt cx="457200" cy="305594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2798584" y="14478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6200000" flipH="1">
              <a:off x="5751612" y="41543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419603" y="42701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3009900" y="20222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4876800" y="47273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761011" y="4459189"/>
              <a:ext cx="536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5867400" y="4574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91000" y="4574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28" name="Object 8"/>
            <p:cNvGraphicFramePr>
              <a:graphicFrameLocks noChangeAspect="1"/>
            </p:cNvGraphicFramePr>
            <p:nvPr/>
          </p:nvGraphicFramePr>
          <p:xfrm>
            <a:off x="4953000" y="4651177"/>
            <a:ext cx="195263" cy="152400"/>
          </p:xfrm>
          <a:graphic>
            <a:graphicData uri="http://schemas.openxmlformats.org/presentationml/2006/ole">
              <p:oleObj spid="_x0000_s23578" name="Equation" r:id="rId3" imgW="101512" imgH="101512" progId="Equation.3">
                <p:embed/>
              </p:oleObj>
            </a:graphicData>
          </a:graphic>
        </p:graphicFrame>
        <p:cxnSp>
          <p:nvCxnSpPr>
            <p:cNvPr id="29" name="Straight Connector 28"/>
            <p:cNvCxnSpPr/>
            <p:nvPr/>
          </p:nvCxnSpPr>
          <p:spPr>
            <a:xfrm rot="5400000">
              <a:off x="5944394" y="28069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096000" y="2438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31" name="Group 30"/>
            <p:cNvGrpSpPr/>
            <p:nvPr/>
          </p:nvGrpSpPr>
          <p:grpSpPr>
            <a:xfrm flipH="1">
              <a:off x="5486400" y="3200400"/>
              <a:ext cx="459004" cy="762000"/>
              <a:chOff x="1902617" y="2133600"/>
              <a:chExt cx="459583" cy="7620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 rot="16200000" flipH="1">
              <a:off x="4419603" y="4191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4648200" y="3581400"/>
              <a:ext cx="8382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 flipV="1">
              <a:off x="3124200" y="30480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5" name="Object 7"/>
            <p:cNvGraphicFramePr>
              <a:graphicFrameLocks noChangeAspect="1"/>
            </p:cNvGraphicFramePr>
            <p:nvPr/>
          </p:nvGraphicFramePr>
          <p:xfrm>
            <a:off x="4419600" y="4114800"/>
            <a:ext cx="195263" cy="152400"/>
          </p:xfrm>
          <a:graphic>
            <a:graphicData uri="http://schemas.openxmlformats.org/presentationml/2006/ole">
              <p:oleObj spid="_x0000_s23579" name="Equation" r:id="rId4" imgW="101512" imgH="101512" progId="Equation.3">
                <p:embed/>
              </p:oleObj>
            </a:graphicData>
          </a:graphic>
        </p:graphicFrame>
        <p:cxnSp>
          <p:nvCxnSpPr>
            <p:cNvPr id="36" name="Straight Connector 35"/>
            <p:cNvCxnSpPr/>
            <p:nvPr/>
          </p:nvCxnSpPr>
          <p:spPr>
            <a:xfrm rot="5400000">
              <a:off x="4343401" y="41148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962399" y="3429001"/>
              <a:ext cx="10668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8674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194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16200000" flipH="1">
              <a:off x="5751612" y="30875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19"/>
            <p:cNvGrpSpPr/>
            <p:nvPr/>
          </p:nvGrpSpPr>
          <p:grpSpPr>
            <a:xfrm rot="16200000">
              <a:off x="4419600" y="3429000"/>
              <a:ext cx="152400" cy="304800"/>
              <a:chOff x="6400800" y="2819400"/>
              <a:chExt cx="152400" cy="304800"/>
            </a:xfrm>
          </p:grpSpPr>
          <p:sp>
            <p:nvSpPr>
              <p:cNvPr id="70" name="Arc 69"/>
              <p:cNvSpPr/>
              <p:nvPr/>
            </p:nvSpPr>
            <p:spPr>
              <a:xfrm rot="5400000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Arc 70"/>
              <p:cNvSpPr/>
              <p:nvPr/>
            </p:nvSpPr>
            <p:spPr>
              <a:xfrm rot="5400000" flipH="1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30"/>
            <p:cNvGrpSpPr/>
            <p:nvPr/>
          </p:nvGrpSpPr>
          <p:grpSpPr>
            <a:xfrm>
              <a:off x="3124200" y="3200400"/>
              <a:ext cx="458425" cy="762000"/>
              <a:chOff x="1902617" y="2133600"/>
              <a:chExt cx="459583" cy="7620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 rot="5400000">
              <a:off x="4496594" y="28069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4648200" y="2438400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grpSp>
          <p:nvGrpSpPr>
            <p:cNvPr id="45" name="Group 51"/>
            <p:cNvGrpSpPr/>
            <p:nvPr/>
          </p:nvGrpSpPr>
          <p:grpSpPr>
            <a:xfrm>
              <a:off x="3048096" y="5105400"/>
              <a:ext cx="152304" cy="113832"/>
              <a:chOff x="3505200" y="3886994"/>
              <a:chExt cx="457200" cy="305594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6" name="Straight Connector 45"/>
            <p:cNvCxnSpPr/>
            <p:nvPr/>
          </p:nvCxnSpPr>
          <p:spPr>
            <a:xfrm rot="5400000">
              <a:off x="2513111" y="4573489"/>
              <a:ext cx="12221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71" idx="2"/>
            </p:cNvCxnSpPr>
            <p:nvPr/>
          </p:nvCxnSpPr>
          <p:spPr>
            <a:xfrm rot="5400000">
              <a:off x="3962400" y="3200400"/>
              <a:ext cx="0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2933699" y="3086101"/>
              <a:ext cx="3810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389411" y="3316189"/>
              <a:ext cx="536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 flipV="1">
              <a:off x="4495800" y="41910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048003" y="3048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2" name="Object 7"/>
            <p:cNvGraphicFramePr>
              <a:graphicFrameLocks noChangeAspect="1"/>
            </p:cNvGraphicFramePr>
            <p:nvPr/>
          </p:nvGraphicFramePr>
          <p:xfrm>
            <a:off x="3048000" y="2971800"/>
            <a:ext cx="195263" cy="152400"/>
          </p:xfrm>
          <a:graphic>
            <a:graphicData uri="http://schemas.openxmlformats.org/presentationml/2006/ole">
              <p:oleObj spid="_x0000_s23580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53" name="Object 18"/>
            <p:cNvGraphicFramePr>
              <a:graphicFrameLocks noChangeAspect="1"/>
            </p:cNvGraphicFramePr>
            <p:nvPr/>
          </p:nvGraphicFramePr>
          <p:xfrm>
            <a:off x="3581400" y="3505200"/>
            <a:ext cx="195263" cy="152400"/>
          </p:xfrm>
          <a:graphic>
            <a:graphicData uri="http://schemas.openxmlformats.org/presentationml/2006/ole">
              <p:oleObj spid="_x0000_s23581" name="Equation" r:id="rId6" imgW="101512" imgH="101512" progId="Equation.3">
                <p:embed/>
              </p:oleObj>
            </a:graphicData>
          </a:graphic>
        </p:graphicFrame>
        <p:grpSp>
          <p:nvGrpSpPr>
            <p:cNvPr id="54" name="Group 467"/>
            <p:cNvGrpSpPr/>
            <p:nvPr/>
          </p:nvGrpSpPr>
          <p:grpSpPr>
            <a:xfrm>
              <a:off x="6359274" y="3048000"/>
              <a:ext cx="651126" cy="1905000"/>
              <a:chOff x="6324600" y="3048000"/>
              <a:chExt cx="651126" cy="19050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477000" y="3810000"/>
                <a:ext cx="49872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600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sz="1600" baseline="-25000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324600" y="3048000"/>
                <a:ext cx="304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en-US" sz="1600" baseline="-250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324600" y="4614446"/>
                <a:ext cx="304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_</a:t>
                </a:r>
                <a:endParaRPr lang="en-US" sz="1600" baseline="-25000" dirty="0"/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647699" y="256573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baseline="-25000" dirty="0" err="1"/>
              <a:t>out</a:t>
            </a:r>
            <a:r>
              <a:rPr lang="en-US" sz="2000" baseline="-25000" dirty="0"/>
              <a:t> </a:t>
            </a:r>
            <a:r>
              <a:rPr lang="en-US" sz="2000" dirty="0"/>
              <a:t>= 2·I</a:t>
            </a:r>
            <a:r>
              <a:rPr lang="en-US" sz="2000" baseline="-25000" dirty="0"/>
              <a:t>in</a:t>
            </a:r>
            <a:r>
              <a:rPr lang="en-US" sz="2000" dirty="0"/>
              <a:t>=[0-10] µA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err="1"/>
              <a:t>V</a:t>
            </a:r>
            <a:r>
              <a:rPr lang="en-US" sz="2000" baseline="-25000" dirty="0" err="1"/>
              <a:t>out</a:t>
            </a:r>
            <a:r>
              <a:rPr lang="en-US" sz="2000" dirty="0"/>
              <a:t>(min) = 0.5V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/>
              <a:t>V</a:t>
            </a:r>
            <a:r>
              <a:rPr lang="en-US" sz="2000" baseline="-25000" dirty="0"/>
              <a:t>in</a:t>
            </a:r>
            <a:r>
              <a:rPr lang="en-US" sz="2000" dirty="0"/>
              <a:t>(max) = 0.9V</a:t>
            </a:r>
          </a:p>
        </p:txBody>
      </p:sp>
    </p:spTree>
    <p:extLst>
      <p:ext uri="{BB962C8B-B14F-4D97-AF65-F5344CB8AC3E}">
        <p14:creationId xmlns="" xmlns:p14="http://schemas.microsoft.com/office/powerpoint/2010/main" val="37673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471</Words>
  <Application>Microsoft Office PowerPoint</Application>
  <PresentationFormat>On-screen Show (4:3)</PresentationFormat>
  <Paragraphs>140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gserrano</dc:creator>
  <cp:lastModifiedBy>user</cp:lastModifiedBy>
  <cp:revision>177</cp:revision>
  <cp:lastPrinted>2014-08-21T14:21:55Z</cp:lastPrinted>
  <dcterms:created xsi:type="dcterms:W3CDTF">2008-07-16T15:24:16Z</dcterms:created>
  <dcterms:modified xsi:type="dcterms:W3CDTF">2015-09-07T02:17:06Z</dcterms:modified>
</cp:coreProperties>
</file>