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1" r:id="rId2"/>
    <p:sldId id="326" r:id="rId3"/>
    <p:sldId id="324" r:id="rId4"/>
    <p:sldId id="325" r:id="rId5"/>
    <p:sldId id="328" r:id="rId6"/>
    <p:sldId id="32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134"/>
    <a:srgbClr val="D6DA3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94660"/>
  </p:normalViewPr>
  <p:slideViewPr>
    <p:cSldViewPr>
      <p:cViewPr varScale="1">
        <p:scale>
          <a:sx n="64" d="100"/>
          <a:sy n="64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F63DA-5DC6-4935-A858-859E1DF8F6E3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DBFF2-13F8-40F6-BEB9-438DFB2D0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132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C7D-7ABE-47C8-8AB3-25F8B57DB6F4}" type="datetime1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1F00-5841-4D9B-B185-EED3BE769D0F}" type="datetime1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24C-1B17-45D4-B7E3-9133B873ECF3}" type="datetime1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581F-279F-46BF-BADD-076A5A9F0EDD}" type="datetime1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67B3-F05A-47C7-B058-FC58E5B09892}" type="datetime1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6D3C-3D83-404C-AD49-77D9E3CF0FC8}" type="datetime1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A0D6-4E6F-4357-B888-B2B0AE7B06A4}" type="datetime1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81800" y="7620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0A65A106-5683-4AA8-BB18-3A253F5626B0}" type="datetime1">
              <a:rPr lang="en-US" smtClean="0"/>
              <a:pPr/>
              <a:t>9/28/2015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1600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457200"/>
            <a:ext cx="8686800" cy="7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152400" y="7620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INEL 5265 – Current Mirrors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228600" y="6400797"/>
            <a:ext cx="868680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BA18-13F3-4ED8-B162-BA3453E296FE}" type="datetime1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E9D6-1632-4602-88C2-B296405067BA}" type="datetime1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58A1-FD8C-4416-B910-E78F5ADBB3AF}" type="datetime1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A7C3-04E5-45FE-B7F9-ACA64167C785}" type="datetime1">
              <a:rPr lang="en-US" smtClean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Last Lecture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5869495" y="1708904"/>
            <a:ext cx="1824609" cy="3810000"/>
            <a:chOff x="2971800" y="1600200"/>
            <a:chExt cx="1824609" cy="3810000"/>
          </a:xfrm>
        </p:grpSpPr>
        <p:grpSp>
          <p:nvGrpSpPr>
            <p:cNvPr id="102" name="Group 51"/>
            <p:cNvGrpSpPr/>
            <p:nvPr/>
          </p:nvGrpSpPr>
          <p:grpSpPr>
            <a:xfrm>
              <a:off x="3865392" y="5296368"/>
              <a:ext cx="152304" cy="113832"/>
              <a:chOff x="3505200" y="3886994"/>
              <a:chExt cx="457200" cy="305594"/>
            </a:xfrm>
          </p:grpSpPr>
          <p:cxnSp>
            <p:nvCxnSpPr>
              <p:cNvPr id="153" name="Straight Connector 1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4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55" name="Straight Connector 154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4" name="Rectangle 103"/>
            <p:cNvSpPr/>
            <p:nvPr/>
          </p:nvSpPr>
          <p:spPr>
            <a:xfrm>
              <a:off x="4253247" y="2898577"/>
              <a:ext cx="543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i="1" baseline="-25000" dirty="0"/>
            </a:p>
          </p:txBody>
        </p:sp>
        <p:grpSp>
          <p:nvGrpSpPr>
            <p:cNvPr id="105" name="Group 83"/>
            <p:cNvGrpSpPr/>
            <p:nvPr/>
          </p:nvGrpSpPr>
          <p:grpSpPr>
            <a:xfrm>
              <a:off x="3730761" y="1755577"/>
              <a:ext cx="456048" cy="304800"/>
              <a:chOff x="3429000" y="2133600"/>
              <a:chExt cx="457200" cy="305594"/>
            </a:xfrm>
          </p:grpSpPr>
          <p:cxnSp>
            <p:nvCxnSpPr>
              <p:cNvPr id="151" name="Straight Connector 150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oup 86"/>
            <p:cNvGrpSpPr/>
            <p:nvPr/>
          </p:nvGrpSpPr>
          <p:grpSpPr>
            <a:xfrm>
              <a:off x="3424809" y="2060377"/>
              <a:ext cx="534085" cy="762000"/>
              <a:chOff x="3124200" y="2971800"/>
              <a:chExt cx="534085" cy="762000"/>
            </a:xfrm>
          </p:grpSpPr>
          <p:grpSp>
            <p:nvGrpSpPr>
              <p:cNvPr id="142" name="Group 30"/>
              <p:cNvGrpSpPr/>
              <p:nvPr/>
            </p:nvGrpSpPr>
            <p:grpSpPr>
              <a:xfrm flipH="1">
                <a:off x="3199281" y="29718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144" name="Straight Connector 143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143" name="Object 2"/>
              <p:cNvGraphicFramePr>
                <a:graphicFrameLocks noChangeAspect="1"/>
              </p:cNvGraphicFramePr>
              <p:nvPr/>
            </p:nvGraphicFramePr>
            <p:xfrm>
              <a:off x="3124200" y="3276600"/>
              <a:ext cx="195263" cy="152400"/>
            </p:xfrm>
            <a:graphic>
              <a:graphicData uri="http://schemas.openxmlformats.org/presentationml/2006/ole">
                <p:oleObj spid="_x0000_s19540" name="Equation" r:id="rId3" imgW="101512" imgH="101512" progId="Equation.3">
                  <p:embed/>
                </p:oleObj>
              </a:graphicData>
            </a:graphic>
          </p:graphicFrame>
        </p:grpSp>
        <p:sp>
          <p:nvSpPr>
            <p:cNvPr id="111" name="Rectangle 110"/>
            <p:cNvSpPr/>
            <p:nvPr/>
          </p:nvSpPr>
          <p:spPr>
            <a:xfrm>
              <a:off x="3632593" y="16002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971800" y="47244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i="1" baseline="-25000" dirty="0"/>
            </a:p>
          </p:txBody>
        </p:sp>
        <p:graphicFrame>
          <p:nvGraphicFramePr>
            <p:cNvPr id="114" name="Object 2"/>
            <p:cNvGraphicFramePr>
              <a:graphicFrameLocks noChangeAspect="1"/>
            </p:cNvGraphicFramePr>
            <p:nvPr/>
          </p:nvGraphicFramePr>
          <p:xfrm>
            <a:off x="4186809" y="2974777"/>
            <a:ext cx="195263" cy="152400"/>
          </p:xfrm>
          <a:graphic>
            <a:graphicData uri="http://schemas.openxmlformats.org/presentationml/2006/ole">
              <p:oleObj spid="_x0000_s19541" name="Equation" r:id="rId4" imgW="101512" imgH="101512" progId="Equation.3">
                <p:embed/>
              </p:oleObj>
            </a:graphicData>
          </a:graphic>
        </p:graphicFrame>
        <p:grpSp>
          <p:nvGrpSpPr>
            <p:cNvPr id="115" name="Group 30"/>
            <p:cNvGrpSpPr/>
            <p:nvPr/>
          </p:nvGrpSpPr>
          <p:grpSpPr>
            <a:xfrm flipH="1">
              <a:off x="3484009" y="4534343"/>
              <a:ext cx="459004" cy="762000"/>
              <a:chOff x="1902617" y="2133600"/>
              <a:chExt cx="459583" cy="762000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6" name="Straight Connector 115"/>
            <p:cNvCxnSpPr/>
            <p:nvPr/>
          </p:nvCxnSpPr>
          <p:spPr>
            <a:xfrm rot="16200000" flipH="1">
              <a:off x="3729610" y="3050977"/>
              <a:ext cx="457201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0800000">
              <a:off x="3958209" y="3050979"/>
              <a:ext cx="304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Rectangle 119"/>
            <p:cNvSpPr/>
            <p:nvPr/>
          </p:nvSpPr>
          <p:spPr>
            <a:xfrm>
              <a:off x="3866128" y="476294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882009" y="2286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graphicFrame>
          <p:nvGraphicFramePr>
            <p:cNvPr id="122" name="Object 13"/>
            <p:cNvGraphicFramePr>
              <a:graphicFrameLocks noChangeAspect="1"/>
            </p:cNvGraphicFramePr>
            <p:nvPr/>
          </p:nvGraphicFramePr>
          <p:xfrm>
            <a:off x="3366065" y="4836166"/>
            <a:ext cx="195263" cy="152400"/>
          </p:xfrm>
          <a:graphic>
            <a:graphicData uri="http://schemas.openxmlformats.org/presentationml/2006/ole">
              <p:oleObj spid="_x0000_s19542" name="Equation" r:id="rId5" imgW="101512" imgH="101512" progId="Equation.3">
                <p:embed/>
              </p:oleObj>
            </a:graphicData>
          </a:graphic>
        </p:graphicFrame>
        <p:grpSp>
          <p:nvGrpSpPr>
            <p:cNvPr id="123" name="Group 30"/>
            <p:cNvGrpSpPr/>
            <p:nvPr/>
          </p:nvGrpSpPr>
          <p:grpSpPr>
            <a:xfrm flipH="1">
              <a:off x="3505200" y="3276600"/>
              <a:ext cx="459004" cy="762000"/>
              <a:chOff x="1902617" y="2133600"/>
              <a:chExt cx="459583" cy="762000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4" name="Straight Connector 123"/>
            <p:cNvCxnSpPr/>
            <p:nvPr/>
          </p:nvCxnSpPr>
          <p:spPr>
            <a:xfrm rot="16200000" flipH="1">
              <a:off x="3714530" y="4286469"/>
              <a:ext cx="495741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Rectangle 124"/>
            <p:cNvSpPr/>
            <p:nvPr/>
          </p:nvSpPr>
          <p:spPr>
            <a:xfrm>
              <a:off x="3886200" y="35022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080942" y="3364468"/>
              <a:ext cx="5004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cn</a:t>
              </a:r>
              <a:endParaRPr lang="en-US" i="1" baseline="-25000" dirty="0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081686" y="2145268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i="1" baseline="-25000" dirty="0"/>
            </a:p>
          </p:txBody>
        </p:sp>
      </p:grpSp>
      <p:sp>
        <p:nvSpPr>
          <p:cNvPr id="8" name="Right Arrow 7"/>
          <p:cNvSpPr/>
          <p:nvPr/>
        </p:nvSpPr>
        <p:spPr>
          <a:xfrm rot="988924">
            <a:off x="4620963" y="3329068"/>
            <a:ext cx="1135952" cy="11247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762000" y="1371600"/>
            <a:ext cx="6858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Current Source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Amplifier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</a:rPr>
              <a:t>Chp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- 5.1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large signal behavior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small signal behavior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design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excercise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Cascode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Transistor 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Chp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. - 5.3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large signal effect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small signal effect</a:t>
            </a:r>
          </a:p>
          <a:p>
            <a:pPr lvl="1">
              <a:buFont typeface="Wingdings" pitchFamily="2" charset="2"/>
              <a:buChar char="ü"/>
            </a:pP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762000" y="4787125"/>
            <a:ext cx="4419600" cy="646331"/>
          </a:xfrm>
          <a:prstGeom prst="rect">
            <a:avLst/>
          </a:prstGeom>
          <a:ln w="15875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The specifications of the circuit have a direct impact on the transistor sizing!</a:t>
            </a:r>
          </a:p>
        </p:txBody>
      </p:sp>
      <p:sp>
        <p:nvSpPr>
          <p:cNvPr id="9" name="Rectangle 8"/>
          <p:cNvSpPr/>
          <p:nvPr/>
        </p:nvSpPr>
        <p:spPr>
          <a:xfrm>
            <a:off x="5978637" y="3376613"/>
            <a:ext cx="1202139" cy="857309"/>
          </a:xfrm>
          <a:prstGeom prst="rect">
            <a:avLst/>
          </a:prstGeom>
          <a:solidFill>
            <a:schemeClr val="accent3">
              <a:alpha val="33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87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3524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Common Drain Amplifier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4795599" y="2438400"/>
            <a:ext cx="4805601" cy="3588244"/>
            <a:chOff x="908570" y="4301690"/>
            <a:chExt cx="2272189" cy="1618574"/>
          </a:xfrm>
        </p:grpSpPr>
        <p:cxnSp>
          <p:nvCxnSpPr>
            <p:cNvPr id="97" name="Straight Arrow Connector 96"/>
            <p:cNvCxnSpPr/>
            <p:nvPr/>
          </p:nvCxnSpPr>
          <p:spPr>
            <a:xfrm>
              <a:off x="946552" y="5703332"/>
              <a:ext cx="1752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rot="5400000" flipH="1" flipV="1">
              <a:off x="374258" y="5131832"/>
              <a:ext cx="1448594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2699152" y="5550932"/>
              <a:ext cx="4816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GS</a:t>
              </a:r>
              <a:endParaRPr lang="en-US" baseline="-25000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908570" y="4301690"/>
              <a:ext cx="3369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I</a:t>
              </a:r>
              <a:r>
                <a:rPr lang="en-US" baseline="-25000" dirty="0" smtClean="0"/>
                <a:t>D</a:t>
              </a:r>
              <a:endParaRPr lang="en-US" baseline="-250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477932" y="4876800"/>
            <a:ext cx="11689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Simplified </a:t>
            </a:r>
          </a:p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Schematic</a:t>
            </a:r>
            <a:endParaRPr lang="es-PR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304800" y="1990581"/>
            <a:ext cx="1672209" cy="2250407"/>
            <a:chOff x="3356991" y="2664023"/>
            <a:chExt cx="1672209" cy="2250407"/>
          </a:xfrm>
        </p:grpSpPr>
        <p:grpSp>
          <p:nvGrpSpPr>
            <p:cNvPr id="106" name="Group 51"/>
            <p:cNvGrpSpPr/>
            <p:nvPr/>
          </p:nvGrpSpPr>
          <p:grpSpPr>
            <a:xfrm>
              <a:off x="4114064" y="4800625"/>
              <a:ext cx="152304" cy="113832"/>
              <a:chOff x="3505200" y="3886994"/>
              <a:chExt cx="457200" cy="305594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4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7" name="Rectangle 106"/>
            <p:cNvSpPr/>
            <p:nvPr/>
          </p:nvSpPr>
          <p:spPr>
            <a:xfrm>
              <a:off x="4486038" y="3809998"/>
              <a:ext cx="543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i="1" baseline="-25000" dirty="0"/>
            </a:p>
          </p:txBody>
        </p:sp>
        <p:grpSp>
          <p:nvGrpSpPr>
            <p:cNvPr id="108" name="Group 83"/>
            <p:cNvGrpSpPr/>
            <p:nvPr/>
          </p:nvGrpSpPr>
          <p:grpSpPr>
            <a:xfrm>
              <a:off x="3962400" y="2819400"/>
              <a:ext cx="456048" cy="304800"/>
              <a:chOff x="3429000" y="2133600"/>
              <a:chExt cx="457200" cy="305594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Rectangle 108"/>
            <p:cNvSpPr/>
            <p:nvPr/>
          </p:nvSpPr>
          <p:spPr>
            <a:xfrm>
              <a:off x="3810000" y="2664023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356991" y="33528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i="1" baseline="-25000" dirty="0"/>
            </a:p>
          </p:txBody>
        </p:sp>
        <p:graphicFrame>
          <p:nvGraphicFramePr>
            <p:cNvPr id="111" name="Object 2"/>
            <p:cNvGraphicFramePr>
              <a:graphicFrameLocks noChangeAspect="1"/>
            </p:cNvGraphicFramePr>
            <p:nvPr/>
          </p:nvGraphicFramePr>
          <p:xfrm>
            <a:off x="4419600" y="3886198"/>
            <a:ext cx="195263" cy="152400"/>
          </p:xfrm>
          <a:graphic>
            <a:graphicData uri="http://schemas.openxmlformats.org/presentationml/2006/ole">
              <p:oleObj spid="_x0000_s17683" name="Equation" r:id="rId3" imgW="101512" imgH="101512" progId="Equation.3">
                <p:embed/>
              </p:oleObj>
            </a:graphicData>
          </a:graphic>
        </p:graphicFrame>
        <p:grpSp>
          <p:nvGrpSpPr>
            <p:cNvPr id="112" name="Group 30"/>
            <p:cNvGrpSpPr/>
            <p:nvPr/>
          </p:nvGrpSpPr>
          <p:grpSpPr>
            <a:xfrm flipH="1">
              <a:off x="3733800" y="3124200"/>
              <a:ext cx="459004" cy="762000"/>
              <a:chOff x="1902617" y="2133600"/>
              <a:chExt cx="459583" cy="762000"/>
            </a:xfrm>
          </p:grpSpPr>
          <p:cxnSp>
            <p:nvCxnSpPr>
              <p:cNvPr id="124" name="Straight Connector 123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3" name="Straight Connector 112"/>
            <p:cNvCxnSpPr/>
            <p:nvPr/>
          </p:nvCxnSpPr>
          <p:spPr>
            <a:xfrm rot="16200000" flipH="1">
              <a:off x="4114802" y="3962399"/>
              <a:ext cx="152399" cy="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10800000">
              <a:off x="4191000" y="3962400"/>
              <a:ext cx="304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5" name="Group 56"/>
            <p:cNvGrpSpPr/>
            <p:nvPr/>
          </p:nvGrpSpPr>
          <p:grpSpPr>
            <a:xfrm>
              <a:off x="4038600" y="4038600"/>
              <a:ext cx="304800" cy="762000"/>
              <a:chOff x="3505200" y="2438400"/>
              <a:chExt cx="304800" cy="762000"/>
            </a:xfrm>
          </p:grpSpPr>
          <p:cxnSp>
            <p:nvCxnSpPr>
              <p:cNvPr id="120" name="Straight Connector 119"/>
              <p:cNvCxnSpPr>
                <a:endCxn id="122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>
                <a:stCxn id="122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Oval 121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Rectangle 115"/>
            <p:cNvSpPr/>
            <p:nvPr/>
          </p:nvSpPr>
          <p:spPr>
            <a:xfrm>
              <a:off x="4114800" y="33528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343400" y="4419600"/>
              <a:ext cx="5293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bias</a:t>
              </a:r>
              <a:endParaRPr lang="en-US" baseline="-25000" dirty="0"/>
            </a:p>
          </p:txBody>
        </p:sp>
        <p:graphicFrame>
          <p:nvGraphicFramePr>
            <p:cNvPr id="118" name="Object 21"/>
            <p:cNvGraphicFramePr>
              <a:graphicFrameLocks noChangeAspect="1"/>
            </p:cNvGraphicFramePr>
            <p:nvPr/>
          </p:nvGraphicFramePr>
          <p:xfrm>
            <a:off x="4114800" y="3886200"/>
            <a:ext cx="195263" cy="152400"/>
          </p:xfrm>
          <a:graphic>
            <a:graphicData uri="http://schemas.openxmlformats.org/presentationml/2006/ole">
              <p:oleObj spid="_x0000_s17684" name="Equation" r:id="rId4" imgW="101512" imgH="101512" progId="Equation.3">
                <p:embed/>
              </p:oleObj>
            </a:graphicData>
          </a:graphic>
        </p:graphicFrame>
        <p:graphicFrame>
          <p:nvGraphicFramePr>
            <p:cNvPr id="119" name="Object 24"/>
            <p:cNvGraphicFramePr>
              <a:graphicFrameLocks noChangeAspect="1"/>
            </p:cNvGraphicFramePr>
            <p:nvPr/>
          </p:nvGraphicFramePr>
          <p:xfrm>
            <a:off x="3657600" y="3429000"/>
            <a:ext cx="195263" cy="152400"/>
          </p:xfrm>
          <a:graphic>
            <a:graphicData uri="http://schemas.openxmlformats.org/presentationml/2006/ole">
              <p:oleObj spid="_x0000_s17685" name="Equation" r:id="rId5" imgW="101512" imgH="101512" progId="Equation.3">
                <p:embed/>
              </p:oleObj>
            </a:graphicData>
          </a:graphic>
        </p:graphicFrame>
      </p:grpSp>
      <p:grpSp>
        <p:nvGrpSpPr>
          <p:cNvPr id="32" name="Group 31"/>
          <p:cNvGrpSpPr/>
          <p:nvPr/>
        </p:nvGrpSpPr>
        <p:grpSpPr>
          <a:xfrm>
            <a:off x="795765" y="2014137"/>
            <a:ext cx="3435379" cy="3308195"/>
            <a:chOff x="1060421" y="2014137"/>
            <a:chExt cx="3435379" cy="3308195"/>
          </a:xfrm>
        </p:grpSpPr>
        <p:sp>
          <p:nvSpPr>
            <p:cNvPr id="6" name="Rectangle 5"/>
            <p:cNvSpPr/>
            <p:nvPr/>
          </p:nvSpPr>
          <p:spPr>
            <a:xfrm>
              <a:off x="1060421" y="3410830"/>
              <a:ext cx="667916" cy="1001739"/>
            </a:xfrm>
            <a:prstGeom prst="rect">
              <a:avLst/>
            </a:prstGeom>
            <a:solidFill>
              <a:schemeClr val="accent3">
                <a:alpha val="22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R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2027971" y="3781118"/>
              <a:ext cx="524811" cy="228600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R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715348" y="4953000"/>
              <a:ext cx="16924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accent3">
                      <a:lumMod val="75000"/>
                    </a:schemeClr>
                  </a:solidFill>
                </a:rPr>
                <a:t>Implementation</a:t>
              </a:r>
              <a:endParaRPr lang="es-PR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815187" y="3321222"/>
              <a:ext cx="1314563" cy="919793"/>
            </a:xfrm>
            <a:prstGeom prst="rect">
              <a:avLst/>
            </a:prstGeom>
            <a:noFill/>
            <a:ln>
              <a:solidFill>
                <a:schemeClr val="accent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R"/>
            </a:p>
          </p:txBody>
        </p:sp>
        <p:grpSp>
          <p:nvGrpSpPr>
            <p:cNvPr id="138" name="Group 137"/>
            <p:cNvGrpSpPr/>
            <p:nvPr/>
          </p:nvGrpSpPr>
          <p:grpSpPr>
            <a:xfrm>
              <a:off x="2743200" y="2014137"/>
              <a:ext cx="1752600" cy="2174207"/>
              <a:chOff x="6553200" y="2664023"/>
              <a:chExt cx="1752600" cy="2174207"/>
            </a:xfrm>
          </p:grpSpPr>
          <p:grpSp>
            <p:nvGrpSpPr>
              <p:cNvPr id="139" name="Group 51"/>
              <p:cNvGrpSpPr/>
              <p:nvPr/>
            </p:nvGrpSpPr>
            <p:grpSpPr>
              <a:xfrm>
                <a:off x="7390664" y="4724425"/>
                <a:ext cx="152304" cy="113832"/>
                <a:chOff x="3505200" y="3886994"/>
                <a:chExt cx="457200" cy="305594"/>
              </a:xfrm>
            </p:grpSpPr>
            <p:cxnSp>
              <p:nvCxnSpPr>
                <p:cNvPr id="171" name="Straight Connector 170"/>
                <p:cNvCxnSpPr/>
                <p:nvPr/>
              </p:nvCxnSpPr>
              <p:spPr>
                <a:xfrm rot="5400000">
                  <a:off x="3657600" y="3962400"/>
                  <a:ext cx="1524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72" name="Group 86"/>
                <p:cNvGrpSpPr/>
                <p:nvPr/>
              </p:nvGrpSpPr>
              <p:grpSpPr>
                <a:xfrm>
                  <a:off x="3505200" y="4038600"/>
                  <a:ext cx="457200" cy="153988"/>
                  <a:chOff x="3505200" y="4038600"/>
                  <a:chExt cx="457200" cy="153988"/>
                </a:xfrm>
              </p:grpSpPr>
              <p:cxnSp>
                <p:nvCxnSpPr>
                  <p:cNvPr id="173" name="Straight Connector 172"/>
                  <p:cNvCxnSpPr/>
                  <p:nvPr/>
                </p:nvCxnSpPr>
                <p:spPr>
                  <a:xfrm rot="10800000">
                    <a:off x="3505200" y="4038600"/>
                    <a:ext cx="457200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 rot="10800000">
                    <a:off x="3581400" y="4114800"/>
                    <a:ext cx="304800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/>
                  <p:cNvCxnSpPr/>
                  <p:nvPr/>
                </p:nvCxnSpPr>
                <p:spPr>
                  <a:xfrm rot="10800000">
                    <a:off x="3657602" y="4191000"/>
                    <a:ext cx="152399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40" name="Rectangle 139"/>
              <p:cNvSpPr/>
              <p:nvPr/>
            </p:nvSpPr>
            <p:spPr>
              <a:xfrm>
                <a:off x="7762638" y="3772368"/>
                <a:ext cx="5431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i="1" baseline="-25000" dirty="0" err="1" smtClean="0">
                    <a:latin typeface="Arial" pitchFamily="34" charset="0"/>
                    <a:cs typeface="Arial" pitchFamily="34" charset="0"/>
                  </a:rPr>
                  <a:t>out</a:t>
                </a:r>
                <a:endParaRPr lang="en-US" i="1" baseline="-25000" dirty="0"/>
              </a:p>
            </p:txBody>
          </p:sp>
          <p:grpSp>
            <p:nvGrpSpPr>
              <p:cNvPr id="141" name="Group 83"/>
              <p:cNvGrpSpPr/>
              <p:nvPr/>
            </p:nvGrpSpPr>
            <p:grpSpPr>
              <a:xfrm>
                <a:off x="7239000" y="2819400"/>
                <a:ext cx="456048" cy="304800"/>
                <a:chOff x="3429000" y="2133600"/>
                <a:chExt cx="457200" cy="305594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2" name="Rectangle 141"/>
              <p:cNvSpPr/>
              <p:nvPr/>
            </p:nvSpPr>
            <p:spPr>
              <a:xfrm>
                <a:off x="7086600" y="2664023"/>
                <a:ext cx="47801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i="1" baseline="-25000" dirty="0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i="1" baseline="-25000" dirty="0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6553200" y="3315170"/>
                <a:ext cx="4530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i="1" baseline="-25000" dirty="0" smtClean="0">
                    <a:latin typeface="Arial" pitchFamily="34" charset="0"/>
                    <a:cs typeface="Arial" pitchFamily="34" charset="0"/>
                  </a:rPr>
                  <a:t>in</a:t>
                </a:r>
                <a:endParaRPr lang="en-US" i="1" baseline="-25000" dirty="0"/>
              </a:p>
            </p:txBody>
          </p:sp>
          <p:graphicFrame>
            <p:nvGraphicFramePr>
              <p:cNvPr id="144" name="Object 2"/>
              <p:cNvGraphicFramePr>
                <a:graphicFrameLocks noChangeAspect="1"/>
              </p:cNvGraphicFramePr>
              <p:nvPr/>
            </p:nvGraphicFramePr>
            <p:xfrm>
              <a:off x="7696200" y="3886200"/>
              <a:ext cx="195263" cy="152400"/>
            </p:xfrm>
            <a:graphic>
              <a:graphicData uri="http://schemas.openxmlformats.org/presentationml/2006/ole">
                <p:oleObj spid="_x0000_s17686" name="Equation" r:id="rId6" imgW="101512" imgH="101512" progId="Equation.3">
                  <p:embed/>
                </p:oleObj>
              </a:graphicData>
            </a:graphic>
          </p:graphicFrame>
          <p:grpSp>
            <p:nvGrpSpPr>
              <p:cNvPr id="145" name="Group 30"/>
              <p:cNvGrpSpPr/>
              <p:nvPr/>
            </p:nvGrpSpPr>
            <p:grpSpPr>
              <a:xfrm flipH="1">
                <a:off x="7010400" y="31242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162" name="Straight Connector 161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6" name="Straight Connector 145"/>
              <p:cNvCxnSpPr/>
              <p:nvPr/>
            </p:nvCxnSpPr>
            <p:spPr>
              <a:xfrm rot="16200000" flipH="1">
                <a:off x="7391402" y="3924769"/>
                <a:ext cx="152399" cy="3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10800000">
                <a:off x="7467600" y="3962399"/>
                <a:ext cx="304800" cy="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Rectangle 147"/>
              <p:cNvSpPr/>
              <p:nvPr/>
            </p:nvSpPr>
            <p:spPr>
              <a:xfrm>
                <a:off x="7391400" y="3349823"/>
                <a:ext cx="4010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en-US" sz="1400" i="1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1400" i="1" baseline="-25000" dirty="0"/>
              </a:p>
            </p:txBody>
          </p:sp>
          <p:grpSp>
            <p:nvGrpSpPr>
              <p:cNvPr id="149" name="Group 30"/>
              <p:cNvGrpSpPr/>
              <p:nvPr/>
            </p:nvGrpSpPr>
            <p:grpSpPr>
              <a:xfrm flipH="1">
                <a:off x="7010400" y="39624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155" name="Straight Connector 154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150" name="Object 20"/>
              <p:cNvGraphicFramePr>
                <a:graphicFrameLocks noChangeAspect="1"/>
              </p:cNvGraphicFramePr>
              <p:nvPr/>
            </p:nvGraphicFramePr>
            <p:xfrm>
              <a:off x="7391400" y="3886200"/>
              <a:ext cx="195263" cy="152400"/>
            </p:xfrm>
            <a:graphic>
              <a:graphicData uri="http://schemas.openxmlformats.org/presentationml/2006/ole">
                <p:oleObj spid="_x0000_s17687" name="Equation" r:id="rId7" imgW="101512" imgH="101512" progId="Equation.3">
                  <p:embed/>
                </p:oleObj>
              </a:graphicData>
            </a:graphic>
          </p:graphicFrame>
          <p:graphicFrame>
            <p:nvGraphicFramePr>
              <p:cNvPr id="151" name="Object 22"/>
              <p:cNvGraphicFramePr>
                <a:graphicFrameLocks noChangeAspect="1"/>
              </p:cNvGraphicFramePr>
              <p:nvPr/>
            </p:nvGraphicFramePr>
            <p:xfrm>
              <a:off x="6934200" y="4267200"/>
              <a:ext cx="195263" cy="152400"/>
            </p:xfrm>
            <a:graphic>
              <a:graphicData uri="http://schemas.openxmlformats.org/presentationml/2006/ole">
                <p:oleObj spid="_x0000_s17688" name="Equation" r:id="rId8" imgW="101512" imgH="101512" progId="Equation.3">
                  <p:embed/>
                </p:oleObj>
              </a:graphicData>
            </a:graphic>
          </p:graphicFrame>
          <p:graphicFrame>
            <p:nvGraphicFramePr>
              <p:cNvPr id="152" name="Object 23"/>
              <p:cNvGraphicFramePr>
                <a:graphicFrameLocks noChangeAspect="1"/>
              </p:cNvGraphicFramePr>
              <p:nvPr/>
            </p:nvGraphicFramePr>
            <p:xfrm>
              <a:off x="6934200" y="3429000"/>
              <a:ext cx="195263" cy="152400"/>
            </p:xfrm>
            <a:graphic>
              <a:graphicData uri="http://schemas.openxmlformats.org/presentationml/2006/ole">
                <p:oleObj spid="_x0000_s17689" name="Equation" r:id="rId9" imgW="101512" imgH="101512" progId="Equation.3">
                  <p:embed/>
                </p:oleObj>
              </a:graphicData>
            </a:graphic>
          </p:graphicFrame>
          <p:sp>
            <p:nvSpPr>
              <p:cNvPr id="153" name="Rectangle 152"/>
              <p:cNvSpPr/>
              <p:nvPr/>
            </p:nvSpPr>
            <p:spPr>
              <a:xfrm>
                <a:off x="6629400" y="4191000"/>
                <a:ext cx="4235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i="1" baseline="-25000" dirty="0" err="1" smtClean="0">
                    <a:latin typeface="Arial" pitchFamily="34" charset="0"/>
                    <a:cs typeface="Arial" pitchFamily="34" charset="0"/>
                  </a:rPr>
                  <a:t>b</a:t>
                </a:r>
                <a:endParaRPr lang="en-US" i="1" baseline="-25000" dirty="0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391400" y="4188023"/>
                <a:ext cx="4010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en-US" sz="1400" i="1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1400" i="1" baseline="-25000" dirty="0"/>
              </a:p>
            </p:txBody>
          </p:sp>
        </p:grpSp>
      </p:grpSp>
      <p:cxnSp>
        <p:nvCxnSpPr>
          <p:cNvPr id="89" name="Straight Connector 88"/>
          <p:cNvCxnSpPr/>
          <p:nvPr/>
        </p:nvCxnSpPr>
        <p:spPr>
          <a:xfrm flipV="1">
            <a:off x="5486400" y="4419600"/>
            <a:ext cx="1676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4297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6260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Common Drain Amplifier as an Output Stage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1" name="Group 270"/>
          <p:cNvGrpSpPr/>
          <p:nvPr/>
        </p:nvGrpSpPr>
        <p:grpSpPr>
          <a:xfrm>
            <a:off x="533400" y="2743200"/>
            <a:ext cx="2143362" cy="2441377"/>
            <a:chOff x="6248400" y="990600"/>
            <a:chExt cx="2143362" cy="2441377"/>
          </a:xfrm>
        </p:grpSpPr>
        <p:sp>
          <p:nvSpPr>
            <p:cNvPr id="272" name="Rectangle 271"/>
            <p:cNvSpPr/>
            <p:nvPr/>
          </p:nvSpPr>
          <p:spPr>
            <a:xfrm>
              <a:off x="7848600" y="2057400"/>
              <a:ext cx="543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i="1" baseline="-25000" dirty="0"/>
            </a:p>
          </p:txBody>
        </p:sp>
        <p:grpSp>
          <p:nvGrpSpPr>
            <p:cNvPr id="273" name="Group 83"/>
            <p:cNvGrpSpPr/>
            <p:nvPr/>
          </p:nvGrpSpPr>
          <p:grpSpPr>
            <a:xfrm>
              <a:off x="6934200" y="1145977"/>
              <a:ext cx="456048" cy="304800"/>
              <a:chOff x="3429000" y="2133600"/>
              <a:chExt cx="457200" cy="305594"/>
            </a:xfrm>
          </p:grpSpPr>
          <p:cxnSp>
            <p:nvCxnSpPr>
              <p:cNvPr id="327" name="Straight Connector 326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4" name="Rectangle 273"/>
            <p:cNvSpPr/>
            <p:nvPr/>
          </p:nvSpPr>
          <p:spPr>
            <a:xfrm>
              <a:off x="6781800" y="9906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6248400" y="1641747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i="1" baseline="-25000" dirty="0"/>
            </a:p>
          </p:txBody>
        </p:sp>
        <p:graphicFrame>
          <p:nvGraphicFramePr>
            <p:cNvPr id="276" name="Object 2"/>
            <p:cNvGraphicFramePr>
              <a:graphicFrameLocks noChangeAspect="1"/>
            </p:cNvGraphicFramePr>
            <p:nvPr/>
          </p:nvGraphicFramePr>
          <p:xfrm>
            <a:off x="7620000" y="2212777"/>
            <a:ext cx="195263" cy="152400"/>
          </p:xfrm>
          <a:graphic>
            <a:graphicData uri="http://schemas.openxmlformats.org/presentationml/2006/ole">
              <p:oleObj spid="_x0000_s18902" name="Equation" r:id="rId3" imgW="101512" imgH="101512" progId="Equation.3">
                <p:embed/>
              </p:oleObj>
            </a:graphicData>
          </a:graphic>
        </p:graphicFrame>
        <p:grpSp>
          <p:nvGrpSpPr>
            <p:cNvPr id="277" name="Group 30"/>
            <p:cNvGrpSpPr/>
            <p:nvPr/>
          </p:nvGrpSpPr>
          <p:grpSpPr>
            <a:xfrm flipH="1">
              <a:off x="6705600" y="1450777"/>
              <a:ext cx="459004" cy="762000"/>
              <a:chOff x="1902617" y="2133600"/>
              <a:chExt cx="459583" cy="762000"/>
            </a:xfrm>
          </p:grpSpPr>
          <p:cxnSp>
            <p:nvCxnSpPr>
              <p:cNvPr id="320" name="Straight Connector 319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8" name="Straight Connector 277"/>
            <p:cNvCxnSpPr/>
            <p:nvPr/>
          </p:nvCxnSpPr>
          <p:spPr>
            <a:xfrm rot="16200000" flipH="1">
              <a:off x="7086602" y="2251346"/>
              <a:ext cx="152399" cy="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Rectangle 278"/>
            <p:cNvSpPr/>
            <p:nvPr/>
          </p:nvSpPr>
          <p:spPr>
            <a:xfrm>
              <a:off x="7086600" y="16764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pSp>
          <p:nvGrpSpPr>
            <p:cNvPr id="280" name="Group 30"/>
            <p:cNvGrpSpPr/>
            <p:nvPr/>
          </p:nvGrpSpPr>
          <p:grpSpPr>
            <a:xfrm flipH="1">
              <a:off x="6705600" y="2288977"/>
              <a:ext cx="459004" cy="762000"/>
              <a:chOff x="1902617" y="2133600"/>
              <a:chExt cx="459583" cy="762000"/>
            </a:xfrm>
          </p:grpSpPr>
          <p:cxnSp>
            <p:nvCxnSpPr>
              <p:cNvPr id="313" name="Straight Connector 312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81" name="Object 20"/>
            <p:cNvGraphicFramePr>
              <a:graphicFrameLocks noChangeAspect="1"/>
            </p:cNvGraphicFramePr>
            <p:nvPr/>
          </p:nvGraphicFramePr>
          <p:xfrm>
            <a:off x="7086600" y="2212777"/>
            <a:ext cx="195263" cy="152400"/>
          </p:xfrm>
          <a:graphic>
            <a:graphicData uri="http://schemas.openxmlformats.org/presentationml/2006/ole">
              <p:oleObj spid="_x0000_s18903" name="Equation" r:id="rId4" imgW="101512" imgH="101512" progId="Equation.3">
                <p:embed/>
              </p:oleObj>
            </a:graphicData>
          </a:graphic>
        </p:graphicFrame>
        <p:graphicFrame>
          <p:nvGraphicFramePr>
            <p:cNvPr id="282" name="Object 22"/>
            <p:cNvGraphicFramePr>
              <a:graphicFrameLocks noChangeAspect="1"/>
            </p:cNvGraphicFramePr>
            <p:nvPr/>
          </p:nvGraphicFramePr>
          <p:xfrm>
            <a:off x="6629400" y="2593777"/>
            <a:ext cx="195263" cy="152400"/>
          </p:xfrm>
          <a:graphic>
            <a:graphicData uri="http://schemas.openxmlformats.org/presentationml/2006/ole">
              <p:oleObj spid="_x0000_s18904" name="Equation" r:id="rId5" imgW="101512" imgH="101512" progId="Equation.3">
                <p:embed/>
              </p:oleObj>
            </a:graphicData>
          </a:graphic>
        </p:graphicFrame>
        <p:graphicFrame>
          <p:nvGraphicFramePr>
            <p:cNvPr id="283" name="Object 23"/>
            <p:cNvGraphicFramePr>
              <a:graphicFrameLocks noChangeAspect="1"/>
            </p:cNvGraphicFramePr>
            <p:nvPr/>
          </p:nvGraphicFramePr>
          <p:xfrm>
            <a:off x="6629400" y="1755577"/>
            <a:ext cx="195263" cy="152400"/>
          </p:xfrm>
          <a:graphic>
            <a:graphicData uri="http://schemas.openxmlformats.org/presentationml/2006/ole">
              <p:oleObj spid="_x0000_s18905" name="Equation" r:id="rId6" imgW="101512" imgH="101512" progId="Equation.3">
                <p:embed/>
              </p:oleObj>
            </a:graphicData>
          </a:graphic>
        </p:graphicFrame>
        <p:sp>
          <p:nvSpPr>
            <p:cNvPr id="284" name="Rectangle 283"/>
            <p:cNvSpPr/>
            <p:nvPr/>
          </p:nvSpPr>
          <p:spPr>
            <a:xfrm>
              <a:off x="6324600" y="2517577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i="1" baseline="-25000" dirty="0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7086600" y="25146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grpSp>
          <p:nvGrpSpPr>
            <p:cNvPr id="286" name="Group 313"/>
            <p:cNvGrpSpPr/>
            <p:nvPr/>
          </p:nvGrpSpPr>
          <p:grpSpPr>
            <a:xfrm>
              <a:off x="7620000" y="2365177"/>
              <a:ext cx="152400" cy="685800"/>
              <a:chOff x="2667000" y="2971800"/>
              <a:chExt cx="152400" cy="685800"/>
            </a:xfrm>
          </p:grpSpPr>
          <p:cxnSp>
            <p:nvCxnSpPr>
              <p:cNvPr id="301" name="Straight Connector 300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3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304" name="Straight Connector 303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87" name="Group 51"/>
            <p:cNvGrpSpPr/>
            <p:nvPr/>
          </p:nvGrpSpPr>
          <p:grpSpPr>
            <a:xfrm>
              <a:off x="7619264" y="3048025"/>
              <a:ext cx="152304" cy="113832"/>
              <a:chOff x="3505200" y="3886994"/>
              <a:chExt cx="457200" cy="305594"/>
            </a:xfrm>
          </p:grpSpPr>
          <p:cxnSp>
            <p:nvCxnSpPr>
              <p:cNvPr id="296" name="Straight Connector 29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7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98" name="Straight Connector 29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88" name="Straight Connector 287"/>
            <p:cNvCxnSpPr/>
            <p:nvPr/>
          </p:nvCxnSpPr>
          <p:spPr>
            <a:xfrm rot="5400000">
              <a:off x="7656612" y="2325588"/>
              <a:ext cx="7917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>
              <a:off x="7162800" y="2286000"/>
              <a:ext cx="685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90" name="Object 25"/>
            <p:cNvGraphicFramePr>
              <a:graphicFrameLocks noChangeAspect="1"/>
            </p:cNvGraphicFramePr>
            <p:nvPr/>
          </p:nvGraphicFramePr>
          <p:xfrm>
            <a:off x="7772400" y="2209800"/>
            <a:ext cx="195263" cy="152400"/>
          </p:xfrm>
          <a:graphic>
            <a:graphicData uri="http://schemas.openxmlformats.org/presentationml/2006/ole">
              <p:oleObj spid="_x0000_s18906" name="Equation" r:id="rId7" imgW="101512" imgH="101512" progId="Equation.3">
                <p:embed/>
              </p:oleObj>
            </a:graphicData>
          </a:graphic>
        </p:graphicFrame>
        <p:sp>
          <p:nvSpPr>
            <p:cNvPr id="291" name="Rectangle 290"/>
            <p:cNvSpPr/>
            <p:nvPr/>
          </p:nvSpPr>
          <p:spPr>
            <a:xfrm>
              <a:off x="7745916" y="2633246"/>
              <a:ext cx="4074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600" i="1" baseline="-25000" dirty="0" smtClean="0">
                  <a:latin typeface="Arial" pitchFamily="34" charset="0"/>
                  <a:cs typeface="Arial" pitchFamily="34" charset="0"/>
                </a:rPr>
                <a:t>L</a:t>
              </a:r>
              <a:endParaRPr lang="en-US" sz="1600" i="1" baseline="-25000" dirty="0"/>
            </a:p>
          </p:txBody>
        </p:sp>
        <p:grpSp>
          <p:nvGrpSpPr>
            <p:cNvPr id="292" name="Group 83"/>
            <p:cNvGrpSpPr/>
            <p:nvPr/>
          </p:nvGrpSpPr>
          <p:grpSpPr>
            <a:xfrm flipH="1" flipV="1">
              <a:off x="6934200" y="3048008"/>
              <a:ext cx="457200" cy="225622"/>
              <a:chOff x="3429000" y="2133600"/>
              <a:chExt cx="457200" cy="305594"/>
            </a:xfrm>
          </p:grpSpPr>
          <p:cxnSp>
            <p:nvCxnSpPr>
              <p:cNvPr id="294" name="Straight Connector 293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3" name="Rectangle 292"/>
            <p:cNvSpPr/>
            <p:nvPr/>
          </p:nvSpPr>
          <p:spPr>
            <a:xfrm>
              <a:off x="7065784" y="3124200"/>
              <a:ext cx="4651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SS</a:t>
              </a:r>
              <a:endParaRPr lang="en-US" sz="1400" i="1" baseline="-25000" dirty="0"/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4790838" y="2587823"/>
            <a:ext cx="2143362" cy="2441377"/>
            <a:chOff x="6172200" y="3730823"/>
            <a:chExt cx="2143362" cy="2441377"/>
          </a:xfrm>
        </p:grpSpPr>
        <p:sp>
          <p:nvSpPr>
            <p:cNvPr id="330" name="Rectangle 329"/>
            <p:cNvSpPr/>
            <p:nvPr/>
          </p:nvSpPr>
          <p:spPr>
            <a:xfrm>
              <a:off x="7772400" y="4797623"/>
              <a:ext cx="543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i="1" baseline="-25000" dirty="0"/>
            </a:p>
          </p:txBody>
        </p:sp>
        <p:grpSp>
          <p:nvGrpSpPr>
            <p:cNvPr id="331" name="Group 83"/>
            <p:cNvGrpSpPr/>
            <p:nvPr/>
          </p:nvGrpSpPr>
          <p:grpSpPr>
            <a:xfrm>
              <a:off x="6858000" y="3886200"/>
              <a:ext cx="456048" cy="304800"/>
              <a:chOff x="3429000" y="2133600"/>
              <a:chExt cx="457200" cy="305594"/>
            </a:xfrm>
          </p:grpSpPr>
          <p:cxnSp>
            <p:nvCxnSpPr>
              <p:cNvPr id="389" name="Straight Connector 388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Straight Connector 389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2" name="Rectangle 331"/>
            <p:cNvSpPr/>
            <p:nvPr/>
          </p:nvSpPr>
          <p:spPr>
            <a:xfrm>
              <a:off x="6705600" y="3730823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sp>
          <p:nvSpPr>
            <p:cNvPr id="333" name="Rectangle 332"/>
            <p:cNvSpPr/>
            <p:nvPr/>
          </p:nvSpPr>
          <p:spPr>
            <a:xfrm>
              <a:off x="6172200" y="51816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i="1" baseline="-25000" dirty="0"/>
            </a:p>
          </p:txBody>
        </p:sp>
        <p:graphicFrame>
          <p:nvGraphicFramePr>
            <p:cNvPr id="334" name="Object 2"/>
            <p:cNvGraphicFramePr>
              <a:graphicFrameLocks noChangeAspect="1"/>
            </p:cNvGraphicFramePr>
            <p:nvPr/>
          </p:nvGraphicFramePr>
          <p:xfrm>
            <a:off x="7543800" y="4953000"/>
            <a:ext cx="195263" cy="152400"/>
          </p:xfrm>
          <a:graphic>
            <a:graphicData uri="http://schemas.openxmlformats.org/presentationml/2006/ole">
              <p:oleObj spid="_x0000_s18907" name="Equation" r:id="rId8" imgW="101512" imgH="101512" progId="Equation.3">
                <p:embed/>
              </p:oleObj>
            </a:graphicData>
          </a:graphic>
        </p:graphicFrame>
        <p:cxnSp>
          <p:nvCxnSpPr>
            <p:cNvPr id="335" name="Straight Connector 334"/>
            <p:cNvCxnSpPr/>
            <p:nvPr/>
          </p:nvCxnSpPr>
          <p:spPr>
            <a:xfrm rot="16200000" flipH="1">
              <a:off x="7010402" y="4991569"/>
              <a:ext cx="152399" cy="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6" name="Rectangle 335"/>
            <p:cNvSpPr/>
            <p:nvPr/>
          </p:nvSpPr>
          <p:spPr>
            <a:xfrm>
              <a:off x="7010400" y="52578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337" name="Object 20"/>
            <p:cNvGraphicFramePr>
              <a:graphicFrameLocks noChangeAspect="1"/>
            </p:cNvGraphicFramePr>
            <p:nvPr/>
          </p:nvGraphicFramePr>
          <p:xfrm>
            <a:off x="7010400" y="4953000"/>
            <a:ext cx="195263" cy="152400"/>
          </p:xfrm>
          <a:graphic>
            <a:graphicData uri="http://schemas.openxmlformats.org/presentationml/2006/ole">
              <p:oleObj spid="_x0000_s18908" name="Equation" r:id="rId9" imgW="101512" imgH="101512" progId="Equation.3">
                <p:embed/>
              </p:oleObj>
            </a:graphicData>
          </a:graphic>
        </p:graphicFrame>
        <p:graphicFrame>
          <p:nvGraphicFramePr>
            <p:cNvPr id="338" name="Object 22"/>
            <p:cNvGraphicFramePr>
              <a:graphicFrameLocks noChangeAspect="1"/>
            </p:cNvGraphicFramePr>
            <p:nvPr/>
          </p:nvGraphicFramePr>
          <p:xfrm>
            <a:off x="6553200" y="5334000"/>
            <a:ext cx="195263" cy="152400"/>
          </p:xfrm>
          <a:graphic>
            <a:graphicData uri="http://schemas.openxmlformats.org/presentationml/2006/ole">
              <p:oleObj spid="_x0000_s18909" name="Equation" r:id="rId10" imgW="101512" imgH="101512" progId="Equation.3">
                <p:embed/>
              </p:oleObj>
            </a:graphicData>
          </a:graphic>
        </p:graphicFrame>
        <p:graphicFrame>
          <p:nvGraphicFramePr>
            <p:cNvPr id="339" name="Object 23"/>
            <p:cNvGraphicFramePr>
              <a:graphicFrameLocks noChangeAspect="1"/>
            </p:cNvGraphicFramePr>
            <p:nvPr/>
          </p:nvGraphicFramePr>
          <p:xfrm>
            <a:off x="6553200" y="4495800"/>
            <a:ext cx="195263" cy="152400"/>
          </p:xfrm>
          <a:graphic>
            <a:graphicData uri="http://schemas.openxmlformats.org/presentationml/2006/ole">
              <p:oleObj spid="_x0000_s18910" name="Equation" r:id="rId11" imgW="101512" imgH="101512" progId="Equation.3">
                <p:embed/>
              </p:oleObj>
            </a:graphicData>
          </a:graphic>
        </p:graphicFrame>
        <p:sp>
          <p:nvSpPr>
            <p:cNvPr id="340" name="Rectangle 339"/>
            <p:cNvSpPr/>
            <p:nvPr/>
          </p:nvSpPr>
          <p:spPr>
            <a:xfrm>
              <a:off x="6205886" y="4343400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i="1" baseline="-25000" dirty="0"/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7010400" y="44196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grpSp>
          <p:nvGrpSpPr>
            <p:cNvPr id="342" name="Group 384"/>
            <p:cNvGrpSpPr/>
            <p:nvPr/>
          </p:nvGrpSpPr>
          <p:grpSpPr>
            <a:xfrm>
              <a:off x="7543800" y="5105400"/>
              <a:ext cx="152400" cy="685800"/>
              <a:chOff x="2667000" y="2971800"/>
              <a:chExt cx="152400" cy="685800"/>
            </a:xfrm>
          </p:grpSpPr>
          <p:cxnSp>
            <p:nvCxnSpPr>
              <p:cNvPr id="377" name="Straight Connector 376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9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380" name="Straight Connector 379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Straight Connector 382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43" name="Group 51"/>
            <p:cNvGrpSpPr/>
            <p:nvPr/>
          </p:nvGrpSpPr>
          <p:grpSpPr>
            <a:xfrm>
              <a:off x="7543064" y="5788248"/>
              <a:ext cx="152304" cy="113832"/>
              <a:chOff x="3505200" y="3886994"/>
              <a:chExt cx="457200" cy="305594"/>
            </a:xfrm>
          </p:grpSpPr>
          <p:cxnSp>
            <p:nvCxnSpPr>
              <p:cNvPr id="372" name="Straight Connector 37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3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374" name="Straight Connector 373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44" name="Straight Connector 343"/>
            <p:cNvCxnSpPr/>
            <p:nvPr/>
          </p:nvCxnSpPr>
          <p:spPr>
            <a:xfrm rot="5400000">
              <a:off x="7580412" y="5065811"/>
              <a:ext cx="7917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/>
            <p:nvPr/>
          </p:nvCxnSpPr>
          <p:spPr>
            <a:xfrm>
              <a:off x="7086600" y="5026223"/>
              <a:ext cx="685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46" name="Object 25"/>
            <p:cNvGraphicFramePr>
              <a:graphicFrameLocks noChangeAspect="1"/>
            </p:cNvGraphicFramePr>
            <p:nvPr/>
          </p:nvGraphicFramePr>
          <p:xfrm>
            <a:off x="7696200" y="4950023"/>
            <a:ext cx="195263" cy="152400"/>
          </p:xfrm>
          <a:graphic>
            <a:graphicData uri="http://schemas.openxmlformats.org/presentationml/2006/ole">
              <p:oleObj spid="_x0000_s18911" name="Equation" r:id="rId12" imgW="101512" imgH="101512" progId="Equation.3">
                <p:embed/>
              </p:oleObj>
            </a:graphicData>
          </a:graphic>
        </p:graphicFrame>
        <p:sp>
          <p:nvSpPr>
            <p:cNvPr id="347" name="Rectangle 346"/>
            <p:cNvSpPr/>
            <p:nvPr/>
          </p:nvSpPr>
          <p:spPr>
            <a:xfrm>
              <a:off x="7669716" y="5373469"/>
              <a:ext cx="4074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600" i="1" baseline="-25000" dirty="0" smtClean="0">
                  <a:latin typeface="Arial" pitchFamily="34" charset="0"/>
                  <a:cs typeface="Arial" pitchFamily="34" charset="0"/>
                </a:rPr>
                <a:t>L</a:t>
              </a:r>
              <a:endParaRPr lang="en-US" sz="1600" i="1" baseline="-25000" dirty="0"/>
            </a:p>
          </p:txBody>
        </p:sp>
        <p:grpSp>
          <p:nvGrpSpPr>
            <p:cNvPr id="348" name="Group 86"/>
            <p:cNvGrpSpPr/>
            <p:nvPr/>
          </p:nvGrpSpPr>
          <p:grpSpPr>
            <a:xfrm>
              <a:off x="6553200" y="4191000"/>
              <a:ext cx="534085" cy="762000"/>
              <a:chOff x="3124200" y="2971800"/>
              <a:chExt cx="534085" cy="762000"/>
            </a:xfrm>
          </p:grpSpPr>
          <p:grpSp>
            <p:nvGrpSpPr>
              <p:cNvPr id="363" name="Group 30"/>
              <p:cNvGrpSpPr/>
              <p:nvPr/>
            </p:nvGrpSpPr>
            <p:grpSpPr>
              <a:xfrm flipH="1">
                <a:off x="3199281" y="29718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365" name="Straight Connector 364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369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364" name="Object 2"/>
              <p:cNvGraphicFramePr>
                <a:graphicFrameLocks noChangeAspect="1"/>
              </p:cNvGraphicFramePr>
              <p:nvPr/>
            </p:nvGraphicFramePr>
            <p:xfrm>
              <a:off x="3124200" y="3276600"/>
              <a:ext cx="195263" cy="152400"/>
            </p:xfrm>
            <a:graphic>
              <a:graphicData uri="http://schemas.openxmlformats.org/presentationml/2006/ole">
                <p:oleObj spid="_x0000_s18912" name="Equation" r:id="rId13" imgW="101512" imgH="101512" progId="Equation.3">
                  <p:embed/>
                </p:oleObj>
              </a:graphicData>
            </a:graphic>
          </p:graphicFrame>
        </p:grpSp>
        <p:grpSp>
          <p:nvGrpSpPr>
            <p:cNvPr id="349" name="Group 86"/>
            <p:cNvGrpSpPr/>
            <p:nvPr/>
          </p:nvGrpSpPr>
          <p:grpSpPr>
            <a:xfrm>
              <a:off x="6553200" y="5029200"/>
              <a:ext cx="534085" cy="762000"/>
              <a:chOff x="3124200" y="2971800"/>
              <a:chExt cx="534085" cy="762000"/>
            </a:xfrm>
          </p:grpSpPr>
          <p:grpSp>
            <p:nvGrpSpPr>
              <p:cNvPr id="354" name="Group 30"/>
              <p:cNvGrpSpPr/>
              <p:nvPr/>
            </p:nvGrpSpPr>
            <p:grpSpPr>
              <a:xfrm flipH="1">
                <a:off x="3199281" y="29718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356" name="Straight Connector 355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Straight Connector 357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355" name="Object 2"/>
              <p:cNvGraphicFramePr>
                <a:graphicFrameLocks noChangeAspect="1"/>
              </p:cNvGraphicFramePr>
              <p:nvPr/>
            </p:nvGraphicFramePr>
            <p:xfrm>
              <a:off x="3124200" y="3276600"/>
              <a:ext cx="195263" cy="152400"/>
            </p:xfrm>
            <a:graphic>
              <a:graphicData uri="http://schemas.openxmlformats.org/presentationml/2006/ole">
                <p:oleObj spid="_x0000_s18913" name="Equation" r:id="rId14" imgW="101512" imgH="101512" progId="Equation.3">
                  <p:embed/>
                </p:oleObj>
              </a:graphicData>
            </a:graphic>
          </p:graphicFrame>
        </p:grpSp>
        <p:grpSp>
          <p:nvGrpSpPr>
            <p:cNvPr id="350" name="Group 83"/>
            <p:cNvGrpSpPr/>
            <p:nvPr/>
          </p:nvGrpSpPr>
          <p:grpSpPr>
            <a:xfrm flipH="1" flipV="1">
              <a:off x="6858000" y="5791208"/>
              <a:ext cx="457200" cy="225622"/>
              <a:chOff x="3429000" y="2133600"/>
              <a:chExt cx="457200" cy="305594"/>
            </a:xfrm>
          </p:grpSpPr>
          <p:cxnSp>
            <p:nvCxnSpPr>
              <p:cNvPr id="352" name="Straight Connector 351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1" name="Rectangle 350"/>
            <p:cNvSpPr/>
            <p:nvPr/>
          </p:nvSpPr>
          <p:spPr>
            <a:xfrm>
              <a:off x="7002408" y="5864423"/>
              <a:ext cx="4651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SS</a:t>
              </a:r>
              <a:endParaRPr lang="en-US" sz="1400" i="1" baseline="-25000" dirty="0"/>
            </a:p>
          </p:txBody>
        </p:sp>
      </p:grpSp>
      <p:sp>
        <p:nvSpPr>
          <p:cNvPr id="391" name="Rectangle 390"/>
          <p:cNvSpPr/>
          <p:nvPr/>
        </p:nvSpPr>
        <p:spPr>
          <a:xfrm>
            <a:off x="457201" y="1219200"/>
            <a:ext cx="4495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Maximum source and sink capabilities?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392" name="Rectangle 391"/>
          <p:cNvSpPr/>
          <p:nvPr/>
        </p:nvSpPr>
        <p:spPr>
          <a:xfrm>
            <a:off x="304800" y="243840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accent3"/>
                </a:solidFill>
              </a:rPr>
              <a:t>nMOS</a:t>
            </a: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393" name="Rectangle 392"/>
          <p:cNvSpPr/>
          <p:nvPr/>
        </p:nvSpPr>
        <p:spPr>
          <a:xfrm>
            <a:off x="4486038" y="236220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accent3"/>
                </a:solidFill>
              </a:rPr>
              <a:t>pMOS</a:t>
            </a:r>
            <a:endParaRPr lang="en-US" dirty="0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838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510" y="3774012"/>
            <a:ext cx="7052290" cy="247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656" y="1371600"/>
            <a:ext cx="4689944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762000"/>
            <a:ext cx="2268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Problem 5.1-11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05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3932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Current Mirrors  Chap. #4.4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1" y="1219200"/>
            <a:ext cx="5257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Circuits used to replicates, amplify or minimize an given input current.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5334000" y="800568"/>
            <a:ext cx="2895600" cy="2171232"/>
            <a:chOff x="5334000" y="533400"/>
            <a:chExt cx="2895600" cy="2171232"/>
          </a:xfrm>
        </p:grpSpPr>
        <p:sp>
          <p:nvSpPr>
            <p:cNvPr id="9" name="Rectangle 8"/>
            <p:cNvSpPr/>
            <p:nvPr/>
          </p:nvSpPr>
          <p:spPr>
            <a:xfrm>
              <a:off x="6248400" y="1752600"/>
              <a:ext cx="990600" cy="838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Current Mirror</a:t>
              </a:r>
              <a:endParaRPr lang="en-US" dirty="0"/>
            </a:p>
          </p:txBody>
        </p:sp>
        <p:grpSp>
          <p:nvGrpSpPr>
            <p:cNvPr id="11" name="Group 51"/>
            <p:cNvGrpSpPr/>
            <p:nvPr/>
          </p:nvGrpSpPr>
          <p:grpSpPr>
            <a:xfrm>
              <a:off x="5867496" y="2590800"/>
              <a:ext cx="152304" cy="113832"/>
              <a:chOff x="3505200" y="3886994"/>
              <a:chExt cx="457200" cy="305594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" name="Rectangle 11"/>
            <p:cNvSpPr/>
            <p:nvPr/>
          </p:nvSpPr>
          <p:spPr>
            <a:xfrm>
              <a:off x="7686438" y="1981200"/>
              <a:ext cx="543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i="1" baseline="-25000" dirty="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5562600" y="533400"/>
              <a:ext cx="608448" cy="460177"/>
              <a:chOff x="5253609" y="2438400"/>
              <a:chExt cx="608448" cy="460177"/>
            </a:xfrm>
          </p:grpSpPr>
          <p:grpSp>
            <p:nvGrpSpPr>
              <p:cNvPr id="13" name="Group 83"/>
              <p:cNvGrpSpPr/>
              <p:nvPr/>
            </p:nvGrpSpPr>
            <p:grpSpPr>
              <a:xfrm>
                <a:off x="5406009" y="2593777"/>
                <a:ext cx="456048" cy="304800"/>
                <a:chOff x="3429000" y="2133600"/>
                <a:chExt cx="457200" cy="305594"/>
              </a:xfrm>
            </p:grpSpPr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Rectangle 13"/>
              <p:cNvSpPr/>
              <p:nvPr/>
            </p:nvSpPr>
            <p:spPr>
              <a:xfrm>
                <a:off x="5253609" y="2438400"/>
                <a:ext cx="47801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i="1" baseline="-25000" dirty="0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i="1" baseline="-25000" dirty="0"/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 rot="10800000">
              <a:off x="5943600" y="1905000"/>
              <a:ext cx="304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56"/>
            <p:cNvGrpSpPr/>
            <p:nvPr/>
          </p:nvGrpSpPr>
          <p:grpSpPr>
            <a:xfrm>
              <a:off x="5791200" y="990600"/>
              <a:ext cx="304800" cy="762000"/>
              <a:chOff x="3505200" y="2438400"/>
              <a:chExt cx="304800" cy="762000"/>
            </a:xfrm>
          </p:grpSpPr>
          <p:cxnSp>
            <p:nvCxnSpPr>
              <p:cNvPr id="25" name="Straight Connector 24"/>
              <p:cNvCxnSpPr>
                <a:endCxn id="27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27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Oval 26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ectangle 21"/>
            <p:cNvSpPr/>
            <p:nvPr/>
          </p:nvSpPr>
          <p:spPr>
            <a:xfrm>
              <a:off x="5486400" y="1295400"/>
              <a:ext cx="3674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baseline="-25000" dirty="0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10800000">
              <a:off x="5943600" y="2438399"/>
              <a:ext cx="304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5867399" y="2514601"/>
              <a:ext cx="15240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5867399" y="1828801"/>
              <a:ext cx="15240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0800000">
              <a:off x="7239000" y="1905000"/>
              <a:ext cx="304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0800000">
              <a:off x="7239000" y="2438399"/>
              <a:ext cx="304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Group 51"/>
            <p:cNvGrpSpPr/>
            <p:nvPr/>
          </p:nvGrpSpPr>
          <p:grpSpPr>
            <a:xfrm>
              <a:off x="7467696" y="2590800"/>
              <a:ext cx="152304" cy="113832"/>
              <a:chOff x="3505200" y="3886994"/>
              <a:chExt cx="457200" cy="305594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5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56" name="Straight Connector 55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9" name="Straight Connector 58"/>
            <p:cNvCxnSpPr/>
            <p:nvPr/>
          </p:nvCxnSpPr>
          <p:spPr>
            <a:xfrm rot="5400000">
              <a:off x="7543005" y="1599406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7696200" y="1143000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334000" y="19050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i="1" baseline="-25000" dirty="0"/>
            </a:p>
          </p:txBody>
        </p:sp>
        <p:graphicFrame>
          <p:nvGraphicFramePr>
            <p:cNvPr id="73733" name="Object 5"/>
            <p:cNvGraphicFramePr>
              <a:graphicFrameLocks noChangeAspect="1"/>
            </p:cNvGraphicFramePr>
            <p:nvPr/>
          </p:nvGraphicFramePr>
          <p:xfrm>
            <a:off x="5976937" y="1828800"/>
            <a:ext cx="195263" cy="152400"/>
          </p:xfrm>
          <a:graphic>
            <a:graphicData uri="http://schemas.openxmlformats.org/presentationml/2006/ole">
              <p:oleObj spid="_x0000_s21618" name="Equation" r:id="rId3" imgW="101512" imgH="101512" progId="Equation.3">
                <p:embed/>
              </p:oleObj>
            </a:graphicData>
          </a:graphic>
        </p:graphicFrame>
        <p:graphicFrame>
          <p:nvGraphicFramePr>
            <p:cNvPr id="73734" name="Object 6"/>
            <p:cNvGraphicFramePr>
              <a:graphicFrameLocks noChangeAspect="1"/>
            </p:cNvGraphicFramePr>
            <p:nvPr/>
          </p:nvGraphicFramePr>
          <p:xfrm>
            <a:off x="5976938" y="2362200"/>
            <a:ext cx="195262" cy="152400"/>
          </p:xfrm>
          <a:graphic>
            <a:graphicData uri="http://schemas.openxmlformats.org/presentationml/2006/ole">
              <p:oleObj spid="_x0000_s21619" name="Equation" r:id="rId4" imgW="101512" imgH="101512" progId="Equation.3">
                <p:embed/>
              </p:oleObj>
            </a:graphicData>
          </a:graphic>
        </p:graphicFrame>
        <p:graphicFrame>
          <p:nvGraphicFramePr>
            <p:cNvPr id="73735" name="Object 7"/>
            <p:cNvGraphicFramePr>
              <a:graphicFrameLocks noChangeAspect="1"/>
            </p:cNvGraphicFramePr>
            <p:nvPr/>
          </p:nvGraphicFramePr>
          <p:xfrm>
            <a:off x="7348538" y="1828800"/>
            <a:ext cx="195262" cy="152400"/>
          </p:xfrm>
          <a:graphic>
            <a:graphicData uri="http://schemas.openxmlformats.org/presentationml/2006/ole">
              <p:oleObj spid="_x0000_s21620" name="Equation" r:id="rId5" imgW="101512" imgH="101512" progId="Equation.3">
                <p:embed/>
              </p:oleObj>
            </a:graphicData>
          </a:graphic>
        </p:graphicFrame>
        <p:graphicFrame>
          <p:nvGraphicFramePr>
            <p:cNvPr id="73736" name="Object 8"/>
            <p:cNvGraphicFramePr>
              <a:graphicFrameLocks noChangeAspect="1"/>
            </p:cNvGraphicFramePr>
            <p:nvPr/>
          </p:nvGraphicFramePr>
          <p:xfrm>
            <a:off x="7348538" y="2362200"/>
            <a:ext cx="195262" cy="152400"/>
          </p:xfrm>
          <a:graphic>
            <a:graphicData uri="http://schemas.openxmlformats.org/presentationml/2006/ole">
              <p:oleObj spid="_x0000_s21621" name="Equation" r:id="rId6" imgW="101512" imgH="101512" progId="Equation.3">
                <p:embed/>
              </p:oleObj>
            </a:graphicData>
          </a:graphic>
        </p:graphicFrame>
        <p:grpSp>
          <p:nvGrpSpPr>
            <p:cNvPr id="68" name="Group 67"/>
            <p:cNvGrpSpPr/>
            <p:nvPr/>
          </p:nvGrpSpPr>
          <p:grpSpPr>
            <a:xfrm>
              <a:off x="7529282" y="1752600"/>
              <a:ext cx="333836" cy="838200"/>
              <a:chOff x="7529282" y="1752600"/>
              <a:chExt cx="333836" cy="83820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7467599" y="1828801"/>
                <a:ext cx="152402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7467599" y="2514599"/>
                <a:ext cx="152402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Rectangle 65"/>
              <p:cNvSpPr/>
              <p:nvPr/>
            </p:nvSpPr>
            <p:spPr>
              <a:xfrm>
                <a:off x="7529282" y="1752600"/>
                <a:ext cx="3193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+</a:t>
                </a:r>
                <a:endParaRPr lang="en-US" i="1" baseline="-25000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2133600"/>
                <a:ext cx="3193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_</a:t>
                </a:r>
                <a:endParaRPr lang="en-US" i="1" baseline="-25000" dirty="0"/>
              </a:p>
            </p:txBody>
          </p:sp>
        </p:grpSp>
        <p:sp>
          <p:nvSpPr>
            <p:cNvPr id="72" name="Rectangle 71"/>
            <p:cNvSpPr/>
            <p:nvPr/>
          </p:nvSpPr>
          <p:spPr>
            <a:xfrm>
              <a:off x="5638800" y="1752600"/>
              <a:ext cx="3193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en-US" i="1" baseline="-25000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653318" y="2133600"/>
              <a:ext cx="3193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_</a:t>
              </a:r>
              <a:endParaRPr lang="en-US" i="1" baseline="-25000" dirty="0"/>
            </a:p>
          </p:txBody>
        </p:sp>
      </p:grpSp>
      <p:sp>
        <p:nvSpPr>
          <p:cNvPr id="75" name="Rectangle 74"/>
          <p:cNvSpPr/>
          <p:nvPr/>
        </p:nvSpPr>
        <p:spPr>
          <a:xfrm>
            <a:off x="457200" y="2313325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000" dirty="0" smtClean="0"/>
          </a:p>
          <a:p>
            <a:r>
              <a:rPr lang="en-US" sz="2000" u="sng" dirty="0" smtClean="0"/>
              <a:t>Ideal Behavior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 Linear Gain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 Low Input Impedance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High Output Impedance</a:t>
            </a:r>
          </a:p>
        </p:txBody>
      </p:sp>
      <p:grpSp>
        <p:nvGrpSpPr>
          <p:cNvPr id="131" name="Group 130"/>
          <p:cNvGrpSpPr/>
          <p:nvPr/>
        </p:nvGrpSpPr>
        <p:grpSpPr>
          <a:xfrm>
            <a:off x="2438400" y="2514600"/>
            <a:ext cx="6115186" cy="3657600"/>
            <a:chOff x="2438400" y="2514600"/>
            <a:chExt cx="6115186" cy="3657600"/>
          </a:xfrm>
        </p:grpSpPr>
        <p:grpSp>
          <p:nvGrpSpPr>
            <p:cNvPr id="92" name="Group 91"/>
            <p:cNvGrpSpPr/>
            <p:nvPr/>
          </p:nvGrpSpPr>
          <p:grpSpPr>
            <a:xfrm>
              <a:off x="2667000" y="2514600"/>
              <a:ext cx="1739008" cy="1524000"/>
              <a:chOff x="6167414" y="4267200"/>
              <a:chExt cx="1739008" cy="1524000"/>
            </a:xfrm>
          </p:grpSpPr>
          <p:cxnSp>
            <p:nvCxnSpPr>
              <p:cNvPr id="77" name="Straight Arrow Connector 76"/>
              <p:cNvCxnSpPr/>
              <p:nvPr/>
            </p:nvCxnSpPr>
            <p:spPr>
              <a:xfrm rot="5400000" flipH="1" flipV="1">
                <a:off x="6096000" y="5029200"/>
                <a:ext cx="10668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/>
              <p:nvPr/>
            </p:nvCxnSpPr>
            <p:spPr>
              <a:xfrm flipV="1">
                <a:off x="6553200" y="5486400"/>
                <a:ext cx="1066800" cy="7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6629400" y="4724400"/>
                <a:ext cx="762000" cy="762000"/>
              </a:xfrm>
              <a:prstGeom prst="line">
                <a:avLst/>
              </a:prstGeom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Rectangle 82"/>
              <p:cNvSpPr/>
              <p:nvPr/>
            </p:nvSpPr>
            <p:spPr>
              <a:xfrm>
                <a:off x="6167414" y="4267200"/>
                <a:ext cx="461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out</a:t>
                </a:r>
                <a:endParaRPr lang="en-US" baseline="-25000" dirty="0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39014" y="5421868"/>
                <a:ext cx="3674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in</a:t>
                </a:r>
                <a:endParaRPr lang="en-US" baseline="-25000" dirty="0"/>
              </a:p>
            </p:txBody>
          </p:sp>
          <p:cxnSp>
            <p:nvCxnSpPr>
              <p:cNvPr id="88" name="Straight Connector 87"/>
              <p:cNvCxnSpPr/>
              <p:nvPr/>
            </p:nvCxnSpPr>
            <p:spPr>
              <a:xfrm rot="5400000">
                <a:off x="7086600" y="5105400"/>
                <a:ext cx="152400" cy="0"/>
              </a:xfrm>
              <a:prstGeom prst="line">
                <a:avLst/>
              </a:prstGeom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0800000">
                <a:off x="7010400" y="5181600"/>
                <a:ext cx="152400" cy="0"/>
              </a:xfrm>
              <a:prstGeom prst="line">
                <a:avLst/>
              </a:prstGeom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Rectangle 90"/>
              <p:cNvSpPr/>
              <p:nvPr/>
            </p:nvSpPr>
            <p:spPr>
              <a:xfrm>
                <a:off x="7171582" y="5029200"/>
                <a:ext cx="33214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en-US" sz="1400" baseline="-25000" dirty="0" smtClean="0">
                    <a:latin typeface="Arial" pitchFamily="34" charset="0"/>
                    <a:cs typeface="Arial" pitchFamily="34" charset="0"/>
                  </a:rPr>
                  <a:t>i</a:t>
                </a:r>
                <a:endParaRPr lang="en-US" sz="1400" baseline="-25000" dirty="0"/>
              </a:p>
            </p:txBody>
          </p:sp>
        </p:grpSp>
        <p:sp>
          <p:nvSpPr>
            <p:cNvPr id="111" name="Right Arrow 110"/>
            <p:cNvSpPr/>
            <p:nvPr/>
          </p:nvSpPr>
          <p:spPr>
            <a:xfrm>
              <a:off x="2438400" y="3048000"/>
              <a:ext cx="228600" cy="152400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ight Arrow 111"/>
            <p:cNvSpPr/>
            <p:nvPr/>
          </p:nvSpPr>
          <p:spPr>
            <a:xfrm>
              <a:off x="3505200" y="4267200"/>
              <a:ext cx="1066800" cy="152400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ight Arrow 112"/>
            <p:cNvSpPr/>
            <p:nvPr/>
          </p:nvSpPr>
          <p:spPr>
            <a:xfrm>
              <a:off x="3657600" y="5486400"/>
              <a:ext cx="3048000" cy="152400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4661792" y="3581400"/>
              <a:ext cx="1734817" cy="1524000"/>
              <a:chOff x="4661792" y="3581400"/>
              <a:chExt cx="1734817" cy="1524000"/>
            </a:xfrm>
          </p:grpSpPr>
          <p:cxnSp>
            <p:nvCxnSpPr>
              <p:cNvPr id="94" name="Straight Arrow Connector 93"/>
              <p:cNvCxnSpPr/>
              <p:nvPr/>
            </p:nvCxnSpPr>
            <p:spPr>
              <a:xfrm rot="5400000" flipH="1" flipV="1">
                <a:off x="4500586" y="4343400"/>
                <a:ext cx="10668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/>
              <p:nvPr/>
            </p:nvCxnSpPr>
            <p:spPr>
              <a:xfrm flipV="1">
                <a:off x="4957786" y="4800600"/>
                <a:ext cx="1066800" cy="7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Rectangle 96"/>
              <p:cNvSpPr/>
              <p:nvPr/>
            </p:nvSpPr>
            <p:spPr>
              <a:xfrm>
                <a:off x="4661792" y="3581400"/>
                <a:ext cx="3674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in</a:t>
                </a:r>
                <a:endParaRPr lang="en-US" baseline="-25000" dirty="0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5943600" y="4736068"/>
                <a:ext cx="4530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baseline="-25000" dirty="0" smtClean="0">
                    <a:latin typeface="Arial" pitchFamily="34" charset="0"/>
                    <a:cs typeface="Arial" pitchFamily="34" charset="0"/>
                  </a:rPr>
                  <a:t>in</a:t>
                </a:r>
                <a:endParaRPr lang="en-US" baseline="-25000" dirty="0"/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 rot="5400000">
                <a:off x="5372100" y="4305300"/>
                <a:ext cx="228600" cy="0"/>
              </a:xfrm>
              <a:prstGeom prst="line">
                <a:avLst/>
              </a:prstGeom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5410201" y="4419600"/>
                <a:ext cx="76200" cy="0"/>
              </a:xfrm>
              <a:prstGeom prst="line">
                <a:avLst/>
              </a:prstGeom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Rectangle 100"/>
              <p:cNvSpPr/>
              <p:nvPr/>
            </p:nvSpPr>
            <p:spPr>
              <a:xfrm>
                <a:off x="5486400" y="4267200"/>
                <a:ext cx="55816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1/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in</a:t>
                </a:r>
                <a:endParaRPr lang="en-US" sz="1400" baseline="-25000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>
                <a:off x="5035139" y="3823855"/>
                <a:ext cx="451262" cy="979714"/>
              </a:xfrm>
              <a:custGeom>
                <a:avLst/>
                <a:gdLst>
                  <a:gd name="connsiteX0" fmla="*/ 0 w 605641"/>
                  <a:gd name="connsiteY0" fmla="*/ 961901 h 979714"/>
                  <a:gd name="connsiteX1" fmla="*/ 439387 w 605641"/>
                  <a:gd name="connsiteY1" fmla="*/ 819397 h 979714"/>
                  <a:gd name="connsiteX2" fmla="*/ 605641 w 605641"/>
                  <a:gd name="connsiteY2" fmla="*/ 0 h 979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5641" h="979714">
                    <a:moveTo>
                      <a:pt x="0" y="961901"/>
                    </a:moveTo>
                    <a:cubicBezTo>
                      <a:pt x="169223" y="970807"/>
                      <a:pt x="338447" y="979714"/>
                      <a:pt x="439387" y="819397"/>
                    </a:cubicBezTo>
                    <a:cubicBezTo>
                      <a:pt x="540327" y="659080"/>
                      <a:pt x="572984" y="329540"/>
                      <a:pt x="605641" y="0"/>
                    </a:cubicBezTo>
                  </a:path>
                </a:pathLst>
              </a:custGeom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6642992" y="4648200"/>
              <a:ext cx="1910594" cy="1524000"/>
              <a:chOff x="6642992" y="4648200"/>
              <a:chExt cx="1910594" cy="1524000"/>
            </a:xfrm>
          </p:grpSpPr>
          <p:cxnSp>
            <p:nvCxnSpPr>
              <p:cNvPr id="103" name="Straight Arrow Connector 102"/>
              <p:cNvCxnSpPr/>
              <p:nvPr/>
            </p:nvCxnSpPr>
            <p:spPr>
              <a:xfrm rot="5400000" flipH="1" flipV="1">
                <a:off x="6571578" y="5410200"/>
                <a:ext cx="10668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/>
              <p:nvPr/>
            </p:nvCxnSpPr>
            <p:spPr>
              <a:xfrm flipV="1">
                <a:off x="7028778" y="5867400"/>
                <a:ext cx="1066800" cy="7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Rectangle 105"/>
              <p:cNvSpPr/>
              <p:nvPr/>
            </p:nvSpPr>
            <p:spPr>
              <a:xfrm>
                <a:off x="6642992" y="4648200"/>
                <a:ext cx="461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out</a:t>
                </a:r>
                <a:endParaRPr lang="en-US" baseline="-25000" dirty="0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8014592" y="5802868"/>
                <a:ext cx="5389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out</a:t>
                </a:r>
                <a:endParaRPr lang="en-US" baseline="-25000" dirty="0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620000" y="5331023"/>
                <a:ext cx="63190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1/R</a:t>
                </a:r>
                <a:r>
                  <a:rPr lang="en-US" sz="1400" baseline="-25000" dirty="0" smtClean="0">
                    <a:latin typeface="Arial" pitchFamily="34" charset="0"/>
                    <a:cs typeface="Arial" pitchFamily="34" charset="0"/>
                  </a:rPr>
                  <a:t>out</a:t>
                </a:r>
                <a:endParaRPr lang="en-US" sz="1400" baseline="-25000" dirty="0"/>
              </a:p>
            </p:txBody>
          </p:sp>
          <p:cxnSp>
            <p:nvCxnSpPr>
              <p:cNvPr id="122" name="Straight Connector 121"/>
              <p:cNvCxnSpPr/>
              <p:nvPr/>
            </p:nvCxnSpPr>
            <p:spPr>
              <a:xfrm rot="5400000">
                <a:off x="7810500" y="5295900"/>
                <a:ext cx="76200" cy="0"/>
              </a:xfrm>
              <a:prstGeom prst="line">
                <a:avLst/>
              </a:prstGeom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0800000" flipV="1">
                <a:off x="7543800" y="5334000"/>
                <a:ext cx="304800" cy="1"/>
              </a:xfrm>
              <a:prstGeom prst="line">
                <a:avLst/>
              </a:prstGeom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Freeform 126"/>
              <p:cNvSpPr/>
              <p:nvPr/>
            </p:nvSpPr>
            <p:spPr>
              <a:xfrm>
                <a:off x="7113319" y="5189517"/>
                <a:ext cx="914400" cy="676893"/>
              </a:xfrm>
              <a:custGeom>
                <a:avLst/>
                <a:gdLst>
                  <a:gd name="connsiteX0" fmla="*/ 0 w 914400"/>
                  <a:gd name="connsiteY0" fmla="*/ 676893 h 676893"/>
                  <a:gd name="connsiteX1" fmla="*/ 178130 w 914400"/>
                  <a:gd name="connsiteY1" fmla="*/ 201880 h 676893"/>
                  <a:gd name="connsiteX2" fmla="*/ 914400 w 914400"/>
                  <a:gd name="connsiteY2" fmla="*/ 0 h 676893"/>
                  <a:gd name="connsiteX3" fmla="*/ 914400 w 914400"/>
                  <a:gd name="connsiteY3" fmla="*/ 0 h 676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4400" h="676893">
                    <a:moveTo>
                      <a:pt x="0" y="676893"/>
                    </a:moveTo>
                    <a:cubicBezTo>
                      <a:pt x="12865" y="495794"/>
                      <a:pt x="25730" y="314696"/>
                      <a:pt x="178130" y="201880"/>
                    </a:cubicBezTo>
                    <a:cubicBezTo>
                      <a:pt x="330530" y="89065"/>
                      <a:pt x="914400" y="0"/>
                      <a:pt x="914400" y="0"/>
                    </a:cubicBezTo>
                    <a:lnTo>
                      <a:pt x="914400" y="0"/>
                    </a:lnTo>
                  </a:path>
                </a:pathLst>
              </a:custGeom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63108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219200" y="2931193"/>
            <a:ext cx="2595586" cy="2479007"/>
            <a:chOff x="533400" y="990600"/>
            <a:chExt cx="2595586" cy="2479007"/>
          </a:xfrm>
        </p:grpSpPr>
        <p:grpSp>
          <p:nvGrpSpPr>
            <p:cNvPr id="6" name="Group 51"/>
            <p:cNvGrpSpPr/>
            <p:nvPr/>
          </p:nvGrpSpPr>
          <p:grpSpPr>
            <a:xfrm>
              <a:off x="2437664" y="3355802"/>
              <a:ext cx="152304" cy="113832"/>
              <a:chOff x="3505200" y="3886994"/>
              <a:chExt cx="457200" cy="305594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30"/>
            <p:cNvGrpSpPr/>
            <p:nvPr/>
          </p:nvGrpSpPr>
          <p:grpSpPr>
            <a:xfrm flipH="1">
              <a:off x="2056281" y="2593777"/>
              <a:ext cx="459004" cy="762000"/>
              <a:chOff x="1902617" y="2133600"/>
              <a:chExt cx="459583" cy="762000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30"/>
            <p:cNvGrpSpPr/>
            <p:nvPr/>
          </p:nvGrpSpPr>
          <p:grpSpPr>
            <a:xfrm>
              <a:off x="1066842" y="2593777"/>
              <a:ext cx="458425" cy="762000"/>
              <a:chOff x="1902617" y="2133600"/>
              <a:chExt cx="459583" cy="762000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51"/>
            <p:cNvGrpSpPr/>
            <p:nvPr/>
          </p:nvGrpSpPr>
          <p:grpSpPr>
            <a:xfrm>
              <a:off x="989864" y="3355802"/>
              <a:ext cx="152304" cy="113832"/>
              <a:chOff x="3505200" y="3886994"/>
              <a:chExt cx="457200" cy="305594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56"/>
            <p:cNvGrpSpPr/>
            <p:nvPr/>
          </p:nvGrpSpPr>
          <p:grpSpPr>
            <a:xfrm>
              <a:off x="914400" y="1679377"/>
              <a:ext cx="304800" cy="762000"/>
              <a:chOff x="3505200" y="2438400"/>
              <a:chExt cx="304800" cy="762000"/>
            </a:xfrm>
          </p:grpSpPr>
          <p:cxnSp>
            <p:nvCxnSpPr>
              <p:cNvPr id="28" name="Straight Connector 27"/>
              <p:cNvCxnSpPr>
                <a:endCxn id="30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30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Oval 29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Rectangle 10"/>
            <p:cNvSpPr/>
            <p:nvPr/>
          </p:nvSpPr>
          <p:spPr>
            <a:xfrm>
              <a:off x="533400" y="1984177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  <p:grpSp>
          <p:nvGrpSpPr>
            <p:cNvPr id="12" name="Group 83"/>
            <p:cNvGrpSpPr/>
            <p:nvPr/>
          </p:nvGrpSpPr>
          <p:grpSpPr>
            <a:xfrm>
              <a:off x="839352" y="1145977"/>
              <a:ext cx="456048" cy="304800"/>
              <a:chOff x="3429000" y="2133600"/>
              <a:chExt cx="457200" cy="305594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ectangle 12"/>
            <p:cNvSpPr/>
            <p:nvPr/>
          </p:nvSpPr>
          <p:spPr>
            <a:xfrm>
              <a:off x="741184" y="9906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6200000" flipH="1">
              <a:off x="2286001" y="2365177"/>
              <a:ext cx="457201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990603" y="2517577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952500" y="1565078"/>
              <a:ext cx="2286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1447800" y="2974777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 flipV="1">
              <a:off x="1066800" y="2517576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371599" y="2746178"/>
              <a:ext cx="45720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2438400" y="2822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62000" y="2822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22" name="Object 7"/>
            <p:cNvGraphicFramePr>
              <a:graphicFrameLocks noChangeAspect="1"/>
            </p:cNvGraphicFramePr>
            <p:nvPr/>
          </p:nvGraphicFramePr>
          <p:xfrm>
            <a:off x="990600" y="2441377"/>
            <a:ext cx="195263" cy="152400"/>
          </p:xfrm>
          <a:graphic>
            <a:graphicData uri="http://schemas.openxmlformats.org/presentationml/2006/ole">
              <p:oleObj spid="_x0000_s22642" name="Equation" r:id="rId3" imgW="101512" imgH="101512" progId="Equation.3">
                <p:embed/>
              </p:oleObj>
            </a:graphicData>
          </a:graphic>
        </p:graphicFrame>
        <p:graphicFrame>
          <p:nvGraphicFramePr>
            <p:cNvPr id="23" name="Object 8"/>
            <p:cNvGraphicFramePr>
              <a:graphicFrameLocks noChangeAspect="1"/>
            </p:cNvGraphicFramePr>
            <p:nvPr/>
          </p:nvGraphicFramePr>
          <p:xfrm>
            <a:off x="1524000" y="2898577"/>
            <a:ext cx="195263" cy="152400"/>
          </p:xfrm>
          <a:graphic>
            <a:graphicData uri="http://schemas.openxmlformats.org/presentationml/2006/ole">
              <p:oleObj spid="_x0000_s22643" name="Equation" r:id="rId4" imgW="101512" imgH="101512" progId="Equation.3">
                <p:embed/>
              </p:oleObj>
            </a:graphicData>
          </a:graphic>
        </p:graphicFrame>
        <p:cxnSp>
          <p:nvCxnSpPr>
            <p:cNvPr id="24" name="Straight Connector 23"/>
            <p:cNvCxnSpPr/>
            <p:nvPr/>
          </p:nvCxnSpPr>
          <p:spPr>
            <a:xfrm rot="5400000">
              <a:off x="2515394" y="2056606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2667000" y="1676400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304800" y="762000"/>
            <a:ext cx="2940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Basic Current Mirror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85800" y="1295400"/>
            <a:ext cx="332129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DC Analysis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AC Analysis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Parameter Mismatch Effects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4648200" y="3540793"/>
            <a:ext cx="2819400" cy="1857766"/>
            <a:chOff x="457200" y="3974068"/>
            <a:chExt cx="2819400" cy="1857766"/>
          </a:xfrm>
        </p:grpSpPr>
        <p:grpSp>
          <p:nvGrpSpPr>
            <p:cNvPr id="60" name="Group 51"/>
            <p:cNvGrpSpPr/>
            <p:nvPr/>
          </p:nvGrpSpPr>
          <p:grpSpPr>
            <a:xfrm>
              <a:off x="2437664" y="5718002"/>
              <a:ext cx="152304" cy="113832"/>
              <a:chOff x="3505200" y="3886994"/>
              <a:chExt cx="457200" cy="305594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4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05" name="Straight Connector 104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1" name="Group 30"/>
            <p:cNvGrpSpPr/>
            <p:nvPr/>
          </p:nvGrpSpPr>
          <p:grpSpPr>
            <a:xfrm flipH="1">
              <a:off x="2056281" y="4955977"/>
              <a:ext cx="459004" cy="762000"/>
              <a:chOff x="1902617" y="2133600"/>
              <a:chExt cx="459583" cy="76200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30"/>
            <p:cNvGrpSpPr/>
            <p:nvPr/>
          </p:nvGrpSpPr>
          <p:grpSpPr>
            <a:xfrm>
              <a:off x="1066842" y="4955977"/>
              <a:ext cx="458425" cy="762000"/>
              <a:chOff x="1902617" y="2133600"/>
              <a:chExt cx="459583" cy="762000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51"/>
            <p:cNvGrpSpPr/>
            <p:nvPr/>
          </p:nvGrpSpPr>
          <p:grpSpPr>
            <a:xfrm>
              <a:off x="989864" y="5718002"/>
              <a:ext cx="152304" cy="113832"/>
              <a:chOff x="3505200" y="3886994"/>
              <a:chExt cx="457200" cy="305594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5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4" name="Straight Connector 63"/>
            <p:cNvCxnSpPr/>
            <p:nvPr/>
          </p:nvCxnSpPr>
          <p:spPr>
            <a:xfrm rot="16200000" flipH="1">
              <a:off x="2286001" y="4727377"/>
              <a:ext cx="457201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990603" y="4879777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0800000">
              <a:off x="1447800" y="5336977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 flipV="1">
              <a:off x="1066800" y="4879776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1371599" y="5108378"/>
              <a:ext cx="45720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2438400" y="51845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62000" y="51845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71" name="Object 7"/>
            <p:cNvGraphicFramePr>
              <a:graphicFrameLocks noChangeAspect="1"/>
            </p:cNvGraphicFramePr>
            <p:nvPr/>
          </p:nvGraphicFramePr>
          <p:xfrm>
            <a:off x="990600" y="4803577"/>
            <a:ext cx="195263" cy="152400"/>
          </p:xfrm>
          <a:graphic>
            <a:graphicData uri="http://schemas.openxmlformats.org/presentationml/2006/ole">
              <p:oleObj spid="_x0000_s22644" name="Equation" r:id="rId5" imgW="101512" imgH="101512" progId="Equation.3">
                <p:embed/>
              </p:oleObj>
            </a:graphicData>
          </a:graphic>
        </p:graphicFrame>
        <p:graphicFrame>
          <p:nvGraphicFramePr>
            <p:cNvPr id="72" name="Object 8"/>
            <p:cNvGraphicFramePr>
              <a:graphicFrameLocks noChangeAspect="1"/>
            </p:cNvGraphicFramePr>
            <p:nvPr/>
          </p:nvGraphicFramePr>
          <p:xfrm>
            <a:off x="1524000" y="5260777"/>
            <a:ext cx="195263" cy="152400"/>
          </p:xfrm>
          <a:graphic>
            <a:graphicData uri="http://schemas.openxmlformats.org/presentationml/2006/ole">
              <p:oleObj spid="_x0000_s22645" name="Equation" r:id="rId6" imgW="101512" imgH="101512" progId="Equation.3">
                <p:embed/>
              </p:oleObj>
            </a:graphicData>
          </a:graphic>
        </p:graphicFrame>
        <p:cxnSp>
          <p:nvCxnSpPr>
            <p:cNvPr id="73" name="Straight Connector 72"/>
            <p:cNvCxnSpPr/>
            <p:nvPr/>
          </p:nvCxnSpPr>
          <p:spPr>
            <a:xfrm rot="5400000">
              <a:off x="2489770" y="4418806"/>
              <a:ext cx="304800" cy="1588"/>
            </a:xfrm>
            <a:prstGeom prst="line">
              <a:avLst/>
            </a:prstGeom>
            <a:ln w="15875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838201" y="4648199"/>
              <a:ext cx="457201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790880" y="4418806"/>
              <a:ext cx="304800" cy="1588"/>
            </a:xfrm>
            <a:prstGeom prst="line">
              <a:avLst/>
            </a:prstGeom>
            <a:ln w="15875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0800000">
              <a:off x="2641376" y="4267200"/>
              <a:ext cx="152400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10800000">
              <a:off x="790086" y="4267200"/>
              <a:ext cx="152400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457200" y="4114800"/>
              <a:ext cx="40908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sz="1400" baseline="-25000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793776" y="4114800"/>
              <a:ext cx="4828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sz="1400" baseline="-25000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5400000">
              <a:off x="2210594" y="4495006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1976414" y="3974068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cxnSp>
          <p:nvCxnSpPr>
            <p:cNvPr id="82" name="Straight Connector 81"/>
            <p:cNvCxnSpPr/>
            <p:nvPr/>
          </p:nvCxnSpPr>
          <p:spPr>
            <a:xfrm rot="5400000">
              <a:off x="1067594" y="4418806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1214414" y="3974068"/>
              <a:ext cx="3545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3316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3156</TotalTime>
  <Words>218</Words>
  <Application>Microsoft Office PowerPoint</Application>
  <PresentationFormat>On-screen Show (4:3)</PresentationFormat>
  <Paragraphs>121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</vt:vector>
  </TitlesOfParts>
  <Company>Georgia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gserrano</dc:creator>
  <cp:lastModifiedBy>user</cp:lastModifiedBy>
  <cp:revision>186</cp:revision>
  <dcterms:created xsi:type="dcterms:W3CDTF">2008-07-16T15:24:16Z</dcterms:created>
  <dcterms:modified xsi:type="dcterms:W3CDTF">2015-09-28T17:16:00Z</dcterms:modified>
</cp:coreProperties>
</file>