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1" r:id="rId2"/>
    <p:sldId id="336" r:id="rId3"/>
    <p:sldId id="337" r:id="rId4"/>
    <p:sldId id="330" r:id="rId5"/>
    <p:sldId id="338" r:id="rId6"/>
    <p:sldId id="331" r:id="rId7"/>
    <p:sldId id="332" r:id="rId8"/>
    <p:sldId id="333" r:id="rId9"/>
    <p:sldId id="33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64" d="100"/>
          <a:sy n="64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Current Mirrors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988924">
            <a:off x="5066087" y="1931923"/>
            <a:ext cx="1135952" cy="11247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85800" y="1371600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Drain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Amplifier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Chp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- 5.1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large signal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small signal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drive capability</a:t>
            </a: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Current Mirror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-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basic CM: AC &amp; DC analysis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∆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&amp; ∆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mismatch effect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6243614" y="1828800"/>
            <a:ext cx="2595586" cy="2479007"/>
            <a:chOff x="533400" y="990600"/>
            <a:chExt cx="2595586" cy="2479007"/>
          </a:xfrm>
        </p:grpSpPr>
        <p:grpSp>
          <p:nvGrpSpPr>
            <p:cNvPr id="60" name="Group 51"/>
            <p:cNvGrpSpPr/>
            <p:nvPr/>
          </p:nvGrpSpPr>
          <p:grpSpPr>
            <a:xfrm>
              <a:off x="24376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30"/>
            <p:cNvGrpSpPr/>
            <p:nvPr/>
          </p:nvGrpSpPr>
          <p:grpSpPr>
            <a:xfrm flipH="1">
              <a:off x="2056281" y="2593777"/>
              <a:ext cx="459004" cy="762000"/>
              <a:chOff x="1902617" y="2133600"/>
              <a:chExt cx="459583" cy="762000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30"/>
            <p:cNvGrpSpPr/>
            <p:nvPr/>
          </p:nvGrpSpPr>
          <p:grpSpPr>
            <a:xfrm>
              <a:off x="1066842" y="2593777"/>
              <a:ext cx="458425" cy="762000"/>
              <a:chOff x="1902617" y="2133600"/>
              <a:chExt cx="459583" cy="76200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51"/>
            <p:cNvGrpSpPr/>
            <p:nvPr/>
          </p:nvGrpSpPr>
          <p:grpSpPr>
            <a:xfrm>
              <a:off x="9898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oup 56"/>
            <p:cNvGrpSpPr/>
            <p:nvPr/>
          </p:nvGrpSpPr>
          <p:grpSpPr>
            <a:xfrm>
              <a:off x="914400" y="1679377"/>
              <a:ext cx="304800" cy="762000"/>
              <a:chOff x="3505200" y="2438400"/>
              <a:chExt cx="304800" cy="762000"/>
            </a:xfrm>
          </p:grpSpPr>
          <p:cxnSp>
            <p:nvCxnSpPr>
              <p:cNvPr id="83" name="Straight Connector 82"/>
              <p:cNvCxnSpPr>
                <a:endCxn id="85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85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Oval 84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533400" y="19841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66" name="Group 83"/>
            <p:cNvGrpSpPr/>
            <p:nvPr/>
          </p:nvGrpSpPr>
          <p:grpSpPr>
            <a:xfrm>
              <a:off x="839352" y="1145977"/>
              <a:ext cx="456048" cy="304800"/>
              <a:chOff x="3429000" y="2133600"/>
              <a:chExt cx="457200" cy="305594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741184" y="990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16200000" flipH="1">
              <a:off x="2286001" y="23651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990603" y="2517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952500" y="15650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1447800" y="29747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V="1">
              <a:off x="1066800" y="2517576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371599" y="2746178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24384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620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77" name="Object 7"/>
            <p:cNvGraphicFramePr>
              <a:graphicFrameLocks noChangeAspect="1"/>
            </p:cNvGraphicFramePr>
            <p:nvPr/>
          </p:nvGraphicFramePr>
          <p:xfrm>
            <a:off x="990600" y="2441377"/>
            <a:ext cx="195263" cy="152400"/>
          </p:xfrm>
          <a:graphic>
            <a:graphicData uri="http://schemas.openxmlformats.org/presentationml/2006/ole">
              <p:oleObj spid="_x0000_s19555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78" name="Object 8"/>
            <p:cNvGraphicFramePr>
              <a:graphicFrameLocks noChangeAspect="1"/>
            </p:cNvGraphicFramePr>
            <p:nvPr/>
          </p:nvGraphicFramePr>
          <p:xfrm>
            <a:off x="1524000" y="2898577"/>
            <a:ext cx="195263" cy="152400"/>
          </p:xfrm>
          <a:graphic>
            <a:graphicData uri="http://schemas.openxmlformats.org/presentationml/2006/ole">
              <p:oleObj spid="_x0000_s19556" name="Equation" r:id="rId4" imgW="101512" imgH="101512" progId="Equation.3">
                <p:embed/>
              </p:oleObj>
            </a:graphicData>
          </a:graphic>
        </p:graphicFrame>
        <p:cxnSp>
          <p:nvCxnSpPr>
            <p:cNvPr id="79" name="Straight Connector 78"/>
            <p:cNvCxnSpPr/>
            <p:nvPr/>
          </p:nvCxnSpPr>
          <p:spPr>
            <a:xfrm rot="5400000">
              <a:off x="2515394" y="20566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2667000" y="1676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1" name="TextBox 160"/>
              <p:cNvSpPr txBox="1"/>
              <p:nvPr/>
            </p:nvSpPr>
            <p:spPr>
              <a:xfrm>
                <a:off x="6096000" y="4582345"/>
                <a:ext cx="2471959" cy="827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𝑊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𝑊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82345"/>
                <a:ext cx="2471959" cy="82785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2" name="TextBox 161"/>
              <p:cNvSpPr txBox="1"/>
              <p:nvPr/>
            </p:nvSpPr>
            <p:spPr>
              <a:xfrm>
                <a:off x="1762970" y="4810945"/>
                <a:ext cx="3327706" cy="827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𝑊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𝑊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𝑜𝑣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970" y="4810945"/>
                <a:ext cx="3327706" cy="82785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" name="Right Arrow 162"/>
          <p:cNvSpPr/>
          <p:nvPr/>
        </p:nvSpPr>
        <p:spPr>
          <a:xfrm rot="5400000">
            <a:off x="2781751" y="4231626"/>
            <a:ext cx="644970" cy="11247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247455" y="5642265"/>
            <a:ext cx="1638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Channel length effect on gain!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146137" y="5856064"/>
            <a:ext cx="1168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∆I</a:t>
            </a:r>
            <a:r>
              <a:rPr lang="en-US" baseline="-25000" dirty="0" smtClean="0">
                <a:solidFill>
                  <a:schemeClr val="accent3"/>
                </a:solidFill>
              </a:rPr>
              <a:t>d</a:t>
            </a:r>
            <a:r>
              <a:rPr lang="en-US" dirty="0" smtClean="0">
                <a:solidFill>
                  <a:schemeClr val="accent3"/>
                </a:solidFill>
              </a:rPr>
              <a:t> α 1/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ov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4669664" y="5379507"/>
            <a:ext cx="121087" cy="639870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ight Brace 103"/>
          <p:cNvSpPr/>
          <p:nvPr/>
        </p:nvSpPr>
        <p:spPr>
          <a:xfrm rot="5400000">
            <a:off x="8022296" y="5041166"/>
            <a:ext cx="158355" cy="896423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8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748" y="1407890"/>
            <a:ext cx="3276600" cy="22661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4979" y="3766538"/>
            <a:ext cx="3658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Threshold voltage variability exhibits a Gaussian behavior!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14400" y="992832"/>
            <a:ext cx="7353300" cy="5423554"/>
            <a:chOff x="914400" y="992832"/>
            <a:chExt cx="7353300" cy="5423554"/>
          </a:xfrm>
        </p:grpSpPr>
        <p:sp>
          <p:nvSpPr>
            <p:cNvPr id="8" name="Rectangle 7"/>
            <p:cNvSpPr/>
            <p:nvPr/>
          </p:nvSpPr>
          <p:spPr>
            <a:xfrm>
              <a:off x="914400" y="6108609"/>
              <a:ext cx="71964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</a:rPr>
                <a:t>Reference: Marcel J. M. </a:t>
              </a:r>
              <a:r>
                <a:rPr lang="en-US" sz="1400" dirty="0" err="1">
                  <a:solidFill>
                    <a:schemeClr val="accent3">
                      <a:lumMod val="75000"/>
                    </a:schemeClr>
                  </a:solidFill>
                </a:rPr>
                <a:t>Pelgrom</a:t>
              </a:r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</a:rPr>
                <a:t>, Matching properties of </a:t>
              </a:r>
              <a:r>
                <a:rPr lang="en-US" sz="1400" dirty="0" smtClean="0">
                  <a:solidFill>
                    <a:schemeClr val="accent3">
                      <a:lumMod val="75000"/>
                    </a:schemeClr>
                  </a:solidFill>
                </a:rPr>
                <a:t>MOS transistors</a:t>
              </a:r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</a:rPr>
                <a:t>, IEEE JSSC, Oct. 1989</a:t>
              </a:r>
              <a:endParaRPr lang="en-US" sz="1400" dirty="0" smtClean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762995" y="992832"/>
              <a:ext cx="3504705" cy="4143091"/>
              <a:chOff x="4762995" y="992832"/>
              <a:chExt cx="3504705" cy="414309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295900" y="1272583"/>
                <a:ext cx="2971800" cy="3863340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4762995" y="992832"/>
                <a:ext cx="3124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Experimental Data</a:t>
                </a: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304800" y="762000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Mismatch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06158" y="4449073"/>
            <a:ext cx="5675642" cy="1437388"/>
            <a:chOff x="1106158" y="4449073"/>
            <a:chExt cx="5675642" cy="143738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743200" y="4694243"/>
                  <a:ext cx="1240148" cy="5831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𝑊𝐿</m:t>
                                </m:r>
                              </m:e>
                            </m:ra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4694243"/>
                  <a:ext cx="1240148" cy="583108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ight Arrow 10"/>
            <p:cNvSpPr/>
            <p:nvPr/>
          </p:nvSpPr>
          <p:spPr>
            <a:xfrm rot="9224032">
              <a:off x="4256597" y="4449073"/>
              <a:ext cx="1274054" cy="83943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06158" y="5517129"/>
              <a:ext cx="56756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To reduce the </a:t>
              </a:r>
              <a:r>
                <a:rPr lang="en-US" dirty="0" err="1" smtClean="0"/>
                <a:t>V</a:t>
              </a:r>
              <a:r>
                <a:rPr lang="en-US" baseline="-25000" dirty="0" err="1" smtClean="0"/>
                <a:t>t</a:t>
              </a:r>
              <a:r>
                <a:rPr lang="en-US" dirty="0" smtClean="0"/>
                <a:t> mismatch by 1/2 takes 4 times the area!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2676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6108609"/>
            <a:ext cx="7196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Reference: Marcel J. M. </a:t>
            </a:r>
            <a:r>
              <a:rPr lang="en-US" sz="1400" dirty="0" err="1">
                <a:solidFill>
                  <a:schemeClr val="accent3">
                    <a:lumMod val="75000"/>
                  </a:schemeClr>
                </a:solidFill>
              </a:rPr>
              <a:t>Pelgrom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, Matching properties of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MOS transistors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, IEEE JSSC, Oct. 1989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762000"/>
            <a:ext cx="492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Conductance Parameter Mismatch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425410" y="1854393"/>
                <a:ext cx="1244956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𝑊𝐿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10" y="1854393"/>
                <a:ext cx="1244956" cy="57227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210067" y="2668411"/>
            <a:ext cx="5675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To reduce the k’ mismatch by 1/2 takes 4 times the area!</a:t>
            </a:r>
          </a:p>
        </p:txBody>
      </p:sp>
    </p:spTree>
    <p:extLst>
      <p:ext uri="{BB962C8B-B14F-4D97-AF65-F5344CB8AC3E}">
        <p14:creationId xmlns:p14="http://schemas.microsoft.com/office/powerpoint/2010/main" xmlns="" val="12119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1219200"/>
            <a:ext cx="81533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 the following current mirror: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Find the maximum value of 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ref</a:t>
            </a:r>
            <a:r>
              <a:rPr lang="en-US" sz="2000" dirty="0" smtClean="0"/>
              <a:t> such that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still works in saturation.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Assuming 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ref</a:t>
            </a:r>
            <a:r>
              <a:rPr lang="en-US" sz="2000" dirty="0" smtClean="0"/>
              <a:t> has a voltage drop of 0.2V,  find the minimum value possible for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dd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990600" y="3276600"/>
            <a:ext cx="2590800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</a:rPr>
              <a:t>where </a:t>
            </a:r>
            <a:endParaRPr lang="en-US" sz="1600" baseline="30000" dirty="0" smtClean="0">
              <a:solidFill>
                <a:schemeClr val="accent3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T0n</a:t>
            </a:r>
            <a:r>
              <a:rPr lang="en-US" sz="1600" dirty="0" smtClean="0">
                <a:solidFill>
                  <a:schemeClr val="accent3"/>
                </a:solidFill>
              </a:rPr>
              <a:t>=|V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T0p</a:t>
            </a:r>
            <a:r>
              <a:rPr lang="en-US" sz="1600" dirty="0" smtClean="0">
                <a:solidFill>
                  <a:schemeClr val="accent3"/>
                </a:solidFill>
              </a:rPr>
              <a:t>|=0.7V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/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n</a:t>
            </a:r>
            <a:r>
              <a:rPr lang="en-US" sz="1600" dirty="0" smtClean="0">
                <a:solidFill>
                  <a:schemeClr val="accent3"/>
                </a:solidFill>
              </a:rPr>
              <a:t>=100µA/V</a:t>
            </a:r>
            <a:r>
              <a:rPr lang="en-US" sz="1600" baseline="30000" dirty="0" smtClean="0">
                <a:solidFill>
                  <a:schemeClr val="accent3"/>
                </a:solidFill>
              </a:rPr>
              <a:t>2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/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p</a:t>
            </a:r>
            <a:r>
              <a:rPr lang="en-US" sz="1600" dirty="0" smtClean="0">
                <a:solidFill>
                  <a:schemeClr val="accent3"/>
                </a:solidFill>
              </a:rPr>
              <a:t>=25µA/V</a:t>
            </a:r>
            <a:r>
              <a:rPr lang="en-US" sz="1600" baseline="30000" dirty="0" smtClean="0">
                <a:solidFill>
                  <a:schemeClr val="accent3"/>
                </a:solidFill>
              </a:rPr>
              <a:t>2</a:t>
            </a:r>
          </a:p>
          <a:p>
            <a:pPr lvl="1"/>
            <a:r>
              <a:rPr lang="el-GR" sz="1600" dirty="0" smtClean="0">
                <a:solidFill>
                  <a:schemeClr val="accent3"/>
                </a:solidFill>
              </a:rPr>
              <a:t>λ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n</a:t>
            </a:r>
            <a:r>
              <a:rPr lang="en-US" sz="1600" dirty="0" smtClean="0">
                <a:solidFill>
                  <a:schemeClr val="accent3"/>
                </a:solidFill>
              </a:rPr>
              <a:t>=</a:t>
            </a:r>
            <a:r>
              <a:rPr lang="el-GR" sz="1600" dirty="0" smtClean="0">
                <a:solidFill>
                  <a:schemeClr val="accent3"/>
                </a:solidFill>
              </a:rPr>
              <a:t> λ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p </a:t>
            </a:r>
            <a:r>
              <a:rPr lang="en-US" sz="1600" dirty="0" smtClean="0">
                <a:solidFill>
                  <a:schemeClr val="accent3"/>
                </a:solidFill>
              </a:rPr>
              <a:t>=0</a:t>
            </a:r>
          </a:p>
          <a:p>
            <a:pPr lvl="1"/>
            <a:endParaRPr lang="en-US" sz="1600" baseline="30000" dirty="0" smtClean="0">
              <a:solidFill>
                <a:schemeClr val="accent3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DD</a:t>
            </a:r>
            <a:r>
              <a:rPr lang="en-US" sz="1600" dirty="0" smtClean="0">
                <a:solidFill>
                  <a:schemeClr val="accent3"/>
                </a:solidFill>
              </a:rPr>
              <a:t>=3.3V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I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sz="1600" dirty="0" smtClean="0">
                <a:solidFill>
                  <a:schemeClr val="accent3"/>
                </a:solidFill>
              </a:rPr>
              <a:t>=4I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ref</a:t>
            </a: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(W/L)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2</a:t>
            </a:r>
            <a:r>
              <a:rPr lang="en-US" sz="1600" dirty="0" smtClean="0">
                <a:solidFill>
                  <a:schemeClr val="accent3"/>
                </a:solidFill>
              </a:rPr>
              <a:t>=8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y</a:t>
            </a:r>
            <a:r>
              <a:rPr lang="en-US" sz="1600" dirty="0" smtClean="0">
                <a:solidFill>
                  <a:schemeClr val="accent3"/>
                </a:solidFill>
              </a:rPr>
              <a:t> = [0.4 - 3.0]V</a:t>
            </a:r>
            <a:endParaRPr lang="en-US" sz="1600" dirty="0">
              <a:solidFill>
                <a:schemeClr val="accent3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19600" y="2778793"/>
            <a:ext cx="2595586" cy="2479007"/>
            <a:chOff x="533400" y="990600"/>
            <a:chExt cx="2595586" cy="2479007"/>
          </a:xfrm>
        </p:grpSpPr>
        <p:grpSp>
          <p:nvGrpSpPr>
            <p:cNvPr id="12" name="Group 51"/>
            <p:cNvGrpSpPr/>
            <p:nvPr/>
          </p:nvGrpSpPr>
          <p:grpSpPr>
            <a:xfrm>
              <a:off x="24376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59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61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Rectangle 12"/>
            <p:cNvSpPr/>
            <p:nvPr/>
          </p:nvSpPr>
          <p:spPr>
            <a:xfrm>
              <a:off x="2514600" y="2212777"/>
              <a:ext cx="411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i="1" baseline="-25000" dirty="0"/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/>
          </p:nvGraphicFramePr>
          <p:xfrm>
            <a:off x="2438400" y="2286000"/>
            <a:ext cx="195263" cy="152400"/>
          </p:xfrm>
          <a:graphic>
            <a:graphicData uri="http://schemas.openxmlformats.org/presentationml/2006/ole">
              <p:oleObj spid="_x0000_s24629" name="Equation" r:id="rId3" imgW="101512" imgH="101512" progId="Equation.3">
                <p:embed/>
              </p:oleObj>
            </a:graphicData>
          </a:graphic>
        </p:graphicFrame>
        <p:grpSp>
          <p:nvGrpSpPr>
            <p:cNvPr id="15" name="Group 30"/>
            <p:cNvGrpSpPr/>
            <p:nvPr/>
          </p:nvGrpSpPr>
          <p:grpSpPr>
            <a:xfrm flipH="1">
              <a:off x="2056281" y="2593777"/>
              <a:ext cx="459004" cy="762000"/>
              <a:chOff x="1902617" y="2133600"/>
              <a:chExt cx="459583" cy="7620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30"/>
            <p:cNvGrpSpPr/>
            <p:nvPr/>
          </p:nvGrpSpPr>
          <p:grpSpPr>
            <a:xfrm>
              <a:off x="1066842" y="2593777"/>
              <a:ext cx="458425" cy="762000"/>
              <a:chOff x="1902617" y="2133600"/>
              <a:chExt cx="459583" cy="7620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51"/>
            <p:cNvGrpSpPr/>
            <p:nvPr/>
          </p:nvGrpSpPr>
          <p:grpSpPr>
            <a:xfrm>
              <a:off x="9898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56"/>
            <p:cNvGrpSpPr/>
            <p:nvPr/>
          </p:nvGrpSpPr>
          <p:grpSpPr>
            <a:xfrm>
              <a:off x="914400" y="1679377"/>
              <a:ext cx="304800" cy="762000"/>
              <a:chOff x="3505200" y="2438400"/>
              <a:chExt cx="304800" cy="762000"/>
            </a:xfrm>
          </p:grpSpPr>
          <p:cxnSp>
            <p:nvCxnSpPr>
              <p:cNvPr id="36" name="Straight Connector 35"/>
              <p:cNvCxnSpPr>
                <a:endCxn id="38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8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533400" y="19841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20" name="Group 83"/>
            <p:cNvGrpSpPr/>
            <p:nvPr/>
          </p:nvGrpSpPr>
          <p:grpSpPr>
            <a:xfrm>
              <a:off x="839352" y="1145977"/>
              <a:ext cx="456048" cy="304800"/>
              <a:chOff x="3429000" y="2133600"/>
              <a:chExt cx="457200" cy="30559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>
              <a:off x="741184" y="990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2208314" y="2287490"/>
              <a:ext cx="612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990603" y="2517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952500" y="15650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1447800" y="29747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 flipV="1">
              <a:off x="1066800" y="2517576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1371599" y="2746178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4384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20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990600" y="2441377"/>
            <a:ext cx="195263" cy="152400"/>
          </p:xfrm>
          <a:graphic>
            <a:graphicData uri="http://schemas.openxmlformats.org/presentationml/2006/ole">
              <p:oleObj spid="_x0000_s24630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31" name="Object 8"/>
            <p:cNvGraphicFramePr>
              <a:graphicFrameLocks noChangeAspect="1"/>
            </p:cNvGraphicFramePr>
            <p:nvPr/>
          </p:nvGraphicFramePr>
          <p:xfrm>
            <a:off x="1524000" y="2898577"/>
            <a:ext cx="195263" cy="152400"/>
          </p:xfrm>
          <a:graphic>
            <a:graphicData uri="http://schemas.openxmlformats.org/presentationml/2006/ole">
              <p:oleObj spid="_x0000_s24631" name="Equation" r:id="rId5" imgW="101512" imgH="101512" progId="Equation.3">
                <p:embed/>
              </p:oleObj>
            </a:graphicData>
          </a:graphic>
        </p:graphicFrame>
        <p:cxnSp>
          <p:nvCxnSpPr>
            <p:cNvPr id="32" name="Straight Connector 31"/>
            <p:cNvCxnSpPr/>
            <p:nvPr/>
          </p:nvCxnSpPr>
          <p:spPr>
            <a:xfrm rot="5400000">
              <a:off x="2515394" y="19042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667000" y="1535668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020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43000" y="1219200"/>
            <a:ext cx="2595586" cy="2479007"/>
            <a:chOff x="533400" y="990600"/>
            <a:chExt cx="2595586" cy="2479007"/>
          </a:xfrm>
        </p:grpSpPr>
        <p:grpSp>
          <p:nvGrpSpPr>
            <p:cNvPr id="6" name="Group 51"/>
            <p:cNvGrpSpPr/>
            <p:nvPr/>
          </p:nvGrpSpPr>
          <p:grpSpPr>
            <a:xfrm>
              <a:off x="24376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53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55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Rectangle 6"/>
            <p:cNvSpPr/>
            <p:nvPr/>
          </p:nvSpPr>
          <p:spPr>
            <a:xfrm>
              <a:off x="2514600" y="2212777"/>
              <a:ext cx="411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y</a:t>
              </a:r>
              <a:endParaRPr lang="en-US" i="1" baseline="-25000" dirty="0"/>
            </a:p>
          </p:txBody>
        </p:sp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2438400" y="2286000"/>
            <a:ext cx="195263" cy="152400"/>
          </p:xfrm>
          <a:graphic>
            <a:graphicData uri="http://schemas.openxmlformats.org/presentationml/2006/ole">
              <p:oleObj spid="_x0000_s40962" name="Equation" r:id="rId3" imgW="101512" imgH="101512" progId="Equation.3">
                <p:embed/>
              </p:oleObj>
            </a:graphicData>
          </a:graphic>
        </p:graphicFrame>
        <p:grpSp>
          <p:nvGrpSpPr>
            <p:cNvPr id="9" name="Group 30"/>
            <p:cNvGrpSpPr/>
            <p:nvPr/>
          </p:nvGrpSpPr>
          <p:grpSpPr>
            <a:xfrm flipH="1">
              <a:off x="2056281" y="2593777"/>
              <a:ext cx="459004" cy="762000"/>
              <a:chOff x="1902617" y="2133600"/>
              <a:chExt cx="459583" cy="7620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0"/>
            <p:cNvGrpSpPr/>
            <p:nvPr/>
          </p:nvGrpSpPr>
          <p:grpSpPr>
            <a:xfrm>
              <a:off x="1066842" y="2593777"/>
              <a:ext cx="458425" cy="762000"/>
              <a:chOff x="1902617" y="2133600"/>
              <a:chExt cx="459583" cy="7620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1"/>
            <p:cNvGrpSpPr/>
            <p:nvPr/>
          </p:nvGrpSpPr>
          <p:grpSpPr>
            <a:xfrm>
              <a:off x="9898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56"/>
            <p:cNvGrpSpPr/>
            <p:nvPr/>
          </p:nvGrpSpPr>
          <p:grpSpPr>
            <a:xfrm>
              <a:off x="914400" y="1679377"/>
              <a:ext cx="304800" cy="762000"/>
              <a:chOff x="3505200" y="2438400"/>
              <a:chExt cx="304800" cy="762000"/>
            </a:xfrm>
          </p:grpSpPr>
          <p:cxnSp>
            <p:nvCxnSpPr>
              <p:cNvPr id="30" name="Straight Connector 29"/>
              <p:cNvCxnSpPr>
                <a:endCxn id="32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32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533400" y="19841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14" name="Group 83"/>
            <p:cNvGrpSpPr/>
            <p:nvPr/>
          </p:nvGrpSpPr>
          <p:grpSpPr>
            <a:xfrm>
              <a:off x="839352" y="1145977"/>
              <a:ext cx="456048" cy="304800"/>
              <a:chOff x="3429000" y="2133600"/>
              <a:chExt cx="457200" cy="305594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741184" y="990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2208314" y="2287490"/>
              <a:ext cx="612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990603" y="2517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952500" y="15650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1447800" y="29747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 flipV="1">
              <a:off x="1066800" y="2517576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371599" y="2746178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4384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20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24" name="Object 7"/>
            <p:cNvGraphicFramePr>
              <a:graphicFrameLocks noChangeAspect="1"/>
            </p:cNvGraphicFramePr>
            <p:nvPr/>
          </p:nvGraphicFramePr>
          <p:xfrm>
            <a:off x="990600" y="2441377"/>
            <a:ext cx="195263" cy="152400"/>
          </p:xfrm>
          <a:graphic>
            <a:graphicData uri="http://schemas.openxmlformats.org/presentationml/2006/ole">
              <p:oleObj spid="_x0000_s40963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25" name="Object 8"/>
            <p:cNvGraphicFramePr>
              <a:graphicFrameLocks noChangeAspect="1"/>
            </p:cNvGraphicFramePr>
            <p:nvPr/>
          </p:nvGraphicFramePr>
          <p:xfrm>
            <a:off x="1524000" y="2898577"/>
            <a:ext cx="195263" cy="152400"/>
          </p:xfrm>
          <a:graphic>
            <a:graphicData uri="http://schemas.openxmlformats.org/presentationml/2006/ole">
              <p:oleObj spid="_x0000_s40964" name="Equation" r:id="rId5" imgW="101512" imgH="101512" progId="Equation.3">
                <p:embed/>
              </p:oleObj>
            </a:graphicData>
          </a:graphic>
        </p:graphicFrame>
        <p:cxnSp>
          <p:nvCxnSpPr>
            <p:cNvPr id="26" name="Straight Connector 25"/>
            <p:cNvCxnSpPr/>
            <p:nvPr/>
          </p:nvCxnSpPr>
          <p:spPr>
            <a:xfrm rot="5400000">
              <a:off x="2515394" y="19042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667000" y="1535668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648200" y="1828800"/>
            <a:ext cx="2234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DSmin</a:t>
            </a:r>
            <a:r>
              <a:rPr lang="en-US" dirty="0" smtClean="0"/>
              <a:t>=0.4V=V</a:t>
            </a:r>
            <a:r>
              <a:rPr lang="en-US" baseline="-25000" dirty="0" smtClean="0"/>
              <a:t>DSSAT</a:t>
            </a:r>
          </a:p>
          <a:p>
            <a:r>
              <a:rPr lang="en-US" dirty="0" err="1" smtClean="0"/>
              <a:t>I</a:t>
            </a:r>
            <a:r>
              <a:rPr lang="en-US" baseline="-25000" dirty="0" err="1" smtClean="0"/>
              <a:t>out</a:t>
            </a:r>
            <a:r>
              <a:rPr lang="en-US" dirty="0" smtClean="0"/>
              <a:t>=100uA/V</a:t>
            </a:r>
            <a:r>
              <a:rPr lang="en-US" baseline="30000" dirty="0" smtClean="0"/>
              <a:t>2</a:t>
            </a:r>
            <a:r>
              <a:rPr lang="en-US" dirty="0" smtClean="0"/>
              <a:t> 8(0.4)</a:t>
            </a:r>
            <a:r>
              <a:rPr lang="en-US" baseline="30000" dirty="0" smtClean="0"/>
              <a:t>2</a:t>
            </a:r>
          </a:p>
          <a:p>
            <a:r>
              <a:rPr lang="en-US" dirty="0" err="1" smtClean="0"/>
              <a:t>I</a:t>
            </a:r>
            <a:r>
              <a:rPr lang="en-US" baseline="-25000" dirty="0" err="1" smtClean="0"/>
              <a:t>out</a:t>
            </a:r>
            <a:r>
              <a:rPr lang="en-US" dirty="0" smtClean="0"/>
              <a:t>=64uA</a:t>
            </a:r>
          </a:p>
          <a:p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r>
              <a:rPr lang="en-US" dirty="0" smtClean="0"/>
              <a:t>=16uA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800" y="1905000"/>
            <a:ext cx="5613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0.2V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3468469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VGS=1.1V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For 16uA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Current Mirror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57200" y="2156936"/>
            <a:ext cx="2595586" cy="2872264"/>
            <a:chOff x="3581400" y="2004536"/>
            <a:chExt cx="2595586" cy="2872264"/>
          </a:xfrm>
        </p:grpSpPr>
        <p:grpSp>
          <p:nvGrpSpPr>
            <p:cNvPr id="65" name="Group 51"/>
            <p:cNvGrpSpPr/>
            <p:nvPr/>
          </p:nvGrpSpPr>
          <p:grpSpPr>
            <a:xfrm>
              <a:off x="5485664" y="4762968"/>
              <a:ext cx="152304" cy="113832"/>
              <a:chOff x="3505200" y="3886994"/>
              <a:chExt cx="457200" cy="305594"/>
            </a:xfrm>
          </p:grpSpPr>
          <p:cxnSp>
            <p:nvCxnSpPr>
              <p:cNvPr id="123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25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6" name="Group 30"/>
            <p:cNvGrpSpPr/>
            <p:nvPr/>
          </p:nvGrpSpPr>
          <p:grpSpPr>
            <a:xfrm flipH="1">
              <a:off x="5104281" y="4000943"/>
              <a:ext cx="459004" cy="762000"/>
              <a:chOff x="1902617" y="2133600"/>
              <a:chExt cx="459583" cy="762000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30"/>
            <p:cNvGrpSpPr/>
            <p:nvPr/>
          </p:nvGrpSpPr>
          <p:grpSpPr>
            <a:xfrm>
              <a:off x="4114842" y="4000943"/>
              <a:ext cx="458425" cy="762000"/>
              <a:chOff x="1902617" y="2133600"/>
              <a:chExt cx="459583" cy="7620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51"/>
            <p:cNvGrpSpPr/>
            <p:nvPr/>
          </p:nvGrpSpPr>
          <p:grpSpPr>
            <a:xfrm>
              <a:off x="4037864" y="4762968"/>
              <a:ext cx="152304" cy="113832"/>
              <a:chOff x="3505200" y="3886994"/>
              <a:chExt cx="457200" cy="305594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" name="Group 56"/>
            <p:cNvGrpSpPr/>
            <p:nvPr/>
          </p:nvGrpSpPr>
          <p:grpSpPr>
            <a:xfrm>
              <a:off x="3962400" y="2895600"/>
              <a:ext cx="304800" cy="762000"/>
              <a:chOff x="3505200" y="2438400"/>
              <a:chExt cx="304800" cy="762000"/>
            </a:xfrm>
          </p:grpSpPr>
          <p:cxnSp>
            <p:nvCxnSpPr>
              <p:cNvPr id="100" name="Straight Connector 99"/>
              <p:cNvCxnSpPr>
                <a:endCxn id="102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102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Rectangle 69"/>
            <p:cNvSpPr/>
            <p:nvPr/>
          </p:nvSpPr>
          <p:spPr>
            <a:xfrm>
              <a:off x="3581400" y="32004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71" name="Group 83"/>
            <p:cNvGrpSpPr/>
            <p:nvPr/>
          </p:nvGrpSpPr>
          <p:grpSpPr>
            <a:xfrm>
              <a:off x="3887352" y="2362200"/>
              <a:ext cx="456048" cy="304800"/>
              <a:chOff x="3429000" y="2133600"/>
              <a:chExt cx="457200" cy="305594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/>
            <p:cNvSpPr/>
            <p:nvPr/>
          </p:nvSpPr>
          <p:spPr>
            <a:xfrm>
              <a:off x="3789184" y="22068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16200000" flipH="1">
              <a:off x="5370612" y="3808954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4038603" y="3924743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000500" y="2781301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4495800" y="4381943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 flipV="1">
              <a:off x="4114800" y="3924742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4419599" y="4153344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5486400" y="42295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10000" y="42295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81" name="Object 7"/>
            <p:cNvGraphicFramePr>
              <a:graphicFrameLocks noChangeAspect="1"/>
            </p:cNvGraphicFramePr>
            <p:nvPr/>
          </p:nvGraphicFramePr>
          <p:xfrm>
            <a:off x="4038600" y="3848543"/>
            <a:ext cx="195263" cy="152400"/>
          </p:xfrm>
          <a:graphic>
            <a:graphicData uri="http://schemas.openxmlformats.org/presentationml/2006/ole">
              <p:oleObj spid="_x0000_s25653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82" name="Object 8"/>
            <p:cNvGraphicFramePr>
              <a:graphicFrameLocks noChangeAspect="1"/>
            </p:cNvGraphicFramePr>
            <p:nvPr/>
          </p:nvGraphicFramePr>
          <p:xfrm>
            <a:off x="4572000" y="4305743"/>
            <a:ext cx="195263" cy="152400"/>
          </p:xfrm>
          <a:graphic>
            <a:graphicData uri="http://schemas.openxmlformats.org/presentationml/2006/ole">
              <p:oleObj spid="_x0000_s25654" name="Equation" r:id="rId4" imgW="101512" imgH="101512" progId="Equation.3">
                <p:embed/>
              </p:oleObj>
            </a:graphicData>
          </a:graphic>
        </p:graphicFrame>
        <p:cxnSp>
          <p:nvCxnSpPr>
            <p:cNvPr id="83" name="Straight Connector 82"/>
            <p:cNvCxnSpPr/>
            <p:nvPr/>
          </p:nvCxnSpPr>
          <p:spPr>
            <a:xfrm rot="5400000">
              <a:off x="5563394" y="24376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5715000" y="2004536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85" name="Group 30"/>
            <p:cNvGrpSpPr/>
            <p:nvPr/>
          </p:nvGrpSpPr>
          <p:grpSpPr>
            <a:xfrm flipH="1">
              <a:off x="5105400" y="2895600"/>
              <a:ext cx="459004" cy="762000"/>
              <a:chOff x="1902617" y="2133600"/>
              <a:chExt cx="459583" cy="762000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 rot="5400000">
              <a:off x="3962401" y="3769367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5453063" y="311253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graphicFrame>
          <p:nvGraphicFramePr>
            <p:cNvPr id="88" name="Object 13"/>
            <p:cNvGraphicFramePr>
              <a:graphicFrameLocks noChangeAspect="1"/>
            </p:cNvGraphicFramePr>
            <p:nvPr/>
          </p:nvGraphicFramePr>
          <p:xfrm>
            <a:off x="5029200" y="3229366"/>
            <a:ext cx="195263" cy="152400"/>
          </p:xfrm>
          <a:graphic>
            <a:graphicData uri="http://schemas.openxmlformats.org/presentationml/2006/ole">
              <p:oleObj spid="_x0000_s25655" name="Equation" r:id="rId5" imgW="101512" imgH="101512" progId="Equation.3">
                <p:embed/>
              </p:oleObj>
            </a:graphicData>
          </a:graphic>
        </p:graphicFrame>
        <p:cxnSp>
          <p:nvCxnSpPr>
            <p:cNvPr id="89" name="Straight Connector 88"/>
            <p:cNvCxnSpPr/>
            <p:nvPr/>
          </p:nvCxnSpPr>
          <p:spPr>
            <a:xfrm rot="16200000" flipH="1">
              <a:off x="5370612" y="2706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4724400" y="31242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i="1" baseline="-25000" dirty="0"/>
            </a:p>
          </p:txBody>
        </p:sp>
      </p:grpSp>
      <p:sp>
        <p:nvSpPr>
          <p:cNvPr id="381" name="Rectangle 380"/>
          <p:cNvSpPr/>
          <p:nvPr/>
        </p:nvSpPr>
        <p:spPr>
          <a:xfrm>
            <a:off x="3657600" y="21336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Cascode</a:t>
            </a:r>
            <a:r>
              <a:rPr lang="en-US" dirty="0" smtClean="0">
                <a:solidFill>
                  <a:schemeClr val="accent3"/>
                </a:solidFill>
              </a:rPr>
              <a:t> Transistor!</a:t>
            </a:r>
          </a:p>
        </p:txBody>
      </p:sp>
      <p:sp>
        <p:nvSpPr>
          <p:cNvPr id="382" name="Oval 381"/>
          <p:cNvSpPr/>
          <p:nvPr/>
        </p:nvSpPr>
        <p:spPr>
          <a:xfrm>
            <a:off x="2057400" y="2995136"/>
            <a:ext cx="609600" cy="838200"/>
          </a:xfrm>
          <a:prstGeom prst="ellipse">
            <a:avLst/>
          </a:prstGeom>
          <a:solidFill>
            <a:schemeClr val="accent3">
              <a:lumMod val="40000"/>
              <a:lumOff val="60000"/>
              <a:alpha val="41000"/>
            </a:schemeClr>
          </a:solidFill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4" name="Straight Arrow Connector 383"/>
          <p:cNvCxnSpPr/>
          <p:nvPr/>
        </p:nvCxnSpPr>
        <p:spPr>
          <a:xfrm flipV="1">
            <a:off x="2819400" y="2514600"/>
            <a:ext cx="762000" cy="70913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Rectangle 385"/>
          <p:cNvSpPr/>
          <p:nvPr/>
        </p:nvSpPr>
        <p:spPr>
          <a:xfrm>
            <a:off x="3429000" y="4114800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V</a:t>
            </a:r>
            <a:r>
              <a:rPr lang="en-US" baseline="-25000" dirty="0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= </a:t>
            </a:r>
            <a:endParaRPr lang="en-US" dirty="0" smtClean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R</a:t>
            </a:r>
            <a:r>
              <a:rPr lang="en-US" baseline="-25000" dirty="0" err="1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(min)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R</a:t>
            </a:r>
            <a:r>
              <a:rPr lang="en-US" baseline="-25000" dirty="0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</p:txBody>
      </p:sp>
      <p:sp>
        <p:nvSpPr>
          <p:cNvPr id="389" name="Rectangle 388"/>
          <p:cNvSpPr/>
          <p:nvPr/>
        </p:nvSpPr>
        <p:spPr>
          <a:xfrm>
            <a:off x="304800" y="6019800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=N·M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5369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Current Mirror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09600" y="1828800"/>
            <a:ext cx="2595586" cy="3774434"/>
            <a:chOff x="6248400" y="609600"/>
            <a:chExt cx="2595586" cy="3774434"/>
          </a:xfrm>
        </p:grpSpPr>
        <p:grpSp>
          <p:nvGrpSpPr>
            <p:cNvPr id="85" name="Group 160"/>
            <p:cNvGrpSpPr/>
            <p:nvPr/>
          </p:nvGrpSpPr>
          <p:grpSpPr>
            <a:xfrm>
              <a:off x="6248400" y="609600"/>
              <a:ext cx="2595586" cy="3774434"/>
              <a:chOff x="3810000" y="2133600"/>
              <a:chExt cx="2595586" cy="3774434"/>
            </a:xfrm>
          </p:grpSpPr>
          <p:grpSp>
            <p:nvGrpSpPr>
              <p:cNvPr id="124" name="Group 51"/>
              <p:cNvGrpSpPr/>
              <p:nvPr/>
            </p:nvGrpSpPr>
            <p:grpSpPr>
              <a:xfrm>
                <a:off x="5714264" y="5794202"/>
                <a:ext cx="152304" cy="113832"/>
                <a:chOff x="3505200" y="3886994"/>
                <a:chExt cx="457200" cy="305594"/>
              </a:xfrm>
            </p:grpSpPr>
            <p:cxnSp>
              <p:nvCxnSpPr>
                <p:cNvPr id="197" name="Straight Connector 5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8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199" name="Straight Connector 7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8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9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8" name="Group 30"/>
              <p:cNvGrpSpPr/>
              <p:nvPr/>
            </p:nvGrpSpPr>
            <p:grpSpPr>
              <a:xfrm flipH="1">
                <a:off x="5332881" y="5032177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31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30"/>
              <p:cNvGrpSpPr/>
              <p:nvPr/>
            </p:nvGrpSpPr>
            <p:grpSpPr>
              <a:xfrm>
                <a:off x="4343442" y="5032177"/>
                <a:ext cx="458425" cy="762000"/>
                <a:chOff x="1902617" y="2133600"/>
                <a:chExt cx="459583" cy="762000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51"/>
              <p:cNvGrpSpPr/>
              <p:nvPr/>
            </p:nvGrpSpPr>
            <p:grpSpPr>
              <a:xfrm>
                <a:off x="4266464" y="5794202"/>
                <a:ext cx="152304" cy="113832"/>
                <a:chOff x="3505200" y="3886994"/>
                <a:chExt cx="457200" cy="305594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9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1" name="Group 56"/>
              <p:cNvGrpSpPr/>
              <p:nvPr/>
            </p:nvGrpSpPr>
            <p:grpSpPr>
              <a:xfrm>
                <a:off x="4191000" y="2822377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174" name="Straight Connector 173"/>
                <p:cNvCxnSpPr>
                  <a:endCxn id="176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>
                  <a:stCxn id="176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6" name="Oval 175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Rectangle 131"/>
              <p:cNvSpPr/>
              <p:nvPr/>
            </p:nvSpPr>
            <p:spPr>
              <a:xfrm>
                <a:off x="3810000" y="3127177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  <p:grpSp>
            <p:nvGrpSpPr>
              <p:cNvPr id="133" name="Group 83"/>
              <p:cNvGrpSpPr/>
              <p:nvPr/>
            </p:nvGrpSpPr>
            <p:grpSpPr>
              <a:xfrm>
                <a:off x="4115952" y="2288977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4" name="Rectangle 133"/>
              <p:cNvSpPr/>
              <p:nvPr/>
            </p:nvSpPr>
            <p:spPr>
              <a:xfrm>
                <a:off x="4017784" y="2133600"/>
                <a:ext cx="4780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i="1" baseline="-25000" dirty="0"/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599212" y="4840188"/>
                <a:ext cx="383978" cy="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4267203" y="4955977"/>
                <a:ext cx="152398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4229100" y="2708078"/>
                <a:ext cx="228600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4724400" y="5413177"/>
                <a:ext cx="609602" cy="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 flipV="1">
                <a:off x="4343400" y="4955976"/>
                <a:ext cx="533400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4648199" y="5184578"/>
                <a:ext cx="457201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>
              <a:xfrm>
                <a:off x="5715000" y="5260777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1400" i="1" baseline="-250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4038600" y="5260777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400" i="1" baseline="-25000" dirty="0"/>
              </a:p>
            </p:txBody>
          </p:sp>
          <p:graphicFrame>
            <p:nvGraphicFramePr>
              <p:cNvPr id="143" name="Object 7"/>
              <p:cNvGraphicFramePr>
                <a:graphicFrameLocks noChangeAspect="1"/>
              </p:cNvGraphicFramePr>
              <p:nvPr/>
            </p:nvGraphicFramePr>
            <p:xfrm>
              <a:off x="4267200" y="4879777"/>
              <a:ext cx="195263" cy="152400"/>
            </p:xfrm>
            <a:graphic>
              <a:graphicData uri="http://schemas.openxmlformats.org/presentationml/2006/ole">
                <p:oleObj spid="_x0000_s26677" name="Equation" r:id="rId3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44" name="Object 8"/>
              <p:cNvGraphicFramePr>
                <a:graphicFrameLocks noChangeAspect="1"/>
              </p:cNvGraphicFramePr>
              <p:nvPr/>
            </p:nvGraphicFramePr>
            <p:xfrm>
              <a:off x="4800600" y="5336977"/>
              <a:ext cx="195263" cy="152400"/>
            </p:xfrm>
            <a:graphic>
              <a:graphicData uri="http://schemas.openxmlformats.org/presentationml/2006/ole">
                <p:oleObj spid="_x0000_s26678" name="Equation" r:id="rId4" imgW="101512" imgH="101512" progId="Equation.3">
                  <p:embed/>
                </p:oleObj>
              </a:graphicData>
            </a:graphic>
          </p:graphicFrame>
          <p:cxnSp>
            <p:nvCxnSpPr>
              <p:cNvPr id="145" name="Straight Connector 144"/>
              <p:cNvCxnSpPr/>
              <p:nvPr/>
            </p:nvCxnSpPr>
            <p:spPr>
              <a:xfrm rot="5400000">
                <a:off x="5791994" y="3492738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Rectangle 145"/>
              <p:cNvSpPr/>
              <p:nvPr/>
            </p:nvSpPr>
            <p:spPr>
              <a:xfrm>
                <a:off x="5943600" y="3124200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baseline="-25000" dirty="0"/>
              </a:p>
            </p:txBody>
          </p:sp>
          <p:grpSp>
            <p:nvGrpSpPr>
              <p:cNvPr id="147" name="Group 30"/>
              <p:cNvGrpSpPr/>
              <p:nvPr/>
            </p:nvGrpSpPr>
            <p:grpSpPr>
              <a:xfrm flipH="1">
                <a:off x="5334000" y="38862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65" name="Straight Connector 164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31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30"/>
              <p:cNvGrpSpPr/>
              <p:nvPr/>
            </p:nvGrpSpPr>
            <p:grpSpPr>
              <a:xfrm>
                <a:off x="4343400" y="3886200"/>
                <a:ext cx="458425" cy="762000"/>
                <a:chOff x="1902617" y="2133600"/>
                <a:chExt cx="459583" cy="762000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4267203" y="3810000"/>
                <a:ext cx="152398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4724400" y="4267200"/>
                <a:ext cx="609602" cy="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 flipV="1">
                <a:off x="4343400" y="3809999"/>
                <a:ext cx="533400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4648199" y="4038601"/>
                <a:ext cx="457201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" name="Object 7"/>
              <p:cNvGraphicFramePr>
                <a:graphicFrameLocks noChangeAspect="1"/>
              </p:cNvGraphicFramePr>
              <p:nvPr/>
            </p:nvGraphicFramePr>
            <p:xfrm>
              <a:off x="4267200" y="3733800"/>
              <a:ext cx="195263" cy="152400"/>
            </p:xfrm>
            <a:graphic>
              <a:graphicData uri="http://schemas.openxmlformats.org/presentationml/2006/ole">
                <p:oleObj spid="_x0000_s26679" name="Equation" r:id="rId5" imgW="101512" imgH="101512" progId="Equation.3">
                  <p:embed/>
                </p:oleObj>
              </a:graphicData>
            </a:graphic>
          </p:graphicFrame>
          <p:cxnSp>
            <p:nvCxnSpPr>
              <p:cNvPr id="154" name="Straight Connector 153"/>
              <p:cNvCxnSpPr/>
              <p:nvPr/>
            </p:nvCxnSpPr>
            <p:spPr>
              <a:xfrm rot="5400000">
                <a:off x="4191001" y="4800601"/>
                <a:ext cx="304799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4191002" y="3733800"/>
                <a:ext cx="304797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Rectangle 155"/>
              <p:cNvSpPr/>
              <p:nvPr/>
            </p:nvSpPr>
            <p:spPr>
              <a:xfrm>
                <a:off x="5715000" y="4114800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1400" i="1" baseline="-25000" dirty="0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038600" y="4114800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1400" i="1" baseline="-25000" dirty="0"/>
              </a:p>
            </p:txBody>
          </p:sp>
        </p:grpSp>
        <p:cxnSp>
          <p:nvCxnSpPr>
            <p:cNvPr id="105" name="Straight Connector 104"/>
            <p:cNvCxnSpPr/>
            <p:nvPr/>
          </p:nvCxnSpPr>
          <p:spPr>
            <a:xfrm rot="16200000" flipH="1">
              <a:off x="8037612" y="2249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Oval 201"/>
          <p:cNvSpPr/>
          <p:nvPr/>
        </p:nvSpPr>
        <p:spPr>
          <a:xfrm>
            <a:off x="766786" y="3276600"/>
            <a:ext cx="1143000" cy="1143000"/>
          </a:xfrm>
          <a:prstGeom prst="ellipse">
            <a:avLst/>
          </a:prstGeom>
          <a:solidFill>
            <a:schemeClr val="accent3">
              <a:lumMod val="40000"/>
              <a:lumOff val="60000"/>
              <a:alpha val="41000"/>
            </a:schemeClr>
          </a:solidFill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1981200" y="1981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Generates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b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</a:p>
        </p:txBody>
      </p:sp>
      <p:cxnSp>
        <p:nvCxnSpPr>
          <p:cNvPr id="204" name="Straight Arrow Connector 203"/>
          <p:cNvCxnSpPr/>
          <p:nvPr/>
        </p:nvCxnSpPr>
        <p:spPr>
          <a:xfrm rot="5400000" flipH="1" flipV="1">
            <a:off x="1604986" y="2514600"/>
            <a:ext cx="685800" cy="53340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3429000" y="4114800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V</a:t>
            </a:r>
            <a:r>
              <a:rPr lang="en-US" baseline="-25000" dirty="0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R</a:t>
            </a:r>
            <a:r>
              <a:rPr lang="en-US" baseline="-25000" dirty="0" err="1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(min)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R</a:t>
            </a:r>
            <a:r>
              <a:rPr lang="en-US" baseline="-25000" dirty="0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304800" y="6019800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=N·M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1838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5185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Low-Voltage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Current Mirror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28600" y="1752600"/>
            <a:ext cx="2900386" cy="3774434"/>
            <a:chOff x="6858000" y="381000"/>
            <a:chExt cx="2900386" cy="3774434"/>
          </a:xfrm>
        </p:grpSpPr>
        <p:grpSp>
          <p:nvGrpSpPr>
            <p:cNvPr id="88" name="Group 51"/>
            <p:cNvGrpSpPr/>
            <p:nvPr/>
          </p:nvGrpSpPr>
          <p:grpSpPr>
            <a:xfrm>
              <a:off x="9067064" y="4041602"/>
              <a:ext cx="152304" cy="113832"/>
              <a:chOff x="3505200" y="3886994"/>
              <a:chExt cx="457200" cy="305594"/>
            </a:xfrm>
          </p:grpSpPr>
          <p:cxnSp>
            <p:nvCxnSpPr>
              <p:cNvPr id="162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64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9" name="Group 30"/>
            <p:cNvGrpSpPr/>
            <p:nvPr/>
          </p:nvGrpSpPr>
          <p:grpSpPr>
            <a:xfrm flipH="1">
              <a:off x="8685681" y="3279577"/>
              <a:ext cx="459004" cy="762000"/>
              <a:chOff x="1902617" y="2133600"/>
              <a:chExt cx="459583" cy="762000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30"/>
            <p:cNvGrpSpPr/>
            <p:nvPr/>
          </p:nvGrpSpPr>
          <p:grpSpPr>
            <a:xfrm>
              <a:off x="7696242" y="3279577"/>
              <a:ext cx="458425" cy="762000"/>
              <a:chOff x="1902617" y="2133600"/>
              <a:chExt cx="459583" cy="762000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51"/>
            <p:cNvGrpSpPr/>
            <p:nvPr/>
          </p:nvGrpSpPr>
          <p:grpSpPr>
            <a:xfrm>
              <a:off x="7619264" y="4041602"/>
              <a:ext cx="152304" cy="113832"/>
              <a:chOff x="3505200" y="3886994"/>
              <a:chExt cx="457200" cy="305594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21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2" name="Group 56"/>
            <p:cNvGrpSpPr/>
            <p:nvPr/>
          </p:nvGrpSpPr>
          <p:grpSpPr>
            <a:xfrm>
              <a:off x="7543800" y="1069777"/>
              <a:ext cx="304800" cy="762000"/>
              <a:chOff x="3505200" y="2438400"/>
              <a:chExt cx="304800" cy="762000"/>
            </a:xfrm>
          </p:grpSpPr>
          <p:cxnSp>
            <p:nvCxnSpPr>
              <p:cNvPr id="139" name="Straight Connector 138"/>
              <p:cNvCxnSpPr>
                <a:endCxn id="141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41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2" name="Straight Connector 141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166"/>
            <p:cNvSpPr/>
            <p:nvPr/>
          </p:nvSpPr>
          <p:spPr>
            <a:xfrm>
              <a:off x="7162800" y="13745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94" name="Group 83"/>
            <p:cNvGrpSpPr/>
            <p:nvPr/>
          </p:nvGrpSpPr>
          <p:grpSpPr>
            <a:xfrm>
              <a:off x="7468752" y="536377"/>
              <a:ext cx="456048" cy="304800"/>
              <a:chOff x="3429000" y="2133600"/>
              <a:chExt cx="457200" cy="305594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Rectangle 94"/>
            <p:cNvSpPr/>
            <p:nvPr/>
          </p:nvSpPr>
          <p:spPr>
            <a:xfrm>
              <a:off x="7370584" y="3810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96" name="Straight Connector 169"/>
            <p:cNvCxnSpPr/>
            <p:nvPr/>
          </p:nvCxnSpPr>
          <p:spPr>
            <a:xfrm rot="16200000" flipH="1">
              <a:off x="8952012" y="3087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7620003" y="32033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7581900" y="9554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>
              <a:off x="8077200" y="36605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7732812" y="3163790"/>
              <a:ext cx="993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9067800" y="35081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391400" y="35081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03" name="Object 7"/>
            <p:cNvGraphicFramePr>
              <a:graphicFrameLocks noChangeAspect="1"/>
            </p:cNvGraphicFramePr>
            <p:nvPr/>
          </p:nvGraphicFramePr>
          <p:xfrm>
            <a:off x="7162800" y="2438400"/>
            <a:ext cx="195263" cy="152400"/>
          </p:xfrm>
          <a:graphic>
            <a:graphicData uri="http://schemas.openxmlformats.org/presentationml/2006/ole">
              <p:oleObj spid="_x0000_s27701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104" name="Object 8"/>
            <p:cNvGraphicFramePr>
              <a:graphicFrameLocks noChangeAspect="1"/>
            </p:cNvGraphicFramePr>
            <p:nvPr/>
          </p:nvGraphicFramePr>
          <p:xfrm>
            <a:off x="8153400" y="3584377"/>
            <a:ext cx="195263" cy="152400"/>
          </p:xfrm>
          <a:graphic>
            <a:graphicData uri="http://schemas.openxmlformats.org/presentationml/2006/ole">
              <p:oleObj spid="_x0000_s27702" name="Equation" r:id="rId4" imgW="101512" imgH="101512" progId="Equation.3">
                <p:embed/>
              </p:oleObj>
            </a:graphicData>
          </a:graphic>
        </p:graphicFrame>
        <p:cxnSp>
          <p:nvCxnSpPr>
            <p:cNvPr id="105" name="Straight Connector 104"/>
            <p:cNvCxnSpPr/>
            <p:nvPr/>
          </p:nvCxnSpPr>
          <p:spPr>
            <a:xfrm rot="5400000">
              <a:off x="9144794" y="17401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9296400" y="13716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107" name="Group 30"/>
            <p:cNvGrpSpPr/>
            <p:nvPr/>
          </p:nvGrpSpPr>
          <p:grpSpPr>
            <a:xfrm flipH="1">
              <a:off x="8686800" y="2133600"/>
              <a:ext cx="459004" cy="762000"/>
              <a:chOff x="1902617" y="2133600"/>
              <a:chExt cx="459583" cy="762000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83"/>
            <p:cNvCxnSpPr/>
            <p:nvPr/>
          </p:nvCxnSpPr>
          <p:spPr>
            <a:xfrm rot="16200000" flipH="1">
              <a:off x="7620003" y="20574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84"/>
            <p:cNvCxnSpPr/>
            <p:nvPr/>
          </p:nvCxnSpPr>
          <p:spPr>
            <a:xfrm rot="10800000">
              <a:off x="7391400" y="2514600"/>
              <a:ext cx="12954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0800000" flipV="1">
              <a:off x="7696200" y="2057399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8077199" y="2209801"/>
              <a:ext cx="304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2" name="Object 7"/>
            <p:cNvGraphicFramePr>
              <a:graphicFrameLocks noChangeAspect="1"/>
            </p:cNvGraphicFramePr>
            <p:nvPr/>
          </p:nvGraphicFramePr>
          <p:xfrm>
            <a:off x="7620000" y="1981200"/>
            <a:ext cx="195263" cy="152400"/>
          </p:xfrm>
          <a:graphic>
            <a:graphicData uri="http://schemas.openxmlformats.org/presentationml/2006/ole">
              <p:oleObj spid="_x0000_s27703" name="Equation" r:id="rId5" imgW="101512" imgH="101512" progId="Equation.3">
                <p:embed/>
              </p:oleObj>
            </a:graphicData>
          </a:graphic>
        </p:graphicFrame>
        <p:cxnSp>
          <p:nvCxnSpPr>
            <p:cNvPr id="113" name="Straight Connector 112"/>
            <p:cNvCxnSpPr/>
            <p:nvPr/>
          </p:nvCxnSpPr>
          <p:spPr>
            <a:xfrm rot="5400000">
              <a:off x="7543801" y="30480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7543802" y="1981200"/>
              <a:ext cx="30479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9067800" y="23622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696200" y="2590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6200000" flipH="1">
              <a:off x="8952012" y="20207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30"/>
            <p:cNvGrpSpPr/>
            <p:nvPr/>
          </p:nvGrpSpPr>
          <p:grpSpPr>
            <a:xfrm flipH="1">
              <a:off x="7239000" y="2133600"/>
              <a:ext cx="459004" cy="762000"/>
              <a:chOff x="1902617" y="2133600"/>
              <a:chExt cx="459583" cy="762000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435"/>
            <p:cNvGrpSpPr/>
            <p:nvPr/>
          </p:nvGrpSpPr>
          <p:grpSpPr>
            <a:xfrm>
              <a:off x="8153400" y="2362200"/>
              <a:ext cx="152400" cy="304800"/>
              <a:chOff x="6400800" y="2819400"/>
              <a:chExt cx="152400" cy="304800"/>
            </a:xfrm>
          </p:grpSpPr>
          <p:sp>
            <p:nvSpPr>
              <p:cNvPr id="121" name="Arc 120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6858000" y="23622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i="1" baseline="-25000" dirty="0"/>
            </a:p>
          </p:txBody>
        </p:sp>
      </p:grpSp>
      <p:sp>
        <p:nvSpPr>
          <p:cNvPr id="173" name="Rectangle 172"/>
          <p:cNvSpPr/>
          <p:nvPr/>
        </p:nvSpPr>
        <p:spPr>
          <a:xfrm>
            <a:off x="3429000" y="4114800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V</a:t>
            </a:r>
            <a:r>
              <a:rPr lang="en-US" baseline="-25000" dirty="0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R</a:t>
            </a:r>
            <a:r>
              <a:rPr lang="en-US" baseline="-25000" dirty="0" err="1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(min)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R</a:t>
            </a:r>
            <a:r>
              <a:rPr lang="en-US" baseline="-25000" dirty="0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04800" y="6019800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=N·M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5165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5046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Self-Biased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Current Mirror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447800"/>
            <a:ext cx="2595586" cy="4231634"/>
            <a:chOff x="3581400" y="1143000"/>
            <a:chExt cx="2595586" cy="4231634"/>
          </a:xfrm>
        </p:grpSpPr>
        <p:grpSp>
          <p:nvGrpSpPr>
            <p:cNvPr id="10" name="Group 51"/>
            <p:cNvGrpSpPr/>
            <p:nvPr/>
          </p:nvGrpSpPr>
          <p:grpSpPr>
            <a:xfrm>
              <a:off x="5485664" y="5260802"/>
              <a:ext cx="152304" cy="113832"/>
              <a:chOff x="3505200" y="3886994"/>
              <a:chExt cx="457200" cy="305594"/>
            </a:xfrm>
          </p:grpSpPr>
          <p:cxnSp>
            <p:nvCxnSpPr>
              <p:cNvPr id="99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1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30"/>
            <p:cNvGrpSpPr/>
            <p:nvPr/>
          </p:nvGrpSpPr>
          <p:grpSpPr>
            <a:xfrm flipH="1">
              <a:off x="5104281" y="4498777"/>
              <a:ext cx="459004" cy="762000"/>
              <a:chOff x="1902617" y="2133600"/>
              <a:chExt cx="459583" cy="76200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0"/>
            <p:cNvGrpSpPr/>
            <p:nvPr/>
          </p:nvGrpSpPr>
          <p:grpSpPr>
            <a:xfrm>
              <a:off x="4114842" y="4498777"/>
              <a:ext cx="458425" cy="762000"/>
              <a:chOff x="1902617" y="2133600"/>
              <a:chExt cx="459583" cy="762000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1"/>
            <p:cNvGrpSpPr/>
            <p:nvPr/>
          </p:nvGrpSpPr>
          <p:grpSpPr>
            <a:xfrm>
              <a:off x="4037864" y="5260802"/>
              <a:ext cx="152304" cy="113832"/>
              <a:chOff x="3505200" y="3886994"/>
              <a:chExt cx="457200" cy="305594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6"/>
            <p:cNvGrpSpPr/>
            <p:nvPr/>
          </p:nvGrpSpPr>
          <p:grpSpPr>
            <a:xfrm>
              <a:off x="3962400" y="1831777"/>
              <a:ext cx="304800" cy="762000"/>
              <a:chOff x="3505200" y="2438400"/>
              <a:chExt cx="304800" cy="762000"/>
            </a:xfrm>
          </p:grpSpPr>
          <p:cxnSp>
            <p:nvCxnSpPr>
              <p:cNvPr id="76" name="Straight Connector 75"/>
              <p:cNvCxnSpPr>
                <a:endCxn id="78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78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Oval 77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3581400" y="21365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16" name="Group 83"/>
            <p:cNvGrpSpPr/>
            <p:nvPr/>
          </p:nvGrpSpPr>
          <p:grpSpPr>
            <a:xfrm>
              <a:off x="3887352" y="1298377"/>
              <a:ext cx="456048" cy="304800"/>
              <a:chOff x="3429000" y="2133600"/>
              <a:chExt cx="457200" cy="305594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789184" y="11430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5370612" y="4532410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038603" y="4648199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4000500" y="17174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4495800" y="48797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2819400"/>
              <a:ext cx="838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265712" y="4497290"/>
              <a:ext cx="7649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486400" y="4727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10000" y="4727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4038600" y="3505200"/>
            <a:ext cx="195263" cy="152400"/>
          </p:xfrm>
          <a:graphic>
            <a:graphicData uri="http://schemas.openxmlformats.org/presentationml/2006/ole">
              <p:oleObj spid="_x0000_s28725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27" name="Object 8"/>
            <p:cNvGraphicFramePr>
              <a:graphicFrameLocks noChangeAspect="1"/>
            </p:cNvGraphicFramePr>
            <p:nvPr/>
          </p:nvGraphicFramePr>
          <p:xfrm>
            <a:off x="4572000" y="4803577"/>
            <a:ext cx="195263" cy="152400"/>
          </p:xfrm>
          <a:graphic>
            <a:graphicData uri="http://schemas.openxmlformats.org/presentationml/2006/ole">
              <p:oleObj spid="_x0000_s28726" name="Equation" r:id="rId4" imgW="101512" imgH="101512" progId="Equation.3">
                <p:embed/>
              </p:oleObj>
            </a:graphicData>
          </a:graphic>
        </p:graphicFrame>
        <p:cxnSp>
          <p:nvCxnSpPr>
            <p:cNvPr id="28" name="Straight Connector 27"/>
            <p:cNvCxnSpPr/>
            <p:nvPr/>
          </p:nvCxnSpPr>
          <p:spPr>
            <a:xfrm rot="5400000">
              <a:off x="5563394" y="3184960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715000" y="25908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30" name="Group 30"/>
            <p:cNvGrpSpPr/>
            <p:nvPr/>
          </p:nvGrpSpPr>
          <p:grpSpPr>
            <a:xfrm flipH="1">
              <a:off x="5105400" y="3578422"/>
              <a:ext cx="459004" cy="762000"/>
              <a:chOff x="1902617" y="2133600"/>
              <a:chExt cx="459583" cy="76200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4114800" y="3578422"/>
              <a:ext cx="458425" cy="762000"/>
              <a:chOff x="1902617" y="2133600"/>
              <a:chExt cx="459583" cy="7620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rot="16200000" flipH="1">
              <a:off x="4038603" y="28194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4495800" y="3959422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4114800" y="35814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4381502" y="3390899"/>
              <a:ext cx="11429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7"/>
            <p:cNvGraphicFramePr>
              <a:graphicFrameLocks noChangeAspect="1"/>
            </p:cNvGraphicFramePr>
            <p:nvPr/>
          </p:nvGraphicFramePr>
          <p:xfrm>
            <a:off x="4038600" y="2743200"/>
            <a:ext cx="195263" cy="152400"/>
          </p:xfrm>
          <a:graphic>
            <a:graphicData uri="http://schemas.openxmlformats.org/presentationml/2006/ole">
              <p:oleObj spid="_x0000_s28727" name="Equation" r:id="rId5" imgW="101512" imgH="101512" progId="Equation.3">
                <p:embed/>
              </p:oleObj>
            </a:graphicData>
          </a:graphic>
        </p:graphicFrame>
        <p:cxnSp>
          <p:nvCxnSpPr>
            <p:cNvPr id="37" name="Straight Connector 36"/>
            <p:cNvCxnSpPr/>
            <p:nvPr/>
          </p:nvCxnSpPr>
          <p:spPr>
            <a:xfrm rot="5400000">
              <a:off x="3962401" y="4492823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962402" y="2743200"/>
              <a:ext cx="30479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486400" y="380702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10000" y="3807022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16200000" flipH="1">
              <a:off x="5370612" y="3465610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20"/>
            <p:cNvGrpSpPr/>
            <p:nvPr/>
          </p:nvGrpSpPr>
          <p:grpSpPr>
            <a:xfrm>
              <a:off x="4038600" y="2895600"/>
              <a:ext cx="152400" cy="685800"/>
              <a:chOff x="2667000" y="2971800"/>
              <a:chExt cx="152400" cy="6858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Rectangle 42"/>
            <p:cNvSpPr/>
            <p:nvPr/>
          </p:nvSpPr>
          <p:spPr>
            <a:xfrm>
              <a:off x="3732964" y="3048000"/>
              <a:ext cx="38183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400" i="1" baseline="-25000" dirty="0"/>
            </a:p>
          </p:txBody>
        </p:sp>
        <p:grpSp>
          <p:nvGrpSpPr>
            <p:cNvPr id="44" name="Group 339"/>
            <p:cNvGrpSpPr/>
            <p:nvPr/>
          </p:nvGrpSpPr>
          <p:grpSpPr>
            <a:xfrm rot="5400000">
              <a:off x="4495800" y="3886200"/>
              <a:ext cx="304800" cy="152400"/>
              <a:chOff x="6248400" y="4800600"/>
              <a:chExt cx="304800" cy="152400"/>
            </a:xfrm>
          </p:grpSpPr>
          <p:sp>
            <p:nvSpPr>
              <p:cNvPr id="46" name="Arc 45"/>
              <p:cNvSpPr/>
              <p:nvPr/>
            </p:nvSpPr>
            <p:spPr>
              <a:xfrm>
                <a:off x="6248400" y="4800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Arc 46"/>
              <p:cNvSpPr/>
              <p:nvPr/>
            </p:nvSpPr>
            <p:spPr>
              <a:xfrm flipH="1">
                <a:off x="6248400" y="4800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rot="5400000">
              <a:off x="4532412" y="3697188"/>
              <a:ext cx="23157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Oval 104"/>
          <p:cNvSpPr/>
          <p:nvPr/>
        </p:nvSpPr>
        <p:spPr>
          <a:xfrm>
            <a:off x="690586" y="3200400"/>
            <a:ext cx="604814" cy="609600"/>
          </a:xfrm>
          <a:prstGeom prst="ellipse">
            <a:avLst/>
          </a:prstGeom>
          <a:solidFill>
            <a:schemeClr val="accent3">
              <a:lumMod val="40000"/>
              <a:lumOff val="60000"/>
              <a:alpha val="41000"/>
            </a:schemeClr>
          </a:solidFill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752600" y="22098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Generates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b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 rot="5400000">
            <a:off x="1181100" y="2628902"/>
            <a:ext cx="762002" cy="53339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3429000" y="4114800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V</a:t>
            </a:r>
            <a:r>
              <a:rPr lang="en-US" baseline="-25000" dirty="0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R</a:t>
            </a:r>
            <a:r>
              <a:rPr lang="en-US" baseline="-25000" dirty="0" err="1" smtClean="0">
                <a:solidFill>
                  <a:schemeClr val="accent3"/>
                </a:solidFill>
              </a:rPr>
              <a:t>in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(min) 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R</a:t>
            </a:r>
            <a:r>
              <a:rPr lang="en-US" baseline="-25000" dirty="0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 = 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04800" y="6019800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=N·M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1807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397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193</cp:revision>
  <dcterms:created xsi:type="dcterms:W3CDTF">2008-07-16T15:24:16Z</dcterms:created>
  <dcterms:modified xsi:type="dcterms:W3CDTF">2015-10-05T03:32:41Z</dcterms:modified>
</cp:coreProperties>
</file>