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1" r:id="rId2"/>
    <p:sldId id="344" r:id="rId3"/>
    <p:sldId id="345" r:id="rId4"/>
    <p:sldId id="346" r:id="rId5"/>
    <p:sldId id="348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103" d="100"/>
          <a:sy n="103" d="100"/>
        </p:scale>
        <p:origin x="1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Current Mirrors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62000" y="1371600"/>
            <a:ext cx="685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Current Mirrors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Chp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. #4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Low-Voltage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Cascode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Current Mirror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Low-Voltage Current Mirror with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OpAmps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Design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Problem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6" name="Right Arrow 105"/>
          <p:cNvSpPr/>
          <p:nvPr/>
        </p:nvSpPr>
        <p:spPr>
          <a:xfrm rot="4500000">
            <a:off x="5375983" y="1410196"/>
            <a:ext cx="265848" cy="281533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029200" y="3310592"/>
            <a:ext cx="350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Design specifications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input voltage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output voltage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input resistance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output resistance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current gain</a:t>
            </a:r>
          </a:p>
        </p:txBody>
      </p:sp>
    </p:spTree>
    <p:extLst>
      <p:ext uri="{BB962C8B-B14F-4D97-AF65-F5344CB8AC3E}">
        <p14:creationId xmlns:p14="http://schemas.microsoft.com/office/powerpoint/2010/main" val="25628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#1 -b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874" y="1514475"/>
            <a:ext cx="674212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Rectangle 64"/>
          <p:cNvSpPr/>
          <p:nvPr/>
        </p:nvSpPr>
        <p:spPr>
          <a:xfrm>
            <a:off x="381001" y="1186696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Using the (W/L)s obtained part I, does de </a:t>
            </a:r>
            <a:r>
              <a:rPr lang="en-US" dirty="0" err="1" smtClean="0"/>
              <a:t>cascode</a:t>
            </a:r>
            <a:r>
              <a:rPr lang="en-US" dirty="0" smtClean="0"/>
              <a:t> current mirror still behaves properly for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bias</a:t>
            </a:r>
            <a:r>
              <a:rPr lang="en-US" dirty="0" smtClean="0"/>
              <a:t>=40kΩ? Justify you answer.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57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#1 -c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874" y="1514475"/>
            <a:ext cx="674212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Rectangle 64"/>
          <p:cNvSpPr/>
          <p:nvPr/>
        </p:nvSpPr>
        <p:spPr>
          <a:xfrm>
            <a:off x="381001" y="1186696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Assuming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bias</a:t>
            </a:r>
            <a:r>
              <a:rPr lang="en-US" dirty="0" smtClean="0"/>
              <a:t>=10uA,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r>
              <a:rPr lang="en-US" dirty="0" smtClean="0"/>
              <a:t>=1.8V, design  transistors M</a:t>
            </a:r>
            <a:r>
              <a:rPr lang="en-US" baseline="-25000" dirty="0" smtClean="0"/>
              <a:t>6-13</a:t>
            </a:r>
            <a:r>
              <a:rPr lang="en-US" dirty="0" smtClean="0"/>
              <a:t> such that</a:t>
            </a:r>
            <a:endParaRPr lang="en-US" sz="1600" dirty="0" smtClean="0"/>
          </a:p>
          <a:p>
            <a:pPr lvl="1"/>
            <a:r>
              <a:rPr lang="en-US" dirty="0" smtClean="0"/>
              <a:t>|A</a:t>
            </a:r>
            <a:r>
              <a:rPr lang="en-US" baseline="-25000" dirty="0" smtClean="0"/>
              <a:t>v</a:t>
            </a:r>
            <a:r>
              <a:rPr lang="en-US" dirty="0" smtClean="0"/>
              <a:t>|&gt;30V/V</a:t>
            </a:r>
            <a:endParaRPr lang="en-US" sz="1600" dirty="0" smtClean="0"/>
          </a:p>
          <a:p>
            <a:pPr lvl="1"/>
            <a:r>
              <a:rPr lang="en-US" dirty="0" smtClean="0"/>
              <a:t>Output Voltage Range = 1.3V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59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#1 -d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9874" y="1514475"/>
            <a:ext cx="674212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Rectangle 64"/>
          <p:cNvSpPr/>
          <p:nvPr/>
        </p:nvSpPr>
        <p:spPr>
          <a:xfrm>
            <a:off x="381001" y="1186696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Using the (W/L)s obtained on part III, find the possible voltage range for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r>
              <a:rPr lang="en-US" dirty="0" smtClean="0"/>
              <a:t> such that the circuit still behaves properly.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70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Homework #2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1219200"/>
            <a:ext cx="8153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Design the </a:t>
            </a:r>
            <a:r>
              <a:rPr lang="en-US" sz="2000" dirty="0" err="1" smtClean="0"/>
              <a:t>cascode</a:t>
            </a:r>
            <a:r>
              <a:rPr lang="en-US" sz="2000" dirty="0" smtClean="0"/>
              <a:t> current mirror for the following specifications: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 smtClean="0"/>
              <a:t>I</a:t>
            </a:r>
            <a:r>
              <a:rPr lang="en-US" sz="2000" baseline="-25000" dirty="0" err="1" smtClean="0"/>
              <a:t>out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2·I</a:t>
            </a:r>
            <a:r>
              <a:rPr lang="en-US" sz="2000" baseline="-25000" dirty="0" smtClean="0"/>
              <a:t>in</a:t>
            </a:r>
            <a:r>
              <a:rPr lang="en-US" sz="2000" dirty="0" smtClean="0"/>
              <a:t>=[0-10] µA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(min) &lt; 0.5V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in</a:t>
            </a:r>
            <a:r>
              <a:rPr lang="en-US" sz="2000" dirty="0" smtClean="0"/>
              <a:t> &lt; 0.9V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81000" y="3124200"/>
            <a:ext cx="419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3"/>
                </a:solidFill>
              </a:rPr>
              <a:t>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2</a:t>
            </a:r>
            <a:r>
              <a:rPr lang="en-US" sz="1600" dirty="0" smtClean="0">
                <a:solidFill>
                  <a:schemeClr val="accent3"/>
                </a:solidFill>
              </a:rPr>
              <a:t>=2·M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sz="1600" dirty="0" smtClean="0">
                <a:solidFill>
                  <a:schemeClr val="accent3"/>
                </a:solidFill>
              </a:rPr>
              <a:t>(min)=V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ds1</a:t>
            </a:r>
            <a:r>
              <a:rPr lang="en-US" sz="1600" dirty="0" smtClean="0">
                <a:solidFill>
                  <a:schemeClr val="accent3"/>
                </a:solidFill>
              </a:rPr>
              <a:t>(sat)+V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ds2</a:t>
            </a:r>
            <a:r>
              <a:rPr lang="en-US" sz="1600" dirty="0" smtClean="0">
                <a:solidFill>
                  <a:schemeClr val="accent3"/>
                </a:solidFill>
              </a:rPr>
              <a:t>(sat) = 0.5V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Choose 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ds1</a:t>
            </a:r>
            <a:r>
              <a:rPr lang="en-US" sz="1600" dirty="0" smtClean="0">
                <a:solidFill>
                  <a:schemeClr val="accent3"/>
                </a:solidFill>
              </a:rPr>
              <a:t>(sat)=V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ds2</a:t>
            </a:r>
            <a:r>
              <a:rPr lang="en-US" sz="1600" dirty="0" smtClean="0">
                <a:solidFill>
                  <a:schemeClr val="accent3"/>
                </a:solidFill>
              </a:rPr>
              <a:t>(sat)=0.25V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Find W/L for 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4</a:t>
            </a:r>
            <a:r>
              <a:rPr lang="en-US" sz="1600" dirty="0" smtClean="0">
                <a:solidFill>
                  <a:schemeClr val="accent3"/>
                </a:solidFill>
              </a:rPr>
              <a:t>,M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2</a:t>
            </a:r>
            <a:r>
              <a:rPr lang="en-US" sz="1600" dirty="0" smtClean="0">
                <a:solidFill>
                  <a:schemeClr val="accent3"/>
                </a:solidFill>
              </a:rPr>
              <a:t>, and 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in</a:t>
            </a:r>
            <a:r>
              <a:rPr lang="en-US" sz="1600" dirty="0" smtClean="0">
                <a:solidFill>
                  <a:schemeClr val="accent3"/>
                </a:solidFill>
              </a:rPr>
              <a:t>(max)=V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gs1</a:t>
            </a:r>
            <a:r>
              <a:rPr lang="en-US" sz="1600" dirty="0" smtClean="0">
                <a:solidFill>
                  <a:schemeClr val="accent3"/>
                </a:solidFill>
              </a:rPr>
              <a:t>=V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ton</a:t>
            </a:r>
            <a:r>
              <a:rPr lang="en-US" sz="1600" dirty="0" smtClean="0">
                <a:solidFill>
                  <a:schemeClr val="accent3"/>
                </a:solidFill>
              </a:rPr>
              <a:t>+V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ds1</a:t>
            </a:r>
            <a:r>
              <a:rPr lang="en-US" sz="1600" dirty="0" smtClean="0">
                <a:solidFill>
                  <a:schemeClr val="accent3"/>
                </a:solidFill>
              </a:rPr>
              <a:t>(sat)=0.95V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does not satisfy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ds1</a:t>
            </a:r>
            <a:r>
              <a:rPr lang="en-US" sz="1600" dirty="0" smtClean="0">
                <a:solidFill>
                  <a:schemeClr val="accent3"/>
                </a:solidFill>
              </a:rPr>
              <a:t>(sat)=0.2V in order to satisfy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Find new W/L for 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1</a:t>
            </a:r>
            <a:r>
              <a:rPr lang="en-US" sz="1600" dirty="0" smtClean="0">
                <a:solidFill>
                  <a:schemeClr val="accent3"/>
                </a:solidFill>
              </a:rPr>
              <a:t> and 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gs3</a:t>
            </a:r>
            <a:r>
              <a:rPr lang="en-US" sz="1600" dirty="0" smtClean="0">
                <a:solidFill>
                  <a:schemeClr val="accent3"/>
                </a:solidFill>
              </a:rPr>
              <a:t>=V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gs4</a:t>
            </a:r>
            <a:r>
              <a:rPr lang="en-US" sz="1600" dirty="0" smtClean="0">
                <a:solidFill>
                  <a:schemeClr val="accent3"/>
                </a:solidFill>
              </a:rPr>
              <a:t>+V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ds2</a:t>
            </a:r>
            <a:r>
              <a:rPr lang="en-US" sz="1600" dirty="0" smtClean="0">
                <a:solidFill>
                  <a:schemeClr val="accent3"/>
                </a:solidFill>
              </a:rPr>
              <a:t>(sat)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ds3</a:t>
            </a:r>
            <a:r>
              <a:rPr lang="en-US" sz="1600" dirty="0" smtClean="0">
                <a:solidFill>
                  <a:schemeClr val="accent3"/>
                </a:solidFill>
              </a:rPr>
              <a:t>(sat)=V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ds4</a:t>
            </a:r>
            <a:r>
              <a:rPr lang="en-US" sz="1600" dirty="0" smtClean="0">
                <a:solidFill>
                  <a:schemeClr val="accent3"/>
                </a:solidFill>
              </a:rPr>
              <a:t>(sat)+V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ds2</a:t>
            </a:r>
            <a:r>
              <a:rPr lang="en-US" sz="1600" dirty="0" smtClean="0">
                <a:solidFill>
                  <a:schemeClr val="accent3"/>
                </a:solidFill>
              </a:rPr>
              <a:t>(sat)=0.45V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3"/>
                </a:solidFill>
              </a:rPr>
              <a:t>Find W/L for M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3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600" dirty="0" smtClean="0">
              <a:solidFill>
                <a:schemeClr val="accent3"/>
              </a:solidFill>
            </a:endParaRPr>
          </a:p>
        </p:txBody>
      </p:sp>
      <p:grpSp>
        <p:nvGrpSpPr>
          <p:cNvPr id="5" name="Group 151"/>
          <p:cNvGrpSpPr/>
          <p:nvPr/>
        </p:nvGrpSpPr>
        <p:grpSpPr>
          <a:xfrm>
            <a:off x="4118888" y="2057400"/>
            <a:ext cx="4491712" cy="3774434"/>
            <a:chOff x="2518688" y="1447800"/>
            <a:chExt cx="4491712" cy="3774434"/>
          </a:xfrm>
        </p:grpSpPr>
        <p:grpSp>
          <p:nvGrpSpPr>
            <p:cNvPr id="6" name="Group 51"/>
            <p:cNvGrpSpPr/>
            <p:nvPr/>
          </p:nvGrpSpPr>
          <p:grpSpPr>
            <a:xfrm>
              <a:off x="58666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244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46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30"/>
            <p:cNvGrpSpPr/>
            <p:nvPr/>
          </p:nvGrpSpPr>
          <p:grpSpPr>
            <a:xfrm flipH="1">
              <a:off x="5485281" y="4346377"/>
              <a:ext cx="459004" cy="762000"/>
              <a:chOff x="1902617" y="2133600"/>
              <a:chExt cx="459583" cy="7620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0"/>
            <p:cNvGrpSpPr/>
            <p:nvPr/>
          </p:nvGrpSpPr>
          <p:grpSpPr>
            <a:xfrm>
              <a:off x="4495842" y="4346377"/>
              <a:ext cx="458425" cy="762000"/>
              <a:chOff x="1902617" y="2133600"/>
              <a:chExt cx="459583" cy="762000"/>
            </a:xfrm>
          </p:grpSpPr>
          <p:cxnSp>
            <p:nvCxnSpPr>
              <p:cNvPr id="230" name="Straight Connector 22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1"/>
            <p:cNvGrpSpPr/>
            <p:nvPr/>
          </p:nvGrpSpPr>
          <p:grpSpPr>
            <a:xfrm>
              <a:off x="44188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oup 56"/>
            <p:cNvGrpSpPr/>
            <p:nvPr/>
          </p:nvGrpSpPr>
          <p:grpSpPr>
            <a:xfrm>
              <a:off x="2971800" y="2136577"/>
              <a:ext cx="304800" cy="762000"/>
              <a:chOff x="3505200" y="2438400"/>
              <a:chExt cx="304800" cy="762000"/>
            </a:xfrm>
          </p:grpSpPr>
          <p:cxnSp>
            <p:nvCxnSpPr>
              <p:cNvPr id="221" name="Straight Connector 220"/>
              <p:cNvCxnSpPr>
                <a:endCxn id="223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stCxn id="223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Oval 222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4" name="Straight Connector 223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Rectangle 157"/>
            <p:cNvSpPr/>
            <p:nvPr/>
          </p:nvSpPr>
          <p:spPr>
            <a:xfrm>
              <a:off x="2518688" y="2441377"/>
              <a:ext cx="529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bias</a:t>
              </a:r>
              <a:endParaRPr lang="en-US" baseline="-25000" dirty="0"/>
            </a:p>
          </p:txBody>
        </p:sp>
        <p:grpSp>
          <p:nvGrpSpPr>
            <p:cNvPr id="16" name="Group 83"/>
            <p:cNvGrpSpPr/>
            <p:nvPr/>
          </p:nvGrpSpPr>
          <p:grpSpPr>
            <a:xfrm>
              <a:off x="2896752" y="1603177"/>
              <a:ext cx="456048" cy="304800"/>
              <a:chOff x="3429000" y="2133600"/>
              <a:chExt cx="457200" cy="305594"/>
            </a:xfrm>
          </p:grpSpPr>
          <p:cxnSp>
            <p:nvCxnSpPr>
              <p:cNvPr id="219" name="Straight Connector 21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0" name="Rectangle 159"/>
            <p:cNvSpPr/>
            <p:nvPr/>
          </p:nvSpPr>
          <p:spPr>
            <a:xfrm>
              <a:off x="2798584" y="14478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61" name="Straight Connector 160"/>
            <p:cNvCxnSpPr/>
            <p:nvPr/>
          </p:nvCxnSpPr>
          <p:spPr>
            <a:xfrm rot="16200000" flipH="1">
              <a:off x="5751612" y="4154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16200000" flipH="1">
              <a:off x="4419603" y="42701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16200000" flipH="1">
              <a:off x="3009900" y="20222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0800000">
              <a:off x="4876800" y="47273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4761011" y="4459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58674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1910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68" name="Object 8"/>
            <p:cNvGraphicFramePr>
              <a:graphicFrameLocks noChangeAspect="1"/>
            </p:cNvGraphicFramePr>
            <p:nvPr/>
          </p:nvGraphicFramePr>
          <p:xfrm>
            <a:off x="4953000" y="4651177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2" name="Equation" r:id="rId3" imgW="101520" imgH="101520" progId="Equation.3">
                    <p:embed/>
                  </p:oleObj>
                </mc:Choice>
                <mc:Fallback>
                  <p:oleObj name="Equation" r:id="rId3" imgW="101520" imgH="101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4651177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9" name="Straight Connector 168"/>
            <p:cNvCxnSpPr/>
            <p:nvPr/>
          </p:nvCxnSpPr>
          <p:spPr>
            <a:xfrm rot="5400000">
              <a:off x="59443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ectangle 169"/>
            <p:cNvSpPr/>
            <p:nvPr/>
          </p:nvSpPr>
          <p:spPr>
            <a:xfrm>
              <a:off x="6096000" y="2438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17" name="Group 30"/>
            <p:cNvGrpSpPr/>
            <p:nvPr/>
          </p:nvGrpSpPr>
          <p:grpSpPr>
            <a:xfrm flipH="1">
              <a:off x="5486400" y="3200400"/>
              <a:ext cx="459004" cy="762000"/>
              <a:chOff x="1902617" y="2133600"/>
              <a:chExt cx="459583" cy="762000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16200000" flipH="1">
              <a:off x="44196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0800000">
              <a:off x="4648200" y="3581400"/>
              <a:ext cx="8382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 flipV="1">
              <a:off x="3124200" y="3048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5" name="Object 7"/>
            <p:cNvGraphicFramePr>
              <a:graphicFrameLocks noChangeAspect="1"/>
            </p:cNvGraphicFramePr>
            <p:nvPr/>
          </p:nvGraphicFramePr>
          <p:xfrm>
            <a:off x="4419600" y="4114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3" name="Equation" r:id="rId5" imgW="101520" imgH="101520" progId="Equation.3">
                    <p:embed/>
                  </p:oleObj>
                </mc:Choice>
                <mc:Fallback>
                  <p:oleObj name="Equation" r:id="rId5" imgW="101520" imgH="101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4114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6" name="Straight Connector 175"/>
            <p:cNvCxnSpPr/>
            <p:nvPr/>
          </p:nvCxnSpPr>
          <p:spPr>
            <a:xfrm rot="5400000">
              <a:off x="4343401" y="41148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3962399" y="3429001"/>
              <a:ext cx="1066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5867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819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16200000" flipH="1">
              <a:off x="5751612" y="3087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19"/>
            <p:cNvGrpSpPr/>
            <p:nvPr/>
          </p:nvGrpSpPr>
          <p:grpSpPr>
            <a:xfrm rot="16200000">
              <a:off x="4419600" y="3429000"/>
              <a:ext cx="152400" cy="304800"/>
              <a:chOff x="6400800" y="2819400"/>
              <a:chExt cx="152400" cy="304800"/>
            </a:xfrm>
          </p:grpSpPr>
          <p:sp>
            <p:nvSpPr>
              <p:cNvPr id="210" name="Arc 209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Arc 210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0"/>
            <p:cNvGrpSpPr/>
            <p:nvPr/>
          </p:nvGrpSpPr>
          <p:grpSpPr>
            <a:xfrm>
              <a:off x="3124200" y="3200400"/>
              <a:ext cx="458425" cy="762000"/>
              <a:chOff x="1902617" y="2133600"/>
              <a:chExt cx="459583" cy="762000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 rot="5400000">
              <a:off x="44965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183"/>
            <p:cNvSpPr/>
            <p:nvPr/>
          </p:nvSpPr>
          <p:spPr>
            <a:xfrm>
              <a:off x="4648200" y="243840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grpSp>
          <p:nvGrpSpPr>
            <p:cNvPr id="20" name="Group 51"/>
            <p:cNvGrpSpPr/>
            <p:nvPr/>
          </p:nvGrpSpPr>
          <p:grpSpPr>
            <a:xfrm>
              <a:off x="3048096" y="5105400"/>
              <a:ext cx="152304" cy="113832"/>
              <a:chOff x="3505200" y="3886994"/>
              <a:chExt cx="457200" cy="305594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6" name="Straight Connector 185"/>
            <p:cNvCxnSpPr/>
            <p:nvPr/>
          </p:nvCxnSpPr>
          <p:spPr>
            <a:xfrm rot="5400000">
              <a:off x="2513111" y="4573489"/>
              <a:ext cx="12221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211" idx="2"/>
            </p:cNvCxnSpPr>
            <p:nvPr/>
          </p:nvCxnSpPr>
          <p:spPr>
            <a:xfrm rot="5400000">
              <a:off x="3962400" y="3200400"/>
              <a:ext cx="0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2933699" y="3086101"/>
              <a:ext cx="3810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3389411" y="3316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0800000" flipV="1">
              <a:off x="4495800" y="4191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 flipH="1">
              <a:off x="3048003" y="3048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2" name="Object 7"/>
            <p:cNvGraphicFramePr>
              <a:graphicFrameLocks noChangeAspect="1"/>
            </p:cNvGraphicFramePr>
            <p:nvPr/>
          </p:nvGraphicFramePr>
          <p:xfrm>
            <a:off x="3048000" y="29718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4" name="Equation" r:id="rId6" imgW="101520" imgH="101520" progId="Equation.3">
                    <p:embed/>
                  </p:oleObj>
                </mc:Choice>
                <mc:Fallback>
                  <p:oleObj name="Equation" r:id="rId6" imgW="101520" imgH="101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29718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3" name="Object 18"/>
            <p:cNvGraphicFramePr>
              <a:graphicFrameLocks noChangeAspect="1"/>
            </p:cNvGraphicFramePr>
            <p:nvPr/>
          </p:nvGraphicFramePr>
          <p:xfrm>
            <a:off x="3581400" y="3505200"/>
            <a:ext cx="19526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5" name="Equation" r:id="rId7" imgW="101520" imgH="101520" progId="Equation.3">
                    <p:embed/>
                  </p:oleObj>
                </mc:Choice>
                <mc:Fallback>
                  <p:oleObj name="Equation" r:id="rId7" imgW="101520" imgH="101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3505200"/>
                          <a:ext cx="195263" cy="152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467"/>
            <p:cNvGrpSpPr/>
            <p:nvPr/>
          </p:nvGrpSpPr>
          <p:grpSpPr>
            <a:xfrm>
              <a:off x="6359274" y="3048000"/>
              <a:ext cx="651126" cy="1905000"/>
              <a:chOff x="6324600" y="3048000"/>
              <a:chExt cx="651126" cy="190500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6477000" y="3810000"/>
                <a:ext cx="4987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600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600" baseline="-25000" dirty="0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6324600" y="3048000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sz="1600" baseline="-25000" dirty="0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6324600" y="4614446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sz="1600" baseline="-25000" dirty="0"/>
              </a:p>
            </p:txBody>
          </p:sp>
        </p:grpSp>
      </p:grpSp>
      <p:sp>
        <p:nvSpPr>
          <p:cNvPr id="105" name="Freeform 104"/>
          <p:cNvSpPr/>
          <p:nvPr/>
        </p:nvSpPr>
        <p:spPr>
          <a:xfrm>
            <a:off x="134587" y="1721922"/>
            <a:ext cx="827314" cy="1436914"/>
          </a:xfrm>
          <a:custGeom>
            <a:avLst/>
            <a:gdLst>
              <a:gd name="connsiteX0" fmla="*/ 827314 w 827314"/>
              <a:gd name="connsiteY0" fmla="*/ 0 h 1436914"/>
              <a:gd name="connsiteX1" fmla="*/ 91044 w 827314"/>
              <a:gd name="connsiteY1" fmla="*/ 593766 h 1436914"/>
              <a:gd name="connsiteX2" fmla="*/ 281049 w 827314"/>
              <a:gd name="connsiteY2" fmla="*/ 1436914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7314" h="1436914">
                <a:moveTo>
                  <a:pt x="827314" y="0"/>
                </a:moveTo>
                <a:cubicBezTo>
                  <a:pt x="504701" y="177140"/>
                  <a:pt x="182088" y="354280"/>
                  <a:pt x="91044" y="593766"/>
                </a:cubicBezTo>
                <a:cubicBezTo>
                  <a:pt x="0" y="833252"/>
                  <a:pt x="140524" y="1135083"/>
                  <a:pt x="281049" y="1436914"/>
                </a:cubicBezTo>
              </a:path>
            </a:pathLst>
          </a:cu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5627" y="2066306"/>
            <a:ext cx="926274" cy="1425039"/>
          </a:xfrm>
          <a:custGeom>
            <a:avLst/>
            <a:gdLst>
              <a:gd name="connsiteX0" fmla="*/ 926274 w 926274"/>
              <a:gd name="connsiteY0" fmla="*/ 0 h 1425039"/>
              <a:gd name="connsiteX1" fmla="*/ 95002 w 926274"/>
              <a:gd name="connsiteY1" fmla="*/ 653143 h 1425039"/>
              <a:gd name="connsiteX2" fmla="*/ 356259 w 926274"/>
              <a:gd name="connsiteY2" fmla="*/ 1425039 h 142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274" h="1425039">
                <a:moveTo>
                  <a:pt x="926274" y="0"/>
                </a:moveTo>
                <a:cubicBezTo>
                  <a:pt x="558139" y="207818"/>
                  <a:pt x="190005" y="415637"/>
                  <a:pt x="95002" y="653143"/>
                </a:cubicBezTo>
                <a:cubicBezTo>
                  <a:pt x="0" y="890650"/>
                  <a:pt x="178129" y="1157844"/>
                  <a:pt x="356259" y="1425039"/>
                </a:cubicBezTo>
              </a:path>
            </a:pathLst>
          </a:cu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7293" y="2375065"/>
            <a:ext cx="870858" cy="1745673"/>
          </a:xfrm>
          <a:custGeom>
            <a:avLst/>
            <a:gdLst>
              <a:gd name="connsiteX0" fmla="*/ 870858 w 870858"/>
              <a:gd name="connsiteY0" fmla="*/ 0 h 1745673"/>
              <a:gd name="connsiteX1" fmla="*/ 87086 w 870858"/>
              <a:gd name="connsiteY1" fmla="*/ 938151 h 1745673"/>
              <a:gd name="connsiteX2" fmla="*/ 348343 w 870858"/>
              <a:gd name="connsiteY2" fmla="*/ 1745673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58" h="1745673">
                <a:moveTo>
                  <a:pt x="870858" y="0"/>
                </a:moveTo>
                <a:cubicBezTo>
                  <a:pt x="522515" y="323602"/>
                  <a:pt x="174172" y="647205"/>
                  <a:pt x="87086" y="938151"/>
                </a:cubicBezTo>
                <a:cubicBezTo>
                  <a:pt x="0" y="1229097"/>
                  <a:pt x="174171" y="1487385"/>
                  <a:pt x="348343" y="1745673"/>
                </a:cubicBezTo>
              </a:path>
            </a:pathLst>
          </a:cu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238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gserrano</cp:lastModifiedBy>
  <cp:revision>196</cp:revision>
  <cp:lastPrinted>2014-08-27T12:54:00Z</cp:lastPrinted>
  <dcterms:created xsi:type="dcterms:W3CDTF">2008-07-16T15:24:16Z</dcterms:created>
  <dcterms:modified xsi:type="dcterms:W3CDTF">2014-09-02T14:22:51Z</dcterms:modified>
</cp:coreProperties>
</file>