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1" r:id="rId2"/>
    <p:sldId id="348" r:id="rId3"/>
    <p:sldId id="349" r:id="rId4"/>
    <p:sldId id="358" r:id="rId5"/>
    <p:sldId id="352" r:id="rId6"/>
    <p:sldId id="353" r:id="rId7"/>
    <p:sldId id="354" r:id="rId8"/>
    <p:sldId id="355" r:id="rId9"/>
    <p:sldId id="356" r:id="rId10"/>
    <p:sldId id="35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134"/>
    <a:srgbClr val="D6DA3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4660"/>
  </p:normalViewPr>
  <p:slideViewPr>
    <p:cSldViewPr>
      <p:cViewPr varScale="1">
        <p:scale>
          <a:sx n="41" d="100"/>
          <a:sy n="41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CF63DA-5DC6-4935-A858-859E1DF8F6E3}" type="datetimeFigureOut">
              <a:rPr lang="en-US" smtClean="0"/>
              <a:pPr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0DBFF2-13F8-40F6-BEB9-438DFB2D0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132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C7D-7ABE-47C8-8AB3-25F8B57DB6F4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1F00-5841-4D9B-B185-EED3BE769D0F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24C-1B17-45D4-B7E3-9133B873ECF3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581F-279F-46BF-BADD-076A5A9F0EDD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67B3-F05A-47C7-B058-FC58E5B09892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6D3C-3D83-404C-AD49-77D9E3CF0FC8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A0D6-4E6F-4357-B888-B2B0AE7B06A4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81800" y="7620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0A65A106-5683-4AA8-BB18-3A253F5626B0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1600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457200"/>
            <a:ext cx="8686800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152400" y="7620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INEL 5265 – Current References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228600" y="6400797"/>
            <a:ext cx="868680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BA18-13F3-4ED8-B162-BA3453E296FE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E9D6-1632-4602-88C2-B296405067BA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58A1-FD8C-4416-B910-E78F5ADBB3AF}" type="datetime1">
              <a:rPr lang="en-US" smtClean="0"/>
              <a:pPr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A7C3-04E5-45FE-B7F9-ACA64167C785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9.png"/><Relationship Id="rId4" Type="http://schemas.openxmlformats.org/officeDocument/2006/relationships/oleObject" Target="../embeddings/oleObject19.bin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Last Lecture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62000" y="1371600"/>
            <a:ext cx="685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Current Mirrors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Chp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. #4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Current Mirror Design Problems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Homework #1 &amp; #2</a:t>
            </a:r>
          </a:p>
          <a:p>
            <a:pPr lvl="1">
              <a:buFont typeface="Wingdings" pitchFamily="2" charset="2"/>
              <a:buChar char="ü"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09942"/>
            <a:ext cx="5867400" cy="41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6287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3399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Linear TC Cancellation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6008754" y="4876003"/>
            <a:ext cx="18117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Assume: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M</a:t>
            </a:r>
            <a:r>
              <a:rPr lang="en-US" baseline="-25000" dirty="0" smtClean="0">
                <a:solidFill>
                  <a:schemeClr val="accent3"/>
                </a:solidFill>
              </a:rPr>
              <a:t>2</a:t>
            </a:r>
            <a:r>
              <a:rPr lang="en-US" dirty="0" smtClean="0">
                <a:solidFill>
                  <a:schemeClr val="accent3"/>
                </a:solidFill>
              </a:rPr>
              <a:t>= </a:t>
            </a:r>
            <a:r>
              <a:rPr lang="en-US" dirty="0">
                <a:solidFill>
                  <a:schemeClr val="accent3"/>
                </a:solidFill>
              </a:rPr>
              <a:t>N∙ </a:t>
            </a:r>
            <a:r>
              <a:rPr lang="en-US" dirty="0" smtClean="0">
                <a:solidFill>
                  <a:schemeClr val="accent3"/>
                </a:solidFill>
              </a:rPr>
              <a:t>M</a:t>
            </a:r>
            <a:r>
              <a:rPr lang="en-US" baseline="-25000" dirty="0" smtClean="0">
                <a:solidFill>
                  <a:schemeClr val="accent3"/>
                </a:solidFill>
              </a:rPr>
              <a:t>1</a:t>
            </a:r>
            <a:endParaRPr lang="en-US" dirty="0" smtClean="0">
              <a:solidFill>
                <a:schemeClr val="accent3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 M</a:t>
            </a:r>
            <a:r>
              <a:rPr lang="en-US" baseline="-25000" dirty="0" smtClean="0">
                <a:solidFill>
                  <a:schemeClr val="accent3"/>
                </a:solidFill>
              </a:rPr>
              <a:t>3</a:t>
            </a:r>
            <a:r>
              <a:rPr lang="en-US" dirty="0">
                <a:solidFill>
                  <a:schemeClr val="accent3"/>
                </a:solidFill>
              </a:rPr>
              <a:t>= </a:t>
            </a:r>
            <a:r>
              <a:rPr lang="en-US" dirty="0" smtClean="0">
                <a:solidFill>
                  <a:schemeClr val="accent3"/>
                </a:solidFill>
              </a:rPr>
              <a:t>M</a:t>
            </a:r>
            <a:r>
              <a:rPr lang="en-US" baseline="-25000" dirty="0" smtClean="0">
                <a:solidFill>
                  <a:schemeClr val="accent3"/>
                </a:solidFill>
              </a:rPr>
              <a:t>4</a:t>
            </a:r>
            <a:r>
              <a:rPr lang="en-US" dirty="0" smtClean="0">
                <a:solidFill>
                  <a:schemeClr val="accent3"/>
                </a:solidFill>
              </a:rPr>
              <a:t>  </a:t>
            </a:r>
          </a:p>
        </p:txBody>
      </p:sp>
      <p:grpSp>
        <p:nvGrpSpPr>
          <p:cNvPr id="149" name="Group 148"/>
          <p:cNvGrpSpPr/>
          <p:nvPr/>
        </p:nvGrpSpPr>
        <p:grpSpPr>
          <a:xfrm>
            <a:off x="533400" y="1600200"/>
            <a:ext cx="7237101" cy="3847632"/>
            <a:chOff x="533400" y="1600200"/>
            <a:chExt cx="7237101" cy="3847632"/>
          </a:xfrm>
        </p:grpSpPr>
        <p:grpSp>
          <p:nvGrpSpPr>
            <p:cNvPr id="150" name="Group 51"/>
            <p:cNvGrpSpPr/>
            <p:nvPr/>
          </p:nvGrpSpPr>
          <p:grpSpPr>
            <a:xfrm>
              <a:off x="838296" y="4498802"/>
              <a:ext cx="152304" cy="113832"/>
              <a:chOff x="3505200" y="3886994"/>
              <a:chExt cx="457200" cy="305594"/>
            </a:xfrm>
          </p:grpSpPr>
          <p:cxnSp>
            <p:nvCxnSpPr>
              <p:cNvPr id="418" name="Straight Connector 41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9" name="Group 418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20" name="Straight Connector 41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1" name="Straight Connector 42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2" name="Straight Connector 42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51" name="Straight Connector 150"/>
            <p:cNvCxnSpPr/>
            <p:nvPr/>
          </p:nvCxnSpPr>
          <p:spPr>
            <a:xfrm rot="16200000" flipH="1">
              <a:off x="838597" y="3507780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2" name="Group 83"/>
            <p:cNvGrpSpPr/>
            <p:nvPr/>
          </p:nvGrpSpPr>
          <p:grpSpPr>
            <a:xfrm>
              <a:off x="686952" y="1755577"/>
              <a:ext cx="456048" cy="304800"/>
              <a:chOff x="3429000" y="2133600"/>
              <a:chExt cx="457200" cy="305594"/>
            </a:xfrm>
          </p:grpSpPr>
          <p:cxnSp>
            <p:nvCxnSpPr>
              <p:cNvPr id="416" name="Straight Connector 25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Rectangle 152"/>
            <p:cNvSpPr/>
            <p:nvPr/>
          </p:nvSpPr>
          <p:spPr>
            <a:xfrm>
              <a:off x="610774" y="1600200"/>
              <a:ext cx="478016" cy="307777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154" name="Straight Connector 153"/>
            <p:cNvCxnSpPr/>
            <p:nvPr/>
          </p:nvCxnSpPr>
          <p:spPr>
            <a:xfrm flipH="1">
              <a:off x="1293006" y="4114800"/>
              <a:ext cx="611994" cy="2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Rectangle 155"/>
            <p:cNvSpPr/>
            <p:nvPr/>
          </p:nvSpPr>
          <p:spPr>
            <a:xfrm>
              <a:off x="580722" y="3965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362200" y="4724400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6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600" baseline="-25000" dirty="0"/>
            </a:p>
          </p:txBody>
        </p:sp>
        <p:cxnSp>
          <p:nvCxnSpPr>
            <p:cNvPr id="159" name="Straight Connector 158"/>
            <p:cNvCxnSpPr/>
            <p:nvPr/>
          </p:nvCxnSpPr>
          <p:spPr>
            <a:xfrm rot="16200000" flipH="1">
              <a:off x="838203" y="3657600"/>
              <a:ext cx="152399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707458553"/>
                </p:ext>
              </p:extLst>
            </p:nvPr>
          </p:nvGraphicFramePr>
          <p:xfrm>
            <a:off x="838200" y="3581400"/>
            <a:ext cx="195263" cy="152400"/>
          </p:xfrm>
          <a:graphic>
            <a:graphicData uri="http://schemas.openxmlformats.org/presentationml/2006/ole">
              <p:oleObj spid="_x0000_s43080" name="Equation" r:id="rId3" imgW="101512" imgH="101512" progId="Equation.3">
                <p:embed/>
              </p:oleObj>
            </a:graphicData>
          </a:graphic>
        </p:graphicFrame>
        <p:grpSp>
          <p:nvGrpSpPr>
            <p:cNvPr id="168" name="Group 56"/>
            <p:cNvGrpSpPr/>
            <p:nvPr/>
          </p:nvGrpSpPr>
          <p:grpSpPr>
            <a:xfrm>
              <a:off x="2209800" y="4495800"/>
              <a:ext cx="152400" cy="685800"/>
              <a:chOff x="2667000" y="2971800"/>
              <a:chExt cx="152400" cy="685800"/>
            </a:xfrm>
          </p:grpSpPr>
          <p:cxnSp>
            <p:nvCxnSpPr>
              <p:cNvPr id="404" name="Straight Connector 403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6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407" name="Straight Connector 406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8" name="Straight Connector 407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9" name="Straight Connector 408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Straight Connector 409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1" name="Straight Connector 410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2" name="Straight Connector 411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3" name="Straight Connector 412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Straight Connector 413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Straight Connector 414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9" name="Group 51"/>
            <p:cNvGrpSpPr/>
            <p:nvPr/>
          </p:nvGrpSpPr>
          <p:grpSpPr>
            <a:xfrm>
              <a:off x="2209896" y="5181600"/>
              <a:ext cx="152304" cy="113832"/>
              <a:chOff x="3505200" y="3886994"/>
              <a:chExt cx="457200" cy="305594"/>
            </a:xfrm>
          </p:grpSpPr>
          <p:cxnSp>
            <p:nvCxnSpPr>
              <p:cNvPr id="399" name="Straight Connector 398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0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01" name="Straight Connector 40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Straight Connector 401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3" name="Straight Connector 40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0" name="Group 30"/>
            <p:cNvGrpSpPr/>
            <p:nvPr/>
          </p:nvGrpSpPr>
          <p:grpSpPr>
            <a:xfrm flipH="1">
              <a:off x="1342360" y="2060377"/>
              <a:ext cx="943858" cy="762000"/>
              <a:chOff x="1904206" y="2133600"/>
              <a:chExt cx="945049" cy="762000"/>
            </a:xfrm>
          </p:grpSpPr>
          <p:cxnSp>
            <p:nvCxnSpPr>
              <p:cNvPr id="392" name="Straight Connector 391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Straight Connector 394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>
                <a:off x="2133600" y="2514600"/>
                <a:ext cx="715655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1" name="Group 30"/>
            <p:cNvGrpSpPr/>
            <p:nvPr/>
          </p:nvGrpSpPr>
          <p:grpSpPr>
            <a:xfrm>
              <a:off x="914183" y="2060377"/>
              <a:ext cx="457417" cy="762000"/>
              <a:chOff x="1904206" y="2133600"/>
              <a:chExt cx="457994" cy="762000"/>
            </a:xfrm>
          </p:grpSpPr>
          <p:cxnSp>
            <p:nvCxnSpPr>
              <p:cNvPr id="385" name="Straight Connector 384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Straight Connector 389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Straight Connector 390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oup 83"/>
            <p:cNvGrpSpPr/>
            <p:nvPr/>
          </p:nvGrpSpPr>
          <p:grpSpPr>
            <a:xfrm>
              <a:off x="2058552" y="1758554"/>
              <a:ext cx="456048" cy="304800"/>
              <a:chOff x="3429000" y="2133600"/>
              <a:chExt cx="457200" cy="305594"/>
            </a:xfrm>
          </p:grpSpPr>
          <p:cxnSp>
            <p:nvCxnSpPr>
              <p:cNvPr id="383" name="Straight Connector 25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3" name="Rectangle 172"/>
            <p:cNvSpPr/>
            <p:nvPr/>
          </p:nvSpPr>
          <p:spPr>
            <a:xfrm>
              <a:off x="1982374" y="1603177"/>
              <a:ext cx="478016" cy="307777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178" name="Straight Connector 177"/>
            <p:cNvCxnSpPr/>
            <p:nvPr/>
          </p:nvCxnSpPr>
          <p:spPr>
            <a:xfrm flipH="1">
              <a:off x="914400" y="3657600"/>
              <a:ext cx="533400" cy="2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1447800" y="3657600"/>
              <a:ext cx="0" cy="4601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Rectangle 181"/>
            <p:cNvSpPr/>
            <p:nvPr/>
          </p:nvSpPr>
          <p:spPr>
            <a:xfrm>
              <a:off x="533400" y="22889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2294472" y="2475011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i="1" baseline="-25000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2209800" y="39594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cxnSp>
          <p:nvCxnSpPr>
            <p:cNvPr id="202" name="Straight Connector 201"/>
            <p:cNvCxnSpPr/>
            <p:nvPr/>
          </p:nvCxnSpPr>
          <p:spPr>
            <a:xfrm>
              <a:off x="1752600" y="2441377"/>
              <a:ext cx="0" cy="4601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flipH="1">
              <a:off x="1752600" y="2898577"/>
              <a:ext cx="533400" cy="2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flipV="1">
              <a:off x="2286000" y="2822376"/>
              <a:ext cx="0" cy="9114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flipV="1">
              <a:off x="914400" y="2819400"/>
              <a:ext cx="0" cy="6066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3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454370586"/>
                </p:ext>
              </p:extLst>
            </p:nvPr>
          </p:nvGraphicFramePr>
          <p:xfrm>
            <a:off x="1371600" y="4038600"/>
            <a:ext cx="195263" cy="152400"/>
          </p:xfrm>
          <a:graphic>
            <a:graphicData uri="http://schemas.openxmlformats.org/presentationml/2006/ole">
              <p:oleObj spid="_x0000_s43081" name="Equation" r:id="rId4" imgW="101512" imgH="101512" progId="Equation.3">
                <p:embed/>
              </p:oleObj>
            </a:graphicData>
          </a:graphic>
        </p:graphicFrame>
        <p:graphicFrame>
          <p:nvGraphicFramePr>
            <p:cNvPr id="224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427950034"/>
                </p:ext>
              </p:extLst>
            </p:nvPr>
          </p:nvGraphicFramePr>
          <p:xfrm>
            <a:off x="838200" y="3581400"/>
            <a:ext cx="195263" cy="152400"/>
          </p:xfrm>
          <a:graphic>
            <a:graphicData uri="http://schemas.openxmlformats.org/presentationml/2006/ole">
              <p:oleObj spid="_x0000_s43082" name="Equation" r:id="rId5" imgW="101512" imgH="101512" progId="Equation.3">
                <p:embed/>
              </p:oleObj>
            </a:graphicData>
          </a:graphic>
        </p:graphicFrame>
        <p:graphicFrame>
          <p:nvGraphicFramePr>
            <p:cNvPr id="225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888171957"/>
                </p:ext>
              </p:extLst>
            </p:nvPr>
          </p:nvGraphicFramePr>
          <p:xfrm>
            <a:off x="2209800" y="2819400"/>
            <a:ext cx="195263" cy="152400"/>
          </p:xfrm>
          <a:graphic>
            <a:graphicData uri="http://schemas.openxmlformats.org/presentationml/2006/ole">
              <p:oleObj spid="_x0000_s43083" name="Equation" r:id="rId6" imgW="101512" imgH="101512" progId="Equation.3">
                <p:embed/>
              </p:oleObj>
            </a:graphicData>
          </a:graphic>
        </p:graphicFrame>
        <p:graphicFrame>
          <p:nvGraphicFramePr>
            <p:cNvPr id="226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99479326"/>
                </p:ext>
              </p:extLst>
            </p:nvPr>
          </p:nvGraphicFramePr>
          <p:xfrm>
            <a:off x="1676400" y="2362200"/>
            <a:ext cx="195263" cy="152400"/>
          </p:xfrm>
          <a:graphic>
            <a:graphicData uri="http://schemas.openxmlformats.org/presentationml/2006/ole">
              <p:oleObj spid="_x0000_s43084" name="Equation" r:id="rId7" imgW="101512" imgH="101512" progId="Equation.3">
                <p:embed/>
              </p:oleObj>
            </a:graphicData>
          </a:graphic>
        </p:graphicFrame>
        <p:grpSp>
          <p:nvGrpSpPr>
            <p:cNvPr id="227" name="Group 30"/>
            <p:cNvGrpSpPr/>
            <p:nvPr/>
          </p:nvGrpSpPr>
          <p:grpSpPr>
            <a:xfrm flipH="1">
              <a:off x="1828800" y="3733800"/>
              <a:ext cx="459004" cy="762000"/>
              <a:chOff x="1902617" y="2133600"/>
              <a:chExt cx="459583" cy="762000"/>
            </a:xfrm>
          </p:grpSpPr>
          <p:cxnSp>
            <p:nvCxnSpPr>
              <p:cNvPr id="376" name="Straight Connector 375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8" name="Group 30"/>
            <p:cNvGrpSpPr/>
            <p:nvPr/>
          </p:nvGrpSpPr>
          <p:grpSpPr>
            <a:xfrm>
              <a:off x="914400" y="3733800"/>
              <a:ext cx="458425" cy="762000"/>
              <a:chOff x="1902617" y="2133600"/>
              <a:chExt cx="459583" cy="762000"/>
            </a:xfrm>
          </p:grpSpPr>
          <p:cxnSp>
            <p:nvCxnSpPr>
              <p:cNvPr id="369" name="Straight Connector 368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0" name="Rectangle 229"/>
            <p:cNvSpPr/>
            <p:nvPr/>
          </p:nvSpPr>
          <p:spPr>
            <a:xfrm>
              <a:off x="4114800" y="4876800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6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600" baseline="-25000" dirty="0"/>
            </a:p>
          </p:txBody>
        </p:sp>
        <p:grpSp>
          <p:nvGrpSpPr>
            <p:cNvPr id="231" name="Group 56"/>
            <p:cNvGrpSpPr/>
            <p:nvPr/>
          </p:nvGrpSpPr>
          <p:grpSpPr>
            <a:xfrm>
              <a:off x="3962400" y="4648200"/>
              <a:ext cx="152400" cy="685800"/>
              <a:chOff x="2667000" y="2971800"/>
              <a:chExt cx="152400" cy="685800"/>
            </a:xfrm>
          </p:grpSpPr>
          <p:cxnSp>
            <p:nvCxnSpPr>
              <p:cNvPr id="357" name="Straight Connector 356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9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360" name="Straight Connector 359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1" name="Straight Connector 360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2" name="Straight Connector 361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Straight Connector 362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Connector 363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6" name="Straight Connector 365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7" name="Straight Connector 366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8" name="Straight Connector 367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2" name="Group 51"/>
            <p:cNvGrpSpPr/>
            <p:nvPr/>
          </p:nvGrpSpPr>
          <p:grpSpPr>
            <a:xfrm>
              <a:off x="3962496" y="5334000"/>
              <a:ext cx="152304" cy="113832"/>
              <a:chOff x="3505200" y="3886994"/>
              <a:chExt cx="457200" cy="305594"/>
            </a:xfrm>
          </p:grpSpPr>
          <p:cxnSp>
            <p:nvCxnSpPr>
              <p:cNvPr id="352" name="Straight Connector 35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3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354" name="Straight Connector 353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Straight Connector 35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3" name="Group 30"/>
            <p:cNvGrpSpPr/>
            <p:nvPr/>
          </p:nvGrpSpPr>
          <p:grpSpPr>
            <a:xfrm flipH="1">
              <a:off x="4953000" y="4114800"/>
              <a:ext cx="459004" cy="762000"/>
              <a:chOff x="1902617" y="2133600"/>
              <a:chExt cx="459583" cy="762000"/>
            </a:xfrm>
          </p:grpSpPr>
          <p:cxnSp>
            <p:nvCxnSpPr>
              <p:cNvPr id="345" name="Straight Connector 344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4" name="Group 30"/>
            <p:cNvGrpSpPr/>
            <p:nvPr/>
          </p:nvGrpSpPr>
          <p:grpSpPr>
            <a:xfrm>
              <a:off x="3200400" y="4114800"/>
              <a:ext cx="458425" cy="762000"/>
              <a:chOff x="1902617" y="2133600"/>
              <a:chExt cx="459583" cy="762000"/>
            </a:xfrm>
          </p:grpSpPr>
          <p:cxnSp>
            <p:nvCxnSpPr>
              <p:cNvPr id="338" name="Straight Connector 337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5" name="Group 51"/>
            <p:cNvGrpSpPr/>
            <p:nvPr/>
          </p:nvGrpSpPr>
          <p:grpSpPr>
            <a:xfrm>
              <a:off x="3124200" y="4876800"/>
              <a:ext cx="152304" cy="113832"/>
              <a:chOff x="3505200" y="3886994"/>
              <a:chExt cx="457200" cy="305594"/>
            </a:xfrm>
          </p:grpSpPr>
          <p:cxnSp>
            <p:nvCxnSpPr>
              <p:cNvPr id="333" name="Straight Connector 332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4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335" name="Straight Connector 334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6" name="Group 30"/>
            <p:cNvGrpSpPr/>
            <p:nvPr/>
          </p:nvGrpSpPr>
          <p:grpSpPr>
            <a:xfrm flipH="1">
              <a:off x="2132422" y="2057400"/>
              <a:ext cx="1068194" cy="762000"/>
              <a:chOff x="1904206" y="2133600"/>
              <a:chExt cx="1069541" cy="762000"/>
            </a:xfrm>
          </p:grpSpPr>
          <p:cxnSp>
            <p:nvCxnSpPr>
              <p:cNvPr id="326" name="Straight Connector 325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>
                <a:off x="2133599" y="2514600"/>
                <a:ext cx="840148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7" name="Group 83"/>
            <p:cNvGrpSpPr/>
            <p:nvPr/>
          </p:nvGrpSpPr>
          <p:grpSpPr>
            <a:xfrm>
              <a:off x="3811152" y="2593777"/>
              <a:ext cx="456048" cy="304800"/>
              <a:chOff x="3429000" y="2133600"/>
              <a:chExt cx="457200" cy="305594"/>
            </a:xfrm>
          </p:grpSpPr>
          <p:cxnSp>
            <p:nvCxnSpPr>
              <p:cNvPr id="324" name="Straight Connector 25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8" name="Rectangle 237"/>
            <p:cNvSpPr/>
            <p:nvPr/>
          </p:nvSpPr>
          <p:spPr>
            <a:xfrm>
              <a:off x="3734974" y="2438400"/>
              <a:ext cx="478016" cy="307777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grpSp>
          <p:nvGrpSpPr>
            <p:cNvPr id="239" name="Group 30"/>
            <p:cNvGrpSpPr/>
            <p:nvPr/>
          </p:nvGrpSpPr>
          <p:grpSpPr>
            <a:xfrm flipH="1">
              <a:off x="4953000" y="2898577"/>
              <a:ext cx="457417" cy="762000"/>
              <a:chOff x="1904206" y="2133600"/>
              <a:chExt cx="457994" cy="762000"/>
            </a:xfrm>
          </p:grpSpPr>
          <p:cxnSp>
            <p:nvCxnSpPr>
              <p:cNvPr id="317" name="Straight Connector 316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0" name="Group 30"/>
            <p:cNvGrpSpPr/>
            <p:nvPr/>
          </p:nvGrpSpPr>
          <p:grpSpPr>
            <a:xfrm>
              <a:off x="4038383" y="2898577"/>
              <a:ext cx="457417" cy="762000"/>
              <a:chOff x="1904206" y="2133600"/>
              <a:chExt cx="457994" cy="762000"/>
            </a:xfrm>
          </p:grpSpPr>
          <p:cxnSp>
            <p:nvCxnSpPr>
              <p:cNvPr id="310" name="Straight Connector 309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1" name="Group 83"/>
            <p:cNvGrpSpPr/>
            <p:nvPr/>
          </p:nvGrpSpPr>
          <p:grpSpPr>
            <a:xfrm>
              <a:off x="5182752" y="2596754"/>
              <a:ext cx="456048" cy="304800"/>
              <a:chOff x="3429000" y="2133600"/>
              <a:chExt cx="457200" cy="305594"/>
            </a:xfrm>
          </p:grpSpPr>
          <p:cxnSp>
            <p:nvCxnSpPr>
              <p:cNvPr id="308" name="Straight Connector 25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2" name="Rectangle 241"/>
            <p:cNvSpPr/>
            <p:nvPr/>
          </p:nvSpPr>
          <p:spPr>
            <a:xfrm>
              <a:off x="5106574" y="2441377"/>
              <a:ext cx="478016" cy="307777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243" name="Straight Connector 242"/>
            <p:cNvCxnSpPr/>
            <p:nvPr/>
          </p:nvCxnSpPr>
          <p:spPr>
            <a:xfrm>
              <a:off x="4876800" y="3279577"/>
              <a:ext cx="0" cy="4601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flipH="1">
              <a:off x="4876800" y="3736777"/>
              <a:ext cx="533400" cy="2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>
              <a:off x="4495800" y="3273624"/>
              <a:ext cx="1524000" cy="2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4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292262286"/>
                </p:ext>
              </p:extLst>
            </p:nvPr>
          </p:nvGraphicFramePr>
          <p:xfrm>
            <a:off x="5334000" y="3657600"/>
            <a:ext cx="195263" cy="152400"/>
          </p:xfrm>
          <a:graphic>
            <a:graphicData uri="http://schemas.openxmlformats.org/presentationml/2006/ole">
              <p:oleObj spid="_x0000_s43085" name="Equation" r:id="rId8" imgW="101512" imgH="101512" progId="Equation.3">
                <p:embed/>
              </p:oleObj>
            </a:graphicData>
          </a:graphic>
        </p:graphicFrame>
        <p:graphicFrame>
          <p:nvGraphicFramePr>
            <p:cNvPr id="24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980048779"/>
                </p:ext>
              </p:extLst>
            </p:nvPr>
          </p:nvGraphicFramePr>
          <p:xfrm>
            <a:off x="4800600" y="3200400"/>
            <a:ext cx="195263" cy="152400"/>
          </p:xfrm>
          <a:graphic>
            <a:graphicData uri="http://schemas.openxmlformats.org/presentationml/2006/ole">
              <p:oleObj spid="_x0000_s43086" name="Equation" r:id="rId9" imgW="101512" imgH="101512" progId="Equation.3">
                <p:embed/>
              </p:oleObj>
            </a:graphicData>
          </a:graphic>
        </p:graphicFrame>
        <p:grpSp>
          <p:nvGrpSpPr>
            <p:cNvPr id="248" name="Group 30"/>
            <p:cNvGrpSpPr/>
            <p:nvPr/>
          </p:nvGrpSpPr>
          <p:grpSpPr>
            <a:xfrm flipH="1">
              <a:off x="6933983" y="2057400"/>
              <a:ext cx="457417" cy="762000"/>
              <a:chOff x="1904206" y="2133600"/>
              <a:chExt cx="457994" cy="762000"/>
            </a:xfrm>
          </p:grpSpPr>
          <p:cxnSp>
            <p:nvCxnSpPr>
              <p:cNvPr id="300" name="Straight Connector 299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9" name="Group 30"/>
            <p:cNvGrpSpPr/>
            <p:nvPr/>
          </p:nvGrpSpPr>
          <p:grpSpPr>
            <a:xfrm flipH="1">
              <a:off x="5943600" y="2895600"/>
              <a:ext cx="457417" cy="762000"/>
              <a:chOff x="1904206" y="2133600"/>
              <a:chExt cx="457994" cy="762000"/>
            </a:xfrm>
          </p:grpSpPr>
          <p:cxnSp>
            <p:nvCxnSpPr>
              <p:cNvPr id="293" name="Straight Connector 292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0" name="Group 83"/>
            <p:cNvGrpSpPr/>
            <p:nvPr/>
          </p:nvGrpSpPr>
          <p:grpSpPr>
            <a:xfrm>
              <a:off x="6173352" y="2593777"/>
              <a:ext cx="456048" cy="304800"/>
              <a:chOff x="3429000" y="2133600"/>
              <a:chExt cx="457200" cy="305594"/>
            </a:xfrm>
          </p:grpSpPr>
          <p:cxnSp>
            <p:nvCxnSpPr>
              <p:cNvPr id="291" name="Straight Connector 25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1" name="Rectangle 250"/>
            <p:cNvSpPr/>
            <p:nvPr/>
          </p:nvSpPr>
          <p:spPr>
            <a:xfrm>
              <a:off x="6097174" y="2438400"/>
              <a:ext cx="478016" cy="307777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grpSp>
          <p:nvGrpSpPr>
            <p:cNvPr id="252" name="Group 83"/>
            <p:cNvGrpSpPr/>
            <p:nvPr/>
          </p:nvGrpSpPr>
          <p:grpSpPr>
            <a:xfrm>
              <a:off x="7163952" y="1831777"/>
              <a:ext cx="456048" cy="304800"/>
              <a:chOff x="3429000" y="2133600"/>
              <a:chExt cx="457200" cy="305594"/>
            </a:xfrm>
          </p:grpSpPr>
          <p:cxnSp>
            <p:nvCxnSpPr>
              <p:cNvPr id="289" name="Straight Connector 25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3" name="Rectangle 252"/>
            <p:cNvSpPr/>
            <p:nvPr/>
          </p:nvSpPr>
          <p:spPr>
            <a:xfrm>
              <a:off x="7087774" y="1676400"/>
              <a:ext cx="478016" cy="307777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grpSp>
          <p:nvGrpSpPr>
            <p:cNvPr id="254" name="Group 83"/>
            <p:cNvGrpSpPr/>
            <p:nvPr/>
          </p:nvGrpSpPr>
          <p:grpSpPr>
            <a:xfrm>
              <a:off x="2972952" y="1755577"/>
              <a:ext cx="456048" cy="304800"/>
              <a:chOff x="3429000" y="2133600"/>
              <a:chExt cx="457200" cy="305594"/>
            </a:xfrm>
          </p:grpSpPr>
          <p:cxnSp>
            <p:nvCxnSpPr>
              <p:cNvPr id="287" name="Straight Connector 25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5" name="Rectangle 254"/>
            <p:cNvSpPr/>
            <p:nvPr/>
          </p:nvSpPr>
          <p:spPr>
            <a:xfrm>
              <a:off x="2896774" y="1600200"/>
              <a:ext cx="478016" cy="307777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256" name="Straight Connector 255"/>
            <p:cNvCxnSpPr/>
            <p:nvPr/>
          </p:nvCxnSpPr>
          <p:spPr>
            <a:xfrm flipH="1">
              <a:off x="3657600" y="4495800"/>
              <a:ext cx="381000" cy="2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flipV="1">
              <a:off x="3200400" y="2822376"/>
              <a:ext cx="0" cy="13686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>
              <a:off x="4038600" y="3657600"/>
              <a:ext cx="0" cy="9906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9" name="Group 51"/>
            <p:cNvGrpSpPr/>
            <p:nvPr/>
          </p:nvGrpSpPr>
          <p:grpSpPr>
            <a:xfrm>
              <a:off x="5334096" y="4876800"/>
              <a:ext cx="152304" cy="113832"/>
              <a:chOff x="3505200" y="3886994"/>
              <a:chExt cx="457200" cy="305594"/>
            </a:xfrm>
          </p:grpSpPr>
          <p:cxnSp>
            <p:nvCxnSpPr>
              <p:cNvPr id="282" name="Straight Connector 28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3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84" name="Straight Connector 283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60" name="Straight Connector 259"/>
            <p:cNvCxnSpPr/>
            <p:nvPr/>
          </p:nvCxnSpPr>
          <p:spPr>
            <a:xfrm flipV="1">
              <a:off x="5410200" y="3657600"/>
              <a:ext cx="0" cy="5334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flipH="1">
              <a:off x="6400800" y="3657600"/>
              <a:ext cx="9906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flipV="1">
              <a:off x="7391400" y="2819400"/>
              <a:ext cx="0" cy="8382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>
            <a:xfrm flipV="1">
              <a:off x="6858000" y="3657600"/>
              <a:ext cx="0" cy="381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flipH="1">
              <a:off x="3046823" y="2438400"/>
              <a:ext cx="388737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5" name="Group 264"/>
            <p:cNvGrpSpPr/>
            <p:nvPr/>
          </p:nvGrpSpPr>
          <p:grpSpPr>
            <a:xfrm rot="16200000" flipH="1">
              <a:off x="3962400" y="3962400"/>
              <a:ext cx="152400" cy="304800"/>
              <a:chOff x="6400800" y="2819400"/>
              <a:chExt cx="152400" cy="304800"/>
            </a:xfrm>
          </p:grpSpPr>
          <p:sp>
            <p:nvSpPr>
              <p:cNvPr id="280" name="Arc 279"/>
              <p:cNvSpPr/>
              <p:nvPr/>
            </p:nvSpPr>
            <p:spPr>
              <a:xfrm rot="5400000">
                <a:off x="6324600" y="2895600"/>
                <a:ext cx="304800" cy="152400"/>
              </a:xfrm>
              <a:prstGeom prst="arc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Arc 280"/>
              <p:cNvSpPr/>
              <p:nvPr/>
            </p:nvSpPr>
            <p:spPr>
              <a:xfrm rot="5400000" flipH="1">
                <a:off x="6324600" y="2895600"/>
                <a:ext cx="304800" cy="152400"/>
              </a:xfrm>
              <a:prstGeom prst="arc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66" name="Straight Connector 265"/>
            <p:cNvCxnSpPr>
              <a:stCxn id="281" idx="2"/>
            </p:cNvCxnSpPr>
            <p:nvPr/>
          </p:nvCxnSpPr>
          <p:spPr>
            <a:xfrm flipH="1">
              <a:off x="3200400" y="4114800"/>
              <a:ext cx="685800" cy="297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flipH="1" flipV="1">
              <a:off x="4191000" y="4114800"/>
              <a:ext cx="685800" cy="654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>
              <a:off x="4876800" y="4114800"/>
              <a:ext cx="0" cy="381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 flipH="1">
              <a:off x="4876800" y="4495800"/>
              <a:ext cx="152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70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465759994"/>
                </p:ext>
              </p:extLst>
            </p:nvPr>
          </p:nvGraphicFramePr>
          <p:xfrm>
            <a:off x="3919537" y="4419600"/>
            <a:ext cx="195263" cy="152400"/>
          </p:xfrm>
          <a:graphic>
            <a:graphicData uri="http://schemas.openxmlformats.org/presentationml/2006/ole">
              <p:oleObj spid="_x0000_s43087" name="Equation" r:id="rId10" imgW="101512" imgH="101512" progId="Equation.3">
                <p:embed/>
              </p:oleObj>
            </a:graphicData>
          </a:graphic>
        </p:graphicFrame>
        <p:graphicFrame>
          <p:nvGraphicFramePr>
            <p:cNvPr id="271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010662872"/>
                </p:ext>
              </p:extLst>
            </p:nvPr>
          </p:nvGraphicFramePr>
          <p:xfrm>
            <a:off x="6705600" y="3581400"/>
            <a:ext cx="195263" cy="152400"/>
          </p:xfrm>
          <a:graphic>
            <a:graphicData uri="http://schemas.openxmlformats.org/presentationml/2006/ole">
              <p:oleObj spid="_x0000_s43088" name="Equation" r:id="rId11" imgW="101512" imgH="101512" progId="Equation.3">
                <p:embed/>
              </p:oleObj>
            </a:graphicData>
          </a:graphic>
        </p:graphicFrame>
        <p:graphicFrame>
          <p:nvGraphicFramePr>
            <p:cNvPr id="272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839680278"/>
                </p:ext>
              </p:extLst>
            </p:nvPr>
          </p:nvGraphicFramePr>
          <p:xfrm>
            <a:off x="3124200" y="4038600"/>
            <a:ext cx="195263" cy="152400"/>
          </p:xfrm>
          <a:graphic>
            <a:graphicData uri="http://schemas.openxmlformats.org/presentationml/2006/ole">
              <p:oleObj spid="_x0000_s43089" name="Equation" r:id="rId12" imgW="101512" imgH="101512" progId="Equation.3">
                <p:embed/>
              </p:oleObj>
            </a:graphicData>
          </a:graphic>
        </p:graphicFrame>
        <p:sp>
          <p:nvSpPr>
            <p:cNvPr id="273" name="Rectangle 272"/>
            <p:cNvSpPr/>
            <p:nvPr/>
          </p:nvSpPr>
          <p:spPr>
            <a:xfrm>
              <a:off x="3174968" y="2432446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en-US" sz="1400" i="1" baseline="-25000" dirty="0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7369429" y="232261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en-US" sz="1400" i="1" baseline="-25000" dirty="0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2828448" y="4349366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en-US" sz="1400" i="1" baseline="-25000" dirty="0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657600" y="3142439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en-US" sz="1400" i="1" baseline="-25000" dirty="0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5377096" y="3276598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en-US" sz="1400" i="1" baseline="-25000" dirty="0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5381597" y="4369901"/>
              <a:ext cx="45948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11</a:t>
              </a:r>
              <a:endParaRPr lang="en-US" sz="1400" i="1" baseline="-25000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6365518" y="3131550"/>
              <a:ext cx="46839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10</a:t>
              </a:r>
              <a:endParaRPr lang="en-US" sz="1400" i="1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53622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3916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Homework #2 </a:t>
            </a:r>
            <a:r>
              <a:rPr lang="en-US" sz="24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→ Revisited!</a:t>
            </a:r>
            <a:endParaRPr lang="en-US" sz="24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1" y="1219200"/>
            <a:ext cx="81533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Design the </a:t>
            </a:r>
            <a:r>
              <a:rPr lang="en-US" sz="2000" dirty="0" err="1" smtClean="0"/>
              <a:t>cascode</a:t>
            </a:r>
            <a:r>
              <a:rPr lang="en-US" sz="2000" dirty="0" smtClean="0"/>
              <a:t> current mirror for the following specifications: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err="1" smtClean="0"/>
              <a:t>I</a:t>
            </a:r>
            <a:r>
              <a:rPr lang="en-US" sz="2000" baseline="-25000" dirty="0" err="1" smtClean="0"/>
              <a:t>out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= 2·I</a:t>
            </a:r>
            <a:r>
              <a:rPr lang="en-US" sz="2000" baseline="-25000" dirty="0" smtClean="0"/>
              <a:t>in</a:t>
            </a:r>
            <a:r>
              <a:rPr lang="en-US" sz="2000" dirty="0" smtClean="0"/>
              <a:t>=[0-10] µA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err="1" smtClean="0"/>
              <a:t>V</a:t>
            </a:r>
            <a:r>
              <a:rPr lang="en-US" sz="2000" baseline="-25000" dirty="0" err="1" smtClean="0"/>
              <a:t>out</a:t>
            </a:r>
            <a:r>
              <a:rPr lang="en-US" sz="2000" dirty="0" smtClean="0"/>
              <a:t>(min) &lt; 0.5V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V</a:t>
            </a:r>
            <a:r>
              <a:rPr lang="en-US" sz="2000" baseline="-25000" dirty="0" smtClean="0"/>
              <a:t>in</a:t>
            </a:r>
            <a:r>
              <a:rPr lang="en-US" sz="2000" dirty="0" smtClean="0"/>
              <a:t> &lt; 0.9V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81000" y="3124200"/>
            <a:ext cx="419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=2·M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US" sz="1600" baseline="-25000" dirty="0" err="1" smtClean="0">
                <a:solidFill>
                  <a:schemeClr val="accent6">
                    <a:lumMod val="75000"/>
                  </a:schemeClr>
                </a:solidFill>
              </a:rPr>
              <a:t>out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(min)=V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ds1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(sat)+V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ds2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(sat) = 0.5V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Choose V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ds1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(sat)=V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ds2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(sat)=0.25V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Find W/L for M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,M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, and M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(max)=V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gs1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=V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ton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+V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ds1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(sat)=0.95V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does not satisfy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ds1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(sat)=0.2V in order to satisfy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Find new W/L for M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and M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gs3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=V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gs4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+V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ds2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(sat)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ds3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(sat)=V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ds4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(sat)+V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ds2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(sat)=0.45V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Find W/L for M</a:t>
            </a:r>
            <a:r>
              <a:rPr lang="en-US" sz="1600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6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5" name="Group 151"/>
          <p:cNvGrpSpPr/>
          <p:nvPr/>
        </p:nvGrpSpPr>
        <p:grpSpPr>
          <a:xfrm>
            <a:off x="4118888" y="2057400"/>
            <a:ext cx="4491712" cy="3774434"/>
            <a:chOff x="2518688" y="1447800"/>
            <a:chExt cx="4491712" cy="3774434"/>
          </a:xfrm>
        </p:grpSpPr>
        <p:grpSp>
          <p:nvGrpSpPr>
            <p:cNvPr id="6" name="Group 51"/>
            <p:cNvGrpSpPr/>
            <p:nvPr/>
          </p:nvGrpSpPr>
          <p:grpSpPr>
            <a:xfrm>
              <a:off x="5866664" y="5108402"/>
              <a:ext cx="152304" cy="113832"/>
              <a:chOff x="3505200" y="3886994"/>
              <a:chExt cx="457200" cy="305594"/>
            </a:xfrm>
          </p:grpSpPr>
          <p:cxnSp>
            <p:nvCxnSpPr>
              <p:cNvPr id="244" name="Straight Connector 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46" name="Straight Connector 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oup 30"/>
            <p:cNvGrpSpPr/>
            <p:nvPr/>
          </p:nvGrpSpPr>
          <p:grpSpPr>
            <a:xfrm flipH="1">
              <a:off x="5485281" y="4346377"/>
              <a:ext cx="459004" cy="762000"/>
              <a:chOff x="1902617" y="2133600"/>
              <a:chExt cx="459583" cy="762000"/>
            </a:xfrm>
          </p:grpSpPr>
          <p:cxnSp>
            <p:nvCxnSpPr>
              <p:cNvPr id="237" name="Straight Connector 236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30"/>
            <p:cNvGrpSpPr/>
            <p:nvPr/>
          </p:nvGrpSpPr>
          <p:grpSpPr>
            <a:xfrm>
              <a:off x="4495842" y="4346377"/>
              <a:ext cx="458425" cy="762000"/>
              <a:chOff x="1902617" y="2133600"/>
              <a:chExt cx="459583" cy="762000"/>
            </a:xfrm>
          </p:grpSpPr>
          <p:cxnSp>
            <p:nvCxnSpPr>
              <p:cNvPr id="230" name="Straight Connector 229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51"/>
            <p:cNvGrpSpPr/>
            <p:nvPr/>
          </p:nvGrpSpPr>
          <p:grpSpPr>
            <a:xfrm>
              <a:off x="4418864" y="5108402"/>
              <a:ext cx="152304" cy="113832"/>
              <a:chOff x="3505200" y="3886994"/>
              <a:chExt cx="457200" cy="305594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27" name="Straight Connector 22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" name="Group 56"/>
            <p:cNvGrpSpPr/>
            <p:nvPr/>
          </p:nvGrpSpPr>
          <p:grpSpPr>
            <a:xfrm>
              <a:off x="2971800" y="2136577"/>
              <a:ext cx="304800" cy="762000"/>
              <a:chOff x="3505200" y="2438400"/>
              <a:chExt cx="304800" cy="762000"/>
            </a:xfrm>
          </p:grpSpPr>
          <p:cxnSp>
            <p:nvCxnSpPr>
              <p:cNvPr id="221" name="Straight Connector 220"/>
              <p:cNvCxnSpPr>
                <a:endCxn id="223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>
                <a:stCxn id="223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3" name="Oval 222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4" name="Straight Connector 223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8" name="Rectangle 157"/>
            <p:cNvSpPr/>
            <p:nvPr/>
          </p:nvSpPr>
          <p:spPr>
            <a:xfrm>
              <a:off x="2518688" y="2441377"/>
              <a:ext cx="5293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bias</a:t>
              </a:r>
              <a:endParaRPr lang="en-US" baseline="-25000" dirty="0"/>
            </a:p>
          </p:txBody>
        </p:sp>
        <p:grpSp>
          <p:nvGrpSpPr>
            <p:cNvPr id="16" name="Group 83"/>
            <p:cNvGrpSpPr/>
            <p:nvPr/>
          </p:nvGrpSpPr>
          <p:grpSpPr>
            <a:xfrm>
              <a:off x="2896752" y="1603177"/>
              <a:ext cx="456048" cy="304800"/>
              <a:chOff x="3429000" y="2133600"/>
              <a:chExt cx="457200" cy="305594"/>
            </a:xfrm>
          </p:grpSpPr>
          <p:cxnSp>
            <p:nvCxnSpPr>
              <p:cNvPr id="219" name="Straight Connector 21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0" name="Rectangle 159"/>
            <p:cNvSpPr/>
            <p:nvPr/>
          </p:nvSpPr>
          <p:spPr>
            <a:xfrm>
              <a:off x="2798584" y="14478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161" name="Straight Connector 160"/>
            <p:cNvCxnSpPr/>
            <p:nvPr/>
          </p:nvCxnSpPr>
          <p:spPr>
            <a:xfrm rot="16200000" flipH="1">
              <a:off x="5751612" y="41543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rot="16200000" flipH="1">
              <a:off x="4419603" y="4270177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rot="16200000" flipH="1">
              <a:off x="3009900" y="2022278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10800000">
              <a:off x="4876800" y="4727377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4761011" y="4459189"/>
              <a:ext cx="5363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Rectangle 165"/>
            <p:cNvSpPr/>
            <p:nvPr/>
          </p:nvSpPr>
          <p:spPr>
            <a:xfrm>
              <a:off x="5867400" y="45749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4191000" y="45749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168" name="Object 8"/>
            <p:cNvGraphicFramePr>
              <a:graphicFrameLocks noChangeAspect="1"/>
            </p:cNvGraphicFramePr>
            <p:nvPr/>
          </p:nvGraphicFramePr>
          <p:xfrm>
            <a:off x="4953000" y="4651177"/>
            <a:ext cx="195263" cy="152400"/>
          </p:xfrm>
          <a:graphic>
            <a:graphicData uri="http://schemas.openxmlformats.org/presentationml/2006/ole">
              <p:oleObj spid="_x0000_s34894" name="Equation" r:id="rId3" imgW="101512" imgH="101512" progId="Equation.3">
                <p:embed/>
              </p:oleObj>
            </a:graphicData>
          </a:graphic>
        </p:graphicFrame>
        <p:cxnSp>
          <p:nvCxnSpPr>
            <p:cNvPr id="169" name="Straight Connector 168"/>
            <p:cNvCxnSpPr/>
            <p:nvPr/>
          </p:nvCxnSpPr>
          <p:spPr>
            <a:xfrm rot="5400000">
              <a:off x="5944394" y="2806938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Rectangle 169"/>
            <p:cNvSpPr/>
            <p:nvPr/>
          </p:nvSpPr>
          <p:spPr>
            <a:xfrm>
              <a:off x="6096000" y="24384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grpSp>
          <p:nvGrpSpPr>
            <p:cNvPr id="17" name="Group 30"/>
            <p:cNvGrpSpPr/>
            <p:nvPr/>
          </p:nvGrpSpPr>
          <p:grpSpPr>
            <a:xfrm flipH="1">
              <a:off x="5486400" y="3200400"/>
              <a:ext cx="459004" cy="762000"/>
              <a:chOff x="1902617" y="2133600"/>
              <a:chExt cx="459583" cy="762000"/>
            </a:xfrm>
          </p:grpSpPr>
          <p:cxnSp>
            <p:nvCxnSpPr>
              <p:cNvPr id="212" name="Straight Connector 211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Connector 171"/>
            <p:cNvCxnSpPr/>
            <p:nvPr/>
          </p:nvCxnSpPr>
          <p:spPr>
            <a:xfrm rot="16200000" flipH="1">
              <a:off x="4419603" y="41910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10800000">
              <a:off x="4648200" y="3581400"/>
              <a:ext cx="8382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rot="10800000" flipV="1">
              <a:off x="3124200" y="3048000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5" name="Object 7"/>
            <p:cNvGraphicFramePr>
              <a:graphicFrameLocks noChangeAspect="1"/>
            </p:cNvGraphicFramePr>
            <p:nvPr/>
          </p:nvGraphicFramePr>
          <p:xfrm>
            <a:off x="4419600" y="4114800"/>
            <a:ext cx="195263" cy="152400"/>
          </p:xfrm>
          <a:graphic>
            <a:graphicData uri="http://schemas.openxmlformats.org/presentationml/2006/ole">
              <p:oleObj spid="_x0000_s34895" name="Equation" r:id="rId4" imgW="101512" imgH="101512" progId="Equation.3">
                <p:embed/>
              </p:oleObj>
            </a:graphicData>
          </a:graphic>
        </p:graphicFrame>
        <p:cxnSp>
          <p:nvCxnSpPr>
            <p:cNvPr id="176" name="Straight Connector 175"/>
            <p:cNvCxnSpPr/>
            <p:nvPr/>
          </p:nvCxnSpPr>
          <p:spPr>
            <a:xfrm rot="5400000">
              <a:off x="4343401" y="4114801"/>
              <a:ext cx="30479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5400000">
              <a:off x="3962399" y="3429001"/>
              <a:ext cx="106680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Rectangle 177"/>
            <p:cNvSpPr/>
            <p:nvPr/>
          </p:nvSpPr>
          <p:spPr>
            <a:xfrm>
              <a:off x="5867400" y="3429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i="1" baseline="-25000" dirty="0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2819400" y="34290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cxnSp>
          <p:nvCxnSpPr>
            <p:cNvPr id="180" name="Straight Connector 179"/>
            <p:cNvCxnSpPr/>
            <p:nvPr/>
          </p:nvCxnSpPr>
          <p:spPr>
            <a:xfrm rot="16200000" flipH="1">
              <a:off x="5751612" y="3087588"/>
              <a:ext cx="383978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419"/>
            <p:cNvGrpSpPr/>
            <p:nvPr/>
          </p:nvGrpSpPr>
          <p:grpSpPr>
            <a:xfrm rot="16200000">
              <a:off x="4419600" y="3429000"/>
              <a:ext cx="152400" cy="304800"/>
              <a:chOff x="6400800" y="2819400"/>
              <a:chExt cx="152400" cy="304800"/>
            </a:xfrm>
          </p:grpSpPr>
          <p:sp>
            <p:nvSpPr>
              <p:cNvPr id="210" name="Arc 209"/>
              <p:cNvSpPr/>
              <p:nvPr/>
            </p:nvSpPr>
            <p:spPr>
              <a:xfrm rot="5400000">
                <a:off x="6324600" y="2895600"/>
                <a:ext cx="304800" cy="1524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Arc 210"/>
              <p:cNvSpPr/>
              <p:nvPr/>
            </p:nvSpPr>
            <p:spPr>
              <a:xfrm rot="5400000" flipH="1">
                <a:off x="6324600" y="2895600"/>
                <a:ext cx="304800" cy="152400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30"/>
            <p:cNvGrpSpPr/>
            <p:nvPr/>
          </p:nvGrpSpPr>
          <p:grpSpPr>
            <a:xfrm>
              <a:off x="3124200" y="3200400"/>
              <a:ext cx="458425" cy="762000"/>
              <a:chOff x="1902617" y="2133600"/>
              <a:chExt cx="459583" cy="762000"/>
            </a:xfrm>
          </p:grpSpPr>
          <p:cxnSp>
            <p:nvCxnSpPr>
              <p:cNvPr id="203" name="Straight Connector 202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3" name="Straight Connector 182"/>
            <p:cNvCxnSpPr/>
            <p:nvPr/>
          </p:nvCxnSpPr>
          <p:spPr>
            <a:xfrm rot="5400000">
              <a:off x="4496594" y="2806938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Rectangle 183"/>
            <p:cNvSpPr/>
            <p:nvPr/>
          </p:nvSpPr>
          <p:spPr>
            <a:xfrm>
              <a:off x="4648200" y="2438400"/>
              <a:ext cx="367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baseline="-25000" dirty="0"/>
            </a:p>
          </p:txBody>
        </p:sp>
        <p:grpSp>
          <p:nvGrpSpPr>
            <p:cNvPr id="20" name="Group 51"/>
            <p:cNvGrpSpPr/>
            <p:nvPr/>
          </p:nvGrpSpPr>
          <p:grpSpPr>
            <a:xfrm>
              <a:off x="3048096" y="5105400"/>
              <a:ext cx="152304" cy="113832"/>
              <a:chOff x="3505200" y="3886994"/>
              <a:chExt cx="457200" cy="305594"/>
            </a:xfrm>
          </p:grpSpPr>
          <p:cxnSp>
            <p:nvCxnSpPr>
              <p:cNvPr id="198" name="Straight Connector 19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00" name="Straight Connector 19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86" name="Straight Connector 185"/>
            <p:cNvCxnSpPr/>
            <p:nvPr/>
          </p:nvCxnSpPr>
          <p:spPr>
            <a:xfrm rot="5400000">
              <a:off x="2513111" y="4573489"/>
              <a:ext cx="12221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>
              <a:stCxn id="211" idx="2"/>
            </p:cNvCxnSpPr>
            <p:nvPr/>
          </p:nvCxnSpPr>
          <p:spPr>
            <a:xfrm rot="5400000">
              <a:off x="3962400" y="3200400"/>
              <a:ext cx="0" cy="7620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>
              <a:off x="2933699" y="3086101"/>
              <a:ext cx="38100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>
              <a:off x="3389411" y="3316189"/>
              <a:ext cx="5363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0800000" flipV="1">
              <a:off x="4495800" y="4191000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16200000" flipH="1">
              <a:off x="3048003" y="30480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92" name="Object 7"/>
            <p:cNvGraphicFramePr>
              <a:graphicFrameLocks noChangeAspect="1"/>
            </p:cNvGraphicFramePr>
            <p:nvPr/>
          </p:nvGraphicFramePr>
          <p:xfrm>
            <a:off x="3048000" y="2971800"/>
            <a:ext cx="195263" cy="152400"/>
          </p:xfrm>
          <a:graphic>
            <a:graphicData uri="http://schemas.openxmlformats.org/presentationml/2006/ole">
              <p:oleObj spid="_x0000_s34896" name="Equation" r:id="rId5" imgW="101512" imgH="101512" progId="Equation.3">
                <p:embed/>
              </p:oleObj>
            </a:graphicData>
          </a:graphic>
        </p:graphicFrame>
        <p:graphicFrame>
          <p:nvGraphicFramePr>
            <p:cNvPr id="193" name="Object 18"/>
            <p:cNvGraphicFramePr>
              <a:graphicFrameLocks noChangeAspect="1"/>
            </p:cNvGraphicFramePr>
            <p:nvPr/>
          </p:nvGraphicFramePr>
          <p:xfrm>
            <a:off x="3581400" y="3505200"/>
            <a:ext cx="195263" cy="152400"/>
          </p:xfrm>
          <a:graphic>
            <a:graphicData uri="http://schemas.openxmlformats.org/presentationml/2006/ole">
              <p:oleObj spid="_x0000_s34897" name="Equation" r:id="rId6" imgW="101512" imgH="101512" progId="Equation.3">
                <p:embed/>
              </p:oleObj>
            </a:graphicData>
          </a:graphic>
        </p:graphicFrame>
        <p:grpSp>
          <p:nvGrpSpPr>
            <p:cNvPr id="22" name="Group 467"/>
            <p:cNvGrpSpPr/>
            <p:nvPr/>
          </p:nvGrpSpPr>
          <p:grpSpPr>
            <a:xfrm>
              <a:off x="6359274" y="3048000"/>
              <a:ext cx="651126" cy="1905000"/>
              <a:chOff x="6324600" y="3048000"/>
              <a:chExt cx="651126" cy="1905000"/>
            </a:xfrm>
          </p:grpSpPr>
          <p:sp>
            <p:nvSpPr>
              <p:cNvPr id="195" name="Rectangle 194"/>
              <p:cNvSpPr/>
              <p:nvPr/>
            </p:nvSpPr>
            <p:spPr>
              <a:xfrm>
                <a:off x="6477000" y="3810000"/>
                <a:ext cx="49872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600" baseline="-25000" dirty="0" err="1" smtClean="0">
                    <a:latin typeface="Arial" pitchFamily="34" charset="0"/>
                    <a:cs typeface="Arial" pitchFamily="34" charset="0"/>
                  </a:rPr>
                  <a:t>out</a:t>
                </a:r>
                <a:endParaRPr lang="en-US" sz="1600" baseline="-25000" dirty="0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6324600" y="3048000"/>
                <a:ext cx="30489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+</a:t>
                </a:r>
                <a:endParaRPr lang="en-US" sz="1600" baseline="-25000" dirty="0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6324600" y="4614446"/>
                <a:ext cx="30489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_</a:t>
                </a:r>
                <a:endParaRPr lang="en-US" sz="1600" baseline="-25000" dirty="0"/>
              </a:p>
            </p:txBody>
          </p:sp>
        </p:grpSp>
      </p:grpSp>
      <p:sp>
        <p:nvSpPr>
          <p:cNvPr id="105" name="Freeform 104"/>
          <p:cNvSpPr/>
          <p:nvPr/>
        </p:nvSpPr>
        <p:spPr>
          <a:xfrm>
            <a:off x="134587" y="1721922"/>
            <a:ext cx="827314" cy="1436914"/>
          </a:xfrm>
          <a:custGeom>
            <a:avLst/>
            <a:gdLst>
              <a:gd name="connsiteX0" fmla="*/ 827314 w 827314"/>
              <a:gd name="connsiteY0" fmla="*/ 0 h 1436914"/>
              <a:gd name="connsiteX1" fmla="*/ 91044 w 827314"/>
              <a:gd name="connsiteY1" fmla="*/ 593766 h 1436914"/>
              <a:gd name="connsiteX2" fmla="*/ 281049 w 827314"/>
              <a:gd name="connsiteY2" fmla="*/ 1436914 h 143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7314" h="1436914">
                <a:moveTo>
                  <a:pt x="827314" y="0"/>
                </a:moveTo>
                <a:cubicBezTo>
                  <a:pt x="504701" y="177140"/>
                  <a:pt x="182088" y="354280"/>
                  <a:pt x="91044" y="593766"/>
                </a:cubicBezTo>
                <a:cubicBezTo>
                  <a:pt x="0" y="833252"/>
                  <a:pt x="140524" y="1135083"/>
                  <a:pt x="281049" y="1436914"/>
                </a:cubicBezTo>
              </a:path>
            </a:pathLst>
          </a:cu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35627" y="2066306"/>
            <a:ext cx="926274" cy="1425039"/>
          </a:xfrm>
          <a:custGeom>
            <a:avLst/>
            <a:gdLst>
              <a:gd name="connsiteX0" fmla="*/ 926274 w 926274"/>
              <a:gd name="connsiteY0" fmla="*/ 0 h 1425039"/>
              <a:gd name="connsiteX1" fmla="*/ 95002 w 926274"/>
              <a:gd name="connsiteY1" fmla="*/ 653143 h 1425039"/>
              <a:gd name="connsiteX2" fmla="*/ 356259 w 926274"/>
              <a:gd name="connsiteY2" fmla="*/ 1425039 h 1425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6274" h="1425039">
                <a:moveTo>
                  <a:pt x="926274" y="0"/>
                </a:moveTo>
                <a:cubicBezTo>
                  <a:pt x="558139" y="207818"/>
                  <a:pt x="190005" y="415637"/>
                  <a:pt x="95002" y="653143"/>
                </a:cubicBezTo>
                <a:cubicBezTo>
                  <a:pt x="0" y="890650"/>
                  <a:pt x="178129" y="1157844"/>
                  <a:pt x="356259" y="1425039"/>
                </a:cubicBezTo>
              </a:path>
            </a:pathLst>
          </a:cu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67293" y="2375065"/>
            <a:ext cx="870858" cy="1745673"/>
          </a:xfrm>
          <a:custGeom>
            <a:avLst/>
            <a:gdLst>
              <a:gd name="connsiteX0" fmla="*/ 870858 w 870858"/>
              <a:gd name="connsiteY0" fmla="*/ 0 h 1745673"/>
              <a:gd name="connsiteX1" fmla="*/ 87086 w 870858"/>
              <a:gd name="connsiteY1" fmla="*/ 938151 h 1745673"/>
              <a:gd name="connsiteX2" fmla="*/ 348343 w 870858"/>
              <a:gd name="connsiteY2" fmla="*/ 1745673 h 174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58" h="1745673">
                <a:moveTo>
                  <a:pt x="870858" y="0"/>
                </a:moveTo>
                <a:cubicBezTo>
                  <a:pt x="522515" y="323602"/>
                  <a:pt x="174172" y="647205"/>
                  <a:pt x="87086" y="938151"/>
                </a:cubicBezTo>
                <a:cubicBezTo>
                  <a:pt x="0" y="1229097"/>
                  <a:pt x="174171" y="1487385"/>
                  <a:pt x="348343" y="1745673"/>
                </a:cubicBezTo>
              </a:path>
            </a:pathLst>
          </a:cu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08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  <p:bldP spid="1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47035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Current References </a:t>
            </a:r>
            <a:r>
              <a:rPr lang="en-US" sz="24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→ Revisited!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4267200"/>
            <a:ext cx="373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Ideally a current reference should be </a:t>
            </a:r>
            <a:r>
              <a:rPr lang="en-US" sz="2000" u="sng" dirty="0" smtClean="0">
                <a:solidFill>
                  <a:schemeClr val="accent3"/>
                </a:solidFill>
              </a:rPr>
              <a:t>independent</a:t>
            </a:r>
            <a:r>
              <a:rPr lang="en-US" sz="2000" dirty="0" smtClean="0"/>
              <a:t> of: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power supply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temperature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noise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process variations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914400" y="1524000"/>
            <a:ext cx="2595586" cy="2479034"/>
            <a:chOff x="533400" y="990600"/>
            <a:chExt cx="2595586" cy="2479034"/>
          </a:xfrm>
        </p:grpSpPr>
        <p:grpSp>
          <p:nvGrpSpPr>
            <p:cNvPr id="109" name="Group 51"/>
            <p:cNvGrpSpPr/>
            <p:nvPr/>
          </p:nvGrpSpPr>
          <p:grpSpPr>
            <a:xfrm>
              <a:off x="2437664" y="3355802"/>
              <a:ext cx="152304" cy="113832"/>
              <a:chOff x="3505200" y="3886994"/>
              <a:chExt cx="457200" cy="305594"/>
            </a:xfrm>
          </p:grpSpPr>
          <p:cxnSp>
            <p:nvCxnSpPr>
              <p:cNvPr id="154" name="Straight Connector 153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5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56" name="Straight Connector 155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0" name="Group 30"/>
            <p:cNvGrpSpPr/>
            <p:nvPr/>
          </p:nvGrpSpPr>
          <p:grpSpPr>
            <a:xfrm flipH="1">
              <a:off x="2056281" y="2593777"/>
              <a:ext cx="459004" cy="762000"/>
              <a:chOff x="1902617" y="2133600"/>
              <a:chExt cx="459583" cy="762000"/>
            </a:xfrm>
          </p:grpSpPr>
          <p:cxnSp>
            <p:nvCxnSpPr>
              <p:cNvPr id="147" name="Straight Connector 146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30"/>
            <p:cNvGrpSpPr/>
            <p:nvPr/>
          </p:nvGrpSpPr>
          <p:grpSpPr>
            <a:xfrm>
              <a:off x="1066842" y="2593777"/>
              <a:ext cx="458425" cy="762000"/>
              <a:chOff x="1902617" y="2133600"/>
              <a:chExt cx="459583" cy="762000"/>
            </a:xfrm>
          </p:grpSpPr>
          <p:cxnSp>
            <p:nvCxnSpPr>
              <p:cNvPr id="140" name="Straight Connector 139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51"/>
            <p:cNvGrpSpPr/>
            <p:nvPr/>
          </p:nvGrpSpPr>
          <p:grpSpPr>
            <a:xfrm>
              <a:off x="989864" y="3355802"/>
              <a:ext cx="152304" cy="113832"/>
              <a:chOff x="3505200" y="3886994"/>
              <a:chExt cx="457200" cy="305594"/>
            </a:xfrm>
          </p:grpSpPr>
          <p:cxnSp>
            <p:nvCxnSpPr>
              <p:cNvPr id="135" name="Straight Connector 134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3" name="Group 56"/>
            <p:cNvGrpSpPr/>
            <p:nvPr/>
          </p:nvGrpSpPr>
          <p:grpSpPr>
            <a:xfrm>
              <a:off x="914400" y="1679377"/>
              <a:ext cx="304800" cy="762000"/>
              <a:chOff x="3505200" y="2438400"/>
              <a:chExt cx="304800" cy="762000"/>
            </a:xfrm>
          </p:grpSpPr>
          <p:cxnSp>
            <p:nvCxnSpPr>
              <p:cNvPr id="131" name="Straight Connector 130"/>
              <p:cNvCxnSpPr>
                <a:endCxn id="133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>
                <a:stCxn id="133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Oval 132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4" name="Straight Connector 133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4" name="Rectangle 113"/>
            <p:cNvSpPr/>
            <p:nvPr/>
          </p:nvSpPr>
          <p:spPr>
            <a:xfrm>
              <a:off x="533400" y="1984177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grpSp>
          <p:nvGrpSpPr>
            <p:cNvPr id="115" name="Group 83"/>
            <p:cNvGrpSpPr/>
            <p:nvPr/>
          </p:nvGrpSpPr>
          <p:grpSpPr>
            <a:xfrm>
              <a:off x="839352" y="1145977"/>
              <a:ext cx="456048" cy="304800"/>
              <a:chOff x="3429000" y="2133600"/>
              <a:chExt cx="457200" cy="305594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6" name="Rectangle 115"/>
            <p:cNvSpPr/>
            <p:nvPr/>
          </p:nvSpPr>
          <p:spPr>
            <a:xfrm>
              <a:off x="741184" y="990600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117" name="Straight Connector 116"/>
            <p:cNvCxnSpPr/>
            <p:nvPr/>
          </p:nvCxnSpPr>
          <p:spPr>
            <a:xfrm rot="16200000" flipH="1">
              <a:off x="2286001" y="2365177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6200000" flipH="1">
              <a:off x="990603" y="2517577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6200000" flipH="1">
              <a:off x="952500" y="1565078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0800000">
              <a:off x="1447800" y="2974777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0800000" flipV="1">
              <a:off x="1066800" y="2517576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>
              <a:off x="1371599" y="2746178"/>
              <a:ext cx="45720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tangle 122"/>
            <p:cNvSpPr/>
            <p:nvPr/>
          </p:nvSpPr>
          <p:spPr>
            <a:xfrm>
              <a:off x="2438400" y="2822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762000" y="2822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125" name="Object 7"/>
            <p:cNvGraphicFramePr>
              <a:graphicFrameLocks noChangeAspect="1"/>
            </p:cNvGraphicFramePr>
            <p:nvPr/>
          </p:nvGraphicFramePr>
          <p:xfrm>
            <a:off x="990600" y="2441377"/>
            <a:ext cx="195263" cy="152400"/>
          </p:xfrm>
          <a:graphic>
            <a:graphicData uri="http://schemas.openxmlformats.org/presentationml/2006/ole">
              <p:oleObj spid="_x0000_s35866" name="Equation" r:id="rId3" imgW="101512" imgH="101512" progId="Equation.3">
                <p:embed/>
              </p:oleObj>
            </a:graphicData>
          </a:graphic>
        </p:graphicFrame>
        <p:graphicFrame>
          <p:nvGraphicFramePr>
            <p:cNvPr id="126" name="Object 8"/>
            <p:cNvGraphicFramePr>
              <a:graphicFrameLocks noChangeAspect="1"/>
            </p:cNvGraphicFramePr>
            <p:nvPr/>
          </p:nvGraphicFramePr>
          <p:xfrm>
            <a:off x="1524000" y="2898577"/>
            <a:ext cx="195263" cy="152400"/>
          </p:xfrm>
          <a:graphic>
            <a:graphicData uri="http://schemas.openxmlformats.org/presentationml/2006/ole">
              <p:oleObj spid="_x0000_s35867" name="Equation" r:id="rId4" imgW="101512" imgH="101512" progId="Equation.3">
                <p:embed/>
              </p:oleObj>
            </a:graphicData>
          </a:graphic>
        </p:graphicFrame>
        <p:cxnSp>
          <p:nvCxnSpPr>
            <p:cNvPr id="127" name="Straight Connector 126"/>
            <p:cNvCxnSpPr/>
            <p:nvPr/>
          </p:nvCxnSpPr>
          <p:spPr>
            <a:xfrm rot="5400000">
              <a:off x="2515394" y="2056606"/>
              <a:ext cx="30480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ectangle 127"/>
            <p:cNvSpPr/>
            <p:nvPr/>
          </p:nvSpPr>
          <p:spPr>
            <a:xfrm>
              <a:off x="2667000" y="16764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</p:grpSp>
      <p:sp>
        <p:nvSpPr>
          <p:cNvPr id="171" name="Rounded Rectangle 170"/>
          <p:cNvSpPr/>
          <p:nvPr/>
        </p:nvSpPr>
        <p:spPr>
          <a:xfrm>
            <a:off x="914400" y="2057400"/>
            <a:ext cx="990600" cy="1066800"/>
          </a:xfrm>
          <a:prstGeom prst="roundRect">
            <a:avLst/>
          </a:prstGeom>
          <a:solidFill>
            <a:schemeClr val="accent3">
              <a:alpha val="20000"/>
            </a:schemeClr>
          </a:solidFill>
          <a:ln w="15875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1961510" y="1536482"/>
            <a:ext cx="5149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accent3"/>
                </a:solidFill>
              </a:rPr>
              <a:t>?</a:t>
            </a:r>
            <a:endParaRPr lang="en-US" sz="4400" b="1" dirty="0">
              <a:solidFill>
                <a:schemeClr val="accent3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3172348" y="1467017"/>
            <a:ext cx="5285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An independent current source that has a high degree of precision and stability</a:t>
            </a:r>
            <a:endParaRPr lang="en-US" sz="2000" dirty="0"/>
          </a:p>
        </p:txBody>
      </p:sp>
      <p:sp>
        <p:nvSpPr>
          <p:cNvPr id="199" name="Rectangle 198"/>
          <p:cNvSpPr/>
          <p:nvPr/>
        </p:nvSpPr>
        <p:spPr>
          <a:xfrm>
            <a:off x="3948624" y="2475631"/>
            <a:ext cx="48143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3"/>
                </a:solidFill>
              </a:rPr>
              <a:t>Important Concepts: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3"/>
                </a:solidFill>
              </a:rPr>
              <a:t>Sensitivity:</a:t>
            </a:r>
            <a:r>
              <a:rPr lang="en-US" sz="2000" dirty="0" smtClean="0"/>
              <a:t> All Circuits Have Performance That Varies As The Values Of The Components Change – Temperature – Time (Aging) – Phase Of The Moon – Component Tolerance In Manufacturing – Etc</a:t>
            </a:r>
            <a:endParaRPr lang="en-US" sz="2000" dirty="0" smtClean="0">
              <a:solidFill>
                <a:schemeClr val="accent3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US" sz="2000" dirty="0" smtClean="0">
              <a:solidFill>
                <a:schemeClr val="accent3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3"/>
                </a:solidFill>
              </a:rPr>
              <a:t>Temperature Coefficient:</a:t>
            </a:r>
          </a:p>
        </p:txBody>
      </p:sp>
    </p:spTree>
    <p:extLst>
      <p:ext uri="{BB962C8B-B14F-4D97-AF65-F5344CB8AC3E}">
        <p14:creationId xmlns:p14="http://schemas.microsoft.com/office/powerpoint/2010/main" xmlns="" val="358441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5" grpId="0"/>
      <p:bldP spid="1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3746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Simple Current Reference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3028656" y="1745159"/>
            <a:ext cx="4459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accent3"/>
                </a:solidFill>
              </a:rPr>
              <a:t>?</a:t>
            </a:r>
            <a:endParaRPr lang="en-US" sz="4400" b="1" dirty="0">
              <a:solidFill>
                <a:schemeClr val="accent3"/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1359029" y="3928646"/>
            <a:ext cx="7970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3"/>
                </a:solidFill>
              </a:rPr>
              <a:t>A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E1</a:t>
            </a:r>
            <a:r>
              <a:rPr lang="en-US" sz="1600" dirty="0" smtClean="0">
                <a:solidFill>
                  <a:schemeClr val="accent3"/>
                </a:solidFill>
              </a:rPr>
              <a:t>=A</a:t>
            </a:r>
            <a:r>
              <a:rPr lang="en-US" sz="1600" baseline="-25000" dirty="0" smtClean="0">
                <a:solidFill>
                  <a:schemeClr val="accent3"/>
                </a:solidFill>
              </a:rPr>
              <a:t>E2</a:t>
            </a:r>
            <a:endParaRPr lang="en-US" sz="1600" baseline="-25000" dirty="0"/>
          </a:p>
        </p:txBody>
      </p:sp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4267200" y="3276600"/>
          <a:ext cx="2029132" cy="806450"/>
        </p:xfrm>
        <a:graphic>
          <a:graphicData uri="http://schemas.openxmlformats.org/presentationml/2006/ole">
            <p:oleObj spid="_x0000_s44044" name="Equation" r:id="rId3" imgW="990170" imgH="393529" progId="Equation.3">
              <p:embed/>
            </p:oleObj>
          </a:graphicData>
        </a:graphic>
      </p:graphicFrame>
      <p:sp>
        <p:nvSpPr>
          <p:cNvPr id="86" name="Oval 85"/>
          <p:cNvSpPr/>
          <p:nvPr/>
        </p:nvSpPr>
        <p:spPr>
          <a:xfrm>
            <a:off x="4953000" y="3124200"/>
            <a:ext cx="685800" cy="685800"/>
          </a:xfrm>
          <a:prstGeom prst="ellipse">
            <a:avLst/>
          </a:prstGeom>
          <a:solidFill>
            <a:schemeClr val="accent1">
              <a:alpha val="19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334000" y="3657600"/>
            <a:ext cx="609600" cy="457200"/>
          </a:xfrm>
          <a:prstGeom prst="ellipse">
            <a:avLst/>
          </a:prstGeom>
          <a:solidFill>
            <a:schemeClr val="accent3">
              <a:alpha val="19000"/>
            </a:schemeClr>
          </a:solidFill>
          <a:ln w="158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5638800" y="3124200"/>
            <a:ext cx="685800" cy="685800"/>
          </a:xfrm>
          <a:prstGeom prst="ellipse">
            <a:avLst/>
          </a:prstGeom>
          <a:solidFill>
            <a:schemeClr val="accent2">
              <a:alpha val="19000"/>
            </a:schemeClr>
          </a:solidFill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4495800" y="4724400"/>
            <a:ext cx="36574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Process and Temperature Dependant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 ±TC</a:t>
            </a:r>
            <a:r>
              <a:rPr lang="en-US" baseline="-25000" dirty="0" smtClean="0">
                <a:solidFill>
                  <a:schemeClr val="accent3"/>
                </a:solidFill>
              </a:rPr>
              <a:t>R</a:t>
            </a:r>
            <a:r>
              <a:rPr lang="en-US" dirty="0" smtClean="0">
                <a:solidFill>
                  <a:schemeClr val="accent3"/>
                </a:solidFill>
              </a:rPr>
              <a:t> (depends on material)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 ± 30% R variation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5257800" y="1447800"/>
            <a:ext cx="36574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Process and Temperature Dependant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   </a:t>
            </a:r>
            <a:r>
              <a:rPr lang="en-US" dirty="0" err="1" smtClean="0">
                <a:solidFill>
                  <a:schemeClr val="accent2"/>
                </a:solidFill>
              </a:rPr>
              <a:t>TC</a:t>
            </a:r>
            <a:r>
              <a:rPr lang="en-US" baseline="-25000" dirty="0" err="1" smtClean="0">
                <a:solidFill>
                  <a:schemeClr val="accent2"/>
                </a:solidFill>
              </a:rPr>
              <a:t>Vton</a:t>
            </a:r>
            <a:r>
              <a:rPr lang="en-US" dirty="0" smtClean="0">
                <a:solidFill>
                  <a:schemeClr val="accent2"/>
                </a:solidFill>
              </a:rPr>
              <a:t> - negative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   ± 10% </a:t>
            </a:r>
            <a:r>
              <a:rPr lang="en-US" dirty="0" err="1" smtClean="0">
                <a:solidFill>
                  <a:schemeClr val="accent2"/>
                </a:solidFill>
              </a:rPr>
              <a:t>V</a:t>
            </a:r>
            <a:r>
              <a:rPr lang="en-US" baseline="-25000" dirty="0" err="1" smtClean="0">
                <a:solidFill>
                  <a:schemeClr val="accent2"/>
                </a:solidFill>
              </a:rPr>
              <a:t>to</a:t>
            </a:r>
            <a:r>
              <a:rPr lang="en-US" dirty="0" smtClean="0">
                <a:solidFill>
                  <a:schemeClr val="accent2"/>
                </a:solidFill>
              </a:rPr>
              <a:t> variation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733801" y="2401669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Linear dependence on V</a:t>
            </a:r>
            <a:r>
              <a:rPr lang="en-US" baseline="-25000" dirty="0" smtClean="0">
                <a:solidFill>
                  <a:schemeClr val="accent1"/>
                </a:solidFill>
              </a:rPr>
              <a:t>DD</a:t>
            </a:r>
            <a:endParaRPr lang="en-US" baseline="-25000" dirty="0">
              <a:solidFill>
                <a:schemeClr val="accent1"/>
              </a:solidFill>
            </a:endParaRPr>
          </a:p>
        </p:txBody>
      </p:sp>
      <p:grpSp>
        <p:nvGrpSpPr>
          <p:cNvPr id="119" name="Group 51"/>
          <p:cNvGrpSpPr/>
          <p:nvPr/>
        </p:nvGrpSpPr>
        <p:grpSpPr>
          <a:xfrm>
            <a:off x="2362825" y="3733800"/>
            <a:ext cx="152304" cy="113832"/>
            <a:chOff x="3505200" y="3886994"/>
            <a:chExt cx="457200" cy="305594"/>
          </a:xfrm>
        </p:grpSpPr>
        <p:cxnSp>
          <p:nvCxnSpPr>
            <p:cNvPr id="198" name="Straight Connector 197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9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200" name="Straight Connector 199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1" name="Group 236"/>
          <p:cNvGrpSpPr/>
          <p:nvPr/>
        </p:nvGrpSpPr>
        <p:grpSpPr>
          <a:xfrm>
            <a:off x="1093860" y="2971800"/>
            <a:ext cx="1023563" cy="762000"/>
            <a:chOff x="1371600" y="4572000"/>
            <a:chExt cx="1023563" cy="762000"/>
          </a:xfrm>
        </p:grpSpPr>
        <p:cxnSp>
          <p:nvCxnSpPr>
            <p:cNvPr id="185" name="Straight Connector 184"/>
            <p:cNvCxnSpPr/>
            <p:nvPr/>
          </p:nvCxnSpPr>
          <p:spPr>
            <a:xfrm rot="5400000">
              <a:off x="1296192" y="4647408"/>
              <a:ext cx="152400" cy="158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5400000">
              <a:off x="1295400" y="5257800"/>
              <a:ext cx="152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1371600" y="4724400"/>
              <a:ext cx="154393" cy="76997"/>
            </a:xfrm>
            <a:prstGeom prst="line">
              <a:avLst/>
            </a:prstGeom>
            <a:ln w="222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flipV="1">
              <a:off x="1371600" y="5106197"/>
              <a:ext cx="154393" cy="75403"/>
            </a:xfrm>
            <a:prstGeom prst="line">
              <a:avLst/>
            </a:prstGeom>
            <a:ln w="2222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>
              <a:off x="1297393" y="4953002"/>
              <a:ext cx="457200" cy="158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1524000" y="4953000"/>
              <a:ext cx="87116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oup 51"/>
          <p:cNvGrpSpPr/>
          <p:nvPr/>
        </p:nvGrpSpPr>
        <p:grpSpPr>
          <a:xfrm>
            <a:off x="1017180" y="3736802"/>
            <a:ext cx="152304" cy="113832"/>
            <a:chOff x="3505200" y="3886994"/>
            <a:chExt cx="457200" cy="305594"/>
          </a:xfrm>
        </p:grpSpPr>
        <p:cxnSp>
          <p:nvCxnSpPr>
            <p:cNvPr id="180" name="Straight Connector 179"/>
            <p:cNvCxnSpPr/>
            <p:nvPr/>
          </p:nvCxnSpPr>
          <p:spPr>
            <a:xfrm rot="5400000">
              <a:off x="3657600" y="39624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1" name="Group 86"/>
            <p:cNvGrpSpPr/>
            <p:nvPr/>
          </p:nvGrpSpPr>
          <p:grpSpPr>
            <a:xfrm>
              <a:off x="3505200" y="4038600"/>
              <a:ext cx="457200" cy="153988"/>
              <a:chOff x="3505200" y="4038600"/>
              <a:chExt cx="457200" cy="153988"/>
            </a:xfrm>
          </p:grpSpPr>
          <p:cxnSp>
            <p:nvCxnSpPr>
              <p:cNvPr id="182" name="Straight Connector 181"/>
              <p:cNvCxnSpPr/>
              <p:nvPr/>
            </p:nvCxnSpPr>
            <p:spPr>
              <a:xfrm rot="10800000">
                <a:off x="3505200" y="4038600"/>
                <a:ext cx="457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10800000">
                <a:off x="3581400" y="4114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10800000">
                <a:off x="3657602" y="4191000"/>
                <a:ext cx="152399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3" name="Straight Connector 122"/>
          <p:cNvCxnSpPr/>
          <p:nvPr/>
        </p:nvCxnSpPr>
        <p:spPr>
          <a:xfrm rot="16200000" flipH="1">
            <a:off x="1017481" y="2745780"/>
            <a:ext cx="152400" cy="7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733916" y="2209006"/>
            <a:ext cx="304800" cy="1588"/>
          </a:xfrm>
          <a:prstGeom prst="line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381000" y="198120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ref</a:t>
            </a:r>
            <a:endParaRPr lang="en-US" baseline="-25000" dirty="0"/>
          </a:p>
        </p:txBody>
      </p:sp>
      <p:grpSp>
        <p:nvGrpSpPr>
          <p:cNvPr id="126" name="Group 83"/>
          <p:cNvGrpSpPr/>
          <p:nvPr/>
        </p:nvGrpSpPr>
        <p:grpSpPr>
          <a:xfrm>
            <a:off x="864684" y="1526977"/>
            <a:ext cx="456048" cy="304800"/>
            <a:chOff x="3429000" y="2133600"/>
            <a:chExt cx="457200" cy="305594"/>
          </a:xfrm>
        </p:grpSpPr>
        <p:cxnSp>
          <p:nvCxnSpPr>
            <p:cNvPr id="178" name="Straight Connector 25"/>
            <p:cNvCxnSpPr/>
            <p:nvPr/>
          </p:nvCxnSpPr>
          <p:spPr>
            <a:xfrm rot="5400000">
              <a:off x="3581400" y="2362200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rot="10800000" flipV="1">
              <a:off x="3429000" y="2133600"/>
              <a:ext cx="457200" cy="3047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Rectangle 126"/>
          <p:cNvSpPr/>
          <p:nvPr/>
        </p:nvSpPr>
        <p:spPr>
          <a:xfrm>
            <a:off x="788506" y="1371600"/>
            <a:ext cx="478016" cy="307777"/>
          </a:xfrm>
          <a:prstGeom prst="rect">
            <a:avLst/>
          </a:prstGeom>
          <a:ln w="19050">
            <a:noFill/>
          </a:ln>
        </p:spPr>
        <p:txBody>
          <a:bodyPr wrap="none">
            <a:spAutoFit/>
          </a:bodyPr>
          <a:lstStyle/>
          <a:p>
            <a:r>
              <a:rPr lang="en-US" sz="1400" i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1400" i="1" baseline="-25000" dirty="0" smtClean="0">
                <a:latin typeface="Arial" pitchFamily="34" charset="0"/>
                <a:cs typeface="Arial" pitchFamily="34" charset="0"/>
              </a:rPr>
              <a:t>DD</a:t>
            </a:r>
            <a:endParaRPr lang="en-US" sz="1400" i="1" baseline="-25000" dirty="0"/>
          </a:p>
        </p:txBody>
      </p:sp>
      <p:cxnSp>
        <p:nvCxnSpPr>
          <p:cNvPr id="129" name="Straight Connector 128"/>
          <p:cNvCxnSpPr/>
          <p:nvPr/>
        </p:nvCxnSpPr>
        <p:spPr>
          <a:xfrm rot="16200000" flipH="1">
            <a:off x="978985" y="1946078"/>
            <a:ext cx="228600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>
            <a:off x="1093284" y="2895599"/>
            <a:ext cx="58855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2405243" y="3181345"/>
            <a:ext cx="401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1400" i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1400" i="1" baseline="-25000" dirty="0"/>
          </a:p>
        </p:txBody>
      </p:sp>
      <p:sp>
        <p:nvSpPr>
          <p:cNvPr id="133" name="Rectangle 132"/>
          <p:cNvSpPr/>
          <p:nvPr/>
        </p:nvSpPr>
        <p:spPr>
          <a:xfrm>
            <a:off x="759606" y="3203377"/>
            <a:ext cx="4010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1400" i="1" baseline="-250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1400" i="1" baseline="-25000" dirty="0"/>
          </a:p>
        </p:txBody>
      </p:sp>
      <p:cxnSp>
        <p:nvCxnSpPr>
          <p:cNvPr id="135" name="Straight Connector 134"/>
          <p:cNvCxnSpPr/>
          <p:nvPr/>
        </p:nvCxnSpPr>
        <p:spPr>
          <a:xfrm rot="5400000">
            <a:off x="2381439" y="2352595"/>
            <a:ext cx="304800" cy="1588"/>
          </a:xfrm>
          <a:prstGeom prst="line">
            <a:avLst/>
          </a:prstGeom>
          <a:ln w="190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2533045" y="1972389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out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</a:t>
            </a:r>
            <a:endParaRPr lang="en-US" dirty="0"/>
          </a:p>
        </p:txBody>
      </p:sp>
      <p:grpSp>
        <p:nvGrpSpPr>
          <p:cNvPr id="138" name="Group 56"/>
          <p:cNvGrpSpPr/>
          <p:nvPr/>
        </p:nvGrpSpPr>
        <p:grpSpPr>
          <a:xfrm>
            <a:off x="1017084" y="2057400"/>
            <a:ext cx="152400" cy="685800"/>
            <a:chOff x="2667000" y="2971800"/>
            <a:chExt cx="152400" cy="685800"/>
          </a:xfrm>
        </p:grpSpPr>
        <p:cxnSp>
          <p:nvCxnSpPr>
            <p:cNvPr id="159" name="Straight Connector 158"/>
            <p:cNvCxnSpPr/>
            <p:nvPr/>
          </p:nvCxnSpPr>
          <p:spPr>
            <a:xfrm rot="5400000">
              <a:off x="2667794" y="30472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rot="5400000">
              <a:off x="2667794" y="3580606"/>
              <a:ext cx="152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8" name="Group 375"/>
            <p:cNvGrpSpPr/>
            <p:nvPr/>
          </p:nvGrpSpPr>
          <p:grpSpPr>
            <a:xfrm>
              <a:off x="2667000" y="3124200"/>
              <a:ext cx="152400" cy="381000"/>
              <a:chOff x="2590800" y="3124200"/>
              <a:chExt cx="304800" cy="381000"/>
            </a:xfrm>
          </p:grpSpPr>
          <p:cxnSp>
            <p:nvCxnSpPr>
              <p:cNvPr id="169" name="Straight Connector 168"/>
              <p:cNvCxnSpPr/>
              <p:nvPr/>
            </p:nvCxnSpPr>
            <p:spPr>
              <a:xfrm>
                <a:off x="2590800" y="34290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10800000">
                <a:off x="2590800" y="34290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590800" y="33528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590800" y="32766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10800000">
                <a:off x="2590800" y="33528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 rot="10800000">
                <a:off x="2590800" y="32766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2743200" y="3124200"/>
                <a:ext cx="152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10800000">
                <a:off x="2590800" y="3200400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2590800" y="3200400"/>
                <a:ext cx="3048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9" name="Rectangle 138"/>
          <p:cNvSpPr/>
          <p:nvPr/>
        </p:nvSpPr>
        <p:spPr>
          <a:xfrm>
            <a:off x="1143000" y="2221468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R</a:t>
            </a:r>
            <a:endParaRPr lang="en-US" sz="1600" baseline="-25000" dirty="0"/>
          </a:p>
        </p:txBody>
      </p:sp>
      <p:cxnSp>
        <p:nvCxnSpPr>
          <p:cNvPr id="143" name="Straight Connector 142"/>
          <p:cNvCxnSpPr/>
          <p:nvPr/>
        </p:nvCxnSpPr>
        <p:spPr>
          <a:xfrm rot="16200000" flipH="1">
            <a:off x="1017087" y="2895600"/>
            <a:ext cx="152399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4" name="Object 8"/>
          <p:cNvGraphicFramePr>
            <a:graphicFrameLocks noChangeAspect="1"/>
          </p:cNvGraphicFramePr>
          <p:nvPr/>
        </p:nvGraphicFramePr>
        <p:xfrm>
          <a:off x="1017084" y="2819400"/>
          <a:ext cx="195263" cy="152400"/>
        </p:xfrm>
        <a:graphic>
          <a:graphicData uri="http://schemas.openxmlformats.org/presentationml/2006/ole">
            <p:oleObj spid="_x0000_s44045" name="Equation" r:id="rId4" imgW="101512" imgH="101512" progId="Equation.3">
              <p:embed/>
            </p:oleObj>
          </a:graphicData>
        </a:graphic>
      </p:graphicFrame>
      <p:grpSp>
        <p:nvGrpSpPr>
          <p:cNvPr id="203" name="Group 236"/>
          <p:cNvGrpSpPr/>
          <p:nvPr/>
        </p:nvGrpSpPr>
        <p:grpSpPr>
          <a:xfrm flipH="1">
            <a:off x="2057400" y="2476502"/>
            <a:ext cx="381578" cy="1254319"/>
            <a:chOff x="1371599" y="4079681"/>
            <a:chExt cx="380425" cy="1254319"/>
          </a:xfrm>
        </p:grpSpPr>
        <p:cxnSp>
          <p:nvCxnSpPr>
            <p:cNvPr id="204" name="Straight Connector 203"/>
            <p:cNvCxnSpPr/>
            <p:nvPr/>
          </p:nvCxnSpPr>
          <p:spPr>
            <a:xfrm>
              <a:off x="1371599" y="4079681"/>
              <a:ext cx="1" cy="64472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5400000">
              <a:off x="1295400" y="5257800"/>
              <a:ext cx="1524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1371600" y="4724400"/>
              <a:ext cx="154393" cy="76997"/>
            </a:xfrm>
            <a:prstGeom prst="line">
              <a:avLst/>
            </a:prstGeom>
            <a:ln w="22225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flipV="1">
              <a:off x="1371600" y="5106197"/>
              <a:ext cx="154393" cy="75403"/>
            </a:xfrm>
            <a:prstGeom prst="line">
              <a:avLst/>
            </a:prstGeom>
            <a:ln w="22225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 rot="5400000">
              <a:off x="1297393" y="4953002"/>
              <a:ext cx="457200" cy="158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>
              <a:off x="1524000" y="4953000"/>
              <a:ext cx="228024" cy="79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0" name="Straight Connector 209"/>
          <p:cNvCxnSpPr/>
          <p:nvPr/>
        </p:nvCxnSpPr>
        <p:spPr>
          <a:xfrm rot="16200000" flipH="1">
            <a:off x="1474585" y="3123328"/>
            <a:ext cx="457201" cy="2"/>
          </a:xfrm>
          <a:prstGeom prst="line">
            <a:avLst/>
          </a:prstGeom>
          <a:ln w="2222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2377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90" grpId="0" animBg="1"/>
      <p:bldP spid="103" grpId="0" animBg="1"/>
      <p:bldP spid="114" grpId="0"/>
      <p:bldP spid="116" grpId="0"/>
      <p:bldP spid="1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454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 Improved Current Reference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381000" y="1371600"/>
            <a:ext cx="2745592" cy="2857032"/>
            <a:chOff x="2640516" y="2971800"/>
            <a:chExt cx="2745592" cy="2857032"/>
          </a:xfrm>
        </p:grpSpPr>
        <p:grpSp>
          <p:nvGrpSpPr>
            <p:cNvPr id="150" name="Group 51"/>
            <p:cNvGrpSpPr/>
            <p:nvPr/>
          </p:nvGrpSpPr>
          <p:grpSpPr>
            <a:xfrm>
              <a:off x="4648200" y="5715000"/>
              <a:ext cx="152304" cy="113832"/>
              <a:chOff x="3505200" y="3886994"/>
              <a:chExt cx="457200" cy="305594"/>
            </a:xfrm>
          </p:grpSpPr>
          <p:cxnSp>
            <p:nvCxnSpPr>
              <p:cNvPr id="295" name="Straight Connector 294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6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97" name="Straight Connector 29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1" name="Group 30"/>
            <p:cNvGrpSpPr/>
            <p:nvPr/>
          </p:nvGrpSpPr>
          <p:grpSpPr>
            <a:xfrm flipH="1">
              <a:off x="4267200" y="4117777"/>
              <a:ext cx="459004" cy="762000"/>
              <a:chOff x="1902617" y="2133600"/>
              <a:chExt cx="459583" cy="762000"/>
            </a:xfrm>
          </p:grpSpPr>
          <p:cxnSp>
            <p:nvCxnSpPr>
              <p:cNvPr id="288" name="Straight Connector 287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Group 236"/>
            <p:cNvGrpSpPr/>
            <p:nvPr/>
          </p:nvGrpSpPr>
          <p:grpSpPr>
            <a:xfrm>
              <a:off x="3353376" y="4572000"/>
              <a:ext cx="380424" cy="762000"/>
              <a:chOff x="1371600" y="4572000"/>
              <a:chExt cx="380424" cy="762000"/>
            </a:xfrm>
          </p:grpSpPr>
          <p:cxnSp>
            <p:nvCxnSpPr>
              <p:cNvPr id="282" name="Straight Connector 281"/>
              <p:cNvCxnSpPr/>
              <p:nvPr/>
            </p:nvCxnSpPr>
            <p:spPr>
              <a:xfrm rot="5400000">
                <a:off x="1296192" y="4647408"/>
                <a:ext cx="152400" cy="158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 rot="5400000">
                <a:off x="1295400" y="5257800"/>
                <a:ext cx="152400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>
                <a:off x="1371600" y="4724400"/>
                <a:ext cx="154393" cy="769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flipV="1">
                <a:off x="1371600" y="5106197"/>
                <a:ext cx="154393" cy="75403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rot="5400000">
                <a:off x="1297393" y="4953002"/>
                <a:ext cx="457200" cy="158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>
                <a:off x="1524000" y="4953000"/>
                <a:ext cx="228024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oup 51"/>
            <p:cNvGrpSpPr/>
            <p:nvPr/>
          </p:nvGrpSpPr>
          <p:grpSpPr>
            <a:xfrm>
              <a:off x="3276696" y="5337002"/>
              <a:ext cx="152304" cy="113832"/>
              <a:chOff x="3505200" y="3886994"/>
              <a:chExt cx="457200" cy="305594"/>
            </a:xfrm>
          </p:grpSpPr>
          <p:cxnSp>
            <p:nvCxnSpPr>
              <p:cNvPr id="277" name="Straight Connector 27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8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79" name="Straight Connector 27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54" name="Straight Connector 153"/>
            <p:cNvCxnSpPr/>
            <p:nvPr/>
          </p:nvCxnSpPr>
          <p:spPr>
            <a:xfrm rot="16200000" flipH="1">
              <a:off x="3276997" y="4345980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5400000">
              <a:off x="2993432" y="3809206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Rectangle 156"/>
            <p:cNvSpPr/>
            <p:nvPr/>
          </p:nvSpPr>
          <p:spPr>
            <a:xfrm>
              <a:off x="2640516" y="3581400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grpSp>
          <p:nvGrpSpPr>
            <p:cNvPr id="159" name="Group 83"/>
            <p:cNvGrpSpPr/>
            <p:nvPr/>
          </p:nvGrpSpPr>
          <p:grpSpPr>
            <a:xfrm>
              <a:off x="3124200" y="3127177"/>
              <a:ext cx="456048" cy="304800"/>
              <a:chOff x="3429000" y="2133600"/>
              <a:chExt cx="457200" cy="305594"/>
            </a:xfrm>
          </p:grpSpPr>
          <p:cxnSp>
            <p:nvCxnSpPr>
              <p:cNvPr id="275" name="Straight Connector 25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4" name="Rectangle 163"/>
            <p:cNvSpPr/>
            <p:nvPr/>
          </p:nvSpPr>
          <p:spPr>
            <a:xfrm>
              <a:off x="3048022" y="2971800"/>
              <a:ext cx="478016" cy="307777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168" name="Straight Connector 167"/>
            <p:cNvCxnSpPr/>
            <p:nvPr/>
          </p:nvCxnSpPr>
          <p:spPr>
            <a:xfrm rot="16200000" flipH="1">
              <a:off x="4495801" y="3889177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16200000" flipH="1">
              <a:off x="3238501" y="3546278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rot="10800000" flipV="1">
              <a:off x="3704922" y="4952999"/>
              <a:ext cx="1019478" cy="297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rot="10800000" flipV="1">
              <a:off x="3352800" y="4495798"/>
              <a:ext cx="914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Rectangle 171"/>
            <p:cNvSpPr/>
            <p:nvPr/>
          </p:nvSpPr>
          <p:spPr>
            <a:xfrm>
              <a:off x="4695522" y="4346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3019122" y="48035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graphicFrame>
          <p:nvGraphicFramePr>
            <p:cNvPr id="178" name="Object 8"/>
            <p:cNvGraphicFramePr>
              <a:graphicFrameLocks noChangeAspect="1"/>
            </p:cNvGraphicFramePr>
            <p:nvPr/>
          </p:nvGraphicFramePr>
          <p:xfrm>
            <a:off x="4648200" y="4879777"/>
            <a:ext cx="195263" cy="152400"/>
          </p:xfrm>
          <a:graphic>
            <a:graphicData uri="http://schemas.openxmlformats.org/presentationml/2006/ole">
              <p:oleObj spid="_x0000_s38944" name="Equation" r:id="rId3" imgW="101512" imgH="101512" progId="Equation.3">
                <p:embed/>
              </p:oleObj>
            </a:graphicData>
          </a:graphic>
        </p:graphicFrame>
        <p:cxnSp>
          <p:nvCxnSpPr>
            <p:cNvPr id="181" name="Straight Connector 180"/>
            <p:cNvCxnSpPr/>
            <p:nvPr/>
          </p:nvCxnSpPr>
          <p:spPr>
            <a:xfrm rot="5400000">
              <a:off x="4772516" y="3580606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Rectangle 181"/>
            <p:cNvSpPr/>
            <p:nvPr/>
          </p:nvSpPr>
          <p:spPr>
            <a:xfrm>
              <a:off x="4924122" y="3200400"/>
              <a:ext cx="4619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baseline="-25000" dirty="0"/>
            </a:p>
          </p:txBody>
        </p:sp>
        <p:grpSp>
          <p:nvGrpSpPr>
            <p:cNvPr id="195" name="Group 56"/>
            <p:cNvGrpSpPr/>
            <p:nvPr/>
          </p:nvGrpSpPr>
          <p:grpSpPr>
            <a:xfrm>
              <a:off x="3276600" y="3657600"/>
              <a:ext cx="152400" cy="685800"/>
              <a:chOff x="2667000" y="2971800"/>
              <a:chExt cx="152400" cy="685800"/>
            </a:xfrm>
          </p:grpSpPr>
          <p:cxnSp>
            <p:nvCxnSpPr>
              <p:cNvPr id="263" name="Straight Connector 262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5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66" name="Straight Connector 265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7" name="Rectangle 196"/>
            <p:cNvSpPr/>
            <p:nvPr/>
          </p:nvSpPr>
          <p:spPr>
            <a:xfrm>
              <a:off x="3402516" y="3821668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6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600" baseline="-25000" dirty="0"/>
            </a:p>
          </p:txBody>
        </p:sp>
        <p:grpSp>
          <p:nvGrpSpPr>
            <p:cNvPr id="202" name="Group 56"/>
            <p:cNvGrpSpPr/>
            <p:nvPr/>
          </p:nvGrpSpPr>
          <p:grpSpPr>
            <a:xfrm>
              <a:off x="4648200" y="5029200"/>
              <a:ext cx="152400" cy="685800"/>
              <a:chOff x="2667000" y="2971800"/>
              <a:chExt cx="152400" cy="685800"/>
            </a:xfrm>
          </p:grpSpPr>
          <p:cxnSp>
            <p:nvCxnSpPr>
              <p:cNvPr id="251" name="Straight Connector 250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3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54" name="Straight Connector 253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Connector 259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14" name="Straight Connector 213"/>
            <p:cNvCxnSpPr/>
            <p:nvPr/>
          </p:nvCxnSpPr>
          <p:spPr>
            <a:xfrm rot="16200000" flipH="1">
              <a:off x="4572003" y="4953000"/>
              <a:ext cx="304799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Rectangle 226"/>
            <p:cNvSpPr/>
            <p:nvPr/>
          </p:nvSpPr>
          <p:spPr>
            <a:xfrm>
              <a:off x="4774116" y="5224046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6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600" baseline="-25000" dirty="0"/>
            </a:p>
          </p:txBody>
        </p:sp>
        <p:cxnSp>
          <p:nvCxnSpPr>
            <p:cNvPr id="246" name="Straight Connector 245"/>
            <p:cNvCxnSpPr/>
            <p:nvPr/>
          </p:nvCxnSpPr>
          <p:spPr>
            <a:xfrm rot="16200000" flipH="1">
              <a:off x="3276603" y="4495800"/>
              <a:ext cx="152399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0" name="Object 8"/>
            <p:cNvGraphicFramePr>
              <a:graphicFrameLocks noChangeAspect="1"/>
            </p:cNvGraphicFramePr>
            <p:nvPr/>
          </p:nvGraphicFramePr>
          <p:xfrm>
            <a:off x="3276600" y="4419600"/>
            <a:ext cx="195263" cy="152400"/>
          </p:xfrm>
          <a:graphic>
            <a:graphicData uri="http://schemas.openxmlformats.org/presentationml/2006/ole">
              <p:oleObj spid="_x0000_s38945" name="Equation" r:id="rId4" imgW="101512" imgH="101512" progId="Equation.3">
                <p:embed/>
              </p:oleObj>
            </a:graphicData>
          </a:graphic>
        </p:graphicFrame>
      </p:grpSp>
      <p:sp>
        <p:nvSpPr>
          <p:cNvPr id="302" name="Rectangle 301"/>
          <p:cNvSpPr/>
          <p:nvPr/>
        </p:nvSpPr>
        <p:spPr>
          <a:xfrm>
            <a:off x="3581400" y="1438870"/>
            <a:ext cx="10743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</a:t>
            </a:r>
            <a:r>
              <a:rPr lang="en-US" dirty="0" err="1" smtClean="0">
                <a:solidFill>
                  <a:schemeClr val="accent3"/>
                </a:solidFill>
              </a:rPr>
              <a:t>I</a:t>
            </a:r>
            <a:r>
              <a:rPr lang="en-US" baseline="-25000" dirty="0" err="1" smtClean="0">
                <a:solidFill>
                  <a:schemeClr val="accent3"/>
                </a:solidFill>
              </a:rPr>
              <a:t>out</a:t>
            </a:r>
            <a:r>
              <a:rPr lang="en-US" dirty="0" smtClean="0">
                <a:solidFill>
                  <a:schemeClr val="accent3"/>
                </a:solidFill>
              </a:rPr>
              <a:t>=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</a:t>
            </a:r>
            <a:r>
              <a:rPr lang="en-US" dirty="0" err="1" smtClean="0">
                <a:solidFill>
                  <a:schemeClr val="accent3"/>
                </a:solidFill>
              </a:rPr>
              <a:t>TC</a:t>
            </a:r>
            <a:r>
              <a:rPr lang="en-US" baseline="-25000" dirty="0" err="1" smtClean="0">
                <a:solidFill>
                  <a:schemeClr val="accent3"/>
                </a:solidFill>
              </a:rPr>
              <a:t>Iout</a:t>
            </a:r>
            <a:r>
              <a:rPr lang="en-US" dirty="0" smtClean="0">
                <a:solidFill>
                  <a:schemeClr val="accent3"/>
                </a:solidFill>
              </a:rPr>
              <a:t>=  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352890" y="2971800"/>
            <a:ext cx="2340577" cy="2603698"/>
            <a:chOff x="352890" y="2971800"/>
            <a:chExt cx="2340577" cy="2603698"/>
          </a:xfrm>
        </p:grpSpPr>
        <p:sp>
          <p:nvSpPr>
            <p:cNvPr id="85" name="Rounded Rectangle 84"/>
            <p:cNvSpPr/>
            <p:nvPr/>
          </p:nvSpPr>
          <p:spPr>
            <a:xfrm>
              <a:off x="685800" y="2971800"/>
              <a:ext cx="758018" cy="958158"/>
            </a:xfrm>
            <a:prstGeom prst="roundRect">
              <a:avLst/>
            </a:prstGeom>
            <a:solidFill>
              <a:schemeClr val="accent3">
                <a:alpha val="20000"/>
              </a:schemeClr>
            </a:solidFill>
            <a:ln w="15875">
              <a:solidFill>
                <a:schemeClr val="accent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52890" y="5206166"/>
              <a:ext cx="234057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BJTs in a MOS process?</a:t>
              </a:r>
              <a:endParaRPr lang="en-US" dirty="0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451633" y="3963611"/>
              <a:ext cx="464617" cy="997528"/>
            </a:xfrm>
            <a:custGeom>
              <a:avLst/>
              <a:gdLst>
                <a:gd name="connsiteX0" fmla="*/ 118753 w 464617"/>
                <a:gd name="connsiteY0" fmla="*/ 0 h 997528"/>
                <a:gd name="connsiteX1" fmla="*/ 463138 w 464617"/>
                <a:gd name="connsiteY1" fmla="*/ 546265 h 997528"/>
                <a:gd name="connsiteX2" fmla="*/ 0 w 464617"/>
                <a:gd name="connsiteY2" fmla="*/ 997528 h 997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617" h="997528">
                  <a:moveTo>
                    <a:pt x="118753" y="0"/>
                  </a:moveTo>
                  <a:cubicBezTo>
                    <a:pt x="300841" y="190005"/>
                    <a:pt x="482930" y="380010"/>
                    <a:pt x="463138" y="546265"/>
                  </a:cubicBezTo>
                  <a:cubicBezTo>
                    <a:pt x="443346" y="712520"/>
                    <a:pt x="221673" y="855024"/>
                    <a:pt x="0" y="997528"/>
                  </a:cubicBezTo>
                </a:path>
              </a:pathLst>
            </a:custGeom>
            <a:noFill/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88" name="Object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57652237"/>
              </p:ext>
            </p:extLst>
          </p:nvPr>
        </p:nvGraphicFramePr>
        <p:xfrm>
          <a:off x="4549600" y="2895598"/>
          <a:ext cx="1301750" cy="884237"/>
        </p:xfrm>
        <a:graphic>
          <a:graphicData uri="http://schemas.openxmlformats.org/presentationml/2006/ole">
            <p:oleObj spid="_x0000_s38946" name="Equation" r:id="rId5" imgW="634680" imgH="431640" progId="Equation.3">
              <p:embed/>
            </p:oleObj>
          </a:graphicData>
        </a:graphic>
      </p:graphicFrame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34596254"/>
              </p:ext>
            </p:extLst>
          </p:nvPr>
        </p:nvGraphicFramePr>
        <p:xfrm>
          <a:off x="4558506" y="4228040"/>
          <a:ext cx="2630488" cy="493712"/>
        </p:xfrm>
        <a:graphic>
          <a:graphicData uri="http://schemas.openxmlformats.org/presentationml/2006/ole">
            <p:oleObj spid="_x0000_s38947" name="Equation" r:id="rId6" imgW="1282680" imgH="241200" progId="Equation.3">
              <p:embed/>
            </p:oleObj>
          </a:graphicData>
        </a:graphic>
      </p:graphicFrame>
      <p:sp>
        <p:nvSpPr>
          <p:cNvPr id="90" name="Oval 89"/>
          <p:cNvSpPr/>
          <p:nvPr/>
        </p:nvSpPr>
        <p:spPr>
          <a:xfrm>
            <a:off x="4415042" y="3005065"/>
            <a:ext cx="685800" cy="685800"/>
          </a:xfrm>
          <a:prstGeom prst="ellipse">
            <a:avLst/>
          </a:prstGeom>
          <a:solidFill>
            <a:schemeClr val="accent2">
              <a:alpha val="19000"/>
            </a:schemeClr>
          </a:solidFill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981072" y="1980835"/>
            <a:ext cx="3683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Output current is no longer sensitive to </a:t>
            </a:r>
            <a:r>
              <a:rPr lang="en-US" dirty="0" err="1" smtClean="0">
                <a:solidFill>
                  <a:schemeClr val="accent2"/>
                </a:solidFill>
              </a:rPr>
              <a:t>V</a:t>
            </a:r>
            <a:r>
              <a:rPr lang="en-US" baseline="-25000" dirty="0" err="1" smtClean="0">
                <a:solidFill>
                  <a:schemeClr val="accent2"/>
                </a:solidFill>
              </a:rPr>
              <a:t>dd</a:t>
            </a:r>
            <a:r>
              <a:rPr lang="en-US" dirty="0" smtClean="0">
                <a:solidFill>
                  <a:schemeClr val="accent2"/>
                </a:solidFill>
              </a:rPr>
              <a:t> … to some degree!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5530850" y="4171624"/>
            <a:ext cx="793750" cy="685800"/>
          </a:xfrm>
          <a:prstGeom prst="ellipse">
            <a:avLst/>
          </a:prstGeom>
          <a:solidFill>
            <a:schemeClr val="accent1">
              <a:alpha val="19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4790705" y="5128602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Temperature Coefficient of V</a:t>
            </a:r>
            <a:r>
              <a:rPr lang="en-US" baseline="-25000" dirty="0" smtClean="0">
                <a:solidFill>
                  <a:schemeClr val="accent1"/>
                </a:solidFill>
              </a:rPr>
              <a:t>BE</a:t>
            </a:r>
            <a:endParaRPr lang="en-US" baseline="-25000" dirty="0">
              <a:solidFill>
                <a:schemeClr val="accent1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6407872" y="4111328"/>
            <a:ext cx="781122" cy="746096"/>
          </a:xfrm>
          <a:prstGeom prst="ellipse">
            <a:avLst/>
          </a:prstGeom>
          <a:solidFill>
            <a:schemeClr val="accent3">
              <a:alpha val="19000"/>
            </a:schemeClr>
          </a:solidFill>
          <a:ln w="158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5638800" y="516533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6781800" y="513183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Temperature Coefficient of R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baseline="-25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99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/>
      <p:bldP spid="92" grpId="0" animBg="1"/>
      <p:bldP spid="93" grpId="0"/>
      <p:bldP spid="96" grpId="0" animBg="1"/>
      <p:bldP spid="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6158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Bipolar Transistors in CMOS n-well Process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2438400"/>
            <a:ext cx="7155832" cy="359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79070" y="1329139"/>
            <a:ext cx="6858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ertical parasitic BJT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lateral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parasitic BJT</a:t>
            </a:r>
          </a:p>
          <a:p>
            <a:pPr lvl="1">
              <a:buFont typeface="Wingdings" pitchFamily="2" charset="2"/>
              <a:buChar char="ü"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48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6006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 Supply Independent Current Reference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1" name="Rounded Rectangle 300"/>
          <p:cNvSpPr/>
          <p:nvPr/>
        </p:nvSpPr>
        <p:spPr>
          <a:xfrm>
            <a:off x="1956342" y="4985226"/>
            <a:ext cx="762000" cy="1066800"/>
          </a:xfrm>
          <a:prstGeom prst="roundRect">
            <a:avLst/>
          </a:prstGeom>
          <a:solidFill>
            <a:schemeClr val="accent3">
              <a:alpha val="20000"/>
            </a:schemeClr>
          </a:solidFill>
          <a:ln w="15875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5730629" y="1462113"/>
            <a:ext cx="25862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 I</a:t>
            </a:r>
            <a:r>
              <a:rPr lang="en-US" baseline="-25000" dirty="0" smtClean="0"/>
              <a:t>1</a:t>
            </a:r>
            <a:r>
              <a:rPr lang="en-US" dirty="0" smtClean="0"/>
              <a:t>=</a:t>
            </a:r>
            <a:r>
              <a:rPr lang="en-US" dirty="0" err="1" smtClean="0"/>
              <a:t>I</a:t>
            </a:r>
            <a:r>
              <a:rPr lang="en-US" baseline="-25000" dirty="0" err="1" smtClean="0"/>
              <a:t>ref</a:t>
            </a:r>
            <a:r>
              <a:rPr lang="en-US" dirty="0" smtClean="0"/>
              <a:t>/N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TC</a:t>
            </a:r>
            <a:r>
              <a:rPr lang="en-US" baseline="-25000" dirty="0" err="1" smtClean="0"/>
              <a:t>Iout</a:t>
            </a:r>
            <a:r>
              <a:rPr lang="en-US" dirty="0" smtClean="0"/>
              <a:t>=TC</a:t>
            </a:r>
            <a:r>
              <a:rPr lang="en-US" baseline="-25000" dirty="0" smtClean="0"/>
              <a:t>BJT</a:t>
            </a:r>
            <a:r>
              <a:rPr lang="en-US" dirty="0" smtClean="0"/>
              <a:t>-TC</a:t>
            </a:r>
            <a:r>
              <a:rPr lang="en-US" baseline="-25000" dirty="0" smtClean="0"/>
              <a:t>R</a:t>
            </a:r>
            <a:r>
              <a:rPr lang="en-US" dirty="0" smtClean="0"/>
              <a:t>-TC</a:t>
            </a:r>
            <a:r>
              <a:rPr lang="en-US" baseline="-25000" dirty="0" smtClean="0"/>
              <a:t>CMOS</a:t>
            </a:r>
            <a:r>
              <a:rPr lang="en-US" dirty="0" smtClean="0"/>
              <a:t>  </a:t>
            </a:r>
          </a:p>
        </p:txBody>
      </p:sp>
      <p:sp>
        <p:nvSpPr>
          <p:cNvPr id="5" name="Rectangle 4"/>
          <p:cNvSpPr/>
          <p:nvPr/>
        </p:nvSpPr>
        <p:spPr>
          <a:xfrm>
            <a:off x="514978" y="5950220"/>
            <a:ext cx="1267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vertical </a:t>
            </a:r>
            <a:r>
              <a:rPr lang="en-US" dirty="0" err="1" smtClean="0">
                <a:solidFill>
                  <a:schemeClr val="accent3"/>
                </a:solidFill>
              </a:rPr>
              <a:t>bjts</a:t>
            </a:r>
            <a:endParaRPr lang="en-US" dirty="0">
              <a:solidFill>
                <a:schemeClr val="accent3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685800" y="1438870"/>
            <a:ext cx="2286000" cy="4457232"/>
            <a:chOff x="5562600" y="1219200"/>
            <a:chExt cx="2286000" cy="4457232"/>
          </a:xfrm>
        </p:grpSpPr>
        <p:grpSp>
          <p:nvGrpSpPr>
            <p:cNvPr id="85" name="Group 236"/>
            <p:cNvGrpSpPr/>
            <p:nvPr/>
          </p:nvGrpSpPr>
          <p:grpSpPr>
            <a:xfrm>
              <a:off x="5943600" y="4495800"/>
              <a:ext cx="380424" cy="762000"/>
              <a:chOff x="1371600" y="4572000"/>
              <a:chExt cx="380424" cy="762000"/>
            </a:xfrm>
          </p:grpSpPr>
          <p:cxnSp>
            <p:nvCxnSpPr>
              <p:cNvPr id="221" name="Straight Connector 220"/>
              <p:cNvCxnSpPr/>
              <p:nvPr/>
            </p:nvCxnSpPr>
            <p:spPr>
              <a:xfrm rot="5400000">
                <a:off x="1296192" y="4647408"/>
                <a:ext cx="152400" cy="158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 rot="5400000">
                <a:off x="1295400" y="5257800"/>
                <a:ext cx="152400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>
                <a:off x="1371600" y="4724400"/>
                <a:ext cx="154393" cy="769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flipV="1">
                <a:off x="1371600" y="5106197"/>
                <a:ext cx="154393" cy="75403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rot="5400000">
                <a:off x="1297393" y="4953002"/>
                <a:ext cx="457200" cy="158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1524000" y="4953000"/>
                <a:ext cx="228024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51"/>
            <p:cNvGrpSpPr/>
            <p:nvPr/>
          </p:nvGrpSpPr>
          <p:grpSpPr>
            <a:xfrm>
              <a:off x="5867400" y="5220168"/>
              <a:ext cx="152304" cy="113832"/>
              <a:chOff x="3505200" y="3886994"/>
              <a:chExt cx="457200" cy="305594"/>
            </a:xfrm>
          </p:grpSpPr>
          <p:cxnSp>
            <p:nvCxnSpPr>
              <p:cNvPr id="216" name="Straight Connector 21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18" name="Straight Connector 21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87" name="Straight Connector 86"/>
            <p:cNvCxnSpPr/>
            <p:nvPr/>
          </p:nvCxnSpPr>
          <p:spPr>
            <a:xfrm rot="16200000" flipH="1">
              <a:off x="5867797" y="3126780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Group 83"/>
            <p:cNvGrpSpPr/>
            <p:nvPr/>
          </p:nvGrpSpPr>
          <p:grpSpPr>
            <a:xfrm>
              <a:off x="5716152" y="1374577"/>
              <a:ext cx="456048" cy="304800"/>
              <a:chOff x="3429000" y="2133600"/>
              <a:chExt cx="457200" cy="305594"/>
            </a:xfrm>
          </p:grpSpPr>
          <p:cxnSp>
            <p:nvCxnSpPr>
              <p:cNvPr id="213" name="Straight Connector 25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Rectangle 88"/>
            <p:cNvSpPr/>
            <p:nvPr/>
          </p:nvSpPr>
          <p:spPr>
            <a:xfrm>
              <a:off x="5639974" y="1219200"/>
              <a:ext cx="478016" cy="307777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90" name="Straight Connector 89"/>
            <p:cNvCxnSpPr/>
            <p:nvPr/>
          </p:nvCxnSpPr>
          <p:spPr>
            <a:xfrm flipH="1">
              <a:off x="6322206" y="3733800"/>
              <a:ext cx="611994" cy="2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5609922" y="3584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cxnSp>
          <p:nvCxnSpPr>
            <p:cNvPr id="92" name="Straight Connector 91"/>
            <p:cNvCxnSpPr/>
            <p:nvPr/>
          </p:nvCxnSpPr>
          <p:spPr>
            <a:xfrm rot="5400000">
              <a:off x="7268672" y="3199606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7420278" y="2819400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391400" y="4343400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6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600" baseline="-25000" dirty="0"/>
            </a:p>
          </p:txBody>
        </p:sp>
        <p:cxnSp>
          <p:nvCxnSpPr>
            <p:cNvPr id="95" name="Straight Connector 94"/>
            <p:cNvCxnSpPr/>
            <p:nvPr/>
          </p:nvCxnSpPr>
          <p:spPr>
            <a:xfrm rot="16200000" flipH="1">
              <a:off x="5867403" y="3276600"/>
              <a:ext cx="152399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6" name="Object 8"/>
            <p:cNvGraphicFramePr>
              <a:graphicFrameLocks noChangeAspect="1"/>
            </p:cNvGraphicFramePr>
            <p:nvPr/>
          </p:nvGraphicFramePr>
          <p:xfrm>
            <a:off x="5867400" y="3200400"/>
            <a:ext cx="195263" cy="152400"/>
          </p:xfrm>
          <a:graphic>
            <a:graphicData uri="http://schemas.openxmlformats.org/presentationml/2006/ole">
              <p:oleObj spid="_x0000_s39983" name="Equation" r:id="rId3" imgW="101512" imgH="101512" progId="Equation.3">
                <p:embed/>
              </p:oleObj>
            </a:graphicData>
          </a:graphic>
        </p:graphicFrame>
        <p:grpSp>
          <p:nvGrpSpPr>
            <p:cNvPr id="97" name="Group 56"/>
            <p:cNvGrpSpPr/>
            <p:nvPr/>
          </p:nvGrpSpPr>
          <p:grpSpPr>
            <a:xfrm>
              <a:off x="7239000" y="4114800"/>
              <a:ext cx="152400" cy="685800"/>
              <a:chOff x="2667000" y="2971800"/>
              <a:chExt cx="152400" cy="685800"/>
            </a:xfrm>
          </p:grpSpPr>
          <p:cxnSp>
            <p:nvCxnSpPr>
              <p:cNvPr id="200" name="Straight Connector 199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3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04" name="Straight Connector 203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Connector 206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8" name="Group 51"/>
            <p:cNvGrpSpPr/>
            <p:nvPr/>
          </p:nvGrpSpPr>
          <p:grpSpPr>
            <a:xfrm>
              <a:off x="7239000" y="5562600"/>
              <a:ext cx="152304" cy="113832"/>
              <a:chOff x="3505200" y="3886994"/>
              <a:chExt cx="457200" cy="305594"/>
            </a:xfrm>
          </p:grpSpPr>
          <p:cxnSp>
            <p:nvCxnSpPr>
              <p:cNvPr id="193" name="Straight Connector 192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4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96" name="Straight Connector 195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9" name="Group 30"/>
            <p:cNvGrpSpPr/>
            <p:nvPr/>
          </p:nvGrpSpPr>
          <p:grpSpPr>
            <a:xfrm flipH="1">
              <a:off x="6858000" y="1679377"/>
              <a:ext cx="457417" cy="762000"/>
              <a:chOff x="1904206" y="2133600"/>
              <a:chExt cx="457994" cy="762000"/>
            </a:xfrm>
          </p:grpSpPr>
          <p:cxnSp>
            <p:nvCxnSpPr>
              <p:cNvPr id="186" name="Straight Connector 185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Group 30"/>
            <p:cNvGrpSpPr/>
            <p:nvPr/>
          </p:nvGrpSpPr>
          <p:grpSpPr>
            <a:xfrm>
              <a:off x="5943383" y="1679377"/>
              <a:ext cx="457417" cy="762000"/>
              <a:chOff x="1904206" y="2133600"/>
              <a:chExt cx="457994" cy="762000"/>
            </a:xfrm>
          </p:grpSpPr>
          <p:cxnSp>
            <p:nvCxnSpPr>
              <p:cNvPr id="176" name="Straight Connector 175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Group 83"/>
            <p:cNvGrpSpPr/>
            <p:nvPr/>
          </p:nvGrpSpPr>
          <p:grpSpPr>
            <a:xfrm>
              <a:off x="7087752" y="1377554"/>
              <a:ext cx="456048" cy="304800"/>
              <a:chOff x="3429000" y="2133600"/>
              <a:chExt cx="457200" cy="305594"/>
            </a:xfrm>
          </p:grpSpPr>
          <p:cxnSp>
            <p:nvCxnSpPr>
              <p:cNvPr id="174" name="Straight Connector 25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Rectangle 101"/>
            <p:cNvSpPr/>
            <p:nvPr/>
          </p:nvSpPr>
          <p:spPr>
            <a:xfrm>
              <a:off x="7011574" y="1222177"/>
              <a:ext cx="478016" cy="307777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103" name="Straight Connector 102"/>
            <p:cNvCxnSpPr/>
            <p:nvPr/>
          </p:nvCxnSpPr>
          <p:spPr>
            <a:xfrm flipH="1">
              <a:off x="5943600" y="3276600"/>
              <a:ext cx="533400" cy="2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6477000" y="3276600"/>
              <a:ext cx="0" cy="4601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5562600" y="19079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239000" y="19079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i="1" baseline="-25000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239000" y="35784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cxnSp>
          <p:nvCxnSpPr>
            <p:cNvPr id="108" name="Straight Connector 107"/>
            <p:cNvCxnSpPr/>
            <p:nvPr/>
          </p:nvCxnSpPr>
          <p:spPr>
            <a:xfrm>
              <a:off x="6781800" y="2060377"/>
              <a:ext cx="0" cy="4601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6781800" y="2517577"/>
              <a:ext cx="533400" cy="2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7315200" y="2441376"/>
              <a:ext cx="0" cy="9114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943600" y="2438400"/>
              <a:ext cx="0" cy="6066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6400800" y="2054424"/>
              <a:ext cx="533400" cy="2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3" name="Object 6"/>
            <p:cNvGraphicFramePr>
              <a:graphicFrameLocks noChangeAspect="1"/>
            </p:cNvGraphicFramePr>
            <p:nvPr/>
          </p:nvGraphicFramePr>
          <p:xfrm>
            <a:off x="6400800" y="3657600"/>
            <a:ext cx="195263" cy="152400"/>
          </p:xfrm>
          <a:graphic>
            <a:graphicData uri="http://schemas.openxmlformats.org/presentationml/2006/ole">
              <p:oleObj spid="_x0000_s39984" name="Equation" r:id="rId4" imgW="101512" imgH="101512" progId="Equation.3">
                <p:embed/>
              </p:oleObj>
            </a:graphicData>
          </a:graphic>
        </p:graphicFrame>
        <p:graphicFrame>
          <p:nvGraphicFramePr>
            <p:cNvPr id="114" name="Object 7"/>
            <p:cNvGraphicFramePr>
              <a:graphicFrameLocks noChangeAspect="1"/>
            </p:cNvGraphicFramePr>
            <p:nvPr/>
          </p:nvGraphicFramePr>
          <p:xfrm>
            <a:off x="5867400" y="3200400"/>
            <a:ext cx="195263" cy="152400"/>
          </p:xfrm>
          <a:graphic>
            <a:graphicData uri="http://schemas.openxmlformats.org/presentationml/2006/ole">
              <p:oleObj spid="_x0000_s39985" name="Equation" r:id="rId5" imgW="101512" imgH="101512" progId="Equation.3">
                <p:embed/>
              </p:oleObj>
            </a:graphicData>
          </a:graphic>
        </p:graphicFrame>
        <p:graphicFrame>
          <p:nvGraphicFramePr>
            <p:cNvPr id="115" name="Object 8"/>
            <p:cNvGraphicFramePr>
              <a:graphicFrameLocks noChangeAspect="1"/>
            </p:cNvGraphicFramePr>
            <p:nvPr/>
          </p:nvGraphicFramePr>
          <p:xfrm>
            <a:off x="7239000" y="2438400"/>
            <a:ext cx="195263" cy="152400"/>
          </p:xfrm>
          <a:graphic>
            <a:graphicData uri="http://schemas.openxmlformats.org/presentationml/2006/ole">
              <p:oleObj spid="_x0000_s39986" name="Equation" r:id="rId6" imgW="101512" imgH="101512" progId="Equation.3">
                <p:embed/>
              </p:oleObj>
            </a:graphicData>
          </a:graphic>
        </p:graphicFrame>
        <p:graphicFrame>
          <p:nvGraphicFramePr>
            <p:cNvPr id="116" name="Object 9"/>
            <p:cNvGraphicFramePr>
              <a:graphicFrameLocks noChangeAspect="1"/>
            </p:cNvGraphicFramePr>
            <p:nvPr/>
          </p:nvGraphicFramePr>
          <p:xfrm>
            <a:off x="6705600" y="1981200"/>
            <a:ext cx="195263" cy="152400"/>
          </p:xfrm>
          <a:graphic>
            <a:graphicData uri="http://schemas.openxmlformats.org/presentationml/2006/ole">
              <p:oleObj spid="_x0000_s39987" name="Equation" r:id="rId7" imgW="101512" imgH="101512" progId="Equation.3">
                <p:embed/>
              </p:oleObj>
            </a:graphicData>
          </a:graphic>
        </p:graphicFrame>
        <p:sp>
          <p:nvSpPr>
            <p:cNvPr id="117" name="Rectangle 116"/>
            <p:cNvSpPr/>
            <p:nvPr/>
          </p:nvSpPr>
          <p:spPr>
            <a:xfrm>
              <a:off x="7323982" y="2438400"/>
              <a:ext cx="3722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err="1" smtClean="0">
                  <a:latin typeface="Arial" pitchFamily="34" charset="0"/>
                  <a:cs typeface="Arial" pitchFamily="34" charset="0"/>
                </a:rPr>
                <a:t>p</a:t>
              </a:r>
              <a:endParaRPr lang="en-US" sz="1400" i="1" baseline="-25000" dirty="0"/>
            </a:p>
          </p:txBody>
        </p:sp>
        <p:grpSp>
          <p:nvGrpSpPr>
            <p:cNvPr id="118" name="Group 30"/>
            <p:cNvGrpSpPr/>
            <p:nvPr/>
          </p:nvGrpSpPr>
          <p:grpSpPr>
            <a:xfrm flipH="1">
              <a:off x="6858000" y="3352800"/>
              <a:ext cx="459004" cy="762000"/>
              <a:chOff x="1902617" y="2133600"/>
              <a:chExt cx="459583" cy="762000"/>
            </a:xfrm>
          </p:grpSpPr>
          <p:cxnSp>
            <p:nvCxnSpPr>
              <p:cNvPr id="160" name="Straight Connector 159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30"/>
            <p:cNvGrpSpPr/>
            <p:nvPr/>
          </p:nvGrpSpPr>
          <p:grpSpPr>
            <a:xfrm>
              <a:off x="5943600" y="3352800"/>
              <a:ext cx="458425" cy="762000"/>
              <a:chOff x="1902617" y="2133600"/>
              <a:chExt cx="459583" cy="762000"/>
            </a:xfrm>
          </p:grpSpPr>
          <p:cxnSp>
            <p:nvCxnSpPr>
              <p:cNvPr id="144" name="Straight Connector 143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236"/>
            <p:cNvGrpSpPr/>
            <p:nvPr/>
          </p:nvGrpSpPr>
          <p:grpSpPr>
            <a:xfrm flipH="1">
              <a:off x="6934200" y="4800600"/>
              <a:ext cx="381000" cy="762000"/>
              <a:chOff x="1371600" y="4572000"/>
              <a:chExt cx="380424" cy="762000"/>
            </a:xfrm>
          </p:grpSpPr>
          <p:cxnSp>
            <p:nvCxnSpPr>
              <p:cNvPr id="138" name="Straight Connector 137"/>
              <p:cNvCxnSpPr/>
              <p:nvPr/>
            </p:nvCxnSpPr>
            <p:spPr>
              <a:xfrm rot="5400000">
                <a:off x="1296192" y="4647408"/>
                <a:ext cx="152400" cy="158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rot="5400000">
                <a:off x="1295400" y="5257800"/>
                <a:ext cx="152400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1371600" y="4724400"/>
                <a:ext cx="154393" cy="769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V="1">
                <a:off x="1371600" y="5106197"/>
                <a:ext cx="154393" cy="75403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5400000">
                <a:off x="1297393" y="4953002"/>
                <a:ext cx="457200" cy="158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1524000" y="4953000"/>
                <a:ext cx="228024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1" name="Straight Connector 120"/>
            <p:cNvCxnSpPr/>
            <p:nvPr/>
          </p:nvCxnSpPr>
          <p:spPr>
            <a:xfrm>
              <a:off x="5943600" y="4038600"/>
              <a:ext cx="0" cy="4601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" name="Group 51"/>
            <p:cNvGrpSpPr/>
            <p:nvPr/>
          </p:nvGrpSpPr>
          <p:grpSpPr>
            <a:xfrm>
              <a:off x="6248496" y="4991568"/>
              <a:ext cx="152304" cy="113832"/>
              <a:chOff x="3505200" y="3886994"/>
              <a:chExt cx="457200" cy="305594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4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35" name="Straight Connector 134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3" name="Group 51"/>
            <p:cNvGrpSpPr/>
            <p:nvPr/>
          </p:nvGrpSpPr>
          <p:grpSpPr>
            <a:xfrm>
              <a:off x="6858096" y="5334000"/>
              <a:ext cx="152304" cy="113832"/>
              <a:chOff x="3505200" y="3886994"/>
              <a:chExt cx="457200" cy="305594"/>
            </a:xfrm>
          </p:grpSpPr>
          <p:cxnSp>
            <p:nvCxnSpPr>
              <p:cNvPr id="128" name="Straight Connector 127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9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30" name="Straight Connector 129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24" name="Straight Connector 123"/>
            <p:cNvCxnSpPr/>
            <p:nvPr/>
          </p:nvCxnSpPr>
          <p:spPr>
            <a:xfrm>
              <a:off x="6324600" y="4876800"/>
              <a:ext cx="0" cy="1553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6934200" y="5181600"/>
              <a:ext cx="0" cy="1524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Rectangle 125"/>
            <p:cNvSpPr/>
            <p:nvPr/>
          </p:nvSpPr>
          <p:spPr>
            <a:xfrm>
              <a:off x="5638800" y="47214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7218928" y="50292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Q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</p:grpSp>
      <p:sp>
        <p:nvSpPr>
          <p:cNvPr id="228" name="Rounded Rectangle 227"/>
          <p:cNvSpPr/>
          <p:nvPr/>
        </p:nvSpPr>
        <p:spPr>
          <a:xfrm>
            <a:off x="837791" y="4616259"/>
            <a:ext cx="762000" cy="1066800"/>
          </a:xfrm>
          <a:prstGeom prst="roundRect">
            <a:avLst/>
          </a:prstGeom>
          <a:solidFill>
            <a:schemeClr val="accent3">
              <a:alpha val="20000"/>
            </a:schemeClr>
          </a:solidFill>
          <a:ln w="15875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3308186" y="1277540"/>
            <a:ext cx="178125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Assume: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A</a:t>
            </a:r>
            <a:r>
              <a:rPr lang="en-US" baseline="-25000" dirty="0" smtClean="0">
                <a:solidFill>
                  <a:schemeClr val="accent3"/>
                </a:solidFill>
              </a:rPr>
              <a:t>E2</a:t>
            </a:r>
            <a:r>
              <a:rPr lang="en-US" dirty="0" smtClean="0">
                <a:solidFill>
                  <a:schemeClr val="accent3"/>
                </a:solidFill>
              </a:rPr>
              <a:t>= N∙A</a:t>
            </a:r>
            <a:r>
              <a:rPr lang="en-US" baseline="-25000" dirty="0" smtClean="0">
                <a:solidFill>
                  <a:schemeClr val="accent3"/>
                </a:solidFill>
              </a:rPr>
              <a:t>E1</a:t>
            </a:r>
            <a:endParaRPr lang="en-US" dirty="0" smtClean="0">
              <a:solidFill>
                <a:schemeClr val="accent3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M</a:t>
            </a:r>
            <a:r>
              <a:rPr lang="en-US" baseline="-25000" dirty="0" smtClean="0">
                <a:solidFill>
                  <a:schemeClr val="accent3"/>
                </a:solidFill>
              </a:rPr>
              <a:t>2</a:t>
            </a:r>
            <a:r>
              <a:rPr lang="en-US" dirty="0" smtClean="0">
                <a:solidFill>
                  <a:schemeClr val="accent3"/>
                </a:solidFill>
              </a:rPr>
              <a:t>= M</a:t>
            </a:r>
            <a:r>
              <a:rPr lang="en-US" baseline="-25000" dirty="0" smtClean="0">
                <a:solidFill>
                  <a:schemeClr val="accent3"/>
                </a:solidFill>
              </a:rPr>
              <a:t>1</a:t>
            </a:r>
            <a:endParaRPr lang="en-US" dirty="0" smtClean="0">
              <a:solidFill>
                <a:schemeClr val="accent3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 M</a:t>
            </a:r>
            <a:r>
              <a:rPr lang="en-US" baseline="-25000" dirty="0" smtClean="0">
                <a:solidFill>
                  <a:schemeClr val="accent3"/>
                </a:solidFill>
              </a:rPr>
              <a:t>3</a:t>
            </a:r>
            <a:r>
              <a:rPr lang="en-US" dirty="0">
                <a:solidFill>
                  <a:schemeClr val="accent3"/>
                </a:solidFill>
              </a:rPr>
              <a:t>= </a:t>
            </a:r>
            <a:r>
              <a:rPr lang="en-US" dirty="0" smtClean="0">
                <a:solidFill>
                  <a:schemeClr val="accent3"/>
                </a:solidFill>
              </a:rPr>
              <a:t>M</a:t>
            </a:r>
            <a:r>
              <a:rPr lang="en-US" baseline="-25000" dirty="0" smtClean="0">
                <a:solidFill>
                  <a:schemeClr val="accent3"/>
                </a:solidFill>
              </a:rPr>
              <a:t>4</a:t>
            </a:r>
            <a:r>
              <a:rPr lang="en-US" dirty="0" smtClean="0">
                <a:solidFill>
                  <a:schemeClr val="accent3"/>
                </a:solidFill>
              </a:rPr>
              <a:t> 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143000" y="1676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VSG -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173094" y="4953000"/>
            <a:ext cx="5304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Threshold Voltage has a positive dependence </a:t>
            </a:r>
            <a:r>
              <a:rPr lang="en-US" sz="1600" smtClean="0"/>
              <a:t>on </a:t>
            </a:r>
            <a:r>
              <a:rPr lang="en-US" sz="1600" smtClean="0"/>
              <a:t>temperature</a:t>
            </a:r>
          </a:p>
          <a:p>
            <a:endParaRPr lang="en-US" sz="1600" dirty="0" smtClean="0"/>
          </a:p>
          <a:p>
            <a:r>
              <a:rPr lang="en-US" sz="1600" i="1" dirty="0" smtClean="0"/>
              <a:t>R(T) = R(T0) • [1 + </a:t>
            </a:r>
            <a:r>
              <a:rPr lang="en-US" sz="1600" i="1" dirty="0" err="1" smtClean="0"/>
              <a:t>TCRl</a:t>
            </a:r>
            <a:r>
              <a:rPr lang="en-US" sz="1600" i="1" dirty="0" smtClean="0"/>
              <a:t>  (T- T0) + TCR2  (T-R2  (T- T)</a:t>
            </a:r>
            <a:r>
              <a:rPr lang="en-US" sz="1600" i="1" baseline="30000" dirty="0" smtClean="0"/>
              <a:t>2</a:t>
            </a:r>
            <a:r>
              <a:rPr lang="en-US" sz="1600" i="1" dirty="0" smtClean="0"/>
              <a:t>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5770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7492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 Supply Independent Current Reference </a:t>
            </a:r>
            <a:r>
              <a:rPr lang="en-US" sz="24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→ </a:t>
            </a:r>
            <a:r>
              <a:rPr lang="en-US" sz="24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CMOS!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1" name="Rounded Rectangle 300"/>
          <p:cNvSpPr/>
          <p:nvPr/>
        </p:nvSpPr>
        <p:spPr>
          <a:xfrm>
            <a:off x="890716" y="3345661"/>
            <a:ext cx="1870117" cy="1066800"/>
          </a:xfrm>
          <a:prstGeom prst="roundRect">
            <a:avLst/>
          </a:prstGeom>
          <a:solidFill>
            <a:schemeClr val="accent3">
              <a:alpha val="20000"/>
            </a:schemeClr>
          </a:solidFill>
          <a:ln w="15875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5730629" y="1462113"/>
            <a:ext cx="22687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out</a:t>
            </a:r>
            <a:r>
              <a:rPr lang="en-US" dirty="0" smtClean="0"/>
              <a:t>=</a:t>
            </a:r>
            <a:r>
              <a:rPr lang="en-US" dirty="0" err="1" smtClean="0"/>
              <a:t>Iref</a:t>
            </a:r>
            <a:r>
              <a:rPr lang="en-US" dirty="0" smtClean="0"/>
              <a:t>=N I</a:t>
            </a:r>
            <a:r>
              <a:rPr lang="en-US" baseline="-25000" dirty="0" smtClean="0"/>
              <a:t>M1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TC</a:t>
            </a:r>
            <a:r>
              <a:rPr lang="en-US" baseline="-25000" dirty="0" err="1" smtClean="0"/>
              <a:t>Iout</a:t>
            </a:r>
            <a:r>
              <a:rPr lang="en-US" dirty="0" smtClean="0"/>
              <a:t>=  TC</a:t>
            </a:r>
            <a:r>
              <a:rPr lang="en-US" baseline="-25000" dirty="0" smtClean="0"/>
              <a:t>R</a:t>
            </a:r>
            <a:r>
              <a:rPr lang="en-US" dirty="0" smtClean="0"/>
              <a:t> + TC</a:t>
            </a:r>
            <a:r>
              <a:rPr lang="en-US" baseline="-25000" dirty="0" smtClean="0"/>
              <a:t>CMOS</a:t>
            </a:r>
          </a:p>
        </p:txBody>
      </p:sp>
      <p:sp>
        <p:nvSpPr>
          <p:cNvPr id="5" name="Rectangle 4"/>
          <p:cNvSpPr/>
          <p:nvPr/>
        </p:nvSpPr>
        <p:spPr>
          <a:xfrm>
            <a:off x="506613" y="4840437"/>
            <a:ext cx="1501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3"/>
                </a:solidFill>
              </a:rPr>
              <a:t>Saturation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3"/>
                </a:solidFill>
              </a:rPr>
              <a:t>Sub-</a:t>
            </a:r>
            <a:r>
              <a:rPr lang="en-US" dirty="0" err="1" smtClean="0">
                <a:solidFill>
                  <a:schemeClr val="accent3"/>
                </a:solidFill>
              </a:rPr>
              <a:t>V</a:t>
            </a:r>
            <a:r>
              <a:rPr lang="en-US" baseline="-25000" dirty="0" err="1" smtClean="0">
                <a:solidFill>
                  <a:schemeClr val="accent3"/>
                </a:solidFill>
              </a:rPr>
              <a:t>th</a:t>
            </a:r>
            <a:endParaRPr lang="en-US" baseline="-25000" dirty="0">
              <a:solidFill>
                <a:schemeClr val="accent3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3308186" y="1277540"/>
            <a:ext cx="18117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Assume: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M</a:t>
            </a:r>
            <a:r>
              <a:rPr lang="en-US" baseline="-25000" dirty="0" smtClean="0">
                <a:solidFill>
                  <a:schemeClr val="accent3"/>
                </a:solidFill>
              </a:rPr>
              <a:t>2</a:t>
            </a:r>
            <a:r>
              <a:rPr lang="en-US" dirty="0" smtClean="0">
                <a:solidFill>
                  <a:schemeClr val="accent3"/>
                </a:solidFill>
              </a:rPr>
              <a:t>= </a:t>
            </a:r>
            <a:r>
              <a:rPr lang="en-US" dirty="0">
                <a:solidFill>
                  <a:schemeClr val="accent3"/>
                </a:solidFill>
              </a:rPr>
              <a:t>N∙ </a:t>
            </a:r>
            <a:r>
              <a:rPr lang="en-US" dirty="0" smtClean="0">
                <a:solidFill>
                  <a:schemeClr val="accent3"/>
                </a:solidFill>
              </a:rPr>
              <a:t>M</a:t>
            </a:r>
            <a:r>
              <a:rPr lang="en-US" baseline="-25000" dirty="0" smtClean="0">
                <a:solidFill>
                  <a:schemeClr val="accent3"/>
                </a:solidFill>
              </a:rPr>
              <a:t>1</a:t>
            </a:r>
            <a:endParaRPr lang="en-US" dirty="0" smtClean="0">
              <a:solidFill>
                <a:schemeClr val="accent3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 M</a:t>
            </a:r>
            <a:r>
              <a:rPr lang="en-US" baseline="-25000" dirty="0" smtClean="0">
                <a:solidFill>
                  <a:schemeClr val="accent3"/>
                </a:solidFill>
              </a:rPr>
              <a:t>3</a:t>
            </a:r>
            <a:r>
              <a:rPr lang="en-US" dirty="0">
                <a:solidFill>
                  <a:schemeClr val="accent3"/>
                </a:solidFill>
              </a:rPr>
              <a:t>= </a:t>
            </a:r>
            <a:r>
              <a:rPr lang="en-US" dirty="0" smtClean="0">
                <a:solidFill>
                  <a:schemeClr val="accent3"/>
                </a:solidFill>
              </a:rPr>
              <a:t>M</a:t>
            </a:r>
            <a:r>
              <a:rPr lang="en-US" baseline="-25000" dirty="0" smtClean="0">
                <a:solidFill>
                  <a:schemeClr val="accent3"/>
                </a:solidFill>
              </a:rPr>
              <a:t>4</a:t>
            </a:r>
            <a:r>
              <a:rPr lang="en-US" dirty="0" smtClean="0">
                <a:solidFill>
                  <a:schemeClr val="accent3"/>
                </a:solidFill>
              </a:rPr>
              <a:t>  </a:t>
            </a:r>
          </a:p>
        </p:txBody>
      </p:sp>
      <p:grpSp>
        <p:nvGrpSpPr>
          <p:cNvPr id="149" name="Group 148"/>
          <p:cNvGrpSpPr/>
          <p:nvPr/>
        </p:nvGrpSpPr>
        <p:grpSpPr>
          <a:xfrm>
            <a:off x="813342" y="1431666"/>
            <a:ext cx="2286000" cy="3695232"/>
            <a:chOff x="2057400" y="1371600"/>
            <a:chExt cx="2286000" cy="3695232"/>
          </a:xfrm>
        </p:grpSpPr>
        <p:grpSp>
          <p:nvGrpSpPr>
            <p:cNvPr id="150" name="Group 51"/>
            <p:cNvGrpSpPr/>
            <p:nvPr/>
          </p:nvGrpSpPr>
          <p:grpSpPr>
            <a:xfrm>
              <a:off x="2362296" y="4270202"/>
              <a:ext cx="152304" cy="113832"/>
              <a:chOff x="3505200" y="3886994"/>
              <a:chExt cx="457200" cy="305594"/>
            </a:xfrm>
          </p:grpSpPr>
          <p:cxnSp>
            <p:nvCxnSpPr>
              <p:cNvPr id="290" name="Straight Connector 289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1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92" name="Straight Connector 291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51" name="Straight Connector 150"/>
            <p:cNvCxnSpPr/>
            <p:nvPr/>
          </p:nvCxnSpPr>
          <p:spPr>
            <a:xfrm rot="16200000" flipH="1">
              <a:off x="2362597" y="3279180"/>
              <a:ext cx="152400" cy="7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2" name="Group 83"/>
            <p:cNvGrpSpPr/>
            <p:nvPr/>
          </p:nvGrpSpPr>
          <p:grpSpPr>
            <a:xfrm>
              <a:off x="2210952" y="1526977"/>
              <a:ext cx="456048" cy="304800"/>
              <a:chOff x="3429000" y="2133600"/>
              <a:chExt cx="457200" cy="305594"/>
            </a:xfrm>
          </p:grpSpPr>
          <p:cxnSp>
            <p:nvCxnSpPr>
              <p:cNvPr id="288" name="Straight Connector 25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Rectangle 152"/>
            <p:cNvSpPr/>
            <p:nvPr/>
          </p:nvSpPr>
          <p:spPr>
            <a:xfrm>
              <a:off x="2134774" y="1371600"/>
              <a:ext cx="478016" cy="307777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154" name="Straight Connector 153"/>
            <p:cNvCxnSpPr/>
            <p:nvPr/>
          </p:nvCxnSpPr>
          <p:spPr>
            <a:xfrm flipH="1">
              <a:off x="2817006" y="3886200"/>
              <a:ext cx="611994" cy="2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Rectangle 155"/>
            <p:cNvSpPr/>
            <p:nvPr/>
          </p:nvSpPr>
          <p:spPr>
            <a:xfrm>
              <a:off x="2104722" y="37367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cxnSp>
          <p:nvCxnSpPr>
            <p:cNvPr id="157" name="Straight Connector 156"/>
            <p:cNvCxnSpPr/>
            <p:nvPr/>
          </p:nvCxnSpPr>
          <p:spPr>
            <a:xfrm rot="5400000">
              <a:off x="3763472" y="3352006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Rectangle 158"/>
            <p:cNvSpPr/>
            <p:nvPr/>
          </p:nvSpPr>
          <p:spPr>
            <a:xfrm>
              <a:off x="3915078" y="2971800"/>
              <a:ext cx="428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886200" y="4495800"/>
              <a:ext cx="4074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16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600" baseline="-25000" dirty="0"/>
            </a:p>
          </p:txBody>
        </p:sp>
        <p:cxnSp>
          <p:nvCxnSpPr>
            <p:cNvPr id="168" name="Straight Connector 167"/>
            <p:cNvCxnSpPr/>
            <p:nvPr/>
          </p:nvCxnSpPr>
          <p:spPr>
            <a:xfrm rot="16200000" flipH="1">
              <a:off x="2362203" y="3429000"/>
              <a:ext cx="152399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9" name="Object 8"/>
            <p:cNvGraphicFramePr>
              <a:graphicFrameLocks noChangeAspect="1"/>
            </p:cNvGraphicFramePr>
            <p:nvPr/>
          </p:nvGraphicFramePr>
          <p:xfrm>
            <a:off x="2362200" y="3352800"/>
            <a:ext cx="195263" cy="152400"/>
          </p:xfrm>
          <a:graphic>
            <a:graphicData uri="http://schemas.openxmlformats.org/presentationml/2006/ole">
              <p:oleObj spid="_x0000_s41007" name="Equation" r:id="rId3" imgW="101512" imgH="101512" progId="Equation.3">
                <p:embed/>
              </p:oleObj>
            </a:graphicData>
          </a:graphic>
        </p:graphicFrame>
        <p:grpSp>
          <p:nvGrpSpPr>
            <p:cNvPr id="170" name="Group 56"/>
            <p:cNvGrpSpPr/>
            <p:nvPr/>
          </p:nvGrpSpPr>
          <p:grpSpPr>
            <a:xfrm>
              <a:off x="3733800" y="4267200"/>
              <a:ext cx="152400" cy="685800"/>
              <a:chOff x="2667000" y="2971800"/>
              <a:chExt cx="152400" cy="685800"/>
            </a:xfrm>
          </p:grpSpPr>
          <p:cxnSp>
            <p:nvCxnSpPr>
              <p:cNvPr id="276" name="Straight Connector 275"/>
              <p:cNvCxnSpPr/>
              <p:nvPr/>
            </p:nvCxnSpPr>
            <p:spPr>
              <a:xfrm rot="5400000">
                <a:off x="2667794" y="30472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 rot="5400000">
                <a:off x="2667794" y="3580606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8" name="Group 375"/>
              <p:cNvGrpSpPr/>
              <p:nvPr/>
            </p:nvGrpSpPr>
            <p:grpSpPr>
              <a:xfrm>
                <a:off x="2667000" y="3124200"/>
                <a:ext cx="152400" cy="381000"/>
                <a:chOff x="2590800" y="3124200"/>
                <a:chExt cx="304800" cy="381000"/>
              </a:xfrm>
            </p:grpSpPr>
            <p:cxnSp>
              <p:nvCxnSpPr>
                <p:cNvPr id="279" name="Straight Connector 278"/>
                <p:cNvCxnSpPr/>
                <p:nvPr/>
              </p:nvCxnSpPr>
              <p:spPr>
                <a:xfrm>
                  <a:off x="2590800" y="34290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/>
                <p:cNvCxnSpPr/>
                <p:nvPr/>
              </p:nvCxnSpPr>
              <p:spPr>
                <a:xfrm rot="10800000">
                  <a:off x="2590800" y="34290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/>
                <p:cNvCxnSpPr/>
                <p:nvPr/>
              </p:nvCxnSpPr>
              <p:spPr>
                <a:xfrm>
                  <a:off x="2590800" y="33528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/>
                <p:cNvCxnSpPr/>
                <p:nvPr/>
              </p:nvCxnSpPr>
              <p:spPr>
                <a:xfrm>
                  <a:off x="2590800" y="32766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/>
                <p:cNvCxnSpPr/>
                <p:nvPr/>
              </p:nvCxnSpPr>
              <p:spPr>
                <a:xfrm rot="10800000">
                  <a:off x="2590800" y="3352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/>
                <p:nvPr/>
              </p:nvCxnSpPr>
              <p:spPr>
                <a:xfrm rot="10800000">
                  <a:off x="2590800" y="32766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/>
                <p:cNvCxnSpPr/>
                <p:nvPr/>
              </p:nvCxnSpPr>
              <p:spPr>
                <a:xfrm>
                  <a:off x="2743200" y="3124200"/>
                  <a:ext cx="1524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/>
                <p:cNvCxnSpPr/>
                <p:nvPr/>
              </p:nvCxnSpPr>
              <p:spPr>
                <a:xfrm rot="10800000">
                  <a:off x="2590800" y="32004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/>
                <p:cNvCxnSpPr/>
                <p:nvPr/>
              </p:nvCxnSpPr>
              <p:spPr>
                <a:xfrm>
                  <a:off x="2590800" y="3200400"/>
                  <a:ext cx="304800" cy="76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1" name="Group 51"/>
            <p:cNvGrpSpPr/>
            <p:nvPr/>
          </p:nvGrpSpPr>
          <p:grpSpPr>
            <a:xfrm>
              <a:off x="3733896" y="4953000"/>
              <a:ext cx="152304" cy="113832"/>
              <a:chOff x="3505200" y="3886994"/>
              <a:chExt cx="457200" cy="305594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73" name="Straight Connector 27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2" name="Group 30"/>
            <p:cNvGrpSpPr/>
            <p:nvPr/>
          </p:nvGrpSpPr>
          <p:grpSpPr>
            <a:xfrm flipH="1">
              <a:off x="3352800" y="1831777"/>
              <a:ext cx="457417" cy="762000"/>
              <a:chOff x="1904206" y="2133600"/>
              <a:chExt cx="457994" cy="762000"/>
            </a:xfrm>
          </p:grpSpPr>
          <p:cxnSp>
            <p:nvCxnSpPr>
              <p:cNvPr id="264" name="Straight Connector 263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oup 30"/>
            <p:cNvGrpSpPr/>
            <p:nvPr/>
          </p:nvGrpSpPr>
          <p:grpSpPr>
            <a:xfrm>
              <a:off x="2438183" y="1831777"/>
              <a:ext cx="457417" cy="762000"/>
              <a:chOff x="1904206" y="2133600"/>
              <a:chExt cx="457994" cy="762000"/>
            </a:xfrm>
          </p:grpSpPr>
          <p:cxnSp>
            <p:nvCxnSpPr>
              <p:cNvPr id="257" name="Straight Connector 256"/>
              <p:cNvCxnSpPr/>
              <p:nvPr/>
            </p:nvCxnSpPr>
            <p:spPr>
              <a:xfrm rot="5400000">
                <a:off x="1789906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Group 83"/>
            <p:cNvGrpSpPr/>
            <p:nvPr/>
          </p:nvGrpSpPr>
          <p:grpSpPr>
            <a:xfrm>
              <a:off x="3582552" y="1529954"/>
              <a:ext cx="456048" cy="304800"/>
              <a:chOff x="3429000" y="2133600"/>
              <a:chExt cx="457200" cy="305594"/>
            </a:xfrm>
          </p:grpSpPr>
          <p:cxnSp>
            <p:nvCxnSpPr>
              <p:cNvPr id="255" name="Straight Connector 25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1" name="Rectangle 180"/>
            <p:cNvSpPr/>
            <p:nvPr/>
          </p:nvSpPr>
          <p:spPr>
            <a:xfrm>
              <a:off x="3506374" y="1374577"/>
              <a:ext cx="478016" cy="307777"/>
            </a:xfrm>
            <a:prstGeom prst="rect">
              <a:avLst/>
            </a:prstGeom>
            <a:ln w="19050"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182" name="Straight Connector 181"/>
            <p:cNvCxnSpPr/>
            <p:nvPr/>
          </p:nvCxnSpPr>
          <p:spPr>
            <a:xfrm flipH="1">
              <a:off x="2438400" y="3429000"/>
              <a:ext cx="533400" cy="2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2971800" y="3429000"/>
              <a:ext cx="0" cy="4601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Rectangle 196"/>
            <p:cNvSpPr/>
            <p:nvPr/>
          </p:nvSpPr>
          <p:spPr>
            <a:xfrm>
              <a:off x="2057400" y="2060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3733800" y="2060377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US" sz="1400" i="1" baseline="-25000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3733800" y="37308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cxnSp>
          <p:nvCxnSpPr>
            <p:cNvPr id="227" name="Straight Connector 226"/>
            <p:cNvCxnSpPr/>
            <p:nvPr/>
          </p:nvCxnSpPr>
          <p:spPr>
            <a:xfrm>
              <a:off x="3276600" y="2212777"/>
              <a:ext cx="0" cy="4601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flipH="1">
              <a:off x="3276600" y="2669977"/>
              <a:ext cx="533400" cy="2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/>
          </p:nvCxnSpPr>
          <p:spPr>
            <a:xfrm flipV="1">
              <a:off x="3810000" y="2593776"/>
              <a:ext cx="0" cy="9114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 flipV="1">
              <a:off x="2438400" y="2590800"/>
              <a:ext cx="0" cy="6066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>
              <a:off x="2895600" y="2206824"/>
              <a:ext cx="533400" cy="2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34" name="Object 6"/>
            <p:cNvGraphicFramePr>
              <a:graphicFrameLocks noChangeAspect="1"/>
            </p:cNvGraphicFramePr>
            <p:nvPr/>
          </p:nvGraphicFramePr>
          <p:xfrm>
            <a:off x="2895600" y="3810000"/>
            <a:ext cx="195263" cy="152400"/>
          </p:xfrm>
          <a:graphic>
            <a:graphicData uri="http://schemas.openxmlformats.org/presentationml/2006/ole">
              <p:oleObj spid="_x0000_s41008" name="Equation" r:id="rId4" imgW="101512" imgH="101512" progId="Equation.3">
                <p:embed/>
              </p:oleObj>
            </a:graphicData>
          </a:graphic>
        </p:graphicFrame>
        <p:graphicFrame>
          <p:nvGraphicFramePr>
            <p:cNvPr id="235" name="Object 7"/>
            <p:cNvGraphicFramePr>
              <a:graphicFrameLocks noChangeAspect="1"/>
            </p:cNvGraphicFramePr>
            <p:nvPr/>
          </p:nvGraphicFramePr>
          <p:xfrm>
            <a:off x="2362200" y="3352800"/>
            <a:ext cx="195263" cy="152400"/>
          </p:xfrm>
          <a:graphic>
            <a:graphicData uri="http://schemas.openxmlformats.org/presentationml/2006/ole">
              <p:oleObj spid="_x0000_s41009" name="Equation" r:id="rId5" imgW="101512" imgH="101512" progId="Equation.3">
                <p:embed/>
              </p:oleObj>
            </a:graphicData>
          </a:graphic>
        </p:graphicFrame>
        <p:graphicFrame>
          <p:nvGraphicFramePr>
            <p:cNvPr id="236" name="Object 8"/>
            <p:cNvGraphicFramePr>
              <a:graphicFrameLocks noChangeAspect="1"/>
            </p:cNvGraphicFramePr>
            <p:nvPr/>
          </p:nvGraphicFramePr>
          <p:xfrm>
            <a:off x="3733800" y="2590800"/>
            <a:ext cx="195263" cy="152400"/>
          </p:xfrm>
          <a:graphic>
            <a:graphicData uri="http://schemas.openxmlformats.org/presentationml/2006/ole">
              <p:oleObj spid="_x0000_s41010" name="Equation" r:id="rId6" imgW="101512" imgH="101512" progId="Equation.3">
                <p:embed/>
              </p:oleObj>
            </a:graphicData>
          </a:graphic>
        </p:graphicFrame>
        <p:graphicFrame>
          <p:nvGraphicFramePr>
            <p:cNvPr id="237" name="Object 9"/>
            <p:cNvGraphicFramePr>
              <a:graphicFrameLocks noChangeAspect="1"/>
            </p:cNvGraphicFramePr>
            <p:nvPr/>
          </p:nvGraphicFramePr>
          <p:xfrm>
            <a:off x="3200400" y="2133600"/>
            <a:ext cx="195263" cy="152400"/>
          </p:xfrm>
          <a:graphic>
            <a:graphicData uri="http://schemas.openxmlformats.org/presentationml/2006/ole">
              <p:oleObj spid="_x0000_s41011" name="Equation" r:id="rId7" imgW="101512" imgH="101512" progId="Equation.3">
                <p:embed/>
              </p:oleObj>
            </a:graphicData>
          </a:graphic>
        </p:graphicFrame>
        <p:sp>
          <p:nvSpPr>
            <p:cNvPr id="238" name="Rectangle 237"/>
            <p:cNvSpPr/>
            <p:nvPr/>
          </p:nvSpPr>
          <p:spPr>
            <a:xfrm>
              <a:off x="3818782" y="2590800"/>
              <a:ext cx="3722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err="1" smtClean="0">
                  <a:latin typeface="Arial" pitchFamily="34" charset="0"/>
                  <a:cs typeface="Arial" pitchFamily="34" charset="0"/>
                </a:rPr>
                <a:t>p</a:t>
              </a:r>
              <a:endParaRPr lang="en-US" sz="1400" i="1" baseline="-25000" dirty="0"/>
            </a:p>
          </p:txBody>
        </p:sp>
        <p:grpSp>
          <p:nvGrpSpPr>
            <p:cNvPr id="239" name="Group 30"/>
            <p:cNvGrpSpPr/>
            <p:nvPr/>
          </p:nvGrpSpPr>
          <p:grpSpPr>
            <a:xfrm flipH="1">
              <a:off x="3352800" y="3505200"/>
              <a:ext cx="459004" cy="762000"/>
              <a:chOff x="1902617" y="2133600"/>
              <a:chExt cx="459583" cy="762000"/>
            </a:xfrm>
          </p:grpSpPr>
          <p:cxnSp>
            <p:nvCxnSpPr>
              <p:cNvPr id="248" name="Straight Connector 247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31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0" name="Group 30"/>
            <p:cNvGrpSpPr/>
            <p:nvPr/>
          </p:nvGrpSpPr>
          <p:grpSpPr>
            <a:xfrm>
              <a:off x="2438400" y="3505200"/>
              <a:ext cx="458425" cy="762000"/>
              <a:chOff x="1902617" y="2133600"/>
              <a:chExt cx="459583" cy="762000"/>
            </a:xfrm>
          </p:grpSpPr>
          <p:cxnSp>
            <p:nvCxnSpPr>
              <p:cNvPr id="241" name="Straight Connector 240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012" name="Rectangle 52"/>
          <p:cNvSpPr>
            <a:spLocks noChangeArrowheads="1"/>
          </p:cNvSpPr>
          <p:nvPr/>
        </p:nvSpPr>
        <p:spPr bwMode="auto">
          <a:xfrm>
            <a:off x="3581400" y="3987548"/>
            <a:ext cx="4114800" cy="3558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31740" rIns="0" bIns="15870" numCol="1" anchor="t" anchorCtr="0" compatLnSpc="1">
            <a:prstTxWarp prst="textNoShape">
              <a:avLst/>
            </a:prstTxWarp>
            <a:spAutoFit/>
          </a:bodyPr>
          <a:lstStyle/>
          <a:p>
            <a:pPr marL="914400" marR="0" lvl="2" indent="-914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Where I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DO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= current at  V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GS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=V</a:t>
            </a:r>
            <a:r>
              <a:rPr kumimoji="0" lang="en-US" sz="2000" b="0" i="0" u="none" strike="noStrike" cap="none" normalizeH="0" baseline="-2500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TH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41013" name="Picture 53" descr=" I_D \approx I_{D0}e^{\begin{matrix}\frac{V_{GS}-V_{th}}{nV_{T}} \end{matrix}}, 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38600" y="2657475"/>
            <a:ext cx="2514600" cy="542925"/>
          </a:xfrm>
          <a:prstGeom prst="rect">
            <a:avLst/>
          </a:prstGeom>
          <a:noFill/>
        </p:spPr>
      </p:pic>
      <p:pic>
        <p:nvPicPr>
          <p:cNvPr id="41016" name="Picture 56" descr="V_T = kT/q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7499" y="2920033"/>
            <a:ext cx="1562101" cy="356567"/>
          </a:xfrm>
          <a:prstGeom prst="rect">
            <a:avLst/>
          </a:prstGeom>
          <a:noFill/>
        </p:spPr>
      </p:pic>
      <p:pic>
        <p:nvPicPr>
          <p:cNvPr id="41017" name="Picture 57" descr="n=1+C_D/C_{OX}, \, 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48125" y="3429000"/>
            <a:ext cx="2733675" cy="3801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6691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6777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Current Reference </a:t>
            </a:r>
            <a:r>
              <a:rPr lang="en-US" sz="2400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→ </a:t>
            </a:r>
            <a:r>
              <a:rPr lang="en-US" sz="24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Higher Supply Regulation!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2" name="Rectangle 301"/>
          <p:cNvSpPr/>
          <p:nvPr/>
        </p:nvSpPr>
        <p:spPr>
          <a:xfrm>
            <a:off x="5730629" y="1462113"/>
            <a:ext cx="1074397" cy="8803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out</a:t>
            </a:r>
            <a:r>
              <a:rPr lang="en-US" dirty="0" smtClean="0"/>
              <a:t>=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TC</a:t>
            </a:r>
            <a:r>
              <a:rPr lang="en-US" baseline="-25000" dirty="0" err="1" smtClean="0"/>
              <a:t>Iout</a:t>
            </a:r>
            <a:r>
              <a:rPr lang="en-US" dirty="0" smtClean="0"/>
              <a:t>=  </a:t>
            </a:r>
          </a:p>
        </p:txBody>
      </p:sp>
      <p:sp>
        <p:nvSpPr>
          <p:cNvPr id="229" name="Rectangle 228"/>
          <p:cNvSpPr/>
          <p:nvPr/>
        </p:nvSpPr>
        <p:spPr>
          <a:xfrm>
            <a:off x="3308186" y="1277540"/>
            <a:ext cx="18117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Assume: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/>
                </a:solidFill>
              </a:rPr>
              <a:t>  M</a:t>
            </a:r>
            <a:r>
              <a:rPr lang="en-US" baseline="-25000" dirty="0" smtClean="0">
                <a:solidFill>
                  <a:schemeClr val="accent3"/>
                </a:solidFill>
              </a:rPr>
              <a:t>2</a:t>
            </a:r>
            <a:r>
              <a:rPr lang="en-US" dirty="0" smtClean="0">
                <a:solidFill>
                  <a:schemeClr val="accent3"/>
                </a:solidFill>
              </a:rPr>
              <a:t>= </a:t>
            </a:r>
            <a:r>
              <a:rPr lang="en-US" dirty="0">
                <a:solidFill>
                  <a:schemeClr val="accent3"/>
                </a:solidFill>
              </a:rPr>
              <a:t>N∙ </a:t>
            </a:r>
            <a:r>
              <a:rPr lang="en-US" dirty="0" smtClean="0">
                <a:solidFill>
                  <a:schemeClr val="accent3"/>
                </a:solidFill>
              </a:rPr>
              <a:t>M</a:t>
            </a:r>
            <a:r>
              <a:rPr lang="en-US" baseline="-25000" dirty="0" smtClean="0">
                <a:solidFill>
                  <a:schemeClr val="accent3"/>
                </a:solidFill>
              </a:rPr>
              <a:t>1</a:t>
            </a:r>
            <a:endParaRPr lang="en-US" dirty="0" smtClean="0">
              <a:solidFill>
                <a:schemeClr val="accent3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 M</a:t>
            </a:r>
            <a:r>
              <a:rPr lang="en-US" baseline="-25000" dirty="0" smtClean="0">
                <a:solidFill>
                  <a:schemeClr val="accent3"/>
                </a:solidFill>
              </a:rPr>
              <a:t>3</a:t>
            </a:r>
            <a:r>
              <a:rPr lang="en-US" dirty="0">
                <a:solidFill>
                  <a:schemeClr val="accent3"/>
                </a:solidFill>
              </a:rPr>
              <a:t>= </a:t>
            </a:r>
            <a:r>
              <a:rPr lang="en-US" dirty="0" smtClean="0">
                <a:solidFill>
                  <a:schemeClr val="accent3"/>
                </a:solidFill>
              </a:rPr>
              <a:t>M</a:t>
            </a:r>
            <a:r>
              <a:rPr lang="en-US" baseline="-25000" dirty="0" smtClean="0">
                <a:solidFill>
                  <a:schemeClr val="accent3"/>
                </a:solidFill>
              </a:rPr>
              <a:t>4</a:t>
            </a:r>
            <a:r>
              <a:rPr lang="en-US" dirty="0" smtClean="0">
                <a:solidFill>
                  <a:schemeClr val="accent3"/>
                </a:solidFill>
              </a:rPr>
              <a:t>  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685800" y="1547309"/>
            <a:ext cx="2286000" cy="3695232"/>
            <a:chOff x="2743200" y="1295400"/>
            <a:chExt cx="2286000" cy="3695232"/>
          </a:xfrm>
        </p:grpSpPr>
        <p:grpSp>
          <p:nvGrpSpPr>
            <p:cNvPr id="100" name="Group 99"/>
            <p:cNvGrpSpPr/>
            <p:nvPr/>
          </p:nvGrpSpPr>
          <p:grpSpPr>
            <a:xfrm>
              <a:off x="2743200" y="1295400"/>
              <a:ext cx="2286000" cy="3695232"/>
              <a:chOff x="2057400" y="1371600"/>
              <a:chExt cx="2286000" cy="3695232"/>
            </a:xfrm>
          </p:grpSpPr>
          <p:grpSp>
            <p:nvGrpSpPr>
              <p:cNvPr id="109" name="Group 51"/>
              <p:cNvGrpSpPr/>
              <p:nvPr/>
            </p:nvGrpSpPr>
            <p:grpSpPr>
              <a:xfrm>
                <a:off x="2362296" y="4270202"/>
                <a:ext cx="152304" cy="113832"/>
                <a:chOff x="3505200" y="3886994"/>
                <a:chExt cx="457200" cy="305594"/>
              </a:xfrm>
            </p:grpSpPr>
            <p:cxnSp>
              <p:nvCxnSpPr>
                <p:cNvPr id="213" name="Straight Connector 212"/>
                <p:cNvCxnSpPr/>
                <p:nvPr/>
              </p:nvCxnSpPr>
              <p:spPr>
                <a:xfrm rot="5400000">
                  <a:off x="3657600" y="39624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5" name="Group 86"/>
                <p:cNvGrpSpPr/>
                <p:nvPr/>
              </p:nvGrpSpPr>
              <p:grpSpPr>
                <a:xfrm>
                  <a:off x="3505200" y="4038600"/>
                  <a:ext cx="457200" cy="153988"/>
                  <a:chOff x="3505200" y="4038600"/>
                  <a:chExt cx="457200" cy="153988"/>
                </a:xfrm>
              </p:grpSpPr>
              <p:cxnSp>
                <p:nvCxnSpPr>
                  <p:cNvPr id="216" name="Straight Connector 215"/>
                  <p:cNvCxnSpPr/>
                  <p:nvPr/>
                </p:nvCxnSpPr>
                <p:spPr>
                  <a:xfrm rot="10800000">
                    <a:off x="3505200" y="4038600"/>
                    <a:ext cx="4572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7" name="Straight Connector 216"/>
                  <p:cNvCxnSpPr/>
                  <p:nvPr/>
                </p:nvCxnSpPr>
                <p:spPr>
                  <a:xfrm rot="10800000">
                    <a:off x="3581400" y="41148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/>
                  <p:cNvCxnSpPr/>
                  <p:nvPr/>
                </p:nvCxnSpPr>
                <p:spPr>
                  <a:xfrm rot="10800000">
                    <a:off x="3657602" y="4191000"/>
                    <a:ext cx="152399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10" name="Straight Connector 109"/>
              <p:cNvCxnSpPr/>
              <p:nvPr/>
            </p:nvCxnSpPr>
            <p:spPr>
              <a:xfrm rot="16200000" flipH="1">
                <a:off x="2362597" y="3279180"/>
                <a:ext cx="152400" cy="79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1" name="Group 83"/>
              <p:cNvGrpSpPr/>
              <p:nvPr/>
            </p:nvGrpSpPr>
            <p:grpSpPr>
              <a:xfrm>
                <a:off x="2210952" y="1526977"/>
                <a:ext cx="456048" cy="304800"/>
                <a:chOff x="3429000" y="2133600"/>
                <a:chExt cx="457200" cy="305594"/>
              </a:xfrm>
            </p:grpSpPr>
            <p:cxnSp>
              <p:nvCxnSpPr>
                <p:cNvPr id="211" name="Straight Connector 25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" name="Rectangle 111"/>
              <p:cNvSpPr/>
              <p:nvPr/>
            </p:nvSpPr>
            <p:spPr>
              <a:xfrm>
                <a:off x="2134774" y="1371600"/>
                <a:ext cx="478016" cy="307777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i="1" baseline="-25000" dirty="0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i="1" baseline="-25000" dirty="0"/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 flipH="1">
                <a:off x="2817006" y="3886200"/>
                <a:ext cx="611994" cy="297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Rectangle 113"/>
              <p:cNvSpPr/>
              <p:nvPr/>
            </p:nvSpPr>
            <p:spPr>
              <a:xfrm>
                <a:off x="2104722" y="3736777"/>
                <a:ext cx="4010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sz="1400" i="1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1400" i="1" baseline="-25000" dirty="0"/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 rot="5400000">
                <a:off x="3763472" y="3352006"/>
                <a:ext cx="3048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Rectangle 115"/>
              <p:cNvSpPr/>
              <p:nvPr/>
            </p:nvSpPr>
            <p:spPr>
              <a:xfrm>
                <a:off x="3915078" y="2971800"/>
                <a:ext cx="428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ref</a:t>
                </a:r>
                <a:endParaRPr lang="en-US" baseline="-25000" dirty="0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886200" y="4495800"/>
                <a:ext cx="40748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R</a:t>
                </a:r>
                <a:r>
                  <a:rPr lang="en-US" sz="1600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1600" baseline="-25000" dirty="0"/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2362203" y="3429000"/>
                <a:ext cx="152399" cy="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19" name="Object 8"/>
              <p:cNvGraphicFramePr>
                <a:graphicFrameLocks noChangeAspect="1"/>
              </p:cNvGraphicFramePr>
              <p:nvPr/>
            </p:nvGraphicFramePr>
            <p:xfrm>
              <a:off x="2362200" y="3352800"/>
              <a:ext cx="195263" cy="152400"/>
            </p:xfrm>
            <a:graphic>
              <a:graphicData uri="http://schemas.openxmlformats.org/presentationml/2006/ole">
                <p:oleObj spid="_x0000_s42034" name="Equation" r:id="rId3" imgW="101512" imgH="101512" progId="Equation.3">
                  <p:embed/>
                </p:oleObj>
              </a:graphicData>
            </a:graphic>
          </p:graphicFrame>
          <p:grpSp>
            <p:nvGrpSpPr>
              <p:cNvPr id="120" name="Group 56"/>
              <p:cNvGrpSpPr/>
              <p:nvPr/>
            </p:nvGrpSpPr>
            <p:grpSpPr>
              <a:xfrm>
                <a:off x="3733800" y="4267200"/>
                <a:ext cx="152400" cy="685800"/>
                <a:chOff x="2667000" y="2971800"/>
                <a:chExt cx="152400" cy="685800"/>
              </a:xfrm>
            </p:grpSpPr>
            <p:cxnSp>
              <p:nvCxnSpPr>
                <p:cNvPr id="198" name="Straight Connector 197"/>
                <p:cNvCxnSpPr/>
                <p:nvPr/>
              </p:nvCxnSpPr>
              <p:spPr>
                <a:xfrm rot="5400000">
                  <a:off x="2667794" y="30472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 rot="5400000">
                  <a:off x="2667794" y="3580606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0" name="Group 375"/>
                <p:cNvGrpSpPr/>
                <p:nvPr/>
              </p:nvGrpSpPr>
              <p:grpSpPr>
                <a:xfrm>
                  <a:off x="2667000" y="3124200"/>
                  <a:ext cx="152400" cy="381000"/>
                  <a:chOff x="2590800" y="3124200"/>
                  <a:chExt cx="304800" cy="381000"/>
                </a:xfrm>
              </p:grpSpPr>
              <p:cxnSp>
                <p:nvCxnSpPr>
                  <p:cNvPr id="201" name="Straight Connector 200"/>
                  <p:cNvCxnSpPr/>
                  <p:nvPr/>
                </p:nvCxnSpPr>
                <p:spPr>
                  <a:xfrm>
                    <a:off x="2590800" y="34290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/>
                  <p:cNvCxnSpPr/>
                  <p:nvPr/>
                </p:nvCxnSpPr>
                <p:spPr>
                  <a:xfrm rot="10800000">
                    <a:off x="2590800" y="34290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Straight Connector 203"/>
                  <p:cNvCxnSpPr/>
                  <p:nvPr/>
                </p:nvCxnSpPr>
                <p:spPr>
                  <a:xfrm>
                    <a:off x="2590800" y="33528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/>
                  <p:cNvCxnSpPr/>
                  <p:nvPr/>
                </p:nvCxnSpPr>
                <p:spPr>
                  <a:xfrm>
                    <a:off x="2590800" y="32766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/>
                  <p:cNvCxnSpPr/>
                  <p:nvPr/>
                </p:nvCxnSpPr>
                <p:spPr>
                  <a:xfrm rot="10800000">
                    <a:off x="2590800" y="33528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/>
                  <p:cNvCxnSpPr/>
                  <p:nvPr/>
                </p:nvCxnSpPr>
                <p:spPr>
                  <a:xfrm rot="10800000">
                    <a:off x="2590800" y="32766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Straight Connector 207"/>
                  <p:cNvCxnSpPr/>
                  <p:nvPr/>
                </p:nvCxnSpPr>
                <p:spPr>
                  <a:xfrm>
                    <a:off x="2743200" y="3124200"/>
                    <a:ext cx="1524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/>
                  <p:cNvCxnSpPr/>
                  <p:nvPr/>
                </p:nvCxnSpPr>
                <p:spPr>
                  <a:xfrm rot="10800000">
                    <a:off x="2590800" y="32004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Straight Connector 209"/>
                  <p:cNvCxnSpPr/>
                  <p:nvPr/>
                </p:nvCxnSpPr>
                <p:spPr>
                  <a:xfrm>
                    <a:off x="2590800" y="3200400"/>
                    <a:ext cx="304800" cy="762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1" name="Group 51"/>
              <p:cNvGrpSpPr/>
              <p:nvPr/>
            </p:nvGrpSpPr>
            <p:grpSpPr>
              <a:xfrm>
                <a:off x="3733896" y="4953000"/>
                <a:ext cx="152304" cy="113832"/>
                <a:chOff x="3505200" y="3886994"/>
                <a:chExt cx="457200" cy="305594"/>
              </a:xfrm>
            </p:grpSpPr>
            <p:cxnSp>
              <p:nvCxnSpPr>
                <p:cNvPr id="191" name="Straight Connector 190"/>
                <p:cNvCxnSpPr/>
                <p:nvPr/>
              </p:nvCxnSpPr>
              <p:spPr>
                <a:xfrm rot="5400000">
                  <a:off x="3657600" y="39624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2" name="Group 86"/>
                <p:cNvGrpSpPr/>
                <p:nvPr/>
              </p:nvGrpSpPr>
              <p:grpSpPr>
                <a:xfrm>
                  <a:off x="3505200" y="4038600"/>
                  <a:ext cx="457200" cy="153988"/>
                  <a:chOff x="3505200" y="4038600"/>
                  <a:chExt cx="457200" cy="153988"/>
                </a:xfrm>
              </p:grpSpPr>
              <p:cxnSp>
                <p:nvCxnSpPr>
                  <p:cNvPr id="193" name="Straight Connector 192"/>
                  <p:cNvCxnSpPr/>
                  <p:nvPr/>
                </p:nvCxnSpPr>
                <p:spPr>
                  <a:xfrm rot="10800000">
                    <a:off x="3505200" y="4038600"/>
                    <a:ext cx="4572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 rot="10800000">
                    <a:off x="3581400" y="4114800"/>
                    <a:ext cx="304800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 rot="10800000">
                    <a:off x="3657602" y="4191000"/>
                    <a:ext cx="152399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2" name="Group 30"/>
              <p:cNvGrpSpPr/>
              <p:nvPr/>
            </p:nvGrpSpPr>
            <p:grpSpPr>
              <a:xfrm flipH="1">
                <a:off x="3352800" y="1831777"/>
                <a:ext cx="457417" cy="762000"/>
                <a:chOff x="1904206" y="2133600"/>
                <a:chExt cx="457994" cy="762000"/>
              </a:xfrm>
            </p:grpSpPr>
            <p:cxnSp>
              <p:nvCxnSpPr>
                <p:cNvPr id="184" name="Straight Connector 183"/>
                <p:cNvCxnSpPr/>
                <p:nvPr/>
              </p:nvCxnSpPr>
              <p:spPr>
                <a:xfrm rot="5400000">
                  <a:off x="1789906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/>
                <p:cNvCxnSpPr/>
                <p:nvPr/>
              </p:nvCxnSpPr>
              <p:spPr>
                <a:xfrm rot="5400000">
                  <a:off x="1791494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3" name="Group 30"/>
              <p:cNvGrpSpPr/>
              <p:nvPr/>
            </p:nvGrpSpPr>
            <p:grpSpPr>
              <a:xfrm>
                <a:off x="2438183" y="1831777"/>
                <a:ext cx="457417" cy="762000"/>
                <a:chOff x="1904206" y="2133600"/>
                <a:chExt cx="457994" cy="762000"/>
              </a:xfrm>
            </p:grpSpPr>
            <p:cxnSp>
              <p:nvCxnSpPr>
                <p:cNvPr id="174" name="Straight Connector 173"/>
                <p:cNvCxnSpPr/>
                <p:nvPr/>
              </p:nvCxnSpPr>
              <p:spPr>
                <a:xfrm rot="5400000">
                  <a:off x="1789906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rot="5400000">
                  <a:off x="1791494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4" name="Group 83"/>
              <p:cNvGrpSpPr/>
              <p:nvPr/>
            </p:nvGrpSpPr>
            <p:grpSpPr>
              <a:xfrm>
                <a:off x="3582552" y="1529954"/>
                <a:ext cx="456048" cy="304800"/>
                <a:chOff x="3429000" y="2133600"/>
                <a:chExt cx="457200" cy="305594"/>
              </a:xfrm>
            </p:grpSpPr>
            <p:cxnSp>
              <p:nvCxnSpPr>
                <p:cNvPr id="166" name="Straight Connector 25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5" name="Rectangle 124"/>
              <p:cNvSpPr/>
              <p:nvPr/>
            </p:nvSpPr>
            <p:spPr>
              <a:xfrm>
                <a:off x="3506374" y="1374577"/>
                <a:ext cx="478016" cy="307777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i="1" baseline="-25000" dirty="0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400" i="1" baseline="-25000" dirty="0"/>
              </a:p>
            </p:txBody>
          </p:sp>
          <p:cxnSp>
            <p:nvCxnSpPr>
              <p:cNvPr id="126" name="Straight Connector 125"/>
              <p:cNvCxnSpPr/>
              <p:nvPr/>
            </p:nvCxnSpPr>
            <p:spPr>
              <a:xfrm flipH="1">
                <a:off x="2438400" y="3429000"/>
                <a:ext cx="533400" cy="297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971800" y="3429000"/>
                <a:ext cx="0" cy="46017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Rectangle 127"/>
              <p:cNvSpPr/>
              <p:nvPr/>
            </p:nvSpPr>
            <p:spPr>
              <a:xfrm>
                <a:off x="2057400" y="2060377"/>
                <a:ext cx="4010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sz="1400" i="1" baseline="-25000" dirty="0" smtClean="0"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1400" i="1" baseline="-25000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3733800" y="2060377"/>
                <a:ext cx="4010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sz="1400" i="1" baseline="-25000" dirty="0" smtClean="0">
                    <a:latin typeface="Arial" pitchFamily="34" charset="0"/>
                    <a:cs typeface="Arial" pitchFamily="34" charset="0"/>
                  </a:rPr>
                  <a:t>4</a:t>
                </a:r>
                <a:endParaRPr lang="en-US" sz="1400" i="1" baseline="-25000" dirty="0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3733800" y="3730823"/>
                <a:ext cx="40107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smtClean="0"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sz="1400" i="1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1400" i="1" baseline="-25000" dirty="0"/>
              </a:p>
            </p:txBody>
          </p:sp>
          <p:cxnSp>
            <p:nvCxnSpPr>
              <p:cNvPr id="131" name="Straight Connector 130"/>
              <p:cNvCxnSpPr/>
              <p:nvPr/>
            </p:nvCxnSpPr>
            <p:spPr>
              <a:xfrm flipV="1">
                <a:off x="3810000" y="2593776"/>
                <a:ext cx="0" cy="91142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 flipV="1">
                <a:off x="2438400" y="2590800"/>
                <a:ext cx="0" cy="60662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895600" y="2206824"/>
                <a:ext cx="533400" cy="297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34" name="Object 4"/>
              <p:cNvGraphicFramePr>
                <a:graphicFrameLocks noChangeAspect="1"/>
              </p:cNvGraphicFramePr>
              <p:nvPr/>
            </p:nvGraphicFramePr>
            <p:xfrm>
              <a:off x="2362200" y="2971800"/>
              <a:ext cx="195263" cy="152400"/>
            </p:xfrm>
            <a:graphic>
              <a:graphicData uri="http://schemas.openxmlformats.org/presentationml/2006/ole">
                <p:oleObj spid="_x0000_s42035" name="Equation" r:id="rId4" imgW="101512" imgH="101512" progId="Equation.3">
                  <p:embed/>
                </p:oleObj>
              </a:graphicData>
            </a:graphic>
          </p:graphicFrame>
          <p:graphicFrame>
            <p:nvGraphicFramePr>
              <p:cNvPr id="135" name="Object 6"/>
              <p:cNvGraphicFramePr>
                <a:graphicFrameLocks noChangeAspect="1"/>
              </p:cNvGraphicFramePr>
              <p:nvPr/>
            </p:nvGraphicFramePr>
            <p:xfrm>
              <a:off x="2895600" y="3810000"/>
              <a:ext cx="195263" cy="152400"/>
            </p:xfrm>
            <a:graphic>
              <a:graphicData uri="http://schemas.openxmlformats.org/presentationml/2006/ole">
                <p:oleObj spid="_x0000_s42036" name="Equation" r:id="rId5" imgW="101512" imgH="101512" progId="Equation.3">
                  <p:embed/>
                </p:oleObj>
              </a:graphicData>
            </a:graphic>
          </p:graphicFrame>
          <p:graphicFrame>
            <p:nvGraphicFramePr>
              <p:cNvPr id="136" name="Object 7"/>
              <p:cNvGraphicFramePr>
                <a:graphicFrameLocks noChangeAspect="1"/>
              </p:cNvGraphicFramePr>
              <p:nvPr/>
            </p:nvGraphicFramePr>
            <p:xfrm>
              <a:off x="2362200" y="3352800"/>
              <a:ext cx="195263" cy="152400"/>
            </p:xfrm>
            <a:graphic>
              <a:graphicData uri="http://schemas.openxmlformats.org/presentationml/2006/ole">
                <p:oleObj spid="_x0000_s42037" name="Equation" r:id="rId6" imgW="101512" imgH="101512" progId="Equation.3">
                  <p:embed/>
                </p:oleObj>
              </a:graphicData>
            </a:graphic>
          </p:graphicFrame>
          <p:graphicFrame>
            <p:nvGraphicFramePr>
              <p:cNvPr id="137" name="Object 8"/>
              <p:cNvGraphicFramePr>
                <a:graphicFrameLocks noChangeAspect="1"/>
              </p:cNvGraphicFramePr>
              <p:nvPr/>
            </p:nvGraphicFramePr>
            <p:xfrm>
              <a:off x="3733800" y="2971800"/>
              <a:ext cx="195263" cy="152400"/>
            </p:xfrm>
            <a:graphic>
              <a:graphicData uri="http://schemas.openxmlformats.org/presentationml/2006/ole">
                <p:oleObj spid="_x0000_s42038" name="Equation" r:id="rId7" imgW="101512" imgH="101512" progId="Equation.3">
                  <p:embed/>
                </p:oleObj>
              </a:graphicData>
            </a:graphic>
          </p:graphicFrame>
          <p:graphicFrame>
            <p:nvGraphicFramePr>
              <p:cNvPr id="138" name="Object 9"/>
              <p:cNvGraphicFramePr>
                <a:graphicFrameLocks noChangeAspect="1"/>
              </p:cNvGraphicFramePr>
              <p:nvPr/>
            </p:nvGraphicFramePr>
            <p:xfrm>
              <a:off x="3048000" y="2133600"/>
              <a:ext cx="195263" cy="152400"/>
            </p:xfrm>
            <a:graphic>
              <a:graphicData uri="http://schemas.openxmlformats.org/presentationml/2006/ole">
                <p:oleObj spid="_x0000_s42039" name="Equation" r:id="rId8" imgW="101512" imgH="101512" progId="Equation.3">
                  <p:embed/>
                </p:oleObj>
              </a:graphicData>
            </a:graphic>
          </p:graphicFrame>
          <p:sp>
            <p:nvSpPr>
              <p:cNvPr id="139" name="Rectangle 138"/>
              <p:cNvSpPr/>
              <p:nvPr/>
            </p:nvSpPr>
            <p:spPr>
              <a:xfrm>
                <a:off x="3818782" y="2590800"/>
                <a:ext cx="37221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i="1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400" i="1" baseline="-25000" dirty="0" err="1" smtClean="0">
                    <a:latin typeface="Arial" pitchFamily="34" charset="0"/>
                    <a:cs typeface="Arial" pitchFamily="34" charset="0"/>
                  </a:rPr>
                  <a:t>p</a:t>
                </a:r>
                <a:endParaRPr lang="en-US" sz="1400" i="1" baseline="-25000" dirty="0"/>
              </a:p>
            </p:txBody>
          </p:sp>
          <p:grpSp>
            <p:nvGrpSpPr>
              <p:cNvPr id="140" name="Group 30"/>
              <p:cNvGrpSpPr/>
              <p:nvPr/>
            </p:nvGrpSpPr>
            <p:grpSpPr>
              <a:xfrm flipH="1">
                <a:off x="3352800" y="35052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155" name="Straight Connector 154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31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1" name="Group 30"/>
              <p:cNvGrpSpPr/>
              <p:nvPr/>
            </p:nvGrpSpPr>
            <p:grpSpPr>
              <a:xfrm>
                <a:off x="2438400" y="3505200"/>
                <a:ext cx="458425" cy="762000"/>
                <a:chOff x="1902617" y="2133600"/>
                <a:chExt cx="459583" cy="762000"/>
              </a:xfrm>
            </p:grpSpPr>
            <p:cxnSp>
              <p:nvCxnSpPr>
                <p:cNvPr id="142" name="Straight Connector 141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1" name="Group 311"/>
            <p:cNvGrpSpPr/>
            <p:nvPr/>
          </p:nvGrpSpPr>
          <p:grpSpPr>
            <a:xfrm rot="16200000">
              <a:off x="3467100" y="2324101"/>
              <a:ext cx="685800" cy="609600"/>
              <a:chOff x="5334000" y="1143002"/>
              <a:chExt cx="1371600" cy="914398"/>
            </a:xfrm>
          </p:grpSpPr>
          <p:sp>
            <p:nvSpPr>
              <p:cNvPr id="105" name="Isosceles Triangle 104"/>
              <p:cNvSpPr/>
              <p:nvPr/>
            </p:nvSpPr>
            <p:spPr>
              <a:xfrm rot="5400000">
                <a:off x="5562601" y="1143001"/>
                <a:ext cx="914398" cy="914400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 rot="10800000">
                <a:off x="5334000" y="18288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0800000">
                <a:off x="5334000" y="14478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0800000">
                <a:off x="6477000" y="1600200"/>
                <a:ext cx="228600" cy="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Straight Connector 101"/>
            <p:cNvCxnSpPr/>
            <p:nvPr/>
          </p:nvCxnSpPr>
          <p:spPr>
            <a:xfrm>
              <a:off x="3810000" y="2133600"/>
              <a:ext cx="0" cy="1553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3962400" y="2971800"/>
              <a:ext cx="533400" cy="297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124200" y="2971800"/>
              <a:ext cx="6096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9" name="Rectangle 218"/>
          <p:cNvSpPr/>
          <p:nvPr/>
        </p:nvSpPr>
        <p:spPr>
          <a:xfrm>
            <a:off x="395963" y="4715436"/>
            <a:ext cx="867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Sub-</a:t>
            </a:r>
            <a:r>
              <a:rPr lang="en-US" dirty="0" err="1" smtClean="0">
                <a:solidFill>
                  <a:schemeClr val="accent3"/>
                </a:solidFill>
              </a:rPr>
              <a:t>V</a:t>
            </a:r>
            <a:r>
              <a:rPr lang="en-US" baseline="-25000" dirty="0" err="1" smtClean="0">
                <a:solidFill>
                  <a:schemeClr val="accent3"/>
                </a:solidFill>
              </a:rPr>
              <a:t>th</a:t>
            </a:r>
            <a:endParaRPr lang="en-US" baseline="-25000" dirty="0">
              <a:solidFill>
                <a:schemeClr val="accent3"/>
              </a:solidFill>
            </a:endParaRPr>
          </a:p>
        </p:txBody>
      </p:sp>
      <p:sp>
        <p:nvSpPr>
          <p:cNvPr id="220" name="Rounded Rectangle 219"/>
          <p:cNvSpPr/>
          <p:nvPr/>
        </p:nvSpPr>
        <p:spPr>
          <a:xfrm>
            <a:off x="767644" y="3395749"/>
            <a:ext cx="2154439" cy="1066800"/>
          </a:xfrm>
          <a:prstGeom prst="roundRect">
            <a:avLst/>
          </a:prstGeom>
          <a:solidFill>
            <a:schemeClr val="accent3">
              <a:alpha val="20000"/>
            </a:schemeClr>
          </a:solidFill>
          <a:ln w="15875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28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3443</TotalTime>
  <Words>536</Words>
  <Application>Microsoft Office PowerPoint</Application>
  <PresentationFormat>On-screen Show (4:3)</PresentationFormat>
  <Paragraphs>192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gserrano</dc:creator>
  <cp:lastModifiedBy>user</cp:lastModifiedBy>
  <cp:revision>215</cp:revision>
  <cp:lastPrinted>2014-08-27T12:54:00Z</cp:lastPrinted>
  <dcterms:created xsi:type="dcterms:W3CDTF">2008-07-16T15:24:16Z</dcterms:created>
  <dcterms:modified xsi:type="dcterms:W3CDTF">2015-10-14T18:18:24Z</dcterms:modified>
</cp:coreProperties>
</file>