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6ADA-4BF2-4E2B-82EA-64375D03E314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B2D4-E2FC-4076-BF8A-A71C92FDD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For the following circuit, specify the required values of </a:t>
            </a:r>
            <a:r>
              <a:rPr lang="en-US" i="1" dirty="0"/>
              <a:t>VDD, RD and W=L such </a:t>
            </a:r>
            <a:r>
              <a:rPr lang="en-US" i="1" dirty="0" smtClean="0"/>
              <a:t>that:</a:t>
            </a:r>
          </a:p>
          <a:p>
            <a:r>
              <a:rPr lang="en-US" i="1" dirty="0" smtClean="0"/>
              <a:t> high </a:t>
            </a:r>
            <a:r>
              <a:rPr lang="en-US" dirty="0" smtClean="0"/>
              <a:t>and </a:t>
            </a:r>
            <a:r>
              <a:rPr lang="en-US" dirty="0"/>
              <a:t>low output voltages equal to </a:t>
            </a:r>
            <a:r>
              <a:rPr lang="en-US" i="1" dirty="0"/>
              <a:t>VOH = 2V and VOL = </a:t>
            </a:r>
            <a:r>
              <a:rPr lang="en-US" i="1" dirty="0" smtClean="0"/>
              <a:t>0.1V </a:t>
            </a:r>
            <a:r>
              <a:rPr lang="en-US" i="1" dirty="0"/>
              <a:t>, respectively, are obtained, </a:t>
            </a:r>
            <a:r>
              <a:rPr lang="en-US" i="1" dirty="0" smtClean="0"/>
              <a:t>and </a:t>
            </a:r>
            <a:r>
              <a:rPr lang="en-US" dirty="0" smtClean="0"/>
              <a:t>so </a:t>
            </a:r>
            <a:r>
              <a:rPr lang="en-US" dirty="0"/>
              <a:t>that the current drain from the supply in the low-output state is </a:t>
            </a:r>
            <a:r>
              <a:rPr lang="en-US" dirty="0" smtClean="0"/>
              <a:t>20m</a:t>
            </a:r>
            <a:r>
              <a:rPr lang="en-US" i="1" dirty="0" smtClean="0"/>
              <a:t>A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/>
              <a:t>The transistor has</a:t>
            </a:r>
          </a:p>
          <a:p>
            <a:pPr>
              <a:buNone/>
            </a:pPr>
            <a:r>
              <a:rPr lang="en-US" i="1" dirty="0" err="1"/>
              <a:t>Vt</a:t>
            </a:r>
            <a:r>
              <a:rPr lang="en-US" i="1" dirty="0"/>
              <a:t> = </a:t>
            </a:r>
            <a:r>
              <a:rPr lang="en-US" i="1" dirty="0" smtClean="0"/>
              <a:t>0.5V </a:t>
            </a:r>
            <a:r>
              <a:rPr lang="en-US" i="1" dirty="0"/>
              <a:t>and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ox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i="1" dirty="0" smtClean="0"/>
              <a:t>100A/V</a:t>
            </a:r>
            <a:r>
              <a:rPr lang="en-US" i="1" baseline="30000" dirty="0" smtClean="0"/>
              <a:t>2</a:t>
            </a:r>
            <a:endParaRPr lang="en-US" baseline="30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031" r="15176"/>
          <a:stretch>
            <a:fillRect/>
          </a:stretch>
        </p:blipFill>
        <p:spPr bwMode="auto">
          <a:xfrm>
            <a:off x="5791200" y="1676400"/>
            <a:ext cx="281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910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pull-down (PD) network for a complex CMOS gate is shown below. Determine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smtClean="0"/>
              <a:t>the logic </a:t>
            </a:r>
            <a:r>
              <a:rPr lang="en-US" dirty="0"/>
              <a:t>function,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ii) the graph diagram that correspond to the PD network,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iii) the </a:t>
            </a:r>
            <a:r>
              <a:rPr lang="en-US" dirty="0" smtClean="0"/>
              <a:t>graph diagram </a:t>
            </a:r>
            <a:r>
              <a:rPr lang="en-US" dirty="0"/>
              <a:t>that correspond to the pull-up network needed to implement the logic function, and</a:t>
            </a:r>
          </a:p>
          <a:p>
            <a:r>
              <a:rPr lang="en-US" dirty="0"/>
              <a:t>(iv) the (</a:t>
            </a:r>
            <a:r>
              <a:rPr lang="en-US" i="1" dirty="0"/>
              <a:t>W=L) ratios for all NMOS and PMOS transistors if the circuit is based </a:t>
            </a:r>
            <a:r>
              <a:rPr lang="en-US" i="1" dirty="0" smtClean="0"/>
              <a:t>on the </a:t>
            </a:r>
            <a:r>
              <a:rPr lang="en-US" dirty="0" smtClean="0"/>
              <a:t>reference </a:t>
            </a:r>
            <a:r>
              <a:rPr lang="en-US" dirty="0"/>
              <a:t>inverter with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W/L)n </a:t>
            </a:r>
            <a:r>
              <a:rPr lang="en-US" i="1" dirty="0"/>
              <a:t>= </a:t>
            </a:r>
            <a:r>
              <a:rPr lang="en-US" i="1" dirty="0" smtClean="0"/>
              <a:t>2/1 </a:t>
            </a:r>
            <a:r>
              <a:rPr lang="en-US" i="1" dirty="0"/>
              <a:t>and (W=L)p = </a:t>
            </a:r>
            <a:r>
              <a:rPr lang="en-US" i="1" dirty="0" smtClean="0"/>
              <a:t>5/1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3421" y="2209800"/>
            <a:ext cx="36502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a matched CMOS inverter fabricated in the </a:t>
            </a:r>
            <a:r>
              <a:rPr lang="en-US" dirty="0" smtClean="0"/>
              <a:t>0</a:t>
            </a:r>
            <a:r>
              <a:rPr lang="en-US" i="1" dirty="0" smtClean="0"/>
              <a:t>.13um </a:t>
            </a:r>
            <a:r>
              <a:rPr lang="en-US" i="1" dirty="0"/>
              <a:t>process for which </a:t>
            </a:r>
            <a:endParaRPr lang="en-US" i="1" dirty="0" smtClean="0"/>
          </a:p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tn</a:t>
            </a:r>
            <a:r>
              <a:rPr lang="en-US" i="1" dirty="0" smtClean="0"/>
              <a:t>=-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tp</a:t>
            </a:r>
            <a:r>
              <a:rPr lang="en-US" i="1" dirty="0" smtClean="0"/>
              <a:t> = </a:t>
            </a:r>
            <a:r>
              <a:rPr lang="en-US" dirty="0" smtClean="0"/>
              <a:t>0</a:t>
            </a:r>
            <a:r>
              <a:rPr lang="en-US" i="1" dirty="0" smtClean="0"/>
              <a:t>.5V, </a:t>
            </a:r>
            <a:r>
              <a:rPr lang="en-US" i="1" dirty="0"/>
              <a:t>V</a:t>
            </a:r>
            <a:r>
              <a:rPr lang="en-US" i="1" baseline="-25000" dirty="0"/>
              <a:t>DD</a:t>
            </a:r>
            <a:r>
              <a:rPr lang="en-US" i="1" dirty="0"/>
              <a:t> = </a:t>
            </a:r>
            <a:r>
              <a:rPr lang="en-US" i="1" dirty="0" smtClean="0"/>
              <a:t>1.8V,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ox</a:t>
            </a:r>
            <a:r>
              <a:rPr lang="en-US" i="1" dirty="0" smtClean="0"/>
              <a:t>=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ox</a:t>
            </a:r>
            <a:r>
              <a:rPr lang="en-US" i="1" dirty="0" smtClean="0"/>
              <a:t>=300uA/V</a:t>
            </a:r>
            <a:r>
              <a:rPr lang="en-US" i="1" baseline="30000" dirty="0" smtClean="0"/>
              <a:t>2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i="1" dirty="0" smtClean="0"/>
              <a:t>If </a:t>
            </a:r>
            <a:r>
              <a:rPr lang="en-US" i="1" dirty="0"/>
              <a:t>the load capacitance C = 20fF, use </a:t>
            </a:r>
            <a:r>
              <a:rPr lang="en-US" i="1" dirty="0" smtClean="0"/>
              <a:t>the </a:t>
            </a:r>
            <a:r>
              <a:rPr lang="en-US" dirty="0" smtClean="0"/>
              <a:t>method </a:t>
            </a:r>
            <a:r>
              <a:rPr lang="en-US" dirty="0"/>
              <a:t>of average currents to determine the required </a:t>
            </a:r>
            <a:r>
              <a:rPr lang="en-US"/>
              <a:t>(</a:t>
            </a:r>
            <a:r>
              <a:rPr lang="en-US" i="1" smtClean="0"/>
              <a:t>W/L</a:t>
            </a:r>
            <a:r>
              <a:rPr lang="en-US" i="1" dirty="0"/>
              <a:t>) ratios so that </a:t>
            </a:r>
            <a:r>
              <a:rPr lang="en-US" i="1" dirty="0" err="1" smtClean="0"/>
              <a:t>tp</a:t>
            </a:r>
            <a:r>
              <a:rPr lang="en-US" i="1" dirty="0" smtClean="0"/>
              <a:t>=20ps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216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Review problems</vt:lpstr>
      <vt:lpstr>Problem 1</vt:lpstr>
      <vt:lpstr>Problem 2</vt:lpstr>
      <vt:lpstr>Problem 3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problems</dc:title>
  <dc:creator>user</dc:creator>
  <cp:lastModifiedBy>user</cp:lastModifiedBy>
  <cp:revision>6</cp:revision>
  <dcterms:created xsi:type="dcterms:W3CDTF">2015-09-12T11:35:03Z</dcterms:created>
  <dcterms:modified xsi:type="dcterms:W3CDTF">2015-09-15T17:33:04Z</dcterms:modified>
</cp:coreProperties>
</file>