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6" r:id="rId2"/>
    <p:sldId id="263" r:id="rId3"/>
    <p:sldId id="267" r:id="rId4"/>
    <p:sldId id="265" r:id="rId5"/>
    <p:sldId id="268" r:id="rId6"/>
    <p:sldId id="269" r:id="rId7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753"/>
    <a:srgbClr val="7AE830"/>
    <a:srgbClr val="E4F86E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1" autoAdjust="0"/>
    <p:restoredTop sz="94660"/>
  </p:normalViewPr>
  <p:slideViewPr>
    <p:cSldViewPr>
      <p:cViewPr varScale="1">
        <p:scale>
          <a:sx n="46" d="100"/>
          <a:sy n="46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E7D018D-748F-47BF-843A-40349A141CAC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04AC5213-BACC-41AB-9B61-B40CF6C52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3E9B8FB-2ABD-42C9-A6DA-A6789EAF441D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E2A7042-DEED-4AA1-9E89-4A16B25725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BE2A7042-DEED-4AA1-9E89-4A16B257257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A7042-DEED-4AA1-9E89-4A16B257257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7162800" y="137160"/>
            <a:ext cx="228600" cy="52578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7467600" y="133350"/>
            <a:ext cx="1447800" cy="5257800"/>
          </a:xfrm>
          <a:prstGeom prst="rect">
            <a:avLst/>
          </a:prstGeom>
          <a:solidFill>
            <a:schemeClr val="accent3"/>
          </a:soli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0" hasCustomPrompt="1"/>
          </p:nvPr>
        </p:nvSpPr>
        <p:spPr>
          <a:xfrm>
            <a:off x="228600" y="5467350"/>
            <a:ext cx="8672946" cy="1238250"/>
          </a:xfrm>
          <a:solidFill>
            <a:schemeClr val="accent1"/>
          </a:solidFill>
        </p:spPr>
        <p:txBody>
          <a:bodyPr vert="horz" anchor="ctr">
            <a:noAutofit/>
          </a:bodyPr>
          <a:lstStyle>
            <a:lvl1pPr marL="0" indent="0" algn="l">
              <a:buFontTx/>
              <a:buNone/>
              <a:defRPr lang="en-US" sz="4800" baseline="0" dirty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photo album title</a:t>
            </a:r>
            <a:endParaRPr lang="en-US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228600" y="152400"/>
            <a:ext cx="6858000" cy="5239512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Rectangle 10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8/31/2016</a:t>
            </a:fld>
            <a:endParaRPr lang="en-US"/>
          </a:p>
        </p:txBody>
      </p:sp>
      <p:sp>
        <p:nvSpPr>
          <p:cNvPr id="13" name="Rectangle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4" name="Rectangle 13"/>
          <p:cNvSpPr>
            <a:spLocks noGrp="1"/>
          </p:cNvSpPr>
          <p:nvPr>
            <p:ph type="ftr" sz="quarter" idx="14"/>
          </p:nvPr>
        </p:nvSpPr>
        <p:spPr>
          <a:xfrm rot="16200000">
            <a:off x="7296150" y="3698878"/>
            <a:ext cx="2933700" cy="365125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8" name="Rectangle 17"/>
          <p:cNvSpPr>
            <a:spLocks noGrp="1"/>
          </p:cNvSpPr>
          <p:nvPr>
            <p:ph type="body" sz="quarter" idx="15" hasCustomPrompt="1"/>
          </p:nvPr>
        </p:nvSpPr>
        <p:spPr>
          <a:xfrm rot="16200000">
            <a:off x="5372100" y="2247900"/>
            <a:ext cx="5181600" cy="990600"/>
          </a:xfrm>
        </p:spPr>
        <p:txBody>
          <a:bodyPr/>
          <a:lstStyle>
            <a:lvl1pPr marL="0" indent="0" algn="r"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add date or details</a:t>
            </a:r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 noChangeAspect="1"/>
          </p:cNvSpPr>
          <p:nvPr>
            <p:ph type="pic" sz="quarter" idx="11"/>
          </p:nvPr>
        </p:nvSpPr>
        <p:spPr>
          <a:xfrm>
            <a:off x="43434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5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33528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Picture Placeholder 12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228600"/>
            <a:ext cx="3947160" cy="296037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228600"/>
            <a:ext cx="3947160" cy="2960370"/>
          </a:xfrm>
        </p:spPr>
        <p:txBody>
          <a:bodyPr anchor="b" anchorCtr="0"/>
          <a:lstStyle>
            <a:lvl1pPr marL="0" marR="0" indent="0" algn="r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8/31/2016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Mix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 noChangeAspect="1"/>
          </p:cNvSpPr>
          <p:nvPr>
            <p:ph type="pic" sz="quarter" idx="11"/>
          </p:nvPr>
        </p:nvSpPr>
        <p:spPr>
          <a:xfrm>
            <a:off x="4648200" y="3124962"/>
            <a:ext cx="3697224" cy="2772918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Picture Placeholder 24"/>
          <p:cNvSpPr>
            <a:spLocks noGrp="1" noChangeAspect="1"/>
          </p:cNvSpPr>
          <p:nvPr>
            <p:ph type="pic" sz="quarter" idx="12"/>
          </p:nvPr>
        </p:nvSpPr>
        <p:spPr>
          <a:xfrm>
            <a:off x="228600" y="228600"/>
            <a:ext cx="4251960" cy="566928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648200" y="228600"/>
            <a:ext cx="3672840" cy="275463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8/31/2016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4"/>
          </p:nvPr>
        </p:nvSpPr>
        <p:spPr>
          <a:xfrm>
            <a:off x="18669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6"/>
          </p:nvPr>
        </p:nvSpPr>
        <p:spPr>
          <a:xfrm>
            <a:off x="1866900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25"/>
          </p:nvPr>
        </p:nvSpPr>
        <p:spPr>
          <a:xfrm>
            <a:off x="4305300" y="228600"/>
            <a:ext cx="2286000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27"/>
          </p:nvPr>
        </p:nvSpPr>
        <p:spPr>
          <a:xfrm>
            <a:off x="4306086" y="3505200"/>
            <a:ext cx="228521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228600"/>
            <a:ext cx="1676400" cy="2743200"/>
          </a:xfrm>
        </p:spPr>
        <p:txBody>
          <a:bodyPr anchor="t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9" hasCustomPrompt="1"/>
          </p:nvPr>
        </p:nvSpPr>
        <p:spPr>
          <a:xfrm>
            <a:off x="6629400" y="228600"/>
            <a:ext cx="1676400" cy="19050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 hasCustomPrompt="1"/>
          </p:nvPr>
        </p:nvSpPr>
        <p:spPr>
          <a:xfrm>
            <a:off x="152400" y="4724400"/>
            <a:ext cx="1676400" cy="1905000"/>
          </a:xfrm>
        </p:spPr>
        <p:txBody>
          <a:bodyPr anchor="b" anchorCtr="0"/>
          <a:lstStyle>
            <a:lvl1pPr marL="0" marR="0" indent="0" algn="r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0" hasCustomPrompt="1"/>
          </p:nvPr>
        </p:nvSpPr>
        <p:spPr>
          <a:xfrm>
            <a:off x="6629400" y="4724400"/>
            <a:ext cx="1676400" cy="1905000"/>
          </a:xfrm>
        </p:spPr>
        <p:txBody>
          <a:bodyPr anchor="b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8/31/2016</a:t>
            </a:fld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4"/>
          </p:nvPr>
        </p:nvSpPr>
        <p:spPr>
          <a:xfrm>
            <a:off x="533400" y="685800"/>
            <a:ext cx="3653297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533400" y="63246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7"/>
          </p:nvPr>
        </p:nvSpPr>
        <p:spPr>
          <a:xfrm>
            <a:off x="4267200" y="6858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8"/>
          </p:nvPr>
        </p:nvSpPr>
        <p:spPr>
          <a:xfrm>
            <a:off x="5334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267200" y="3505200"/>
            <a:ext cx="3657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22" hasCustomPrompt="1"/>
          </p:nvPr>
        </p:nvSpPr>
        <p:spPr>
          <a:xfrm>
            <a:off x="533400" y="3048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3" hasCustomPrompt="1"/>
          </p:nvPr>
        </p:nvSpPr>
        <p:spPr>
          <a:xfrm>
            <a:off x="4267200" y="63246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267200" y="304800"/>
            <a:ext cx="3657600" cy="304800"/>
          </a:xfrm>
        </p:spPr>
        <p:txBody>
          <a:bodyPr anchor="t" anchorCtr="0"/>
          <a:lstStyle>
            <a:lvl1pPr marL="0" marR="0" indent="0" algn="l">
              <a:buFontTx/>
              <a:buNone/>
              <a:defRPr sz="16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25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8/31/2016</a:t>
            </a:fld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26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 Portrait with Larg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 noChangeAspect="1"/>
          </p:cNvSpPr>
          <p:nvPr>
            <p:ph type="pic" sz="quarter" idx="14"/>
          </p:nvPr>
        </p:nvSpPr>
        <p:spPr>
          <a:xfrm>
            <a:off x="2286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8" name="Picture Placeholder 27"/>
          <p:cNvSpPr>
            <a:spLocks noGrp="1" noChangeAspect="1"/>
          </p:cNvSpPr>
          <p:nvPr>
            <p:ph type="pic" sz="quarter" idx="31"/>
          </p:nvPr>
        </p:nvSpPr>
        <p:spPr>
          <a:xfrm>
            <a:off x="43434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icture Placeholder 3"/>
          <p:cNvSpPr>
            <a:spLocks noGrp="1" noChangeAspect="1"/>
          </p:cNvSpPr>
          <p:nvPr>
            <p:ph type="pic" sz="quarter" idx="30"/>
          </p:nvPr>
        </p:nvSpPr>
        <p:spPr>
          <a:xfrm>
            <a:off x="22860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Picture Placeholder 5"/>
          <p:cNvSpPr>
            <a:spLocks noGrp="1" noChangeAspect="1"/>
          </p:cNvSpPr>
          <p:nvPr>
            <p:ph type="pic" sz="quarter" idx="32"/>
          </p:nvPr>
        </p:nvSpPr>
        <p:spPr>
          <a:xfrm>
            <a:off x="6400800" y="416356"/>
            <a:ext cx="2006651" cy="2675534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29" hasCustomPrompt="1"/>
          </p:nvPr>
        </p:nvSpPr>
        <p:spPr>
          <a:xfrm>
            <a:off x="228600" y="3352800"/>
            <a:ext cx="8153400" cy="3048000"/>
          </a:xfrm>
        </p:spPr>
        <p:txBody>
          <a:bodyPr anchor="t" anchorCtr="0"/>
          <a:lstStyle>
            <a:lvl1pPr marL="0" marR="0" indent="0" algn="l">
              <a:buFontTx/>
              <a:buNone/>
              <a:defRPr sz="2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33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8/31/2016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4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5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-Up: 1 Portrait with 3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43292" y="257665"/>
            <a:ext cx="4764388" cy="63525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8"/>
          </p:nvPr>
        </p:nvSpPr>
        <p:spPr>
          <a:xfrm>
            <a:off x="5446340" y="257665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5446340" y="2432657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23"/>
          </p:nvPr>
        </p:nvSpPr>
        <p:spPr>
          <a:xfrm>
            <a:off x="5446340" y="4607649"/>
            <a:ext cx="2670050" cy="2002536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/>
          </p:cNvSpPr>
          <p:nvPr>
            <p:ph type="dt" sz="half" idx="2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8/31/2016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2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3 Landscape with 2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>
          <a:xfrm>
            <a:off x="228600" y="34290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7"/>
          </p:nvPr>
        </p:nvSpPr>
        <p:spPr>
          <a:xfrm>
            <a:off x="2438400" y="228600"/>
            <a:ext cx="5562600" cy="4171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070154" cy="3124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27"/>
          </p:nvPr>
        </p:nvSpPr>
        <p:spPr>
          <a:xfrm>
            <a:off x="52578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28"/>
          </p:nvPr>
        </p:nvSpPr>
        <p:spPr>
          <a:xfrm>
            <a:off x="2438400" y="4495800"/>
            <a:ext cx="2743200" cy="20574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/>
          </p:cNvSpPr>
          <p:nvPr>
            <p:ph type="dt" sz="half" idx="29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8/31/2016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30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3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-Up: 2 Landscape with 3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26"/>
          </p:nvPr>
        </p:nvSpPr>
        <p:spPr>
          <a:xfrm>
            <a:off x="2286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29"/>
          </p:nvPr>
        </p:nvSpPr>
        <p:spPr>
          <a:xfrm>
            <a:off x="228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30"/>
          </p:nvPr>
        </p:nvSpPr>
        <p:spPr>
          <a:xfrm>
            <a:off x="4419600" y="3867150"/>
            <a:ext cx="39624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27"/>
          </p:nvPr>
        </p:nvSpPr>
        <p:spPr>
          <a:xfrm>
            <a:off x="30099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28"/>
          </p:nvPr>
        </p:nvSpPr>
        <p:spPr>
          <a:xfrm>
            <a:off x="5791200" y="228600"/>
            <a:ext cx="2606040" cy="347472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8/31/2016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sldNum" sz="quarter" idx="3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ftr" sz="quarter" idx="3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2133600" y="762000"/>
            <a:ext cx="4873334" cy="48768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2133600" y="5715000"/>
            <a:ext cx="4876800" cy="8382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8/31/2016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Squa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 noChangeAspect="1"/>
          </p:cNvSpPr>
          <p:nvPr>
            <p:ph type="pic" sz="quarter" idx="13"/>
          </p:nvPr>
        </p:nvSpPr>
        <p:spPr>
          <a:xfrm>
            <a:off x="495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7" name="Picture Placeholder 6"/>
          <p:cNvSpPr>
            <a:spLocks noGrp="1" noChangeAspect="1"/>
          </p:cNvSpPr>
          <p:nvPr>
            <p:ph type="pic" sz="quarter" idx="14"/>
          </p:nvPr>
        </p:nvSpPr>
        <p:spPr>
          <a:xfrm>
            <a:off x="1145273" y="1371600"/>
            <a:ext cx="3198127" cy="3200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1588" algn="ctr" rtl="0" latinLnBrk="0">
              <a:spcBef>
                <a:spcPct val="20000"/>
              </a:spcBef>
              <a:buFontTx/>
              <a:buNone/>
            </a:pPr>
            <a:r>
              <a:rPr lang="en-US" sz="2400" i="0" smtClean="0"/>
              <a:t>Click icon to add picture</a:t>
            </a:r>
            <a:endParaRPr lang="en-US" sz="2400" i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95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1143000" y="4648200"/>
            <a:ext cx="3200400" cy="1295400"/>
          </a:xfrm>
        </p:spPr>
        <p:txBody>
          <a:bodyPr tIns="91440" rIns="9144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0" name="Rectangle 9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8/31/2016</a:t>
            </a:fld>
            <a:endParaRPr lang="en-US" dirty="0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/>
          <p:cNvSpPr>
            <a:spLocks noGrp="1" noChangeAspect="1"/>
          </p:cNvSpPr>
          <p:nvPr>
            <p:ph type="pic" sz="quarter" idx="10"/>
          </p:nvPr>
        </p:nvSpPr>
        <p:spPr>
          <a:xfrm>
            <a:off x="533400" y="218390"/>
            <a:ext cx="7467600" cy="56007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0" indent="0" algn="ctr" rtl="0" latinLnBrk="0">
              <a:spcBef>
                <a:spcPct val="20000"/>
              </a:spcBef>
              <a:def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 hasCustomPrompt="1"/>
          </p:nvPr>
        </p:nvSpPr>
        <p:spPr>
          <a:xfrm>
            <a:off x="533400" y="5943600"/>
            <a:ext cx="7467600" cy="762000"/>
          </a:xfrm>
        </p:spPr>
        <p:txBody>
          <a:bodyPr anchor="t" anchorCtr="0"/>
          <a:lstStyle>
            <a:lvl1pPr marL="0" marR="0" indent="0" algn="r">
              <a:buFontTx/>
              <a:buNone/>
              <a:defRPr sz="2400" i="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8/31/2016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30"/>
          </p:nvPr>
        </p:nvSpPr>
        <p:spPr>
          <a:xfrm>
            <a:off x="228600" y="1524000"/>
            <a:ext cx="8229600" cy="274320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anchor="t">
            <a:normAutofit/>
          </a:bodyPr>
          <a:lstStyle>
            <a:lvl1pPr marL="342900" marR="0" indent="-342900" algn="ctr" rtl="0" latinLnBrk="0">
              <a:spcBef>
                <a:spcPct val="20000"/>
              </a:spcBef>
              <a:buFontTx/>
              <a:buNone/>
              <a:defRPr sz="2000" i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0" marR="0" indent="0" algn="ctr" rtl="0" latinLnBrk="0">
              <a:buFontTx/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28600" y="4343400"/>
            <a:ext cx="8229600" cy="1676400"/>
          </a:xfrm>
        </p:spPr>
        <p:txBody>
          <a:bodyPr tIns="91440" rIns="9144" bIns="91440" anchor="t"/>
          <a:lstStyle>
            <a:lvl1pPr marL="0" marR="0" indent="0" algn="r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8" name="Rectangle 7"/>
          <p:cNvSpPr>
            <a:spLocks noGrp="1"/>
          </p:cNvSpPr>
          <p:nvPr>
            <p:ph type="dt" sz="half" idx="3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8/31/2016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3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0" name="Rectangle 9"/>
          <p:cNvSpPr>
            <a:spLocks noGrp="1"/>
          </p:cNvSpPr>
          <p:nvPr>
            <p:ph type="ftr" sz="quarter" idx="3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668B50E-0B48-4566-8609-C51CF752A7DF}" type="datetimeFigureOut">
              <a:rPr lang="en-US" smtClean="0"/>
              <a:pPr/>
              <a:t>8/31/2016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igital.jpg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</a:blip>
          <a:stretch>
            <a:fillRect/>
          </a:stretch>
        </p:blipFill>
        <p:spPr>
          <a:xfrm>
            <a:off x="1" y="0"/>
            <a:ext cx="8535030" cy="6858000"/>
          </a:xfrm>
          <a:prstGeom prst="rect">
            <a:avLst/>
          </a:prstGeom>
        </p:spPr>
      </p:pic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>
          <a:xfrm>
            <a:off x="304800" y="228600"/>
            <a:ext cx="4754880" cy="63246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t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1" hasCustomPrompt="1"/>
          </p:nvPr>
        </p:nvSpPr>
        <p:spPr>
          <a:xfrm>
            <a:off x="5105400" y="228600"/>
            <a:ext cx="3200400" cy="3810000"/>
          </a:xfrm>
        </p:spPr>
        <p:txBody>
          <a:bodyPr tIns="91440" bIns="91440" anchor="t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8/31/2016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ndscape Full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 noChangeAspect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</p:spPr>
        <p:txBody>
          <a:bodyPr anchor="t"/>
          <a:lstStyle>
            <a:extLst/>
          </a:lstStyle>
          <a:p>
            <a:pPr marL="0" marR="0" indent="0" algn="ctr">
              <a:buFontTx/>
              <a:buNone/>
            </a:pPr>
            <a:r>
              <a:rPr lang="en-US" i="0" dirty="0" smtClean="0"/>
              <a:t>Click icon to add full page picture</a:t>
            </a:r>
            <a:endParaRPr lang="en-US" i="0" baseline="0" dirty="0" smtClean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8/31/2016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bum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3" name="Rectangle 22"/>
          <p:cNvSpPr/>
          <p:nvPr userDrawn="1"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4" name="Rectangle 23"/>
          <p:cNvSpPr/>
          <p:nvPr userDrawn="1"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35429" y="2146300"/>
            <a:ext cx="2362200" cy="21971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/>
          <a:lstStyle>
            <a:lvl1pPr marL="0" indent="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 rot="10800000" flipV="1">
            <a:off x="435429" y="6172200"/>
            <a:ext cx="7086600" cy="6858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435429" y="0"/>
            <a:ext cx="7086600" cy="1981200"/>
          </a:xfrm>
          <a:prstGeom prst="rect">
            <a:avLst/>
          </a:prstGeom>
          <a:solidFill>
            <a:schemeClr val="accent5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435429" y="5791200"/>
            <a:ext cx="7086600" cy="381000"/>
          </a:xfrm>
          <a:solidFill>
            <a:schemeClr val="accent3"/>
          </a:solidFill>
        </p:spPr>
        <p:txBody>
          <a:bodyPr vert="horz" anchor="ctr"/>
          <a:lstStyle>
            <a:lvl1pPr marL="0" indent="0" algn="l">
              <a:buFontTx/>
              <a:buNone/>
              <a:defRPr sz="1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7" hasCustomPrompt="1"/>
          </p:nvPr>
        </p:nvSpPr>
        <p:spPr>
          <a:xfrm>
            <a:off x="435429" y="4495800"/>
            <a:ext cx="7086600" cy="1295400"/>
          </a:xfrm>
          <a:solidFill>
            <a:schemeClr val="accent6"/>
          </a:solidFill>
        </p:spPr>
        <p:txBody>
          <a:bodyPr vert="horz" anchor="ctr"/>
          <a:lstStyle>
            <a:lvl1pPr marL="0" indent="0" algn="l">
              <a:buFontTx/>
              <a:buNone/>
              <a:defRPr sz="3200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add section title</a:t>
            </a:r>
            <a:endParaRPr lang="en-US" dirty="0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8"/>
          </p:nvPr>
        </p:nvSpPr>
        <p:spPr>
          <a:xfrm>
            <a:off x="29500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latinLnBrk="0">
              <a:spcBef>
                <a:spcPct val="20000"/>
              </a:spcBef>
              <a:buFontTx/>
              <a:buNone/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9"/>
          </p:nvPr>
        </p:nvSpPr>
        <p:spPr>
          <a:xfrm>
            <a:off x="5312229" y="2133600"/>
            <a:ext cx="2209800" cy="2209800"/>
          </a:xfrm>
          <a:solidFill>
            <a:schemeClr val="bg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/>
          </a:bodyPr>
          <a:lstStyle>
            <a:lvl1pPr marL="0" indent="0" algn="ctr" rtl="0" latinLnBrk="0">
              <a:spcBef>
                <a:spcPct val="20000"/>
              </a:spcBef>
              <a:buFontTx/>
              <a:buNone/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>
            <a:spLocks noGrp="1"/>
          </p:cNvSpPr>
          <p:nvPr>
            <p:ph type="dt" sz="half" idx="20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8/31/2016</a:t>
            </a:fld>
            <a:endParaRPr lang="en-US"/>
          </a:p>
        </p:txBody>
      </p:sp>
      <p:sp>
        <p:nvSpPr>
          <p:cNvPr id="20" name="Rectangle 19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icture Placeholder 27"/>
          <p:cNvSpPr>
            <a:spLocks noGrp="1" noChangeAspect="1"/>
          </p:cNvSpPr>
          <p:nvPr>
            <p:ph type="pic" sz="quarter" idx="10"/>
          </p:nvPr>
        </p:nvSpPr>
        <p:spPr>
          <a:xfrm>
            <a:off x="4341047" y="533400"/>
            <a:ext cx="3431353" cy="4575141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1" name="Picture Placeholder 30"/>
          <p:cNvSpPr>
            <a:spLocks noGrp="1" noChangeAspect="1"/>
          </p:cNvSpPr>
          <p:nvPr>
            <p:ph type="pic" sz="quarter" idx="11"/>
          </p:nvPr>
        </p:nvSpPr>
        <p:spPr>
          <a:xfrm>
            <a:off x="685800" y="533400"/>
            <a:ext cx="3429000" cy="45720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t"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685800" y="5257800"/>
            <a:ext cx="3429000" cy="12192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 hasCustomPrompt="1"/>
          </p:nvPr>
        </p:nvSpPr>
        <p:spPr>
          <a:xfrm>
            <a:off x="4343400" y="5257800"/>
            <a:ext cx="3429000" cy="12192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8/31/2016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Landscape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/>
          <p:cNvSpPr>
            <a:spLocks noGrp="1" noChangeAspect="1"/>
          </p:cNvSpPr>
          <p:nvPr>
            <p:ph type="pic" sz="quarter" idx="13"/>
          </p:nvPr>
        </p:nvSpPr>
        <p:spPr>
          <a:xfrm>
            <a:off x="4343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icture Placeholder 7"/>
          <p:cNvSpPr>
            <a:spLocks noGrp="1" noChangeAspect="1"/>
          </p:cNvSpPr>
          <p:nvPr>
            <p:ph type="pic" sz="quarter" idx="14"/>
          </p:nvPr>
        </p:nvSpPr>
        <p:spPr>
          <a:xfrm>
            <a:off x="152400" y="1085850"/>
            <a:ext cx="4038600" cy="3028950"/>
          </a:xfrm>
          <a:prstGeom prst="rect">
            <a:avLst/>
          </a:prstGeo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152400" y="4267200"/>
            <a:ext cx="4038600" cy="10668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7" hasCustomPrompt="1"/>
          </p:nvPr>
        </p:nvSpPr>
        <p:spPr>
          <a:xfrm>
            <a:off x="4343400" y="4267200"/>
            <a:ext cx="4038600" cy="1066800"/>
          </a:xfrm>
        </p:spPr>
        <p:txBody>
          <a:bodyPr anchor="t"/>
          <a:lstStyle>
            <a:lvl1pPr marL="0" marR="0" indent="0" algn="r">
              <a:buFontTx/>
              <a:buNone/>
              <a:defRPr sz="18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6" name="Rectangle 5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8/31/2016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Up Mixed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 noChangeAspect="1"/>
          </p:cNvSpPr>
          <p:nvPr>
            <p:ph type="pic" sz="quarter" idx="11"/>
          </p:nvPr>
        </p:nvSpPr>
        <p:spPr>
          <a:xfrm>
            <a:off x="4724401" y="225552"/>
            <a:ext cx="3694176" cy="2770632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Picture Placeholder 20"/>
          <p:cNvSpPr>
            <a:spLocks noGrp="1" noChangeAspect="1"/>
          </p:cNvSpPr>
          <p:nvPr>
            <p:ph type="pic" sz="quarter" idx="12"/>
          </p:nvPr>
        </p:nvSpPr>
        <p:spPr>
          <a:xfrm>
            <a:off x="152400" y="222504"/>
            <a:ext cx="4368557" cy="5824743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724400" y="3124200"/>
            <a:ext cx="3694177" cy="2983987"/>
          </a:xfrm>
        </p:spPr>
        <p:txBody>
          <a:bodyPr anchor="t" anchorCtr="0"/>
          <a:lstStyle>
            <a:lvl1pPr marL="0" marR="0" indent="0" algn="l">
              <a:buFontTx/>
              <a:buNone/>
              <a:defRPr sz="2000" i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8/31/2016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Up Portrait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/>
          <p:cNvSpPr>
            <a:spLocks noGrp="1" noChangeAspect="1"/>
          </p:cNvSpPr>
          <p:nvPr>
            <p:ph type="pic" sz="quarter" idx="10"/>
          </p:nvPr>
        </p:nvSpPr>
        <p:spPr>
          <a:xfrm>
            <a:off x="2286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9" name="Picture Placeholder 28"/>
          <p:cNvSpPr>
            <a:spLocks noGrp="1" noChangeAspect="1"/>
          </p:cNvSpPr>
          <p:nvPr>
            <p:ph type="pic" sz="quarter" idx="11"/>
          </p:nvPr>
        </p:nvSpPr>
        <p:spPr>
          <a:xfrm>
            <a:off x="30480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9"/>
          <p:cNvSpPr>
            <a:spLocks noGrp="1" noChangeAspect="1"/>
          </p:cNvSpPr>
          <p:nvPr>
            <p:ph type="pic" sz="quarter" idx="12"/>
          </p:nvPr>
        </p:nvSpPr>
        <p:spPr>
          <a:xfrm>
            <a:off x="5867400" y="533400"/>
            <a:ext cx="2590800" cy="3454400"/>
          </a:xfrm>
          <a:solidFill>
            <a:schemeClr val="bg1"/>
          </a:solidFill>
          <a:ln w="3492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marL="342900" indent="-342900" algn="ctr" rtl="0" latinLnBrk="0">
              <a:spcBef>
                <a:spcPct val="20000"/>
              </a:spcBef>
              <a:defRPr lang="en-US" sz="20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extLst/>
          </a:lstStyle>
          <a:p>
            <a:pPr marL="342900" indent="-342900" algn="ctr" rtl="0" latinLnBrk="0">
              <a:spcBef>
                <a:spcPct val="20000"/>
              </a:spcBef>
              <a:buFontTx/>
              <a:buNone/>
            </a:pPr>
            <a:r>
              <a:rPr lang="en-US" sz="20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lang="en-US" sz="20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 hasCustomPrompt="1"/>
          </p:nvPr>
        </p:nvSpPr>
        <p:spPr>
          <a:xfrm>
            <a:off x="2286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5867400" y="4343400"/>
            <a:ext cx="2590800" cy="1676400"/>
          </a:xfrm>
        </p:spPr>
        <p:txBody>
          <a:bodyPr anchor="t" anchorCtr="0">
            <a:noAutofit/>
          </a:bodyPr>
          <a:lstStyle>
            <a:lvl1pPr marL="0" marR="0" indent="0" algn="l">
              <a:buFontTx/>
              <a:buNone/>
              <a:defRPr sz="2000" baseline="0"/>
            </a:lvl1pPr>
            <a:extLst/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8889273" y="0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8/31/2016</a:t>
            </a:fld>
            <a:endParaRPr lang="en-US"/>
          </a:p>
        </p:txBody>
      </p:sp>
      <p:sp>
        <p:nvSpPr>
          <p:cNvPr id="11" name="Rectangle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extLst/>
          </a:lstStyle>
          <a:p>
            <a:fld id="{8A4431D5-1B33-458B-8AFD-CECCB0FA18CB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/>
          </a:p>
        </p:txBody>
      </p:sp>
      <p:sp>
        <p:nvSpPr>
          <p:cNvPr id="12" name="Rectangle 11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rot="16200000">
            <a:off x="5315559" y="3268980"/>
            <a:ext cx="6858000" cy="320040"/>
          </a:xfrm>
          <a:prstGeom prst="rect">
            <a:avLst/>
          </a:prstGeom>
          <a:solidFill>
            <a:schemeClr val="accent6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6200000">
            <a:off x="5628132" y="3341399"/>
            <a:ext cx="6858000" cy="173736"/>
          </a:xfrm>
          <a:prstGeom prst="rect">
            <a:avLst/>
          </a:prstGeom>
          <a:solidFill>
            <a:schemeClr val="accent3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848600" cy="4525963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696200" y="1012825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  <a:extLst/>
          </a:lstStyle>
          <a:p>
            <a:pPr algn="r"/>
            <a:fld id="{9668B50E-0B48-4566-8609-C51CF752A7DF}" type="datetimeFigureOut">
              <a:rPr lang="en-US" smtClean="0">
                <a:solidFill>
                  <a:schemeClr val="bg1"/>
                </a:solidFill>
              </a:rPr>
              <a:pPr algn="r"/>
              <a:t>8/31/2016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162800" y="3832226"/>
            <a:ext cx="3200400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  <a:extLst/>
          </a:lstStyle>
          <a:p>
            <a:pPr algn="l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5400000">
            <a:off x="8278813" y="5962650"/>
            <a:ext cx="968375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  <a:extLst/>
          </a:lstStyle>
          <a:p>
            <a:fld id="{8A4431D5-1B33-458B-8AFD-CECCB0FA18CB}" type="slidenum">
              <a:rPr lang="en-US" smtClean="0">
                <a:solidFill>
                  <a:schemeClr val="bg1"/>
                </a:solidFill>
              </a:rPr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895749" y="-733"/>
            <a:ext cx="76200" cy="6858000"/>
          </a:xfrm>
          <a:prstGeom prst="rect">
            <a:avLst/>
          </a:prstGeom>
          <a:solidFill>
            <a:schemeClr val="accent1"/>
          </a:solidFill>
          <a:ln w="3492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42900" indent="-342900" algn="l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body" sz="quarter" idx="10"/>
          </p:nvPr>
        </p:nvSpPr>
        <p:spPr/>
        <p:txBody>
          <a:bodyPr/>
          <a:lstStyle>
            <a:extLst/>
          </a:lstStyle>
          <a:p>
            <a:r>
              <a:rPr dirty="0" smtClean="0"/>
              <a:t>Digital Logic Inverter</a:t>
            </a:r>
            <a:endParaRPr lang="en-US" dirty="0"/>
          </a:p>
        </p:txBody>
      </p:sp>
      <p:pic>
        <p:nvPicPr>
          <p:cNvPr id="4" name="j0178459.jpg"/>
          <p:cNvPicPr>
            <a:picLocks noGrp="1" noChangeAspect="1"/>
          </p:cNvPicPr>
          <p:nvPr>
            <p:ph type="pic" sz="quarter" idx="11"/>
          </p:nvPr>
        </p:nvPicPr>
        <p:blipFill>
          <a:blip r:embed="rId3" cstate="print"/>
          <a:srcRect l="6255" r="6255"/>
          <a:stretch>
            <a:fillRect/>
          </a:stretch>
        </p:blipFill>
        <p:spPr/>
      </p:pic>
      <p:sp>
        <p:nvSpPr>
          <p:cNvPr id="7" name="Rectangle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err="1" smtClean="0"/>
              <a:t>Clasificacion</a:t>
            </a:r>
            <a:r>
              <a:rPr lang="en-US" dirty="0" smtClean="0"/>
              <a:t> de </a:t>
            </a:r>
            <a:r>
              <a:rPr lang="en-US" dirty="0" err="1" smtClean="0"/>
              <a:t>Circuitos</a:t>
            </a:r>
            <a:r>
              <a:rPr lang="en-US" dirty="0" smtClean="0"/>
              <a:t> y </a:t>
            </a:r>
            <a:r>
              <a:rPr lang="en-US" dirty="0" err="1" smtClean="0"/>
              <a:t>frecuencia</a:t>
            </a:r>
            <a:r>
              <a:rPr lang="en-US" dirty="0" smtClean="0"/>
              <a:t> maxima </a:t>
            </a:r>
            <a:endParaRPr lang="en-US" dirty="0"/>
          </a:p>
        </p:txBody>
      </p:sp>
      <p:pic>
        <p:nvPicPr>
          <p:cNvPr id="5" name="Picture 4" descr="digital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7714" y="152400"/>
            <a:ext cx="7173686" cy="52578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/>
          </p:cNvSpPr>
          <p:nvPr>
            <p:ph type="body" sz="quarter" idx="11"/>
          </p:nvPr>
        </p:nvSpPr>
        <p:spPr>
          <a:xfrm>
            <a:off x="3733800" y="228600"/>
            <a:ext cx="4572000" cy="2590800"/>
          </a:xfr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normAutofit fontScale="92500"/>
          </a:bodyPr>
          <a:lstStyle>
            <a:extLst/>
          </a:lstStyle>
          <a:p>
            <a:r>
              <a:rPr lang="en-US" b="1" dirty="0" smtClean="0"/>
              <a:t>The Voltage-Transfer Characteristic (VTC)</a:t>
            </a:r>
            <a:r>
              <a:rPr lang="en-US" dirty="0" smtClean="0"/>
              <a:t> 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 The function of the inverter is to invert the logic value of its input signal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chemeClr val="accent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The voltage-transfer characteristic is used to evaluate the quality of inverter operation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3" cstate="print"/>
          <a:srcRect l="7706" t="14458" r="57232" b="32530"/>
          <a:stretch>
            <a:fillRect/>
          </a:stretch>
        </p:blipFill>
        <p:spPr bwMode="auto">
          <a:xfrm>
            <a:off x="152400" y="228600"/>
            <a:ext cx="3124200" cy="21478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78184" y="3200400"/>
            <a:ext cx="3280016" cy="326537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Rectangle 3"/>
          <p:cNvSpPr txBox="1">
            <a:spLocks/>
          </p:cNvSpPr>
          <p:nvPr/>
        </p:nvSpPr>
        <p:spPr>
          <a:xfrm>
            <a:off x="0" y="3505200"/>
            <a:ext cx="4876800" cy="2590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tIns="91440" bIns="91440" rtlCol="0" anchor="t">
            <a:normAutofit fontScale="92500" lnSpcReduction="10000"/>
          </a:bodyPr>
          <a:lstStyle>
            <a:extLst/>
          </a:lstStyle>
          <a:p>
            <a:pPr>
              <a:buClr>
                <a:schemeClr val="accent1"/>
              </a:buClr>
              <a:buFont typeface="Courier New" pitchFamily="49" charset="0"/>
              <a:buChar char="o"/>
            </a:pP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accent1"/>
                </a:solidFill>
              </a:rPr>
              <a:t>VTC parameters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000" i="1" dirty="0" smtClean="0">
                <a:solidFill>
                  <a:schemeClr val="accent2"/>
                </a:solidFill>
              </a:rPr>
              <a:t>V</a:t>
            </a:r>
            <a:r>
              <a:rPr lang="en-US" sz="2000" i="1" baseline="-25000" dirty="0" smtClean="0">
                <a:solidFill>
                  <a:schemeClr val="accent2"/>
                </a:solidFill>
              </a:rPr>
              <a:t>OH</a:t>
            </a:r>
            <a:r>
              <a:rPr lang="en-US" sz="2000" i="1" dirty="0" smtClean="0">
                <a:solidFill>
                  <a:schemeClr val="accent2"/>
                </a:solidFill>
              </a:rPr>
              <a:t>: output high level</a:t>
            </a:r>
          </a:p>
          <a:p>
            <a:pPr lvl="1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000" i="1" dirty="0" smtClean="0">
                <a:solidFill>
                  <a:schemeClr val="accent2"/>
                </a:solidFill>
              </a:rPr>
              <a:t>V</a:t>
            </a:r>
            <a:r>
              <a:rPr lang="en-US" sz="2000" i="1" baseline="-25000" dirty="0" smtClean="0">
                <a:solidFill>
                  <a:schemeClr val="accent2"/>
                </a:solidFill>
              </a:rPr>
              <a:t>OL</a:t>
            </a:r>
            <a:r>
              <a:rPr lang="en-US" sz="2000" i="1" dirty="0" smtClean="0">
                <a:solidFill>
                  <a:schemeClr val="accent2"/>
                </a:solidFill>
              </a:rPr>
              <a:t>: output low level</a:t>
            </a:r>
          </a:p>
          <a:p>
            <a:pPr marL="623888" lvl="1" indent="-166688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000" i="1" dirty="0" smtClean="0">
                <a:solidFill>
                  <a:schemeClr val="accent2"/>
                </a:solidFill>
              </a:rPr>
              <a:t>V</a:t>
            </a:r>
            <a:r>
              <a:rPr lang="en-US" sz="2000" i="1" baseline="-25000" dirty="0" smtClean="0">
                <a:solidFill>
                  <a:schemeClr val="accent2"/>
                </a:solidFill>
              </a:rPr>
              <a:t>IH</a:t>
            </a:r>
            <a:r>
              <a:rPr lang="en-US" sz="2000" i="1" dirty="0" smtClean="0">
                <a:solidFill>
                  <a:schemeClr val="accent2"/>
                </a:solidFill>
              </a:rPr>
              <a:t>: the minimum value of input interpreted by the inverter as a logic 1</a:t>
            </a:r>
          </a:p>
          <a:p>
            <a:pPr marL="623888" lvl="1" indent="-166688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000" i="1" dirty="0" smtClean="0">
                <a:solidFill>
                  <a:schemeClr val="accent2"/>
                </a:solidFill>
              </a:rPr>
              <a:t>V</a:t>
            </a:r>
            <a:r>
              <a:rPr lang="en-US" sz="2000" i="1" baseline="-25000" dirty="0" smtClean="0">
                <a:solidFill>
                  <a:schemeClr val="accent2"/>
                </a:solidFill>
              </a:rPr>
              <a:t>IL</a:t>
            </a:r>
            <a:r>
              <a:rPr lang="en-US" sz="2000" i="1" dirty="0" smtClean="0">
                <a:solidFill>
                  <a:schemeClr val="accent2"/>
                </a:solidFill>
              </a:rPr>
              <a:t>: the maximum value of input interpreted by the inverter as a logic 0</a:t>
            </a:r>
          </a:p>
          <a:p>
            <a:pPr marL="623888" lvl="1" indent="-166688">
              <a:buClr>
                <a:schemeClr val="accent2"/>
              </a:buClr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accent2"/>
                </a:solidFill>
              </a:rPr>
              <a:t>Transition region: input level between </a:t>
            </a:r>
            <a:r>
              <a:rPr lang="en-US" sz="2000" i="1" dirty="0" smtClean="0">
                <a:solidFill>
                  <a:schemeClr val="accent2"/>
                </a:solidFill>
              </a:rPr>
              <a:t>V</a:t>
            </a:r>
            <a:r>
              <a:rPr lang="en-US" sz="2000" i="1" baseline="-25000" dirty="0" smtClean="0">
                <a:solidFill>
                  <a:schemeClr val="accent2"/>
                </a:solidFill>
              </a:rPr>
              <a:t>IL</a:t>
            </a:r>
            <a:r>
              <a:rPr lang="en-US" sz="2000" i="1" dirty="0" smtClean="0">
                <a:solidFill>
                  <a:schemeClr val="accent2"/>
                </a:solidFill>
              </a:rPr>
              <a:t> and V</a:t>
            </a:r>
            <a:r>
              <a:rPr lang="en-US" sz="2000" i="1" baseline="-25000" dirty="0" smtClean="0">
                <a:solidFill>
                  <a:schemeClr val="accent2"/>
                </a:solidFill>
              </a:rPr>
              <a:t>IH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Placeholder 9" descr="digital.jpg"/>
          <p:cNvPicPr>
            <a:picLocks noGrp="1" noChangeAspect="1"/>
          </p:cNvPicPr>
          <p:nvPr>
            <p:ph type="pic" sz="quarter" idx="18"/>
          </p:nvPr>
        </p:nvPicPr>
        <p:blipFill>
          <a:blip r:embed="rId2" cstate="print">
            <a:lum bright="70000" contrast="-70000"/>
          </a:blip>
          <a:srcRect l="12681" r="12681"/>
          <a:stretch>
            <a:fillRect/>
          </a:stretch>
        </p:blipFill>
        <p:spPr>
          <a:xfrm>
            <a:off x="27137" y="0"/>
            <a:ext cx="8583463" cy="6858000"/>
          </a:xfrm>
          <a:prstGeom prst="rect">
            <a:avLst/>
          </a:prstGeom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0" y="152400"/>
            <a:ext cx="3106315" cy="1295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Rectangle 10"/>
          <p:cNvSpPr/>
          <p:nvPr/>
        </p:nvSpPr>
        <p:spPr>
          <a:xfrm>
            <a:off x="457200" y="711398"/>
            <a:ext cx="4572000" cy="523220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/>
                </a:solidFill>
              </a:rPr>
              <a:t>Noise Margins</a:t>
            </a:r>
          </a:p>
          <a:p>
            <a:pPr algn="ctr"/>
            <a:endParaRPr lang="en-US" b="1" dirty="0" smtClean="0"/>
          </a:p>
          <a:p>
            <a:pPr marL="401638" indent="-401638">
              <a:buFont typeface="Wingdings" pitchFamily="2" charset="2"/>
              <a:buChar char="q"/>
            </a:pPr>
            <a:r>
              <a:rPr lang="en-US" dirty="0" smtClean="0"/>
              <a:t>The VTC is generally non-linear</a:t>
            </a:r>
          </a:p>
          <a:p>
            <a:pPr marL="401638" indent="-401638">
              <a:buFont typeface="Wingdings" pitchFamily="2" charset="2"/>
              <a:buChar char="q"/>
            </a:pPr>
            <a:endParaRPr lang="en-US" dirty="0" smtClean="0"/>
          </a:p>
          <a:p>
            <a:pPr marL="401638" indent="-401638">
              <a:buFont typeface="Wingdings" pitchFamily="2" charset="2"/>
              <a:buChar char="q"/>
            </a:pPr>
            <a:r>
              <a:rPr lang="en-US" i="1" dirty="0" smtClean="0"/>
              <a:t>VIH and VIL are defined as the points at which the slope of the VTC is =-1</a:t>
            </a:r>
          </a:p>
          <a:p>
            <a:pPr marL="401638" indent="-401638">
              <a:buFont typeface="Wingdings" pitchFamily="2" charset="2"/>
              <a:buChar char="q"/>
            </a:pPr>
            <a:endParaRPr lang="en-US" i="1" dirty="0" smtClean="0"/>
          </a:p>
          <a:p>
            <a:pPr marL="401638" indent="-401638">
              <a:buFont typeface="Wingdings" pitchFamily="2" charset="2"/>
              <a:buChar char="q"/>
            </a:pPr>
            <a:r>
              <a:rPr lang="en-US" dirty="0" smtClean="0"/>
              <a:t>Robustness (noise margin at a high level): </a:t>
            </a:r>
            <a:r>
              <a:rPr lang="en-US" i="1" dirty="0" smtClean="0"/>
              <a:t>NMH = VOH - VIH</a:t>
            </a:r>
          </a:p>
          <a:p>
            <a:pPr marL="401638" indent="-401638">
              <a:buFont typeface="Wingdings" pitchFamily="2" charset="2"/>
              <a:buChar char="q"/>
            </a:pPr>
            <a:endParaRPr lang="en-US" i="1" dirty="0" smtClean="0"/>
          </a:p>
          <a:p>
            <a:pPr marL="401638" indent="-401638">
              <a:buFont typeface="Wingdings" pitchFamily="2" charset="2"/>
              <a:buChar char="q"/>
            </a:pPr>
            <a:r>
              <a:rPr lang="en-US" dirty="0" smtClean="0"/>
              <a:t>Robustness (noise margin at a low level): </a:t>
            </a:r>
            <a:r>
              <a:rPr lang="en-US" i="1" dirty="0" smtClean="0"/>
              <a:t>NML = VIL - VOL</a:t>
            </a:r>
          </a:p>
          <a:p>
            <a:pPr marL="401638" indent="-401638">
              <a:buFont typeface="Wingdings" pitchFamily="2" charset="2"/>
              <a:buChar char="q"/>
            </a:pPr>
            <a:endParaRPr lang="en-US" i="1" dirty="0" smtClean="0"/>
          </a:p>
          <a:p>
            <a:pPr marL="401638" indent="-401638">
              <a:buFont typeface="Wingdings" pitchFamily="2" charset="2"/>
              <a:buChar char="q"/>
            </a:pPr>
            <a:r>
              <a:rPr lang="en-US" dirty="0" smtClean="0"/>
              <a:t>Static inverter characteristics for ideal VTC:</a:t>
            </a:r>
          </a:p>
          <a:p>
            <a:pPr marL="858838" lvl="1" indent="-401638">
              <a:buFont typeface="Wingdings" pitchFamily="2" charset="2"/>
              <a:buChar char="§"/>
            </a:pPr>
            <a:r>
              <a:rPr lang="en-US" i="1" dirty="0" smtClean="0"/>
              <a:t>VOH = VDD</a:t>
            </a:r>
          </a:p>
          <a:p>
            <a:pPr marL="858838" lvl="1" indent="-401638">
              <a:buFont typeface="Wingdings" pitchFamily="2" charset="2"/>
              <a:buChar char="§"/>
            </a:pPr>
            <a:r>
              <a:rPr lang="en-US" i="1" dirty="0" smtClean="0"/>
              <a:t>VOL = 0</a:t>
            </a:r>
          </a:p>
          <a:p>
            <a:pPr marL="858838" lvl="1" indent="-401638">
              <a:buFont typeface="Wingdings" pitchFamily="2" charset="2"/>
              <a:buChar char="§"/>
            </a:pPr>
            <a:r>
              <a:rPr lang="en-US" i="1" dirty="0" smtClean="0"/>
              <a:t>VIH = VIL = VDD/2</a:t>
            </a:r>
          </a:p>
          <a:p>
            <a:pPr marL="858838" lvl="1" indent="-401638">
              <a:buFont typeface="Wingdings" pitchFamily="2" charset="2"/>
              <a:buChar char="§"/>
            </a:pPr>
            <a:r>
              <a:rPr lang="en-US" i="1" dirty="0" smtClean="0"/>
              <a:t>NMH = NML = VDD/2</a:t>
            </a:r>
            <a:endParaRPr lang="en-US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type="pic" sz="quarter" idx="22"/>
          </p:nvPr>
        </p:nvPicPr>
        <p:blipFill>
          <a:blip r:embed="rId4" cstate="print"/>
          <a:srcRect l="-1353" t="-3147" r="-1386" b="837"/>
          <a:stretch>
            <a:fillRect/>
          </a:stretch>
        </p:blipFill>
        <p:spPr bwMode="auto">
          <a:xfrm>
            <a:off x="5315607" y="1676400"/>
            <a:ext cx="3121572" cy="2514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4" name="Picture 6"/>
          <p:cNvPicPr>
            <a:picLocks noGrp="1" noChangeAspect="1" noChangeArrowheads="1"/>
          </p:cNvPicPr>
          <p:nvPr>
            <p:ph type="pic" sz="quarter" idx="23"/>
          </p:nvPr>
        </p:nvPicPr>
        <p:blipFill>
          <a:blip r:embed="rId5" cstate="print"/>
          <a:srcRect l="-1353" t="-1922" r="1468" b="5005"/>
          <a:stretch>
            <a:fillRect/>
          </a:stretch>
        </p:blipFill>
        <p:spPr bwMode="auto">
          <a:xfrm>
            <a:off x="5562600" y="4343400"/>
            <a:ext cx="2667000" cy="236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5638800" y="914400"/>
            <a:ext cx="1905000" cy="762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sz="quarter" idx="16"/>
          </p:nvPr>
        </p:nvSpPr>
        <p:spPr>
          <a:xfrm>
            <a:off x="435429" y="5791200"/>
            <a:ext cx="7086600" cy="1066800"/>
          </a:xfrm>
        </p:spPr>
        <p:txBody>
          <a:bodyPr>
            <a:normAutofit/>
          </a:bodyPr>
          <a:lstStyle>
            <a:extLst/>
          </a:lstStyle>
          <a:p>
            <a:r>
              <a:rPr lang="en-US" sz="2800" b="1" dirty="0" smtClean="0"/>
              <a:t>Dynamic power</a:t>
            </a:r>
            <a:r>
              <a:rPr lang="en-US" sz="2800" dirty="0" smtClean="0"/>
              <a:t> </a:t>
            </a:r>
            <a:r>
              <a:rPr lang="en-US" sz="2800" b="1" dirty="0" smtClean="0"/>
              <a:t>dissipation:</a:t>
            </a:r>
            <a:r>
              <a:rPr lang="en-US" sz="2800" dirty="0" smtClean="0"/>
              <a:t> power dissipated as the output is switching </a:t>
            </a:r>
          </a:p>
        </p:txBody>
      </p:sp>
      <p:sp>
        <p:nvSpPr>
          <p:cNvPr id="4" name="Rectangle 3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 fontScale="92500"/>
          </a:bodyPr>
          <a:lstStyle>
            <a:extLst/>
          </a:lstStyle>
          <a:p>
            <a:r>
              <a:rPr lang="en-US" b="1" dirty="0" smtClean="0"/>
              <a:t>Static power</a:t>
            </a:r>
            <a:r>
              <a:rPr lang="en-US" dirty="0" smtClean="0"/>
              <a:t> </a:t>
            </a:r>
            <a:r>
              <a:rPr lang="en-US" b="1" dirty="0" smtClean="0"/>
              <a:t>dissipation:</a:t>
            </a:r>
            <a:r>
              <a:rPr lang="en-US" dirty="0" smtClean="0"/>
              <a:t> power dissipated when the inverter stays in logic 0 or logic 1</a:t>
            </a:r>
          </a:p>
        </p:txBody>
      </p:sp>
      <p:pic>
        <p:nvPicPr>
          <p:cNvPr id="13" name="Picture 3"/>
          <p:cNvPicPr>
            <a:picLocks noGrp="1" noChangeAspect="1" noChangeArrowheads="1"/>
          </p:cNvPicPr>
          <p:nvPr>
            <p:ph type="pic" sz="quarter" idx="19"/>
          </p:nvPr>
        </p:nvPicPr>
        <p:blipFill>
          <a:blip r:embed="rId4" cstate="print">
            <a:duotone>
              <a:prstClr val="black"/>
              <a:schemeClr val="accent6">
                <a:lumMod val="60000"/>
                <a:lumOff val="40000"/>
                <a:tint val="45000"/>
                <a:satMod val="400000"/>
              </a:schemeClr>
            </a:duotone>
          </a:blip>
          <a:srcRect l="18110" r="18110"/>
          <a:stretch>
            <a:fillRect/>
          </a:stretch>
        </p:blipFill>
        <p:spPr bwMode="auto"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5" name="Picture 4"/>
          <p:cNvPicPr>
            <a:picLocks noGrp="1" noChangeAspect="1" noChangeArrowheads="1"/>
          </p:cNvPicPr>
          <p:nvPr>
            <p:ph type="pic" sz="quarter" idx="18"/>
          </p:nvPr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 l="40810" r="8079"/>
          <a:stretch>
            <a:fillRect/>
          </a:stretch>
        </p:blipFill>
        <p:spPr bwMode="auto">
          <a:xfrm>
            <a:off x="2971800" y="2133600"/>
            <a:ext cx="2209800" cy="22098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7" name="Picture 2"/>
          <p:cNvPicPr>
            <a:picLocks noGrp="1" noChangeAspect="1" noChangeArrowheads="1"/>
          </p:cNvPicPr>
          <p:nvPr>
            <p:ph type="pic" sz="quarter" idx="11"/>
          </p:nvPr>
        </p:nvPicPr>
        <p:blipFill>
          <a:blip r:embed="rId6" cstate="print">
            <a:duotone>
              <a:prstClr val="black"/>
              <a:srgbClr val="7AE830">
                <a:tint val="45000"/>
                <a:satMod val="400000"/>
              </a:srgbClr>
            </a:duotone>
          </a:blip>
          <a:srcRect l="-2320" r="3669"/>
          <a:stretch>
            <a:fillRect/>
          </a:stretch>
        </p:blipFill>
        <p:spPr bwMode="auto">
          <a:xfrm>
            <a:off x="317133" y="2146300"/>
            <a:ext cx="2426068" cy="21971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9" name="TextBox 18"/>
          <p:cNvSpPr txBox="1"/>
          <p:nvPr/>
        </p:nvSpPr>
        <p:spPr>
          <a:xfrm>
            <a:off x="762000" y="457200"/>
            <a:ext cx="594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</a:rPr>
              <a:t>Power Dissipation</a:t>
            </a:r>
            <a:endParaRPr lang="en-US" sz="4800" dirty="0">
              <a:solidFill>
                <a:schemeClr val="bg1"/>
              </a:solidFill>
            </a:endParaRP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5673725" y="962025"/>
          <a:ext cx="1903413" cy="731838"/>
        </p:xfrm>
        <a:graphic>
          <a:graphicData uri="http://schemas.openxmlformats.org/presentationml/2006/ole">
            <p:oleObj spid="_x0000_s4098" name="Equation" r:id="rId7" imgW="825480" imgH="31716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5105400" y="228600"/>
            <a:ext cx="3429000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Propagation Delay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295401"/>
            <a:ext cx="7010400" cy="19812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numCol="2">
            <a:noAutofit/>
          </a:bodyPr>
          <a:lstStyle/>
          <a:p>
            <a:r>
              <a:rPr lang="en-US" sz="2000" i="1" dirty="0" err="1" smtClean="0"/>
              <a:t>t</a:t>
            </a:r>
            <a:r>
              <a:rPr lang="en-US" sz="2000" i="1" baseline="-25000" dirty="0" err="1" smtClean="0"/>
              <a:t>PHL</a:t>
            </a:r>
            <a:r>
              <a:rPr lang="en-US" sz="2000" i="1" dirty="0" smtClean="0"/>
              <a:t> : high-to-low propagation delay</a:t>
            </a:r>
          </a:p>
          <a:p>
            <a:r>
              <a:rPr lang="en-US" sz="2000" i="1" dirty="0" err="1" smtClean="0"/>
              <a:t>t</a:t>
            </a:r>
            <a:r>
              <a:rPr lang="en-US" sz="2000" i="1" baseline="-25000" dirty="0" err="1" smtClean="0"/>
              <a:t>PLH</a:t>
            </a:r>
            <a:r>
              <a:rPr lang="en-US" sz="2000" i="1" dirty="0" smtClean="0"/>
              <a:t> : low-to-high propagation delay</a:t>
            </a:r>
          </a:p>
          <a:p>
            <a:r>
              <a:rPr lang="en-US" sz="2000" i="1" dirty="0" err="1" smtClean="0"/>
              <a:t>t</a:t>
            </a:r>
            <a:r>
              <a:rPr lang="en-US" sz="2000" i="1" baseline="-25000" dirty="0" err="1" smtClean="0"/>
              <a:t>P</a:t>
            </a:r>
            <a:r>
              <a:rPr lang="en-US" sz="2000" i="1" dirty="0" smtClean="0"/>
              <a:t> (propagation delay) = (</a:t>
            </a:r>
            <a:r>
              <a:rPr lang="en-US" sz="2000" i="1" dirty="0" err="1" smtClean="0"/>
              <a:t>t</a:t>
            </a:r>
            <a:r>
              <a:rPr lang="en-US" sz="2000" i="1" baseline="-25000" dirty="0" err="1" smtClean="0"/>
              <a:t>PLH</a:t>
            </a:r>
            <a:r>
              <a:rPr lang="en-US" sz="2000" i="1" dirty="0" smtClean="0"/>
              <a:t> + </a:t>
            </a:r>
            <a:r>
              <a:rPr lang="en-US" sz="2000" i="1" dirty="0" err="1" smtClean="0"/>
              <a:t>t</a:t>
            </a:r>
            <a:r>
              <a:rPr lang="en-US" sz="2000" i="1" baseline="-25000" dirty="0" err="1" smtClean="0"/>
              <a:t>PHL</a:t>
            </a:r>
            <a:r>
              <a:rPr lang="en-US" sz="2000" i="1" dirty="0" smtClean="0"/>
              <a:t>)/2</a:t>
            </a:r>
          </a:p>
          <a:p>
            <a:r>
              <a:rPr lang="en-US" sz="2000" dirty="0" smtClean="0"/>
              <a:t>Maximum switching frequency </a:t>
            </a:r>
            <a:r>
              <a:rPr lang="en-US" sz="2000" i="1" dirty="0" err="1" smtClean="0"/>
              <a:t>f</a:t>
            </a:r>
            <a:r>
              <a:rPr lang="en-US" sz="2000" i="1" baseline="-25000" dirty="0" err="1" smtClean="0"/>
              <a:t>max</a:t>
            </a:r>
            <a:r>
              <a:rPr lang="en-US" sz="2000" i="1" dirty="0" smtClean="0"/>
              <a:t> = 1/(2t</a:t>
            </a:r>
            <a:r>
              <a:rPr lang="en-US" sz="2000" i="1" baseline="-25000" dirty="0" smtClean="0"/>
              <a:t>P</a:t>
            </a:r>
            <a:r>
              <a:rPr lang="en-US" sz="2000" i="1" dirty="0" smtClean="0"/>
              <a:t>)</a:t>
            </a:r>
          </a:p>
          <a:p>
            <a:r>
              <a:rPr lang="en-US" sz="2000" dirty="0" smtClean="0"/>
              <a:t>The transient of the inverter can be characterized by a </a:t>
            </a:r>
            <a:r>
              <a:rPr lang="en-US" sz="2000" i="1" dirty="0" smtClean="0"/>
              <a:t>RC charge/discharge model</a:t>
            </a:r>
            <a:endParaRPr lang="en-US" sz="20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5181600" y="228600"/>
          <a:ext cx="3277577" cy="774700"/>
        </p:xfrm>
        <a:graphic>
          <a:graphicData uri="http://schemas.openxmlformats.org/presentationml/2006/ole">
            <p:oleObj spid="_x0000_s5122" name="Equation" r:id="rId3" imgW="1396800" imgH="330120" progId="Equation.3">
              <p:embed/>
            </p:oleObj>
          </a:graphicData>
        </a:graphic>
      </p:graphicFrame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429001"/>
            <a:ext cx="5125952" cy="3200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62335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PhotoAlbu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ContemporaryPhotoAlbum</Template>
  <TotalTime>0</TotalTime>
  <Words>249</Words>
  <Application>Microsoft Office PowerPoint</Application>
  <PresentationFormat>On-screen Show (4:3)</PresentationFormat>
  <Paragraphs>40</Paragraphs>
  <Slides>6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ContemporaryPhotoAlbum</vt:lpstr>
      <vt:lpstr>Equation</vt:lpstr>
      <vt:lpstr>Slide 1</vt:lpstr>
      <vt:lpstr>Slide 2</vt:lpstr>
      <vt:lpstr>Slide 3</vt:lpstr>
      <vt:lpstr>Slide 4</vt:lpstr>
      <vt:lpstr>Propagation Delay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2015-09-08T02:33:36Z</dcterms:created>
  <dcterms:modified xsi:type="dcterms:W3CDTF">2016-08-31T13:03:18Z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