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pn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6989" r:id="rId1"/>
  </p:sldMasterIdLst>
  <p:notesMasterIdLst>
    <p:notesMasterId r:id="rId64"/>
  </p:notesMasterIdLst>
  <p:handoutMasterIdLst>
    <p:handoutMasterId r:id="rId65"/>
  </p:handoutMasterIdLst>
  <p:sldIdLst>
    <p:sldId id="505" r:id="rId2"/>
    <p:sldId id="506" r:id="rId3"/>
    <p:sldId id="495" r:id="rId4"/>
    <p:sldId id="497" r:id="rId5"/>
    <p:sldId id="509" r:id="rId6"/>
    <p:sldId id="498" r:id="rId7"/>
    <p:sldId id="499" r:id="rId8"/>
    <p:sldId id="500" r:id="rId9"/>
    <p:sldId id="501" r:id="rId10"/>
    <p:sldId id="502" r:id="rId11"/>
    <p:sldId id="504" r:id="rId12"/>
    <p:sldId id="507" r:id="rId13"/>
    <p:sldId id="508" r:id="rId14"/>
    <p:sldId id="503" r:id="rId15"/>
    <p:sldId id="377" r:id="rId16"/>
    <p:sldId id="378" r:id="rId17"/>
    <p:sldId id="458" r:id="rId18"/>
    <p:sldId id="382" r:id="rId19"/>
    <p:sldId id="389" r:id="rId20"/>
    <p:sldId id="460" r:id="rId21"/>
    <p:sldId id="435" r:id="rId22"/>
    <p:sldId id="387" r:id="rId23"/>
    <p:sldId id="397" r:id="rId24"/>
    <p:sldId id="465" r:id="rId25"/>
    <p:sldId id="398" r:id="rId26"/>
    <p:sldId id="420" r:id="rId27"/>
    <p:sldId id="422" r:id="rId28"/>
    <p:sldId id="481" r:id="rId29"/>
    <p:sldId id="423" r:id="rId30"/>
    <p:sldId id="424" r:id="rId31"/>
    <p:sldId id="425" r:id="rId32"/>
    <p:sldId id="426" r:id="rId33"/>
    <p:sldId id="430" r:id="rId34"/>
    <p:sldId id="437" r:id="rId35"/>
    <p:sldId id="438" r:id="rId36"/>
    <p:sldId id="427" r:id="rId37"/>
    <p:sldId id="479" r:id="rId38"/>
    <p:sldId id="428" r:id="rId39"/>
    <p:sldId id="429" r:id="rId40"/>
    <p:sldId id="440" r:id="rId41"/>
    <p:sldId id="442" r:id="rId42"/>
    <p:sldId id="444" r:id="rId43"/>
    <p:sldId id="445" r:id="rId44"/>
    <p:sldId id="447" r:id="rId45"/>
    <p:sldId id="450" r:id="rId46"/>
    <p:sldId id="480" r:id="rId47"/>
    <p:sldId id="451" r:id="rId48"/>
    <p:sldId id="452" r:id="rId49"/>
    <p:sldId id="453" r:id="rId50"/>
    <p:sldId id="482" r:id="rId51"/>
    <p:sldId id="483" r:id="rId52"/>
    <p:sldId id="484" r:id="rId53"/>
    <p:sldId id="485" r:id="rId54"/>
    <p:sldId id="486" r:id="rId55"/>
    <p:sldId id="487" r:id="rId56"/>
    <p:sldId id="488" r:id="rId57"/>
    <p:sldId id="489" r:id="rId58"/>
    <p:sldId id="490" r:id="rId59"/>
    <p:sldId id="491" r:id="rId60"/>
    <p:sldId id="492" r:id="rId61"/>
    <p:sldId id="493" r:id="rId62"/>
    <p:sldId id="494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AEC0D1"/>
    <a:srgbClr val="D2F5D5"/>
    <a:srgbClr val="BBF5B1"/>
    <a:srgbClr val="ECEAD9"/>
    <a:srgbClr val="F5F4E0"/>
    <a:srgbClr val="EBE9D6"/>
    <a:srgbClr val="EAEBBE"/>
    <a:srgbClr val="7B7B7B"/>
    <a:srgbClr val="008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79" autoAdjust="0"/>
    <p:restoredTop sz="99773" autoAdjust="0"/>
  </p:normalViewPr>
  <p:slideViewPr>
    <p:cSldViewPr snapToGrid="0">
      <p:cViewPr varScale="1">
        <p:scale>
          <a:sx n="131" d="100"/>
          <a:sy n="131" d="100"/>
        </p:scale>
        <p:origin x="-128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91188-D295-DF44-B440-11F47F6055B3}" type="datetimeFigureOut">
              <a:rPr lang="en-US" smtClean="0"/>
              <a:t>2/25/14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568B3-C600-BA47-8566-87816A18D99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2475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52C31-100B-554C-877B-51847A124257}" type="datetimeFigureOut">
              <a:rPr lang="en-US" smtClean="0"/>
              <a:pPr/>
              <a:t>2/25/14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1EE2F-F1C0-9B4D-BA04-C0263FBD2892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6927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2/25/14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F1711-D33D-3642-8CAA-C475D2ACE338}" type="datetimeFigureOut">
              <a:rPr lang="en-US" smtClean="0"/>
              <a:pPr/>
              <a:t>2/25/14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FD88-1D06-AF40-A6B8-60C2AFB05FA9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040F1711-D33D-3642-8CAA-C475D2ACE338}" type="datetimeFigureOut">
              <a:rPr lang="en-US" smtClean="0"/>
              <a:pPr/>
              <a:t>2/25/14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s-ES_tradnl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043FD88-1D06-AF40-A6B8-60C2AFB05FA9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F1711-D33D-3642-8CAA-C475D2ACE338}" type="datetimeFigureOut">
              <a:rPr lang="en-US" smtClean="0"/>
              <a:pPr/>
              <a:t>2/25/14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043FD88-1D06-AF40-A6B8-60C2AFB05FA9}" type="slidenum">
              <a:rPr lang="es-ES_tradnl" smtClean="0"/>
              <a:pPr/>
              <a:t>‹#›</a:t>
            </a:fld>
            <a:endParaRPr lang="es-ES_tradnl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2/25/14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40F1711-D33D-3642-8CAA-C475D2ACE338}" type="datetimeFigureOut">
              <a:rPr lang="en-US" smtClean="0"/>
              <a:pPr/>
              <a:t>2/25/14</a:t>
            </a:fld>
            <a:endParaRPr lang="es-ES_tradn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043FD88-1D06-AF40-A6B8-60C2AFB05FA9}" type="slidenum">
              <a:rPr lang="es-ES_tradnl" smtClean="0"/>
              <a:pPr/>
              <a:t>‹#›</a:t>
            </a:fld>
            <a:endParaRPr lang="es-ES_tradnl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40F1711-D33D-3642-8CAA-C475D2ACE338}" type="datetimeFigureOut">
              <a:rPr lang="en-US" smtClean="0"/>
              <a:pPr/>
              <a:t>2/25/14</a:t>
            </a:fld>
            <a:endParaRPr lang="es-ES_tradnl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043FD88-1D06-AF40-A6B8-60C2AFB05FA9}" type="slidenum">
              <a:rPr lang="es-ES_tradnl" smtClean="0"/>
              <a:pPr/>
              <a:t>‹#›</a:t>
            </a:fld>
            <a:endParaRPr lang="es-ES_tradnl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ES_tradnl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F1711-D33D-3642-8CAA-C475D2ACE338}" type="datetimeFigureOut">
              <a:rPr lang="en-US" smtClean="0"/>
              <a:pPr/>
              <a:t>2/25/14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043FD88-1D06-AF40-A6B8-60C2AFB05FA9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F1711-D33D-3642-8CAA-C475D2ACE338}" type="datetimeFigureOut">
              <a:rPr lang="en-US" smtClean="0"/>
              <a:pPr/>
              <a:t>2/25/14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43FD88-1D06-AF40-A6B8-60C2AFB05FA9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F1711-D33D-3642-8CAA-C475D2ACE338}" type="datetimeFigureOut">
              <a:rPr lang="en-US" smtClean="0"/>
              <a:pPr/>
              <a:t>2/25/14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040F1711-D33D-3642-8CAA-C475D2ACE338}" type="datetimeFigureOut">
              <a:rPr lang="en-US" smtClean="0"/>
              <a:pPr/>
              <a:t>2/25/14</a:t>
            </a:fld>
            <a:endParaRPr lang="es-ES_tradnl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043FD88-1D06-AF40-A6B8-60C2AFB05FA9}" type="slidenum">
              <a:rPr lang="es-ES_tradnl" smtClean="0"/>
              <a:pPr/>
              <a:t>‹#›</a:t>
            </a:fld>
            <a:endParaRPr lang="es-ES_tradnl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noProof="0" dirty="0" smtClean="0"/>
              <a:t>Click to edit Master title style</a:t>
            </a:r>
            <a:endParaRPr kumimoji="0"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noProof="0" dirty="0" smtClean="0"/>
              <a:t>Click to edit Master text styles</a:t>
            </a:r>
          </a:p>
          <a:p>
            <a:pPr lvl="1" eaLnBrk="1" latinLnBrk="0" hangingPunct="1"/>
            <a:r>
              <a:rPr kumimoji="0" lang="en-US" noProof="0" dirty="0" smtClean="0"/>
              <a:t>Second level</a:t>
            </a:r>
          </a:p>
          <a:p>
            <a:pPr lvl="2" eaLnBrk="1" latinLnBrk="0" hangingPunct="1"/>
            <a:r>
              <a:rPr kumimoji="0" lang="en-US" noProof="0" dirty="0" smtClean="0"/>
              <a:t>Third level</a:t>
            </a:r>
          </a:p>
          <a:p>
            <a:pPr lvl="3" eaLnBrk="1" latinLnBrk="0" hangingPunct="1"/>
            <a:r>
              <a:rPr kumimoji="0" lang="en-US" noProof="0" dirty="0" smtClean="0"/>
              <a:t>Fourth level</a:t>
            </a:r>
          </a:p>
          <a:p>
            <a:pPr lvl="4" eaLnBrk="1" latinLnBrk="0" hangingPunct="1"/>
            <a:r>
              <a:rPr kumimoji="0" lang="en-US" noProof="0" dirty="0" smtClean="0"/>
              <a:t>Fifth level</a:t>
            </a:r>
            <a:endParaRPr kumimoji="0" lang="en-US" noProof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40F1711-D33D-3642-8CAA-C475D2ACE338}" type="datetimeFigureOut">
              <a:rPr lang="en-US" smtClean="0"/>
              <a:pPr/>
              <a:t>2/25/14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043FD88-1D06-AF40-A6B8-60C2AFB05FA9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90" r:id="rId1"/>
    <p:sldLayoutId id="2147486991" r:id="rId2"/>
    <p:sldLayoutId id="2147486992" r:id="rId3"/>
    <p:sldLayoutId id="2147486993" r:id="rId4"/>
    <p:sldLayoutId id="2147486994" r:id="rId5"/>
    <p:sldLayoutId id="2147486995" r:id="rId6"/>
    <p:sldLayoutId id="2147486996" r:id="rId7"/>
    <p:sldLayoutId id="2147486997" r:id="rId8"/>
    <p:sldLayoutId id="2147486998" r:id="rId9"/>
    <p:sldLayoutId id="2147486999" r:id="rId10"/>
    <p:sldLayoutId id="2147487000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rgbClr val="004080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" charset="2"/>
        <a:buChar char="u"/>
        <a:defRPr kumimoji="0" sz="2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tiff"/><Relationship Id="rId3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file:///C:\Documents%20and%20Settings\Isabel\Mis%20documentos\Camtasia%20Studio\8_pos2\8_pos2.avi" TargetMode="External"/><Relationship Id="rId4" Type="http://schemas.openxmlformats.org/officeDocument/2006/relationships/video" Target="file:///C:\Documents%20and%20Settings\Isabel\Mis%20documentos\Camtasia%20Studio\8_pos2\8_pos2.avi" TargetMode="External"/><Relationship Id="rId5" Type="http://schemas.microsoft.com/office/2007/relationships/media" Target="file:///C:\Documents%20and%20Settings\Isabel\Mis%20documentos\Camtasia%20Studio\10_gluco2\10_gluco2.avi" TargetMode="External"/><Relationship Id="rId6" Type="http://schemas.openxmlformats.org/officeDocument/2006/relationships/video" Target="file:///C:\Documents%20and%20Settings\Isabel\Mis%20documentos\Camtasia%20Studio\10_gluco2\10_gluco2.avi" TargetMode="External"/><Relationship Id="rId7" Type="http://schemas.openxmlformats.org/officeDocument/2006/relationships/slideLayout" Target="../slideLayouts/slideLayout7.xml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" Type="http://schemas.microsoft.com/office/2007/relationships/media" Target="file:///C:\Documents%20and%20Settings\Isabel\Mis%20documentos\Camtasia%20Studio\6_io2\6_io2.avi" TargetMode="External"/><Relationship Id="rId2" Type="http://schemas.openxmlformats.org/officeDocument/2006/relationships/video" Target="file:///C:\Documents%20and%20Settings\Isabel\Mis%20documentos\Camtasia%20Studio\6_io2\6_io2.avi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1" Type="http://schemas.microsoft.com/office/2007/relationships/media" Target="file:///C:\Documents%20and%20Settings\Isabel\Mis%20documentos\Camtasia%20Studio\6_io2\6_io2.avi" TargetMode="External"/><Relationship Id="rId2" Type="http://schemas.openxmlformats.org/officeDocument/2006/relationships/video" Target="file:///C:\Documents%20and%20Settings\Isabel\Mis%20documentos\Camtasia%20Studio\6_io2\6_io2.avi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1" Type="http://schemas.microsoft.com/office/2007/relationships/media" Target="file:///C:\Documents%20and%20Settings\Isabel\Mis%20documentos\Camtasia%20Studio\8_pos2\8_pos2.avi" TargetMode="External"/><Relationship Id="rId2" Type="http://schemas.openxmlformats.org/officeDocument/2006/relationships/video" Target="file:///C:\Documents%20and%20Settings\Isabel\Mis%20documentos\Camtasia%20Studio\8_pos2\8_pos2.avi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1" Type="http://schemas.microsoft.com/office/2007/relationships/media" Target="file:///C:\Documents%20and%20Settings\Isabel\Mis%20documentos\Camtasia%20Studio\10_gluco2\10_gluco2.avi" TargetMode="External"/><Relationship Id="rId2" Type="http://schemas.openxmlformats.org/officeDocument/2006/relationships/video" Target="file:///C:\Documents%20and%20Settings\Isabel\Mis%20documentos\Camtasia%20Studio\10_gluco2\10_gluco2.avi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tiff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microsoft.com/office/2007/relationships/hdphoto" Target="../media/hdphoto2.wdp"/><Relationship Id="rId5" Type="http://schemas.openxmlformats.org/officeDocument/2006/relationships/image" Target="../media/image8.pn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Relationship Id="rId3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Relationship Id="rId3" Type="http://schemas.openxmlformats.org/officeDocument/2006/relationships/image" Target="../media/image3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s-ES_tradnl" sz="4000" dirty="0" smtClean="0"/>
              <a:t>Guías para Diseño de Interfaz de Usuarios</a:t>
            </a:r>
            <a:endParaRPr lang="es-ES_tradnl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Rectangle 5"/>
          <p:cNvSpPr/>
          <p:nvPr/>
        </p:nvSpPr>
        <p:spPr>
          <a:xfrm>
            <a:off x="1456267" y="0"/>
            <a:ext cx="7687733" cy="463973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pic>
        <p:nvPicPr>
          <p:cNvPr id="7" name="Picture 6" descr="mac interface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79" y="0"/>
            <a:ext cx="7290030" cy="455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18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Estructura Visual</a:t>
            </a:r>
            <a:endParaRPr lang="es-ES_trad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Mientras mas estructurada se presenta la información mayor facilidad para ojearla y entenderla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68087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La estructura hace diferencia</a:t>
            </a:r>
            <a:endParaRPr lang="es-ES_trad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Picture 4" descr="estacion Experimenta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36" y="1596414"/>
            <a:ext cx="6383867" cy="51599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497669" y="3903138"/>
            <a:ext cx="1938867" cy="271779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humb down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66" y="4356233"/>
            <a:ext cx="1016000" cy="127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16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Mucho texto es demasiado texto</a:t>
            </a:r>
            <a:endParaRPr lang="es-ES_tradnl" dirty="0"/>
          </a:p>
        </p:txBody>
      </p:sp>
      <p:pic>
        <p:nvPicPr>
          <p:cNvPr id="4" name="Picture 3" descr="wordy web pa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71" y="1582758"/>
            <a:ext cx="7027333" cy="4861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5535" y="6504001"/>
            <a:ext cx="3572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www.gordonwaynewatts.com</a:t>
            </a:r>
            <a:r>
              <a:rPr lang="en-US" dirty="0"/>
              <a:t>/</a:t>
            </a:r>
          </a:p>
        </p:txBody>
      </p:sp>
      <p:pic>
        <p:nvPicPr>
          <p:cNvPr id="6" name="Picture 5" descr="thumb down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2065867"/>
            <a:ext cx="1016000" cy="127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98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¿Y esto?</a:t>
            </a:r>
            <a:endParaRPr lang="es-ES_tradnl" dirty="0"/>
          </a:p>
        </p:txBody>
      </p:sp>
      <p:pic>
        <p:nvPicPr>
          <p:cNvPr id="4" name="Picture 3" descr="what web pa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67" y="1531466"/>
            <a:ext cx="6824132" cy="50777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9934" y="6563380"/>
            <a:ext cx="7039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trendlines.ca</a:t>
            </a:r>
            <a:r>
              <a:rPr lang="en-US" sz="1600" dirty="0"/>
              <a:t>/free/economics/</a:t>
            </a:r>
            <a:r>
              <a:rPr lang="en-US" sz="1600" dirty="0" err="1"/>
              <a:t>RealtyBubbleMonitor</a:t>
            </a:r>
            <a:r>
              <a:rPr lang="en-US" sz="1600" dirty="0"/>
              <a:t>/</a:t>
            </a:r>
            <a:r>
              <a:rPr lang="en-US" sz="1600" dirty="0" err="1"/>
              <a:t>RealtyBubbleMonitor.htm</a:t>
            </a:r>
            <a:endParaRPr lang="en-US" sz="1600" dirty="0"/>
          </a:p>
        </p:txBody>
      </p:sp>
      <p:pic>
        <p:nvPicPr>
          <p:cNvPr id="6" name="Picture 5" descr="thumb down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531" y="2133600"/>
            <a:ext cx="1016000" cy="127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6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La estructura hace diferencia</a:t>
            </a:r>
            <a:endParaRPr lang="es-ES_trad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8" name="Picture 7" descr="RUM websit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00" y="1684859"/>
            <a:ext cx="6696230" cy="4937563"/>
          </a:xfrm>
          <a:prstGeom prst="rect">
            <a:avLst/>
          </a:prstGeom>
        </p:spPr>
      </p:pic>
      <p:pic>
        <p:nvPicPr>
          <p:cNvPr id="9" name="Picture 8" descr="thumb up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45" b="89455" l="9290" r="92350">
                        <a14:foregroundMark x1="71038" y1="2545" x2="71038" y2="2545"/>
                        <a14:foregroundMark x1="71038" y1="2545" x2="71038" y2="2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170" y="3787775"/>
            <a:ext cx="1032464" cy="1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9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010"/>
            <a:ext cx="8534400" cy="86995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Memoria Corto Plazo en HCI:</a:t>
            </a:r>
            <a:br>
              <a:rPr lang="es-ES_tradnl" dirty="0" smtClean="0"/>
            </a:br>
            <a:r>
              <a:rPr lang="es-ES_tradnl" i="1" dirty="0" smtClean="0"/>
              <a:t>A</a:t>
            </a:r>
            <a:r>
              <a:rPr lang="en-US" i="1" dirty="0" smtClean="0"/>
              <a:t>y</a:t>
            </a:r>
            <a:r>
              <a:rPr lang="es-ES_tradnl" i="1" dirty="0" err="1" smtClean="0"/>
              <a:t>uda</a:t>
            </a:r>
            <a:r>
              <a:rPr lang="es-ES_tradnl" i="1" dirty="0" smtClean="0"/>
              <a:t> para recordar balances de cuentas</a:t>
            </a:r>
            <a:endParaRPr lang="es-ES_tradnl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Picture 4" descr="banco pago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1562100"/>
            <a:ext cx="7061200" cy="5295900"/>
          </a:xfrm>
          <a:prstGeom prst="rect">
            <a:avLst/>
          </a:prstGeom>
        </p:spPr>
      </p:pic>
      <p:pic>
        <p:nvPicPr>
          <p:cNvPr id="6" name="Picture 5" descr="banco pagos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99" y="1549396"/>
            <a:ext cx="7078137" cy="53086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793069" y="4258733"/>
            <a:ext cx="1498600" cy="149860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5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04346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Memoria Largo Plazo en HCI:</a:t>
            </a:r>
            <a:br>
              <a:rPr lang="es-ES_tradnl" dirty="0" smtClean="0"/>
            </a:br>
            <a:r>
              <a:rPr lang="es-ES_tradnl" i="1" dirty="0" smtClean="0"/>
              <a:t>Comando para ver perfil de canción</a:t>
            </a:r>
            <a:endParaRPr lang="es-ES_tradnl" i="1" dirty="0"/>
          </a:p>
        </p:txBody>
      </p:sp>
      <p:pic>
        <p:nvPicPr>
          <p:cNvPr id="6" name="Picture 5" descr="iTunes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7" y="1600202"/>
            <a:ext cx="8077528" cy="5189422"/>
          </a:xfrm>
          <a:prstGeom prst="rect">
            <a:avLst/>
          </a:prstGeom>
        </p:spPr>
      </p:pic>
      <p:pic>
        <p:nvPicPr>
          <p:cNvPr id="7" name="Picture 6" descr="thumb down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864" y="3937000"/>
            <a:ext cx="1016000" cy="127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5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839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87182"/>
            <a:ext cx="8153400" cy="990600"/>
          </a:xfrm>
        </p:spPr>
        <p:txBody>
          <a:bodyPr>
            <a:normAutofit/>
          </a:bodyPr>
          <a:lstStyle/>
          <a:p>
            <a:r>
              <a:rPr lang="es-ES_tradnl" dirty="0" smtClean="0"/>
              <a:t>Guías Para F</a:t>
            </a:r>
            <a:r>
              <a:rPr lang="en-US" dirty="0" smtClean="0"/>
              <a:t>a</a:t>
            </a:r>
            <a:r>
              <a:rPr lang="es-ES_tradnl" dirty="0" err="1" smtClean="0"/>
              <a:t>cilitar</a:t>
            </a:r>
            <a:r>
              <a:rPr lang="es-ES_tradnl" dirty="0" smtClean="0"/>
              <a:t> Lograr la Meta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s-ES_tradnl" dirty="0" smtClean="0"/>
              <a:t>Ayude a los/las usuarios/as a seguir el rastro de la meta</a:t>
            </a:r>
          </a:p>
          <a:p>
            <a:pPr lvl="1">
              <a:spcAft>
                <a:spcPts val="1200"/>
              </a:spcAft>
            </a:pPr>
            <a:r>
              <a:rPr lang="es-ES_tradnl" sz="2400" dirty="0" smtClean="0"/>
              <a:t>Es la manera de lograr </a:t>
            </a:r>
            <a:r>
              <a:rPr lang="es-ES_tradnl" sz="2400" dirty="0" err="1" smtClean="0"/>
              <a:t>intuitividad</a:t>
            </a:r>
            <a:endParaRPr lang="es-ES_tradnl" sz="2400" dirty="0" smtClean="0"/>
          </a:p>
          <a:p>
            <a:pPr lvl="1">
              <a:spcAft>
                <a:spcPts val="1200"/>
              </a:spcAft>
            </a:pPr>
            <a:r>
              <a:rPr lang="es-ES_tradnl" sz="2400" dirty="0" smtClean="0"/>
              <a:t>Los/Las diseñadores/as deben anticipar las posibles metas en cada punto de decisión</a:t>
            </a:r>
          </a:p>
          <a:p>
            <a:pPr lvl="1">
              <a:spcAft>
                <a:spcPts val="1200"/>
              </a:spcAft>
            </a:pPr>
            <a:r>
              <a:rPr lang="es-ES_tradnl" sz="2400" dirty="0" smtClean="0"/>
              <a:t>La huella debe ser fuerte y llevar a la/el usuaria/o a la meta</a:t>
            </a:r>
          </a:p>
        </p:txBody>
      </p:sp>
    </p:spTree>
    <p:extLst>
      <p:ext uri="{BB962C8B-B14F-4D97-AF65-F5344CB8AC3E}">
        <p14:creationId xmlns:p14="http://schemas.microsoft.com/office/powerpoint/2010/main" val="3986146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87182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Siguiendo el rastro de ver el perfil de una canción</a:t>
            </a:r>
            <a:endParaRPr lang="es-ES_tradnl" dirty="0"/>
          </a:p>
        </p:txBody>
      </p:sp>
      <p:pic>
        <p:nvPicPr>
          <p:cNvPr id="5" name="Picture 4" descr="iTunes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7" y="1600202"/>
            <a:ext cx="8077528" cy="5189422"/>
          </a:xfrm>
          <a:prstGeom prst="rect">
            <a:avLst/>
          </a:prstGeom>
        </p:spPr>
      </p:pic>
      <p:pic>
        <p:nvPicPr>
          <p:cNvPr id="6" name="Picture 5" descr="thumb down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31" y="3987800"/>
            <a:ext cx="1016000" cy="127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9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Siguiendo el rastro de pantalones cortos</a:t>
            </a:r>
            <a:endParaRPr lang="es-ES_tradnl" dirty="0"/>
          </a:p>
        </p:txBody>
      </p:sp>
      <p:pic>
        <p:nvPicPr>
          <p:cNvPr id="5" name="Picture 4" descr="6pm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7" y="2116665"/>
            <a:ext cx="7669261" cy="31834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6269" y="1972733"/>
            <a:ext cx="8314264" cy="342053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6pm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08" y="1735186"/>
            <a:ext cx="8430461" cy="498012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8542" y="4294945"/>
            <a:ext cx="2597281" cy="2597281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5543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Principios Gestalt</a:t>
            </a:r>
            <a:endParaRPr lang="es-ES_trad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sz="3200" dirty="0" smtClean="0"/>
              <a:t>Proximidad</a:t>
            </a:r>
          </a:p>
          <a:p>
            <a:r>
              <a:rPr lang="es-ES_tradnl" sz="3200" dirty="0" err="1" smtClean="0"/>
              <a:t>Similaridad</a:t>
            </a:r>
            <a:endParaRPr lang="es-ES_tradnl" sz="3200" dirty="0" smtClean="0"/>
          </a:p>
          <a:p>
            <a:r>
              <a:rPr lang="es-ES_tradnl" sz="3200" dirty="0"/>
              <a:t>Figura/</a:t>
            </a:r>
            <a:r>
              <a:rPr lang="es-ES_tradnl" sz="3200" dirty="0" smtClean="0"/>
              <a:t>Lienzo</a:t>
            </a:r>
          </a:p>
          <a:p>
            <a:endParaRPr lang="es-ES_tradnl" dirty="0" smtClean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067725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Siguiendo el rastro de pantalones cortos</a:t>
            </a:r>
            <a:endParaRPr lang="es-ES_tradnl" dirty="0"/>
          </a:p>
        </p:txBody>
      </p:sp>
      <p:pic>
        <p:nvPicPr>
          <p:cNvPr id="5" name="Picture 4" descr="6pm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7" y="2116665"/>
            <a:ext cx="7669261" cy="31834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6269" y="1972733"/>
            <a:ext cx="8314264" cy="342053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6pm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70" y="1708486"/>
            <a:ext cx="8219074" cy="487296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8542" y="4115467"/>
            <a:ext cx="2597281" cy="2597281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Oval 10"/>
          <p:cNvSpPr/>
          <p:nvPr/>
        </p:nvSpPr>
        <p:spPr>
          <a:xfrm>
            <a:off x="374210" y="3299571"/>
            <a:ext cx="3477348" cy="63506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Picture 5" descr="thumb up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45" b="89455" l="9290" r="92350">
                        <a14:foregroundMark x1="71038" y1="2545" x2="71038" y2="2545"/>
                        <a14:foregroundMark x1="71038" y1="2545" x2="71038" y2="2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36" y="3411529"/>
            <a:ext cx="1032464" cy="1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43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839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5764"/>
            <a:ext cx="8153400" cy="990600"/>
          </a:xfrm>
        </p:spPr>
        <p:txBody>
          <a:bodyPr>
            <a:normAutofit/>
          </a:bodyPr>
          <a:lstStyle/>
          <a:p>
            <a:r>
              <a:rPr lang="es-ES_tradnl" dirty="0" smtClean="0"/>
              <a:t>Guías Para F</a:t>
            </a:r>
            <a:r>
              <a:rPr lang="en-US" dirty="0" smtClean="0"/>
              <a:t>a</a:t>
            </a:r>
            <a:r>
              <a:rPr lang="es-ES_tradnl" dirty="0" err="1" smtClean="0"/>
              <a:t>cilitar</a:t>
            </a:r>
            <a:r>
              <a:rPr lang="es-ES_tradnl" dirty="0" smtClean="0"/>
              <a:t> Lograr la Meta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12748"/>
          </a:xfrm>
        </p:spPr>
        <p:txBody>
          <a:bodyPr>
            <a:normAutofit/>
          </a:bodyPr>
          <a:lstStyle/>
          <a:p>
            <a:r>
              <a:rPr lang="es-ES_tradnl" dirty="0" smtClean="0"/>
              <a:t>Provea rutas familiares</a:t>
            </a:r>
          </a:p>
          <a:p>
            <a:pPr lvl="1">
              <a:spcAft>
                <a:spcPts val="1800"/>
              </a:spcAft>
            </a:pPr>
            <a:r>
              <a:rPr lang="es-ES_tradnl" dirty="0" smtClean="0"/>
              <a:t>Los/Las usuarios/as tienden a seguir rutas familiares en vez de </a:t>
            </a:r>
            <a:r>
              <a:rPr lang="es-ES_tradnl" dirty="0" smtClean="0"/>
              <a:t>explorar</a:t>
            </a: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3986146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00988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No ruta familiar para ver perfil de canción</a:t>
            </a:r>
            <a:endParaRPr lang="es-ES_tradnl" dirty="0"/>
          </a:p>
        </p:txBody>
      </p:sp>
      <p:pic>
        <p:nvPicPr>
          <p:cNvPr id="5" name="Picture 4" descr="iTunes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7" y="1600202"/>
            <a:ext cx="8077528" cy="5189422"/>
          </a:xfrm>
          <a:prstGeom prst="rect">
            <a:avLst/>
          </a:prstGeom>
        </p:spPr>
      </p:pic>
      <p:pic>
        <p:nvPicPr>
          <p:cNvPr id="6" name="Picture 5" descr="thumb down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31" y="3987800"/>
            <a:ext cx="1016000" cy="127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46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839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Guías Para Reducir la Carga Mental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/>
          </a:bodyPr>
          <a:lstStyle/>
          <a:p>
            <a:r>
              <a:rPr lang="es-ES_tradnl" dirty="0"/>
              <a:t>Evitar o minimizar memorizar acciones, comandos o información</a:t>
            </a:r>
          </a:p>
          <a:p>
            <a:r>
              <a:rPr lang="es-ES_tradnl" dirty="0" smtClean="0"/>
              <a:t>Figuras </a:t>
            </a:r>
            <a:r>
              <a:rPr lang="es-ES_tradnl" dirty="0" smtClean="0"/>
              <a:t>para sugerir función e identificar objetos</a:t>
            </a:r>
          </a:p>
          <a:p>
            <a:pPr lvl="1">
              <a:spcAft>
                <a:spcPts val="1800"/>
              </a:spcAft>
            </a:pPr>
            <a:r>
              <a:rPr lang="es-ES_tradnl" dirty="0" smtClean="0"/>
              <a:t>Imágenes, </a:t>
            </a:r>
            <a:r>
              <a:rPr lang="es-ES_tradnl" dirty="0" err="1" smtClean="0"/>
              <a:t>icons</a:t>
            </a:r>
            <a:r>
              <a:rPr lang="es-ES_tradnl" dirty="0" smtClean="0"/>
              <a:t>, mini imágenes</a:t>
            </a:r>
          </a:p>
          <a:p>
            <a:r>
              <a:rPr lang="es-ES_tradnl" dirty="0" smtClean="0"/>
              <a:t>Hacer funciones comunes prominentes y esconder las menos comunes</a:t>
            </a:r>
          </a:p>
          <a:p>
            <a:pPr lvl="1"/>
            <a:r>
              <a:rPr lang="es-ES_tradnl" dirty="0" smtClean="0"/>
              <a:t>Menús, cajas de herramientas, listas (por atributos)</a:t>
            </a:r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9026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839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Guías Para Reducir la Carga Mental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/>
          </a:bodyPr>
          <a:lstStyle/>
          <a:p>
            <a:r>
              <a:rPr lang="es-ES_tradnl" dirty="0" smtClean="0"/>
              <a:t>Utilice señales visuales para informar al usuarios/a donde se encuentra</a:t>
            </a:r>
          </a:p>
          <a:p>
            <a:pPr lvl="1">
              <a:spcAft>
                <a:spcPts val="1800"/>
              </a:spcAft>
            </a:pPr>
            <a:r>
              <a:rPr lang="es-ES_tradnl" dirty="0" smtClean="0"/>
              <a:t>Una de las mayores fallas de teléfonos inteligentes</a:t>
            </a:r>
          </a:p>
          <a:p>
            <a:pPr>
              <a:spcAft>
                <a:spcPts val="1800"/>
              </a:spcAft>
            </a:pPr>
            <a:r>
              <a:rPr lang="es-ES_tradnl" dirty="0" smtClean="0"/>
              <a:t>Haga fácil de recordar la información de autenticidad requerida en cuentas electrónicas</a:t>
            </a:r>
          </a:p>
          <a:p>
            <a:r>
              <a:rPr lang="es-ES_tradnl" dirty="0" smtClean="0"/>
              <a:t>Utilice acciones automáticas y simples</a:t>
            </a:r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9026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 interface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2330" y="0"/>
            <a:ext cx="71326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Reduciendo</a:t>
            </a:r>
            <a:r>
              <a:rPr lang="en-US" sz="3200" dirty="0" smtClean="0"/>
              <a:t> la </a:t>
            </a:r>
            <a:r>
              <a:rPr lang="en-US" sz="3200" dirty="0" err="1" smtClean="0"/>
              <a:t>Carga</a:t>
            </a:r>
            <a:r>
              <a:rPr lang="en-US" sz="3200" dirty="0" smtClean="0"/>
              <a:t> Mental En MAC OS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08842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Consistencia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s-ES_tradnl" dirty="0" smtClean="0"/>
              <a:t>Ayuda a usuarios/as a dominar un interfaz mas rápido</a:t>
            </a:r>
          </a:p>
          <a:p>
            <a:pPr>
              <a:spcAft>
                <a:spcPts val="1200"/>
              </a:spcAft>
            </a:pPr>
            <a:r>
              <a:rPr lang="es-ES_tradnl" dirty="0" smtClean="0"/>
              <a:t>Dos tipos de consistencia importante</a:t>
            </a:r>
          </a:p>
          <a:p>
            <a:pPr lvl="1">
              <a:spcAft>
                <a:spcPts val="1200"/>
              </a:spcAft>
            </a:pPr>
            <a:r>
              <a:rPr lang="es-ES_tradnl" dirty="0" smtClean="0"/>
              <a:t>Consistencia a nivel conceptual</a:t>
            </a:r>
          </a:p>
          <a:p>
            <a:pPr lvl="1">
              <a:spcAft>
                <a:spcPts val="1200"/>
              </a:spcAft>
            </a:pPr>
            <a:r>
              <a:rPr lang="es-ES_tradnl" dirty="0" smtClean="0"/>
              <a:t>Consistencia a nivel de tecleo</a:t>
            </a:r>
          </a:p>
        </p:txBody>
      </p:sp>
    </p:spTree>
    <p:extLst>
      <p:ext uri="{BB962C8B-B14F-4D97-AF65-F5344CB8AC3E}">
        <p14:creationId xmlns:p14="http://schemas.microsoft.com/office/powerpoint/2010/main" val="1115481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sitency Ma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1" y="1087973"/>
            <a:ext cx="8754533" cy="5471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0261" y="0"/>
            <a:ext cx="60408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/>
              <a:t>Consistencia Conceptual en Mac OS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91264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00883" y="286715"/>
            <a:ext cx="49786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3200" dirty="0" smtClean="0"/>
              <a:t>Consistencia en Aplicación de </a:t>
            </a:r>
          </a:p>
          <a:p>
            <a:pPr algn="ctr"/>
            <a:r>
              <a:rPr lang="es-ES_tradnl" sz="3200" dirty="0" smtClean="0"/>
              <a:t>Documentación Enfermería</a:t>
            </a:r>
            <a:endParaRPr lang="es-ES_tradnl" sz="3200" dirty="0"/>
          </a:p>
        </p:txBody>
      </p:sp>
      <p:pic>
        <p:nvPicPr>
          <p:cNvPr id="9" name="6_io2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0" t="12137" r="33944" b="32054"/>
          <a:stretch/>
        </p:blipFill>
        <p:spPr>
          <a:xfrm>
            <a:off x="67733" y="2505066"/>
            <a:ext cx="2820426" cy="3733799"/>
          </a:xfrm>
          <a:prstGeom prst="rect">
            <a:avLst/>
          </a:prstGeom>
        </p:spPr>
      </p:pic>
      <p:pic>
        <p:nvPicPr>
          <p:cNvPr id="10" name="8_pos2.avi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5" t="12137" r="33984" b="32053"/>
          <a:stretch/>
        </p:blipFill>
        <p:spPr>
          <a:xfrm>
            <a:off x="3141132" y="2505066"/>
            <a:ext cx="2827967" cy="3733799"/>
          </a:xfrm>
          <a:prstGeom prst="rect">
            <a:avLst/>
          </a:prstGeom>
        </p:spPr>
      </p:pic>
      <p:pic>
        <p:nvPicPr>
          <p:cNvPr id="11" name="10_gluco2.avi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9" t="11806" r="34107" b="32384"/>
          <a:stretch/>
        </p:blipFill>
        <p:spPr>
          <a:xfrm>
            <a:off x="6231467" y="2505066"/>
            <a:ext cx="2839013" cy="373379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141132" y="3011916"/>
            <a:ext cx="1883839" cy="55050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Oval 12"/>
          <p:cNvSpPr/>
          <p:nvPr/>
        </p:nvSpPr>
        <p:spPr>
          <a:xfrm>
            <a:off x="1283852" y="3259554"/>
            <a:ext cx="1604307" cy="55050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Oval 13"/>
          <p:cNvSpPr/>
          <p:nvPr/>
        </p:nvSpPr>
        <p:spPr>
          <a:xfrm>
            <a:off x="6217662" y="3039528"/>
            <a:ext cx="1883839" cy="55050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TextBox 14"/>
          <p:cNvSpPr txBox="1"/>
          <p:nvPr/>
        </p:nvSpPr>
        <p:spPr>
          <a:xfrm>
            <a:off x="1633699" y="1684830"/>
            <a:ext cx="2537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i="1" smtClean="0">
                <a:solidFill>
                  <a:srgbClr val="FF0000"/>
                </a:solidFill>
                <a:latin typeface="Book Antiqua"/>
                <a:cs typeface="Book Antiqua"/>
              </a:rPr>
              <a:t>Pocición inconsistente</a:t>
            </a:r>
            <a:endParaRPr lang="es-ES_tradnl" sz="2000" i="1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2040" y="1702506"/>
            <a:ext cx="231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i="1" smtClean="0">
                <a:solidFill>
                  <a:srgbClr val="FF0000"/>
                </a:solidFill>
                <a:latin typeface="Book Antiqua"/>
                <a:cs typeface="Book Antiqua"/>
              </a:rPr>
              <a:t>Posición consistente</a:t>
            </a:r>
            <a:endParaRPr lang="es-ES_tradnl" sz="2000" i="1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 flipH="1" flipV="1">
            <a:off x="1955957" y="2495952"/>
            <a:ext cx="1113059" cy="41414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V="1">
            <a:off x="5548451" y="2576540"/>
            <a:ext cx="1113059" cy="25297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4675515" y="2495952"/>
            <a:ext cx="1113059" cy="41414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6200000" flipV="1">
            <a:off x="2456707" y="2646105"/>
            <a:ext cx="1113059" cy="25297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24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7826"/>
            <a:ext cx="8077200" cy="86995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Hablar el lenguaje de usuarios/as facilita el aprendizaje</a:t>
            </a:r>
            <a:endParaRPr lang="es-ES_trad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 smtClean="0"/>
              <a:t>La selección de terminología es crítica para el aprendizaje</a:t>
            </a:r>
          </a:p>
          <a:p>
            <a:pPr lvl="1"/>
            <a:r>
              <a:rPr lang="es-ES_tradnl" dirty="0" smtClean="0"/>
              <a:t>Enfocada a tareas</a:t>
            </a:r>
          </a:p>
          <a:p>
            <a:pPr lvl="1"/>
            <a:r>
              <a:rPr lang="es-ES_tradnl" dirty="0" smtClean="0"/>
              <a:t>Familiar</a:t>
            </a:r>
          </a:p>
          <a:p>
            <a:pPr lvl="1">
              <a:spcAft>
                <a:spcPts val="1800"/>
              </a:spcAft>
            </a:pPr>
            <a:r>
              <a:rPr lang="es-ES_tradnl" dirty="0" smtClean="0"/>
              <a:t>Consistente</a:t>
            </a:r>
          </a:p>
          <a:p>
            <a:r>
              <a:rPr lang="es-ES_tradnl" dirty="0" smtClean="0"/>
              <a:t>Un análisis de tarea y un modelo conceptual enfocado a tareas puede generar un vocabulario apropiado para la aplicación</a:t>
            </a:r>
          </a:p>
          <a:p>
            <a:endParaRPr lang="es-ES_tradnl" dirty="0" smtClean="0"/>
          </a:p>
          <a:p>
            <a:pPr lvl="1"/>
            <a:endParaRPr lang="es-ES_tradnl" dirty="0" smtClean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16285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Proximidad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s-ES_tradnl" dirty="0" smtClean="0"/>
              <a:t>Objetos cercanos son percibidos como agrupados o relacionados</a:t>
            </a:r>
          </a:p>
          <a:p>
            <a:r>
              <a:rPr lang="es-ES_tradnl" dirty="0" smtClean="0"/>
              <a:t>Objetos separados son percibidos como no relacionados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90993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Terminología Enfocada en Tareas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La terminología debe enfocar en tareas en vez de la tecnología</a:t>
            </a:r>
          </a:p>
        </p:txBody>
      </p:sp>
    </p:spTree>
    <p:extLst>
      <p:ext uri="{BB962C8B-B14F-4D97-AF65-F5344CB8AC3E}">
        <p14:creationId xmlns:p14="http://schemas.microsoft.com/office/powerpoint/2010/main" val="335127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Terminología Familiar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s-ES_tradnl" dirty="0" smtClean="0"/>
              <a:t>Puede ayudar a automatizar tareas</a:t>
            </a:r>
          </a:p>
          <a:p>
            <a:pPr>
              <a:spcAft>
                <a:spcPts val="1800"/>
              </a:spcAft>
            </a:pPr>
            <a:r>
              <a:rPr lang="es-ES_tradnl" dirty="0" smtClean="0"/>
              <a:t>Se puede identificar rápidamente</a:t>
            </a:r>
          </a:p>
          <a:p>
            <a:pPr>
              <a:spcAft>
                <a:spcPts val="1800"/>
              </a:spcAft>
            </a:pPr>
            <a:r>
              <a:rPr lang="es-ES_tradnl" dirty="0" smtClean="0"/>
              <a:t>Términos extraños requieren actividad cerebrar consciente controlada que afecta el aprendizaje</a:t>
            </a:r>
          </a:p>
          <a:p>
            <a:r>
              <a:rPr lang="es-ES_tradnl" dirty="0" smtClean="0"/>
              <a:t>Eviten los términos técnicos de computadoras (“</a:t>
            </a:r>
            <a:r>
              <a:rPr lang="es-ES_tradnl" dirty="0" err="1" smtClean="0"/>
              <a:t>geek</a:t>
            </a:r>
            <a:r>
              <a:rPr lang="es-ES_tradnl" dirty="0" smtClean="0"/>
              <a:t> </a:t>
            </a:r>
            <a:r>
              <a:rPr lang="es-ES_tradnl" dirty="0" err="1" smtClean="0"/>
              <a:t>speak</a:t>
            </a:r>
            <a:r>
              <a:rPr lang="es-ES_tradnl" dirty="0" smtClean="0"/>
              <a:t>”)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74121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Terminología Consistente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s-ES_tradnl" dirty="0" smtClean="0"/>
              <a:t>Terminología inconsistente requiere consumo de actividad cerebrar consciente para poder determinar el significado correcto de los términos</a:t>
            </a:r>
          </a:p>
          <a:p>
            <a:r>
              <a:rPr lang="es-ES_tradnl" dirty="0" smtClean="0"/>
              <a:t>Los términos deben aparear uno a uno a los conceptos</a:t>
            </a:r>
          </a:p>
          <a:p>
            <a:pPr lvl="1"/>
            <a:r>
              <a:rPr lang="es-ES_tradnl" dirty="0" smtClean="0"/>
              <a:t>Un concepto - un término</a:t>
            </a:r>
          </a:p>
          <a:p>
            <a:pPr lvl="1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23858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_io2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0" t="12137" r="33944" b="32054"/>
          <a:stretch/>
        </p:blipFill>
        <p:spPr>
          <a:xfrm>
            <a:off x="2593487" y="681418"/>
            <a:ext cx="4532686" cy="6000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0217" y="0"/>
            <a:ext cx="76226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/>
              <a:t>Terminología de Enfermería: </a:t>
            </a:r>
            <a:r>
              <a:rPr lang="es-ES_tradnl" sz="3200" dirty="0" err="1" smtClean="0">
                <a:solidFill>
                  <a:srgbClr val="660066"/>
                </a:solidFill>
                <a:latin typeface="Arial Rounded MT Bold"/>
                <a:cs typeface="Arial Rounded MT Bold"/>
              </a:rPr>
              <a:t>Intake</a:t>
            </a:r>
            <a:r>
              <a:rPr lang="es-ES_tradnl" sz="3200" dirty="0" smtClean="0">
                <a:solidFill>
                  <a:srgbClr val="660066"/>
                </a:solidFill>
                <a:latin typeface="Arial Rounded MT Bold"/>
                <a:cs typeface="Arial Rounded MT Bold"/>
              </a:rPr>
              <a:t>/Output</a:t>
            </a:r>
          </a:p>
          <a:p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3006269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8_pos2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5" t="12137" r="33984" b="32053"/>
          <a:stretch/>
        </p:blipFill>
        <p:spPr>
          <a:xfrm>
            <a:off x="2202402" y="641287"/>
            <a:ext cx="4603400" cy="6077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822" y="0"/>
            <a:ext cx="8381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 smtClean="0">
                <a:solidFill>
                  <a:srgbClr val="660066"/>
                </a:solidFill>
                <a:latin typeface="Arial Rounded MT Bold"/>
                <a:cs typeface="Arial Rounded MT Bold"/>
              </a:rPr>
              <a:t>Posicionamiento</a:t>
            </a:r>
          </a:p>
          <a:p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3006269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_gluco2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9" t="11806" r="34107" b="32384"/>
          <a:stretch/>
        </p:blipFill>
        <p:spPr>
          <a:xfrm>
            <a:off x="2338499" y="828347"/>
            <a:ext cx="4495642" cy="59125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21677" y="36481"/>
            <a:ext cx="39936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>
                <a:solidFill>
                  <a:srgbClr val="660066"/>
                </a:solidFill>
                <a:latin typeface="Arial Rounded MT Bold"/>
                <a:cs typeface="Arial Rounded MT Bold"/>
              </a:rPr>
              <a:t>Niveles de Glucosa</a:t>
            </a:r>
            <a:endParaRPr lang="es-ES_tradnl" sz="3200" dirty="0">
              <a:solidFill>
                <a:srgbClr val="660066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006269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5764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Sistemas interactivos de bajo riesgo facilitan el aprendizaje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s-ES_tradnl" dirty="0" smtClean="0"/>
              <a:t>Sistemas propensos a errores desalientan la exploración</a:t>
            </a:r>
          </a:p>
          <a:p>
            <a:pPr>
              <a:spcAft>
                <a:spcPts val="1800"/>
              </a:spcAft>
            </a:pPr>
            <a:r>
              <a:rPr lang="es-ES_tradnl" dirty="0" smtClean="0"/>
              <a:t>Sin exploración los/las usuarios/as no adquieren la práctica necesaria para aprender unas acciones</a:t>
            </a:r>
          </a:p>
        </p:txBody>
      </p:sp>
    </p:spTree>
    <p:extLst>
      <p:ext uri="{BB962C8B-B14F-4D97-AF65-F5344CB8AC3E}">
        <p14:creationId xmlns:p14="http://schemas.microsoft.com/office/powerpoint/2010/main" val="4055245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5764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¿Cómo lograr sistemas de bajo riesgo?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s-ES_tradnl" dirty="0" smtClean="0"/>
              <a:t>Previniendo errores en la medida que sea posible</a:t>
            </a:r>
          </a:p>
          <a:p>
            <a:pPr>
              <a:spcAft>
                <a:spcPts val="1800"/>
              </a:spcAft>
            </a:pPr>
            <a:r>
              <a:rPr lang="es-ES_tradnl" dirty="0" smtClean="0"/>
              <a:t>Desactivando comandos inválidos</a:t>
            </a:r>
          </a:p>
          <a:p>
            <a:pPr>
              <a:spcAft>
                <a:spcPts val="1800"/>
              </a:spcAft>
            </a:pPr>
            <a:r>
              <a:rPr lang="es-ES_tradnl" dirty="0" smtClean="0"/>
              <a:t>Permitiendo corregir errores</a:t>
            </a:r>
          </a:p>
          <a:p>
            <a:r>
              <a:rPr lang="es-ES_tradnl" dirty="0" smtClean="0"/>
              <a:t>Permitiendo deshacer acciones (</a:t>
            </a:r>
            <a:r>
              <a:rPr lang="es-ES_tradnl" dirty="0" err="1" smtClean="0"/>
              <a:t>undo</a:t>
            </a:r>
            <a:r>
              <a:rPr lang="es-ES_tradnl" dirty="0" smtClean="0"/>
              <a:t>, cancel)</a:t>
            </a:r>
          </a:p>
          <a:p>
            <a:pPr lvl="1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055245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Invitación a Exploración Segura en MAC</a:t>
            </a:r>
            <a:endParaRPr lang="es-ES_tradnl" dirty="0"/>
          </a:p>
        </p:txBody>
      </p:sp>
      <p:pic>
        <p:nvPicPr>
          <p:cNvPr id="5" name="Picture 4" descr="low risk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67" y="1709835"/>
            <a:ext cx="5556249" cy="502539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461934" y="2099733"/>
            <a:ext cx="550333" cy="550333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Oval 6"/>
          <p:cNvSpPr/>
          <p:nvPr/>
        </p:nvSpPr>
        <p:spPr>
          <a:xfrm>
            <a:off x="3302000" y="2252133"/>
            <a:ext cx="550333" cy="550333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Oval 7"/>
          <p:cNvSpPr/>
          <p:nvPr/>
        </p:nvSpPr>
        <p:spPr>
          <a:xfrm>
            <a:off x="3683001" y="2527299"/>
            <a:ext cx="550333" cy="550333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Oval 8"/>
          <p:cNvSpPr/>
          <p:nvPr/>
        </p:nvSpPr>
        <p:spPr>
          <a:xfrm>
            <a:off x="3505200" y="3555999"/>
            <a:ext cx="550333" cy="550333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Oval 9"/>
          <p:cNvSpPr/>
          <p:nvPr/>
        </p:nvSpPr>
        <p:spPr>
          <a:xfrm>
            <a:off x="4322233" y="3801535"/>
            <a:ext cx="550333" cy="550333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5939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Ventanas de Diálogo Seguras</a:t>
            </a:r>
            <a:endParaRPr lang="es-ES_tradnl" dirty="0"/>
          </a:p>
        </p:txBody>
      </p:sp>
      <p:pic>
        <p:nvPicPr>
          <p:cNvPr id="4" name="Picture 3" descr="dialogue box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76" y="1710269"/>
            <a:ext cx="6166391" cy="49131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469474" y="5964766"/>
            <a:ext cx="855132" cy="855132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48405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Proximidad</a:t>
            </a:r>
            <a:endParaRPr lang="es-ES_trad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Picture 4" descr="Synium Software Billing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134" y="1778009"/>
            <a:ext cx="6649764" cy="4309533"/>
          </a:xfrm>
          <a:prstGeom prst="rect">
            <a:avLst/>
          </a:prstGeom>
        </p:spPr>
      </p:pic>
      <p:pic>
        <p:nvPicPr>
          <p:cNvPr id="7" name="Picture 6" descr="thumb down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33" y="4440900"/>
            <a:ext cx="1016000" cy="12781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93212" y="4487823"/>
            <a:ext cx="1140069" cy="173164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Rectangle 9"/>
          <p:cNvSpPr/>
          <p:nvPr/>
        </p:nvSpPr>
        <p:spPr>
          <a:xfrm>
            <a:off x="4986868" y="4683515"/>
            <a:ext cx="1140069" cy="173164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angle 10"/>
          <p:cNvSpPr/>
          <p:nvPr/>
        </p:nvSpPr>
        <p:spPr>
          <a:xfrm>
            <a:off x="4986869" y="4885539"/>
            <a:ext cx="1140069" cy="173164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Rectangle 11"/>
          <p:cNvSpPr/>
          <p:nvPr/>
        </p:nvSpPr>
        <p:spPr>
          <a:xfrm>
            <a:off x="4986869" y="5087563"/>
            <a:ext cx="1140069" cy="173164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Rectangle 12"/>
          <p:cNvSpPr/>
          <p:nvPr/>
        </p:nvSpPr>
        <p:spPr>
          <a:xfrm>
            <a:off x="4994955" y="5283254"/>
            <a:ext cx="1140069" cy="173164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angle 13"/>
          <p:cNvSpPr/>
          <p:nvPr/>
        </p:nvSpPr>
        <p:spPr>
          <a:xfrm>
            <a:off x="4994956" y="5485278"/>
            <a:ext cx="1140069" cy="173164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angle 14"/>
          <p:cNvSpPr/>
          <p:nvPr/>
        </p:nvSpPr>
        <p:spPr>
          <a:xfrm>
            <a:off x="4994956" y="5687302"/>
            <a:ext cx="1140069" cy="173164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Rectangle 15"/>
          <p:cNvSpPr/>
          <p:nvPr/>
        </p:nvSpPr>
        <p:spPr>
          <a:xfrm>
            <a:off x="7231799" y="4532879"/>
            <a:ext cx="1140069" cy="173164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16"/>
          <p:cNvSpPr/>
          <p:nvPr/>
        </p:nvSpPr>
        <p:spPr>
          <a:xfrm>
            <a:off x="7231800" y="4734903"/>
            <a:ext cx="1140069" cy="173164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Rectangle 18"/>
          <p:cNvSpPr/>
          <p:nvPr/>
        </p:nvSpPr>
        <p:spPr>
          <a:xfrm>
            <a:off x="7217368" y="5110091"/>
            <a:ext cx="1140069" cy="173164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Rectangle 19"/>
          <p:cNvSpPr/>
          <p:nvPr/>
        </p:nvSpPr>
        <p:spPr>
          <a:xfrm>
            <a:off x="7217369" y="5312115"/>
            <a:ext cx="1140069" cy="173164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angle 20"/>
          <p:cNvSpPr/>
          <p:nvPr/>
        </p:nvSpPr>
        <p:spPr>
          <a:xfrm>
            <a:off x="7231801" y="5716163"/>
            <a:ext cx="1140069" cy="173164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Oval 7"/>
          <p:cNvSpPr/>
          <p:nvPr/>
        </p:nvSpPr>
        <p:spPr>
          <a:xfrm>
            <a:off x="5808134" y="4216397"/>
            <a:ext cx="1972736" cy="197273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59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s-ES_tradnl" sz="5400" dirty="0" smtClean="0"/>
              <a:t>Respuesta Percibida</a:t>
            </a:r>
            <a:endParaRPr lang="es-ES_tradnl" sz="5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Picture Placeholder 4" descr="feedback user interface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67242" r="-67242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55593" y="778934"/>
            <a:ext cx="8483601" cy="5198950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ontent Placeholder 2"/>
          <p:cNvSpPr txBox="1">
            <a:spLocks/>
          </p:cNvSpPr>
          <p:nvPr/>
        </p:nvSpPr>
        <p:spPr>
          <a:xfrm>
            <a:off x="1459310" y="1701796"/>
            <a:ext cx="7127318" cy="4495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s-ES_tradnl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“Respuesta </a:t>
            </a:r>
            <a:r>
              <a:rPr lang="es-ES_tradnl" sz="2900" b="1" dirty="0" smtClean="0"/>
              <a:t>percibida en sistemas interactivos</a:t>
            </a:r>
            <a:r>
              <a:rPr kumimoji="0" lang="es-ES_tradnl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es la habilidad de mantener a los/las</a:t>
            </a:r>
            <a:r>
              <a:rPr kumimoji="0" lang="es-ES_tradnl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usuarios/as informados sobre su estatus y no hacerlos esperar inesperadamente. </a:t>
            </a:r>
            <a:r>
              <a:rPr lang="es-ES_tradnl" sz="2900" b="1" noProof="0" dirty="0" smtClean="0"/>
              <a:t>E</a:t>
            </a:r>
            <a:r>
              <a:rPr lang="es-ES_tradnl" sz="2900" b="1" dirty="0" err="1" smtClean="0"/>
              <a:t>s</a:t>
            </a:r>
            <a:r>
              <a:rPr lang="es-ES_tradnl" sz="2900" b="1" dirty="0" smtClean="0"/>
              <a:t> el factor mas importante en satisfacción de los usuarios/as”</a:t>
            </a:r>
            <a:endParaRPr kumimoji="0" lang="es-ES_tradnl" sz="2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Sistemas Responsivos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s-ES_tradnl" dirty="0" smtClean="0"/>
              <a:t>Proveen retroalimentación</a:t>
            </a:r>
          </a:p>
          <a:p>
            <a:pPr lvl="1">
              <a:spcAft>
                <a:spcPts val="1200"/>
              </a:spcAft>
            </a:pPr>
            <a:r>
              <a:rPr lang="es-ES_tradnl" dirty="0" smtClean="0"/>
              <a:t>Sobre lo que el/la usuario/a ha realizado</a:t>
            </a:r>
          </a:p>
          <a:p>
            <a:pPr lvl="1">
              <a:spcAft>
                <a:spcPts val="1800"/>
              </a:spcAft>
            </a:pPr>
            <a:r>
              <a:rPr lang="es-ES_tradnl" dirty="0" smtClean="0"/>
              <a:t>Sobre lo que sucede</a:t>
            </a:r>
          </a:p>
          <a:p>
            <a:r>
              <a:rPr lang="es-ES_tradnl" dirty="0" smtClean="0"/>
              <a:t>Dan prioridad a la retroalimentación basado en límites de tiempos perceptivos, motores y cognitivos</a:t>
            </a:r>
          </a:p>
          <a:p>
            <a:endParaRPr lang="es-ES_tradn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Sistemas Responsivos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s-ES_tradnl" dirty="0" smtClean="0"/>
              <a:t>Permiten saber a los/las usuarios/as que su acción ha sido recibida</a:t>
            </a:r>
          </a:p>
          <a:p>
            <a:pPr>
              <a:spcAft>
                <a:spcPts val="1200"/>
              </a:spcAft>
            </a:pPr>
            <a:r>
              <a:rPr lang="es-ES_tradnl" dirty="0" smtClean="0"/>
              <a:t>Proveen alguna indicación de cuan largo toma una operación</a:t>
            </a:r>
          </a:p>
          <a:p>
            <a:pPr>
              <a:spcAft>
                <a:spcPts val="1200"/>
              </a:spcAft>
            </a:pPr>
            <a:r>
              <a:rPr lang="es-ES_tradnl" dirty="0" smtClean="0"/>
              <a:t>Libera a el/la usuario/a para realizar otras cosas mientras espera</a:t>
            </a:r>
          </a:p>
          <a:p>
            <a:pPr>
              <a:spcAft>
                <a:spcPts val="1200"/>
              </a:spcAft>
            </a:pPr>
            <a:r>
              <a:rPr lang="es-ES_tradnl" dirty="0" smtClean="0"/>
              <a:t>Maneja colas de eventos inteligentemente</a:t>
            </a:r>
          </a:p>
          <a:p>
            <a:pPr>
              <a:spcAft>
                <a:spcPts val="1200"/>
              </a:spcAft>
            </a:pPr>
            <a:r>
              <a:rPr lang="es-ES_tradnl" dirty="0" smtClean="0"/>
              <a:t>Realiza tareas de mantenimiento y baja prioridad en el trasfondo</a:t>
            </a:r>
          </a:p>
          <a:p>
            <a:pPr>
              <a:spcAft>
                <a:spcPts val="1200"/>
              </a:spcAft>
            </a:pPr>
            <a:r>
              <a:rPr lang="es-ES_tradnl" dirty="0" smtClean="0"/>
              <a:t>Anticipa las acciones mas comunes</a:t>
            </a:r>
          </a:p>
          <a:p>
            <a:endParaRPr lang="es-ES_tradn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55593" y="778934"/>
            <a:ext cx="8483601" cy="3059061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ontent Placeholder 2"/>
          <p:cNvSpPr txBox="1">
            <a:spLocks/>
          </p:cNvSpPr>
          <p:nvPr/>
        </p:nvSpPr>
        <p:spPr>
          <a:xfrm>
            <a:off x="1459309" y="1701796"/>
            <a:ext cx="7168733" cy="263320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lang="es-ES_tradnl" sz="3200" b="1" dirty="0" smtClean="0"/>
              <a:t>Falta de respuesta impide productividad, frustra y molesta a los/las usuarios/as</a:t>
            </a: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Límite de .001 Segundos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Las pausas de audio no deben exceder este tiempo</a:t>
            </a:r>
            <a:endParaRPr lang="es-ES_tradn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Límite de .01 Segundos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Sistemas que utilizan </a:t>
            </a:r>
            <a:r>
              <a:rPr lang="es-ES_tradnl" dirty="0" err="1" smtClean="0"/>
              <a:t>stylus</a:t>
            </a:r>
            <a:r>
              <a:rPr lang="es-ES_tradnl" dirty="0" smtClean="0"/>
              <a:t> deben asegurarse que la tinta electrónica aparece antes de este límite</a:t>
            </a:r>
            <a:endParaRPr lang="es-ES_tradn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Límite de .1 Segundos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s-ES_tradnl" dirty="0" smtClean="0"/>
              <a:t>Se debe proveer retroalimentación de las acciones en un interfaz dentro de este límite</a:t>
            </a:r>
          </a:p>
          <a:p>
            <a:pPr>
              <a:spcAft>
                <a:spcPts val="1800"/>
              </a:spcAft>
            </a:pPr>
            <a:r>
              <a:rPr lang="es-ES_tradnl" dirty="0" smtClean="0"/>
              <a:t>La retroalimentación de arrastre debe producirse antes de este tiempo para evitar problemas posicionando y alterando el tamaño de objetos</a:t>
            </a:r>
          </a:p>
          <a:p>
            <a:pPr>
              <a:spcAft>
                <a:spcPts val="1800"/>
              </a:spcAft>
            </a:pPr>
            <a:r>
              <a:rPr lang="es-ES_tradnl" dirty="0" smtClean="0"/>
              <a:t>Si una acción toma mas tiempo para completar se debe proveer un indicador de ocupado</a:t>
            </a:r>
          </a:p>
          <a:p>
            <a:r>
              <a:rPr lang="es-ES_tradnl" dirty="0" smtClean="0"/>
              <a:t>Una película puede correr a 10 Hertz y todavía ser </a:t>
            </a:r>
            <a:r>
              <a:rPr lang="es-ES_tradnl" dirty="0" err="1" smtClean="0"/>
              <a:t>percivida</a:t>
            </a:r>
            <a:r>
              <a:rPr lang="es-ES_tradnl" dirty="0" smtClean="0"/>
              <a:t> como una animación suave</a:t>
            </a:r>
            <a:endParaRPr lang="es-ES_tradn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Límite de 1 Segundo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Los sistemas interactivos tienen un segundo para completar una acción o decirle a el/la usuario/a cuanto tiempo falta para </a:t>
            </a:r>
            <a:r>
              <a:rPr lang="es-ES_tradnl" smtClean="0"/>
              <a:t>ser completada</a:t>
            </a:r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Diseñadores/as de sistemas interactivos deben permitir al menos un segundo para que el/la usuario/a responda a un requerimiento del sistema</a:t>
            </a:r>
            <a:endParaRPr lang="es-ES_tradn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Límite de 10 Segundos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s-ES_tradnl" dirty="0" smtClean="0"/>
              <a:t>Las tareas deben ser segmentadas en periodos de no mas de 10 segundos</a:t>
            </a:r>
          </a:p>
          <a:p>
            <a:r>
              <a:rPr lang="es-ES_tradnl" dirty="0" smtClean="0"/>
              <a:t>Los pasos de un </a:t>
            </a:r>
            <a:r>
              <a:rPr lang="es-ES_tradnl" dirty="0" err="1" smtClean="0"/>
              <a:t>Wizzard</a:t>
            </a:r>
            <a:r>
              <a:rPr lang="es-ES_tradnl" dirty="0" smtClean="0"/>
              <a:t> no deben tomar mas de 10 segundos</a:t>
            </a:r>
            <a:endParaRPr lang="es-ES_tradn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Proximidad</a:t>
            </a:r>
            <a:endParaRPr lang="es-ES_trad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Content Placeholder 4" descr="Capture1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164" r="-661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79609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839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0000FF"/>
                </a:solidFill>
              </a:rPr>
              <a:t>Guías Para Buen Manejo de Texto</a:t>
            </a:r>
            <a:endParaRPr lang="es-ES_tradnl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_tradnl" dirty="0" smtClean="0"/>
              <a:t>Evitar </a:t>
            </a:r>
            <a:r>
              <a:rPr lang="es-ES_tradnl" dirty="0" err="1" smtClean="0"/>
              <a:t>fonts</a:t>
            </a:r>
            <a:r>
              <a:rPr lang="es-ES_tradnl" dirty="0" smtClean="0"/>
              <a:t> pequeños o en letras mayúsculas</a:t>
            </a:r>
          </a:p>
          <a:p>
            <a:r>
              <a:rPr lang="es-ES_tradnl" dirty="0" smtClean="0"/>
              <a:t>Evitar </a:t>
            </a:r>
            <a:r>
              <a:rPr lang="es-ES_tradnl" dirty="0" err="1" smtClean="0"/>
              <a:t>fonts</a:t>
            </a:r>
            <a:r>
              <a:rPr lang="es-ES_tradnl" dirty="0" smtClean="0"/>
              <a:t> que dificulten la lectura</a:t>
            </a:r>
          </a:p>
          <a:p>
            <a:r>
              <a:rPr lang="es-ES_tradnl" dirty="0" smtClean="0"/>
              <a:t>Hacer uso mínimo de textos centralizados </a:t>
            </a:r>
          </a:p>
          <a:p>
            <a:r>
              <a:rPr lang="en-US" dirty="0" smtClean="0"/>
              <a:t>N</a:t>
            </a:r>
            <a:r>
              <a:rPr lang="es-ES_tradnl" dirty="0" smtClean="0"/>
              <a:t>o utilizar imágenes de fondo que dificulten la lectura</a:t>
            </a:r>
          </a:p>
          <a:p>
            <a:r>
              <a:rPr lang="es-ES_tradnl" dirty="0" smtClean="0"/>
              <a:t>Utilizar color solo para resaltar elementos</a:t>
            </a:r>
          </a:p>
          <a:p>
            <a:r>
              <a:rPr lang="es-ES_tradnl" dirty="0" smtClean="0"/>
              <a:t>Minimizar el uso de texto</a:t>
            </a:r>
          </a:p>
          <a:p>
            <a:pPr lvl="1"/>
            <a:r>
              <a:rPr lang="en-US" dirty="0" smtClean="0"/>
              <a:t>U</a:t>
            </a:r>
            <a:r>
              <a:rPr lang="es-ES_tradnl" dirty="0" err="1" smtClean="0"/>
              <a:t>tilizar</a:t>
            </a:r>
            <a:r>
              <a:rPr lang="es-ES_tradnl" dirty="0" smtClean="0"/>
              <a:t> frases o </a:t>
            </a:r>
            <a:r>
              <a:rPr lang="es-ES_tradnl" dirty="0" err="1" smtClean="0"/>
              <a:t>t</a:t>
            </a:r>
            <a:r>
              <a:rPr lang="en-US" dirty="0" err="1" smtClean="0"/>
              <a:t>í</a:t>
            </a:r>
            <a:r>
              <a:rPr lang="es-ES_tradnl" dirty="0" err="1" smtClean="0"/>
              <a:t>tulos</a:t>
            </a:r>
            <a:r>
              <a:rPr lang="es-ES_tradnl" dirty="0" smtClean="0"/>
              <a:t> para llamar la atención de un texto relevante</a:t>
            </a:r>
          </a:p>
          <a:p>
            <a:pPr lvl="1"/>
            <a:r>
              <a:rPr lang="en-US" dirty="0" smtClean="0"/>
              <a:t>O</a:t>
            </a:r>
            <a:r>
              <a:rPr lang="es-ES_tradnl" dirty="0" err="1" smtClean="0"/>
              <a:t>cultar</a:t>
            </a:r>
            <a:r>
              <a:rPr lang="es-ES_tradnl" dirty="0" smtClean="0"/>
              <a:t> bloques de texto en ventanas o páginas secundarias</a:t>
            </a:r>
          </a:p>
          <a:p>
            <a:pPr lvl="1"/>
            <a:endParaRPr lang="es-ES_tradnl" dirty="0" smtClean="0"/>
          </a:p>
          <a:p>
            <a:pPr lvl="1"/>
            <a:endParaRPr lang="es-ES_tradnl" dirty="0" smtClean="0"/>
          </a:p>
          <a:p>
            <a:endParaRPr lang="es-ES_tradnl" dirty="0" smtClean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9535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839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0000FF"/>
                </a:solidFill>
              </a:rPr>
              <a:t>Guías para Uso de Color</a:t>
            </a:r>
            <a:endParaRPr lang="es-ES_tradnl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s-ES_tradnl" dirty="0" smtClean="0"/>
              <a:t>Utilizar contraste para diferenciar</a:t>
            </a:r>
          </a:p>
          <a:p>
            <a:pPr>
              <a:spcAft>
                <a:spcPts val="1200"/>
              </a:spcAft>
            </a:pPr>
            <a:r>
              <a:rPr lang="es-ES_tradnl" dirty="0" smtClean="0"/>
              <a:t>Utilizar colores distinguibles</a:t>
            </a:r>
          </a:p>
          <a:p>
            <a:pPr>
              <a:spcAft>
                <a:spcPts val="1200"/>
              </a:spcAft>
            </a:pPr>
            <a:r>
              <a:rPr lang="es-ES_tradnl" dirty="0" smtClean="0"/>
              <a:t>Evitar parejas daltónicas</a:t>
            </a:r>
          </a:p>
          <a:p>
            <a:pPr>
              <a:spcAft>
                <a:spcPts val="1200"/>
              </a:spcAft>
            </a:pPr>
            <a:r>
              <a:rPr lang="es-ES_tradnl" dirty="0" smtClean="0"/>
              <a:t>No depender exclusivamente de colores para diferenciar</a:t>
            </a:r>
          </a:p>
          <a:p>
            <a:pPr>
              <a:spcAft>
                <a:spcPts val="1200"/>
              </a:spcAft>
            </a:pPr>
            <a:r>
              <a:rPr lang="es-ES_tradnl" dirty="0" smtClean="0"/>
              <a:t>Separar colores oponentes fuertes</a:t>
            </a:r>
          </a:p>
          <a:p>
            <a:pPr>
              <a:spcAft>
                <a:spcPts val="1200"/>
              </a:spcAft>
            </a:pPr>
            <a:r>
              <a:rPr lang="es-ES_tradnl" dirty="0" smtClean="0"/>
              <a:t>Utilizar colores para hacer elementos de interfaz prominentes</a:t>
            </a:r>
          </a:p>
          <a:p>
            <a:r>
              <a:rPr lang="es-ES_tradnl" dirty="0" smtClean="0"/>
              <a:t>Evitar abuso de colores 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21030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El contraste hace diferencia</a:t>
            </a:r>
            <a:endParaRPr lang="es-ES_tradnl" dirty="0"/>
          </a:p>
        </p:txBody>
      </p:sp>
      <p:pic>
        <p:nvPicPr>
          <p:cNvPr id="7" name="Picture 6" descr="contrast in window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89" y="1633600"/>
            <a:ext cx="8353159" cy="5097400"/>
          </a:xfrm>
          <a:prstGeom prst="rect">
            <a:avLst/>
          </a:prstGeom>
        </p:spPr>
      </p:pic>
      <p:pic>
        <p:nvPicPr>
          <p:cNvPr id="8" name="Picture 7" descr="contrast in window.tiff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89" y="1633600"/>
            <a:ext cx="8353159" cy="5097400"/>
          </a:xfrm>
          <a:prstGeom prst="rect">
            <a:avLst/>
          </a:prstGeom>
        </p:spPr>
      </p:pic>
      <p:pic>
        <p:nvPicPr>
          <p:cNvPr id="9" name="Picture 8" descr="thumb up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45" b="89455" l="9290" r="92350">
                        <a14:foregroundMark x1="71038" y1="2545" x2="71038" y2="2545"/>
                        <a14:foregroundMark x1="71038" y1="2545" x2="71038" y2="2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36" y="3977217"/>
            <a:ext cx="1032464" cy="1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6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Colores mas distinguibles</a:t>
            </a:r>
            <a:endParaRPr lang="es-ES_tradnl" dirty="0"/>
          </a:p>
        </p:txBody>
      </p:sp>
      <p:sp>
        <p:nvSpPr>
          <p:cNvPr id="4" name="Rectangle 3"/>
          <p:cNvSpPr/>
          <p:nvPr/>
        </p:nvSpPr>
        <p:spPr>
          <a:xfrm>
            <a:off x="1413944" y="3551769"/>
            <a:ext cx="533399" cy="5333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89213" y="3551769"/>
            <a:ext cx="533399" cy="533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64482" y="3551769"/>
            <a:ext cx="533399" cy="5333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43983" y="3547534"/>
            <a:ext cx="533399" cy="533399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31951" y="3551769"/>
            <a:ext cx="533399" cy="53339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07198" y="3551769"/>
            <a:ext cx="533399" cy="533399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55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No depender en colores para diferenciar</a:t>
            </a:r>
            <a:endParaRPr lang="es-ES_tradnl" dirty="0"/>
          </a:p>
        </p:txBody>
      </p:sp>
      <p:pic>
        <p:nvPicPr>
          <p:cNvPr id="5" name="Picture 4" descr="window control icon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315" y="2732614"/>
            <a:ext cx="4973929" cy="273685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905002" y="2396071"/>
            <a:ext cx="2158998" cy="99694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23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No abusar uso de colores</a:t>
            </a:r>
            <a:endParaRPr lang="es-ES_tradnl" dirty="0"/>
          </a:p>
        </p:txBody>
      </p:sp>
      <p:pic>
        <p:nvPicPr>
          <p:cNvPr id="4" name="Picture 3" descr="angry color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398" y="1583868"/>
            <a:ext cx="4671134" cy="490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9532" y="6485468"/>
            <a:ext cx="4384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anselme.homestead.com</a:t>
            </a:r>
            <a:r>
              <a:rPr lang="en-US" dirty="0"/>
              <a:t>/</a:t>
            </a:r>
            <a:r>
              <a:rPr lang="en-US" dirty="0" err="1"/>
              <a:t>AFPHAITI.html</a:t>
            </a:r>
            <a:endParaRPr lang="en-US" dirty="0"/>
          </a:p>
        </p:txBody>
      </p:sp>
      <p:pic>
        <p:nvPicPr>
          <p:cNvPr id="7" name="Picture 6" descr="thumb down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32" y="2159000"/>
            <a:ext cx="1016000" cy="127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10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5957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Los Colores Sirven para Hacer Elementos de la Interfaz Prominentes</a:t>
            </a:r>
            <a:endParaRPr lang="es-ES_tradnl" dirty="0"/>
          </a:p>
        </p:txBody>
      </p:sp>
      <p:pic>
        <p:nvPicPr>
          <p:cNvPr id="7" name="Picture 6" descr="contrast in window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89" y="1633600"/>
            <a:ext cx="8353159" cy="5097400"/>
          </a:xfrm>
          <a:prstGeom prst="rect">
            <a:avLst/>
          </a:prstGeom>
        </p:spPr>
      </p:pic>
      <p:pic>
        <p:nvPicPr>
          <p:cNvPr id="5" name="Picture 4" descr="thumb up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45" b="89455" l="9290" r="92350">
                        <a14:foregroundMark x1="71038" y1="2545" x2="71038" y2="2545"/>
                        <a14:foregroundMark x1="71038" y1="2545" x2="71038" y2="2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74" y="3994150"/>
            <a:ext cx="1032464" cy="1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20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¿Para qué es buena la visión </a:t>
            </a:r>
            <a:r>
              <a:rPr lang="es-ES_tradnl" dirty="0" err="1" smtClean="0"/>
              <a:t>periferal</a:t>
            </a:r>
            <a:r>
              <a:rPr lang="es-ES_tradnl" dirty="0" smtClean="0"/>
              <a:t>?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s-ES_tradnl" dirty="0" smtClean="0"/>
              <a:t>Detectar movimiento</a:t>
            </a:r>
          </a:p>
          <a:p>
            <a:pPr>
              <a:spcAft>
                <a:spcPts val="1800"/>
              </a:spcAft>
            </a:pPr>
            <a:r>
              <a:rPr lang="es-ES_tradnl" dirty="0" smtClean="0"/>
              <a:t>Atraer la atención de la fóvea</a:t>
            </a:r>
          </a:p>
          <a:p>
            <a:pPr>
              <a:spcAft>
                <a:spcPts val="1800"/>
              </a:spcAft>
            </a:pPr>
            <a:r>
              <a:rPr lang="es-ES_tradnl" dirty="0" smtClean="0"/>
              <a:t>El movimiento de ojo a la periferia enfoca en:</a:t>
            </a:r>
          </a:p>
          <a:p>
            <a:pPr lvl="1">
              <a:spcAft>
                <a:spcPts val="1800"/>
              </a:spcAft>
            </a:pPr>
            <a:r>
              <a:rPr lang="es-ES_tradnl" dirty="0" smtClean="0"/>
              <a:t>Cosa interesantes o importantes</a:t>
            </a:r>
          </a:p>
          <a:p>
            <a:pPr lvl="1"/>
            <a:r>
              <a:rPr lang="es-ES_tradnl" dirty="0" smtClean="0"/>
              <a:t>Cosas que parecen lo que buscamos</a:t>
            </a:r>
          </a:p>
          <a:p>
            <a:pPr lvl="1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4551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Efectos</a:t>
            </a:r>
            <a:r>
              <a:rPr lang="en-US" dirty="0" smtClean="0"/>
              <a:t> en HCI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La respuesta del sistema en la periferia podría pasar desapercibida</a:t>
            </a:r>
          </a:p>
          <a:p>
            <a:endParaRPr lang="es-ES_tradnl" dirty="0" smtClean="0"/>
          </a:p>
          <a:p>
            <a:r>
              <a:rPr lang="es-ES_tradnl" dirty="0" smtClean="0"/>
              <a:t>Se podría arreglar:</a:t>
            </a:r>
          </a:p>
          <a:p>
            <a:pPr lvl="1"/>
            <a:r>
              <a:rPr lang="es-ES_tradnl" dirty="0" smtClean="0"/>
              <a:t>Utilizando artefactos dinámicos en la periferia que llamen la atención de la fóvea</a:t>
            </a:r>
          </a:p>
          <a:p>
            <a:pPr lvl="1"/>
            <a:r>
              <a:rPr lang="es-ES_tradnl" dirty="0" smtClean="0"/>
              <a:t>Poner la respuesta en la zona focal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63626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No suficientemente cercano</a:t>
            </a:r>
            <a:endParaRPr lang="es-ES_tradnl" dirty="0"/>
          </a:p>
        </p:txBody>
      </p:sp>
      <p:pic>
        <p:nvPicPr>
          <p:cNvPr id="4" name="Picture 3" descr="survey monkey 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2289"/>
            <a:ext cx="9144000" cy="4455711"/>
          </a:xfrm>
          <a:prstGeom prst="rect">
            <a:avLst/>
          </a:prstGeom>
        </p:spPr>
      </p:pic>
      <p:pic>
        <p:nvPicPr>
          <p:cNvPr id="5" name="Picture 4" descr="survey monkey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8574"/>
            <a:ext cx="9144000" cy="44494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198" y="1608023"/>
            <a:ext cx="2265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Survey Monkey Survey</a:t>
            </a:r>
            <a:endParaRPr lang="en-US" dirty="0"/>
          </a:p>
        </p:txBody>
      </p:sp>
      <p:sp>
        <p:nvSpPr>
          <p:cNvPr id="8" name="Donut 7"/>
          <p:cNvSpPr/>
          <p:nvPr/>
        </p:nvSpPr>
        <p:spPr>
          <a:xfrm>
            <a:off x="2549635" y="1778001"/>
            <a:ext cx="3911600" cy="3911600"/>
          </a:xfrm>
          <a:prstGeom prst="donut">
            <a:avLst>
              <a:gd name="adj" fmla="val 36746"/>
            </a:avLst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45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Similaridad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Objetos que parecen similares son percibidos son percibidos como agrupados o relacionados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54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lowers deliver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12" y="1634067"/>
            <a:ext cx="5912308" cy="4978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Mensajes de Error Emergente</a:t>
            </a:r>
            <a:endParaRPr lang="es-ES_trad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6" name="Picture 5" descr="thumb up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45" b="89455" l="9290" r="92350">
                        <a14:foregroundMark x1="71038" y1="2545" x2="71038" y2="2545"/>
                        <a14:foregroundMark x1="71038" y1="2545" x2="71038" y2="2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436" y="1894417"/>
            <a:ext cx="1032464" cy="15515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5862" y="6514069"/>
            <a:ext cx="3244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</a:t>
            </a:r>
            <a:r>
              <a:rPr lang="en-US" dirty="0"/>
              <a:t>//</a:t>
            </a:r>
            <a:r>
              <a:rPr lang="en-US" dirty="0" err="1"/>
              <a:t>flowerdeliveryexpress.com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157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Mensajes de Error en la Zona Focal</a:t>
            </a:r>
            <a:endParaRPr lang="es-ES_trad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Picture 5" descr="hotels websit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98" y="1752600"/>
            <a:ext cx="6740961" cy="39031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74617" y="5736736"/>
            <a:ext cx="1748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/>
              <a:t>http://</a:t>
            </a:r>
            <a:r>
              <a:rPr lang="es-ES_tradnl" dirty="0" err="1" smtClean="0"/>
              <a:t>hotels</a:t>
            </a:r>
            <a:r>
              <a:rPr lang="es-ES_tradnl" dirty="0" err="1"/>
              <a:t>.com</a:t>
            </a:r>
            <a:endParaRPr lang="es-ES_tradnl" dirty="0"/>
          </a:p>
        </p:txBody>
      </p:sp>
      <p:pic>
        <p:nvPicPr>
          <p:cNvPr id="8" name="Picture 7" descr="thumb up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45" b="89455" l="9290" r="92350">
                        <a14:foregroundMark x1="71038" y1="2545" x2="71038" y2="2545"/>
                        <a14:foregroundMark x1="71038" y1="2545" x2="71038" y2="2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036" y="2749551"/>
            <a:ext cx="1032464" cy="155151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613400" y="4722283"/>
            <a:ext cx="622300" cy="254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err="1" smtClean="0">
                <a:solidFill>
                  <a:srgbClr val="7F7F7F"/>
                </a:solidFill>
              </a:rPr>
              <a:t>Bo</a:t>
            </a:r>
            <a:r>
              <a:rPr lang="es-ES_tradnl" dirty="0" err="1" smtClean="0">
                <a:solidFill>
                  <a:srgbClr val="7F7F7F"/>
                </a:solidFill>
              </a:rPr>
              <a:t>ok</a:t>
            </a:r>
            <a:endParaRPr lang="es-ES_tradnl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19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839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0000FF"/>
                </a:solidFill>
              </a:rPr>
              <a:t>Guías para Mensajes</a:t>
            </a:r>
            <a:endParaRPr lang="es-ES_tradnl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 smtClean="0"/>
              <a:t>Cercanos a la zona focal</a:t>
            </a:r>
          </a:p>
          <a:p>
            <a:r>
              <a:rPr lang="es-ES_tradnl" dirty="0" smtClean="0"/>
              <a:t>Hacerlos prominentes</a:t>
            </a:r>
          </a:p>
          <a:p>
            <a:r>
              <a:rPr lang="es-ES_tradnl" dirty="0" smtClean="0"/>
              <a:t>Utilizar símbolos de error</a:t>
            </a:r>
          </a:p>
          <a:p>
            <a:r>
              <a:rPr lang="es-ES_tradnl" dirty="0" smtClean="0"/>
              <a:t>Utilizar rojo</a:t>
            </a:r>
          </a:p>
          <a:p>
            <a:r>
              <a:rPr lang="es-ES_tradnl" dirty="0" smtClean="0"/>
              <a:t>Ventanas emergentes (Pop-up </a:t>
            </a:r>
            <a:r>
              <a:rPr lang="es-ES_tradnl" dirty="0" err="1" smtClean="0"/>
              <a:t>windows</a:t>
            </a:r>
            <a:r>
              <a:rPr lang="es-ES_tradnl" dirty="0" smtClean="0"/>
              <a:t>)</a:t>
            </a:r>
          </a:p>
          <a:p>
            <a:r>
              <a:rPr lang="es-ES_tradnl" dirty="0" smtClean="0"/>
              <a:t>Sonido</a:t>
            </a:r>
          </a:p>
          <a:p>
            <a:r>
              <a:rPr lang="es-ES_tradnl" dirty="0" smtClean="0"/>
              <a:t>Intermitente o vibrando</a:t>
            </a:r>
          </a:p>
          <a:p>
            <a:pPr lvl="1"/>
            <a:r>
              <a:rPr lang="es-ES_tradnl" dirty="0" smtClean="0"/>
              <a:t>Solo si es absolutamente necesario</a:t>
            </a:r>
          </a:p>
          <a:p>
            <a:pPr lvl="1"/>
            <a:r>
              <a:rPr lang="en-US" dirty="0" smtClean="0"/>
              <a:t>P</a:t>
            </a:r>
            <a:r>
              <a:rPr lang="es-ES_tradnl" dirty="0" err="1" smtClean="0"/>
              <a:t>or</a:t>
            </a:r>
            <a:r>
              <a:rPr lang="es-ES_tradnl" dirty="0" smtClean="0"/>
              <a:t> menos de medio segundo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89252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Similaridad</a:t>
            </a:r>
            <a:endParaRPr lang="es-ES_trad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Content Placeholder 4" descr="Dialogue box- proximit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25" r="-36425"/>
          <a:stretch>
            <a:fillRect/>
          </a:stretch>
        </p:blipFill>
        <p:spPr>
          <a:xfrm>
            <a:off x="2362200" y="1752600"/>
            <a:ext cx="6400800" cy="4419600"/>
          </a:xfrm>
          <a:prstGeom prst="rect">
            <a:avLst/>
          </a:prstGeom>
        </p:spPr>
      </p:pic>
      <p:pic>
        <p:nvPicPr>
          <p:cNvPr id="6" name="Picture 5" descr="thumb up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45" b="89455" l="9290" r="92350">
                        <a14:foregroundMark x1="71038" y1="2545" x2="71038" y2="2545"/>
                        <a14:foregroundMark x1="71038" y1="2545" x2="71038" y2="2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2" y="3012017"/>
            <a:ext cx="1032464" cy="155151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640201" y="5672667"/>
            <a:ext cx="1947801" cy="55033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40201" y="2342091"/>
            <a:ext cx="3785066" cy="42968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Figura/Lienzo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8153400" cy="5139267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800"/>
              </a:spcAft>
            </a:pPr>
            <a:r>
              <a:rPr lang="es-ES_tradnl" dirty="0" smtClean="0"/>
              <a:t>El sistema visual separa el campo visual entre figura (frente) y lienzo (fondo)</a:t>
            </a:r>
          </a:p>
          <a:p>
            <a:pPr>
              <a:spcAft>
                <a:spcPts val="1800"/>
              </a:spcAft>
            </a:pPr>
            <a:r>
              <a:rPr lang="es-ES_tradnl" dirty="0" smtClean="0"/>
              <a:t>La atención principal es la figura</a:t>
            </a:r>
          </a:p>
          <a:p>
            <a:pPr>
              <a:spcAft>
                <a:spcPts val="1800"/>
              </a:spcAft>
            </a:pPr>
            <a:r>
              <a:rPr lang="es-ES_tradnl" dirty="0" smtClean="0"/>
              <a:t>Es influenciado por:</a:t>
            </a:r>
          </a:p>
          <a:p>
            <a:pPr lvl="1">
              <a:spcAft>
                <a:spcPts val="1800"/>
              </a:spcAft>
            </a:pPr>
            <a:r>
              <a:rPr lang="es-ES_tradnl" dirty="0" smtClean="0"/>
              <a:t>Características de la escena</a:t>
            </a:r>
          </a:p>
          <a:p>
            <a:pPr lvl="1">
              <a:spcAft>
                <a:spcPts val="1800"/>
              </a:spcAft>
            </a:pPr>
            <a:r>
              <a:rPr lang="es-ES_tradnl" dirty="0" smtClean="0"/>
              <a:t>Foco de atención</a:t>
            </a:r>
          </a:p>
          <a:p>
            <a:pPr>
              <a:spcAft>
                <a:spcPts val="1800"/>
              </a:spcAft>
            </a:pPr>
            <a:r>
              <a:rPr lang="es-ES_tradnl" dirty="0" smtClean="0"/>
              <a:t>Pueden ser intercambiados en la misma escena</a:t>
            </a:r>
          </a:p>
          <a:p>
            <a:pPr>
              <a:spcAft>
                <a:spcPts val="1800"/>
              </a:spcAft>
            </a:pPr>
            <a:r>
              <a:rPr lang="es-ES_tradnl" dirty="0" smtClean="0"/>
              <a:t>Las sombras ayudan a distinguir entre uno y otro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340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Figura/Lienzo</a:t>
            </a:r>
            <a:endParaRPr lang="es-ES_trad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Content Placeholder 4" descr="cascade window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" r="4741"/>
          <a:stretch>
            <a:fillRect/>
          </a:stretch>
        </p:blipFill>
        <p:spPr>
          <a:xfrm>
            <a:off x="2633111" y="1778001"/>
            <a:ext cx="6167818" cy="425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47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46328</TotalTime>
  <Words>1247</Words>
  <Application>Microsoft Macintosh PowerPoint</Application>
  <PresentationFormat>On-screen Show (4:3)</PresentationFormat>
  <Paragraphs>186</Paragraphs>
  <Slides>62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Median</vt:lpstr>
      <vt:lpstr>PowerPoint Presentation</vt:lpstr>
      <vt:lpstr>Principios Gestalt</vt:lpstr>
      <vt:lpstr>Proximidad</vt:lpstr>
      <vt:lpstr>Proximidad</vt:lpstr>
      <vt:lpstr>Proximidad</vt:lpstr>
      <vt:lpstr>Similaridad</vt:lpstr>
      <vt:lpstr>Similaridad</vt:lpstr>
      <vt:lpstr>Figura/Lienzo</vt:lpstr>
      <vt:lpstr>Figura/Lienzo</vt:lpstr>
      <vt:lpstr>Estructura Visual</vt:lpstr>
      <vt:lpstr>La estructura hace diferencia</vt:lpstr>
      <vt:lpstr>Mucho texto es demasiado texto</vt:lpstr>
      <vt:lpstr>¿Y esto?</vt:lpstr>
      <vt:lpstr>La estructura hace diferencia</vt:lpstr>
      <vt:lpstr>Memoria Corto Plazo en HCI: Ayuda para recordar balances de cuentas</vt:lpstr>
      <vt:lpstr>Memoria Largo Plazo en HCI: Comando para ver perfil de canción</vt:lpstr>
      <vt:lpstr>Guías Para Facilitar Lograr la Meta</vt:lpstr>
      <vt:lpstr>Siguiendo el rastro de ver el perfil de una canción</vt:lpstr>
      <vt:lpstr>Siguiendo el rastro de pantalones cortos</vt:lpstr>
      <vt:lpstr>Siguiendo el rastro de pantalones cortos</vt:lpstr>
      <vt:lpstr>Guías Para Facilitar Lograr la Meta</vt:lpstr>
      <vt:lpstr>No ruta familiar para ver perfil de canción</vt:lpstr>
      <vt:lpstr>Guías Para Reducir la Carga Mental</vt:lpstr>
      <vt:lpstr>Guías Para Reducir la Carga Mental</vt:lpstr>
      <vt:lpstr>PowerPoint Presentation</vt:lpstr>
      <vt:lpstr>Consistencia</vt:lpstr>
      <vt:lpstr>PowerPoint Presentation</vt:lpstr>
      <vt:lpstr>PowerPoint Presentation</vt:lpstr>
      <vt:lpstr>Hablar el lenguaje de usuarios/as facilita el aprendizaje</vt:lpstr>
      <vt:lpstr>Terminología Enfocada en Tareas</vt:lpstr>
      <vt:lpstr>Terminología Familiar</vt:lpstr>
      <vt:lpstr>Terminología Consistente</vt:lpstr>
      <vt:lpstr>PowerPoint Presentation</vt:lpstr>
      <vt:lpstr>PowerPoint Presentation</vt:lpstr>
      <vt:lpstr>PowerPoint Presentation</vt:lpstr>
      <vt:lpstr>Sistemas interactivos de bajo riesgo facilitan el aprendizaje</vt:lpstr>
      <vt:lpstr>¿Cómo lograr sistemas de bajo riesgo?</vt:lpstr>
      <vt:lpstr>Invitación a Exploración Segura en MAC</vt:lpstr>
      <vt:lpstr>Ventanas de Diálogo Seguras</vt:lpstr>
      <vt:lpstr>PowerPoint Presentation</vt:lpstr>
      <vt:lpstr>PowerPoint Presentation</vt:lpstr>
      <vt:lpstr>Sistemas Responsivos</vt:lpstr>
      <vt:lpstr>Sistemas Responsivos</vt:lpstr>
      <vt:lpstr>PowerPoint Presentation</vt:lpstr>
      <vt:lpstr>Límite de .001 Segundos</vt:lpstr>
      <vt:lpstr>Límite de .01 Segundos</vt:lpstr>
      <vt:lpstr>Límite de .1 Segundos</vt:lpstr>
      <vt:lpstr>Límite de 1 Segundo</vt:lpstr>
      <vt:lpstr>Límite de 10 Segundos</vt:lpstr>
      <vt:lpstr>Guías Para Buen Manejo de Texto</vt:lpstr>
      <vt:lpstr>Guías para Uso de Color</vt:lpstr>
      <vt:lpstr>El contraste hace diferencia</vt:lpstr>
      <vt:lpstr>Colores mas distinguibles</vt:lpstr>
      <vt:lpstr>No depender en colores para diferenciar</vt:lpstr>
      <vt:lpstr>No abusar uso de colores</vt:lpstr>
      <vt:lpstr>Los Colores Sirven para Hacer Elementos de la Interfaz Prominentes</vt:lpstr>
      <vt:lpstr>¿Para qué es buena la visión periferal?</vt:lpstr>
      <vt:lpstr>Efectos en HCI</vt:lpstr>
      <vt:lpstr>No suficientemente cercano</vt:lpstr>
      <vt:lpstr>Mensajes de Error Emergente</vt:lpstr>
      <vt:lpstr>Mensajes de Error en la Zona Focal</vt:lpstr>
      <vt:lpstr>Guías para Mensajes</vt:lpstr>
    </vt:vector>
  </TitlesOfParts>
  <Company>University of Puerto Rico - Mayaguez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Nestor J. Rodriguez</dc:creator>
  <cp:lastModifiedBy>Nestor J. Rodriguez</cp:lastModifiedBy>
  <cp:revision>493</cp:revision>
  <cp:lastPrinted>2013-09-25T18:42:51Z</cp:lastPrinted>
  <dcterms:created xsi:type="dcterms:W3CDTF">2012-07-07T03:49:48Z</dcterms:created>
  <dcterms:modified xsi:type="dcterms:W3CDTF">2014-02-25T12:02:17Z</dcterms:modified>
</cp:coreProperties>
</file>