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7.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3"/>
  </p:notesMasterIdLst>
  <p:sldIdLst>
    <p:sldId id="256" r:id="rId2"/>
    <p:sldId id="257" r:id="rId3"/>
    <p:sldId id="258" r:id="rId4"/>
    <p:sldId id="272" r:id="rId5"/>
    <p:sldId id="259" r:id="rId6"/>
    <p:sldId id="260" r:id="rId7"/>
    <p:sldId id="261" r:id="rId8"/>
    <p:sldId id="262" r:id="rId9"/>
    <p:sldId id="263" r:id="rId10"/>
    <p:sldId id="264" r:id="rId11"/>
    <p:sldId id="269" r:id="rId12"/>
    <p:sldId id="270" r:id="rId13"/>
    <p:sldId id="271" r:id="rId14"/>
    <p:sldId id="265" r:id="rId15"/>
    <p:sldId id="266" r:id="rId16"/>
    <p:sldId id="267" r:id="rId17"/>
    <p:sldId id="268"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5" r:id="rId49"/>
    <p:sldId id="303" r:id="rId50"/>
    <p:sldId id="304" r:id="rId51"/>
    <p:sldId id="306" r:id="rId52"/>
    <p:sldId id="307" r:id="rId53"/>
    <p:sldId id="308" r:id="rId54"/>
    <p:sldId id="309" r:id="rId55"/>
    <p:sldId id="310" r:id="rId56"/>
    <p:sldId id="311" r:id="rId57"/>
    <p:sldId id="312" r:id="rId58"/>
    <p:sldId id="313" r:id="rId59"/>
    <p:sldId id="314" r:id="rId60"/>
    <p:sldId id="315" r:id="rId61"/>
    <p:sldId id="316" r:id="rId6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61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2666"/>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366DB6-D36D-4291-9CC4-21E81766BDA6}" type="datetimeFigureOut">
              <a:rPr lang="en-US" smtClean="0"/>
              <a:pPr/>
              <a:t>2/27/2012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3A872C-AE96-4FB7-89BF-7A291B5940B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en.wikipedia.org/wiki/VLSI" TargetMode="External"/><Relationship Id="rId2" Type="http://schemas.openxmlformats.org/officeDocument/2006/relationships/slide" Target="../slides/slide49.xml"/><Relationship Id="rId1" Type="http://schemas.openxmlformats.org/officeDocument/2006/relationships/notesMaster" Target="../notesMasters/notesMaster1.xml"/><Relationship Id="rId5" Type="http://schemas.openxmlformats.org/officeDocument/2006/relationships/hyperlink" Target="http://en.wikipedia.org/wiki/Emitter" TargetMode="External"/><Relationship Id="rId4" Type="http://schemas.openxmlformats.org/officeDocument/2006/relationships/hyperlink" Target="http://en.wikipedia.org/wiki/Capacitance"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Habla</a:t>
            </a:r>
            <a:r>
              <a:rPr lang="en-US" dirty="0" smtClean="0"/>
              <a:t> de la </a:t>
            </a:r>
            <a:r>
              <a:rPr lang="en-US" dirty="0" err="1" smtClean="0"/>
              <a:t>perdida</a:t>
            </a:r>
            <a:r>
              <a:rPr lang="en-US" dirty="0" smtClean="0"/>
              <a:t> de </a:t>
            </a:r>
            <a:r>
              <a:rPr lang="en-US" dirty="0" err="1" smtClean="0"/>
              <a:t>medidas</a:t>
            </a:r>
            <a:r>
              <a:rPr lang="en-US" dirty="0" smtClean="0"/>
              <a:t> en </a:t>
            </a:r>
            <a:r>
              <a:rPr lang="en-US" dirty="0" err="1" smtClean="0"/>
              <a:t>ciorriente</a:t>
            </a:r>
            <a:r>
              <a:rPr lang="en-US" dirty="0" smtClean="0"/>
              <a:t> y voltage en </a:t>
            </a:r>
            <a:r>
              <a:rPr lang="en-US" dirty="0" err="1" smtClean="0"/>
              <a:t>nodos</a:t>
            </a:r>
            <a:r>
              <a:rPr lang="en-US" dirty="0" smtClean="0"/>
              <a:t> </a:t>
            </a:r>
            <a:r>
              <a:rPr lang="en-US" dirty="0" err="1" smtClean="0"/>
              <a:t>intermedios</a:t>
            </a:r>
            <a:endParaRPr lang="en-US" dirty="0"/>
          </a:p>
        </p:txBody>
      </p:sp>
      <p:sp>
        <p:nvSpPr>
          <p:cNvPr id="4" name="Slide Number Placeholder 3"/>
          <p:cNvSpPr>
            <a:spLocks noGrp="1"/>
          </p:cNvSpPr>
          <p:nvPr>
            <p:ph type="sldNum" sz="quarter" idx="10"/>
          </p:nvPr>
        </p:nvSpPr>
        <p:spPr/>
        <p:txBody>
          <a:bodyPr/>
          <a:lstStyle/>
          <a:p>
            <a:fld id="{2D3A872C-AE96-4FB7-89BF-7A291B5940B3}" type="slidenum">
              <a:rPr lang="en-US" smtClean="0"/>
              <a:pPr/>
              <a:t>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Habla</a:t>
            </a:r>
            <a:r>
              <a:rPr lang="en-US" dirty="0" smtClean="0"/>
              <a:t> en </a:t>
            </a:r>
            <a:r>
              <a:rPr lang="en-US" dirty="0" err="1" smtClean="0"/>
              <a:t>terminos</a:t>
            </a:r>
            <a:r>
              <a:rPr lang="en-US" dirty="0" smtClean="0"/>
              <a:t> del </a:t>
            </a:r>
            <a:r>
              <a:rPr lang="en-US" dirty="0" err="1" smtClean="0"/>
              <a:t>tiempo</a:t>
            </a:r>
            <a:r>
              <a:rPr lang="en-US" dirty="0" smtClean="0"/>
              <a:t> </a:t>
            </a:r>
            <a:r>
              <a:rPr lang="en-US" dirty="0" err="1" smtClean="0"/>
              <a:t>si</a:t>
            </a:r>
            <a:r>
              <a:rPr lang="en-US" dirty="0" smtClean="0"/>
              <a:t> </a:t>
            </a:r>
            <a:r>
              <a:rPr lang="en-US" dirty="0" err="1" smtClean="0"/>
              <a:t>hacen</a:t>
            </a:r>
            <a:r>
              <a:rPr lang="en-US" dirty="0" smtClean="0"/>
              <a:t> </a:t>
            </a:r>
            <a:r>
              <a:rPr lang="en-US" dirty="0" err="1" smtClean="0"/>
              <a:t>prueba</a:t>
            </a:r>
            <a:r>
              <a:rPr lang="en-US" dirty="0" smtClean="0"/>
              <a:t> final de </a:t>
            </a:r>
            <a:r>
              <a:rPr lang="en-US" dirty="0" err="1" smtClean="0"/>
              <a:t>funcionalidad</a:t>
            </a:r>
            <a:endParaRPr lang="en-US" dirty="0"/>
          </a:p>
        </p:txBody>
      </p:sp>
      <p:sp>
        <p:nvSpPr>
          <p:cNvPr id="4" name="Slide Number Placeholder 3"/>
          <p:cNvSpPr>
            <a:spLocks noGrp="1"/>
          </p:cNvSpPr>
          <p:nvPr>
            <p:ph type="sldNum" sz="quarter" idx="10"/>
          </p:nvPr>
        </p:nvSpPr>
        <p:spPr/>
        <p:txBody>
          <a:bodyPr/>
          <a:lstStyle/>
          <a:p>
            <a:fld id="{2D3A872C-AE96-4FB7-89BF-7A291B5940B3}" type="slidenum">
              <a:rPr lang="en-US" smtClean="0"/>
              <a:pPr/>
              <a:t>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Aprieta</a:t>
            </a:r>
            <a:r>
              <a:rPr lang="en-US" dirty="0" smtClean="0"/>
              <a:t> </a:t>
            </a:r>
            <a:r>
              <a:rPr lang="en-US" smtClean="0"/>
              <a:t>el link</a:t>
            </a:r>
            <a:endParaRPr lang="en-US"/>
          </a:p>
        </p:txBody>
      </p:sp>
      <p:sp>
        <p:nvSpPr>
          <p:cNvPr id="4" name="Slide Number Placeholder 3"/>
          <p:cNvSpPr>
            <a:spLocks noGrp="1"/>
          </p:cNvSpPr>
          <p:nvPr>
            <p:ph type="sldNum" sz="quarter" idx="10"/>
          </p:nvPr>
        </p:nvSpPr>
        <p:spPr/>
        <p:txBody>
          <a:bodyPr/>
          <a:lstStyle/>
          <a:p>
            <a:fld id="{2D3A872C-AE96-4FB7-89BF-7A291B5940B3}" type="slidenum">
              <a:rPr lang="en-US" smtClean="0"/>
              <a:pPr/>
              <a:t>10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First test each chip then the rest</a:t>
            </a:r>
          </a:p>
          <a:p>
            <a:r>
              <a:rPr lang="en-US" dirty="0" smtClean="0"/>
              <a:t>Include integration</a:t>
            </a:r>
            <a:r>
              <a:rPr lang="en-US" baseline="0" dirty="0" smtClean="0"/>
              <a:t> of loading and feed</a:t>
            </a:r>
            <a:endParaRPr lang="en-US" dirty="0"/>
          </a:p>
        </p:txBody>
      </p:sp>
      <p:sp>
        <p:nvSpPr>
          <p:cNvPr id="4" name="Slide Number Placeholder 3"/>
          <p:cNvSpPr>
            <a:spLocks noGrp="1"/>
          </p:cNvSpPr>
          <p:nvPr>
            <p:ph type="sldNum" sz="quarter" idx="10"/>
          </p:nvPr>
        </p:nvSpPr>
        <p:spPr/>
        <p:txBody>
          <a:bodyPr/>
          <a:lstStyle/>
          <a:p>
            <a:fld id="{2D3A872C-AE96-4FB7-89BF-7A291B5940B3}" type="slidenum">
              <a:rPr lang="en-US" smtClean="0"/>
              <a:pPr/>
              <a:t>16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Talk about if test of chip with load is made then performance</a:t>
            </a:r>
            <a:r>
              <a:rPr lang="en-US" baseline="0" dirty="0" smtClean="0"/>
              <a:t> is unnecessary</a:t>
            </a:r>
            <a:endParaRPr lang="en-US" dirty="0"/>
          </a:p>
        </p:txBody>
      </p:sp>
      <p:sp>
        <p:nvSpPr>
          <p:cNvPr id="4" name="Slide Number Placeholder 3"/>
          <p:cNvSpPr>
            <a:spLocks noGrp="1"/>
          </p:cNvSpPr>
          <p:nvPr>
            <p:ph type="sldNum" sz="quarter" idx="10"/>
          </p:nvPr>
        </p:nvSpPr>
        <p:spPr/>
        <p:txBody>
          <a:bodyPr/>
          <a:lstStyle/>
          <a:p>
            <a:fld id="{2D3A872C-AE96-4FB7-89BF-7A291B5940B3}" type="slidenum">
              <a:rPr lang="en-US" smtClean="0"/>
              <a:pPr/>
              <a:t>36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Talk about if it can cope with the load</a:t>
            </a:r>
          </a:p>
          <a:p>
            <a:r>
              <a:rPr lang="en-US" dirty="0" smtClean="0"/>
              <a:t>If the internal resistance at the input lowers the expected Vin.</a:t>
            </a:r>
          </a:p>
          <a:p>
            <a:r>
              <a:rPr lang="en-US" dirty="0" smtClean="0"/>
              <a:t>Introduce the problems with </a:t>
            </a:r>
            <a:r>
              <a:rPr lang="en-US" dirty="0" err="1" smtClean="0"/>
              <a:t>Multimeters</a:t>
            </a:r>
            <a:r>
              <a:rPr lang="en-US" baseline="0" dirty="0" smtClean="0"/>
              <a:t> in terms of internal resistance</a:t>
            </a:r>
            <a:endParaRPr lang="en-US" dirty="0"/>
          </a:p>
        </p:txBody>
      </p:sp>
      <p:sp>
        <p:nvSpPr>
          <p:cNvPr id="4" name="Slide Number Placeholder 3"/>
          <p:cNvSpPr>
            <a:spLocks noGrp="1"/>
          </p:cNvSpPr>
          <p:nvPr>
            <p:ph type="sldNum" sz="quarter" idx="10"/>
          </p:nvPr>
        </p:nvSpPr>
        <p:spPr/>
        <p:txBody>
          <a:bodyPr/>
          <a:lstStyle/>
          <a:p>
            <a:fld id="{2D3A872C-AE96-4FB7-89BF-7A291B5940B3}" type="slidenum">
              <a:rPr lang="en-US" smtClean="0"/>
              <a:pPr/>
              <a:t>37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Ground bounce is usually seen on high density </a:t>
            </a:r>
            <a:r>
              <a:rPr lang="en-US" dirty="0" smtClean="0">
                <a:hlinkClick r:id="rId3" action="ppaction://hlinkfile" tooltip="VLSI"/>
              </a:rPr>
              <a:t>VLSI</a:t>
            </a:r>
            <a:r>
              <a:rPr lang="en-US" dirty="0" smtClean="0"/>
              <a:t> where insufficient precautions have been taken to supply a logic gate with a sufficiently low resistance connection (or sufficiently high </a:t>
            </a:r>
            <a:r>
              <a:rPr lang="en-US" dirty="0" smtClean="0">
                <a:hlinkClick r:id="rId4" action="ppaction://hlinkfile" tooltip="Capacitance"/>
              </a:rPr>
              <a:t>capacitance</a:t>
            </a:r>
            <a:r>
              <a:rPr lang="en-US" dirty="0" smtClean="0"/>
              <a:t>) to ground. In this phenomenon, when the gate is turned on, enough current flows through the </a:t>
            </a:r>
            <a:r>
              <a:rPr lang="en-US" dirty="0" smtClean="0">
                <a:hlinkClick r:id="rId5" action="ppaction://hlinkfile" tooltip="Emitter"/>
              </a:rPr>
              <a:t>emitter</a:t>
            </a:r>
            <a:r>
              <a:rPr lang="en-US" dirty="0" smtClean="0"/>
              <a:t>-collector circuit that the silicon in the immediate vicinity of the emitter is pulled high, sometimes by several volts, thus raising the local ground, as perceived by the transistor, to a value significantly above true ground. Relative to this local ground, the BASE voltage can go negative, thus shutting off the transistor. As the excess local charge dissipates, the transistor turns back on, possibly causing a repeat of the phenomenon, sometimes up to a half-dozen bounces.</a:t>
            </a:r>
            <a:endParaRPr lang="en-US" dirty="0"/>
          </a:p>
        </p:txBody>
      </p:sp>
      <p:sp>
        <p:nvSpPr>
          <p:cNvPr id="4" name="Slide Number Placeholder 3"/>
          <p:cNvSpPr>
            <a:spLocks noGrp="1"/>
          </p:cNvSpPr>
          <p:nvPr>
            <p:ph type="sldNum" sz="quarter" idx="10"/>
          </p:nvPr>
        </p:nvSpPr>
        <p:spPr/>
        <p:txBody>
          <a:bodyPr/>
          <a:lstStyle/>
          <a:p>
            <a:fld id="{2D3A872C-AE96-4FB7-89BF-7A291B5940B3}" type="slidenum">
              <a:rPr lang="en-US" smtClean="0"/>
              <a:pPr/>
              <a:t>49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AA25CC1-D66E-4BBA-BDEB-5294C1B699FB}" type="datetimeFigureOut">
              <a:rPr lang="en-US" smtClean="0"/>
              <a:pPr/>
              <a:t>2/27/2012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BE782F-F3BC-41F8-B727-25AD06948AC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A25CC1-D66E-4BBA-BDEB-5294C1B699FB}" type="datetimeFigureOut">
              <a:rPr lang="en-US" smtClean="0"/>
              <a:pPr/>
              <a:t>2/27/2012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BE782F-F3BC-41F8-B727-25AD06948AC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A25CC1-D66E-4BBA-BDEB-5294C1B699FB}" type="datetimeFigureOut">
              <a:rPr lang="en-US" smtClean="0"/>
              <a:pPr/>
              <a:t>2/27/2012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BE782F-F3BC-41F8-B727-25AD06948AC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A25CC1-D66E-4BBA-BDEB-5294C1B699FB}" type="datetimeFigureOut">
              <a:rPr lang="en-US" smtClean="0"/>
              <a:pPr/>
              <a:t>2/27/2012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BE782F-F3BC-41F8-B727-25AD06948AC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A25CC1-D66E-4BBA-BDEB-5294C1B699FB}" type="datetimeFigureOut">
              <a:rPr lang="en-US" smtClean="0"/>
              <a:pPr/>
              <a:t>2/27/2012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BE782F-F3BC-41F8-B727-25AD06948AC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AA25CC1-D66E-4BBA-BDEB-5294C1B699FB}" type="datetimeFigureOut">
              <a:rPr lang="en-US" smtClean="0"/>
              <a:pPr/>
              <a:t>2/27/2012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BE782F-F3BC-41F8-B727-25AD06948AC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A25CC1-D66E-4BBA-BDEB-5294C1B699FB}" type="datetimeFigureOut">
              <a:rPr lang="en-US" smtClean="0"/>
              <a:pPr/>
              <a:t>2/27/2012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BE782F-F3BC-41F8-B727-25AD06948AC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A25CC1-D66E-4BBA-BDEB-5294C1B699FB}" type="datetimeFigureOut">
              <a:rPr lang="en-US" smtClean="0"/>
              <a:pPr/>
              <a:t>2/27/2012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BE782F-F3BC-41F8-B727-25AD06948AC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A25CC1-D66E-4BBA-BDEB-5294C1B699FB}" type="datetimeFigureOut">
              <a:rPr lang="en-US" smtClean="0"/>
              <a:pPr/>
              <a:t>2/27/2012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BE782F-F3BC-41F8-B727-25AD06948AC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A25CC1-D66E-4BBA-BDEB-5294C1B699FB}" type="datetimeFigureOut">
              <a:rPr lang="en-US" smtClean="0"/>
              <a:pPr/>
              <a:t>2/27/2012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BE782F-F3BC-41F8-B727-25AD06948AC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A25CC1-D66E-4BBA-BDEB-5294C1B699FB}" type="datetimeFigureOut">
              <a:rPr lang="en-US" smtClean="0"/>
              <a:pPr/>
              <a:t>2/27/2012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BE782F-F3BC-41F8-B727-25AD06948AC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A25CC1-D66E-4BBA-BDEB-5294C1B699FB}" type="datetimeFigureOut">
              <a:rPr lang="en-US" smtClean="0"/>
              <a:pPr/>
              <a:t>2/27/2012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BE782F-F3BC-41F8-B727-25AD06948AC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Desktop/Tesing/ads8528.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gif"/><Relationship Id="rId1" Type="http://schemas.openxmlformats.org/officeDocument/2006/relationships/slideLayout" Target="../slideLayouts/slideLayout2.xml"/><Relationship Id="rId4" Type="http://schemas.openxmlformats.org/officeDocument/2006/relationships/image" Target="../media/image19.jpeg"/></Relationships>
</file>

<file path=ppt/slides/_rels/slide39.xml.rels><?xml version="1.0" encoding="UTF-8" standalone="yes"?>
<Relationships xmlns="http://schemas.openxmlformats.org/package/2006/relationships"><Relationship Id="rId2" Type="http://schemas.openxmlformats.org/officeDocument/2006/relationships/image" Target="../media/image17.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0.gi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2.gif"/><Relationship Id="rId2" Type="http://schemas.openxmlformats.org/officeDocument/2006/relationships/image" Target="../media/image21.gi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jpeg"/><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46.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47.xml.rels><?xml version="1.0" encoding="UTF-8" standalone="yes"?>
<Relationships xmlns="http://schemas.openxmlformats.org/package/2006/relationships"><Relationship Id="rId3" Type="http://schemas.openxmlformats.org/officeDocument/2006/relationships/image" Target="../media/image28.gif"/><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image" Target="../media/image32.png"/><Relationship Id="rId5" Type="http://schemas.openxmlformats.org/officeDocument/2006/relationships/image" Target="../media/image31.png"/><Relationship Id="rId4" Type="http://schemas.openxmlformats.org/officeDocument/2006/relationships/image" Target="../media/image30.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34.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36.jpeg"/><Relationship Id="rId2" Type="http://schemas.openxmlformats.org/officeDocument/2006/relationships/image" Target="../media/image3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60.xml.rels><?xml version="1.0" encoding="UTF-8" standalone="yes"?>
<Relationships xmlns="http://schemas.openxmlformats.org/package/2006/relationships"><Relationship Id="rId2" Type="http://schemas.openxmlformats.org/officeDocument/2006/relationships/image" Target="../media/image37.gif"/><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png"/><Relationship Id="rId1" Type="http://schemas.openxmlformats.org/officeDocument/2006/relationships/slideLayout" Target="../slideLayouts/slideLayout5.xml"/><Relationship Id="rId6" Type="http://schemas.openxmlformats.org/officeDocument/2006/relationships/image" Target="../media/image7.jpeg"/><Relationship Id="rId5" Type="http://schemas.openxmlformats.org/officeDocument/2006/relationships/image" Target="../media/image6.png"/><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Intro to Testing</a:t>
            </a:r>
            <a:endParaRPr lang="en-US" dirty="0"/>
          </a:p>
        </p:txBody>
      </p:sp>
      <p:sp>
        <p:nvSpPr>
          <p:cNvPr id="3" name="Subtitle 2"/>
          <p:cNvSpPr>
            <a:spLocks noGrp="1"/>
          </p:cNvSpPr>
          <p:nvPr>
            <p:ph type="subTitle" idx="1"/>
          </p:nvPr>
        </p:nvSpPr>
        <p:spPr/>
        <p:txBody>
          <a:bodyPr/>
          <a:lstStyle/>
          <a:p>
            <a:endParaRPr lang="en-US"/>
          </a:p>
        </p:txBody>
      </p:sp>
      <p:pic>
        <p:nvPicPr>
          <p:cNvPr id="4" name="Picture 3" descr="electrocutado.jpg"/>
          <p:cNvPicPr>
            <a:picLocks noChangeAspect="1"/>
          </p:cNvPicPr>
          <p:nvPr/>
        </p:nvPicPr>
        <p:blipFill>
          <a:blip r:embed="rId2" cstate="print"/>
          <a:stretch>
            <a:fillRect/>
          </a:stretch>
        </p:blipFill>
        <p:spPr>
          <a:xfrm>
            <a:off x="2057400" y="3416197"/>
            <a:ext cx="2971800" cy="3221433"/>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Chip Testing</a:t>
            </a:r>
            <a:br>
              <a:rPr lang="en-US" dirty="0" smtClean="0"/>
            </a:br>
            <a:r>
              <a:rPr lang="en-US" dirty="0" smtClean="0">
                <a:solidFill>
                  <a:srgbClr val="00B050"/>
                </a:solidFill>
              </a:rPr>
              <a:t>A Step by Step approach</a:t>
            </a:r>
            <a:endParaRPr lang="en-US" dirty="0">
              <a:solidFill>
                <a:srgbClr val="00B050"/>
              </a:solidFill>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Download and Read the </a:t>
            </a:r>
            <a:r>
              <a:rPr lang="en-US" dirty="0" smtClean="0">
                <a:hlinkClick r:id="rId3" action="ppaction://hlinkfile"/>
              </a:rPr>
              <a:t>Data sheet</a:t>
            </a:r>
            <a:endParaRPr lang="en-US" dirty="0" smtClean="0"/>
          </a:p>
          <a:p>
            <a:pPr marL="914400" lvl="1" indent="-514350">
              <a:buFont typeface="+mj-lt"/>
              <a:buAutoNum type="alphaLcPeriod"/>
            </a:pPr>
            <a:r>
              <a:rPr lang="en-US" dirty="0" smtClean="0"/>
              <a:t>View picture of pin layout</a:t>
            </a:r>
          </a:p>
          <a:p>
            <a:pPr marL="1314450" lvl="2" indent="-514350">
              <a:buFont typeface="+mj-lt"/>
              <a:buAutoNum type="arabicPeriod"/>
            </a:pPr>
            <a:r>
              <a:rPr lang="en-US" dirty="0" smtClean="0"/>
              <a:t>Input Output, analog or digital…..NC (no connection)</a:t>
            </a:r>
          </a:p>
          <a:p>
            <a:pPr marL="1314450" lvl="2" indent="-514350">
              <a:buFont typeface="+mj-lt"/>
              <a:buAutoNum type="arabicPeriod"/>
            </a:pPr>
            <a:r>
              <a:rPr lang="en-US" dirty="0" smtClean="0"/>
              <a:t>Current or Voltage</a:t>
            </a:r>
          </a:p>
          <a:p>
            <a:pPr marL="1314450" lvl="2" indent="-514350">
              <a:buFont typeface="+mj-lt"/>
              <a:buAutoNum type="arabicPeriod"/>
            </a:pPr>
            <a:r>
              <a:rPr lang="en-US" dirty="0" smtClean="0"/>
              <a:t>Continuous signal or discrete</a:t>
            </a:r>
          </a:p>
          <a:p>
            <a:pPr marL="1314450" lvl="2" indent="-514350">
              <a:buFont typeface="+mj-lt"/>
              <a:buAutoNum type="arabicPeriod"/>
            </a:pPr>
            <a:r>
              <a:rPr lang="en-US" dirty="0" smtClean="0"/>
              <a:t>Clocking Signals</a:t>
            </a:r>
          </a:p>
          <a:p>
            <a:pPr marL="914400" lvl="1" indent="-514350">
              <a:buFont typeface="+mj-lt"/>
              <a:buAutoNum type="alphaLcPeriod"/>
            </a:pPr>
            <a:r>
              <a:rPr lang="en-US" dirty="0" smtClean="0"/>
              <a:t>Read Brief description</a:t>
            </a:r>
          </a:p>
          <a:p>
            <a:pPr marL="914400" lvl="1" indent="-514350">
              <a:buFont typeface="+mj-lt"/>
              <a:buAutoNum type="alphaLcPeriod"/>
            </a:pPr>
            <a:r>
              <a:rPr lang="en-US" dirty="0" smtClean="0"/>
              <a:t>Read </a:t>
            </a:r>
            <a:r>
              <a:rPr lang="en-US" dirty="0" err="1" smtClean="0"/>
              <a:t>AbsMax</a:t>
            </a:r>
            <a:r>
              <a:rPr lang="en-US" dirty="0" smtClean="0"/>
              <a:t> Section!!</a:t>
            </a:r>
          </a:p>
          <a:p>
            <a:pPr marL="1314450" lvl="2" indent="-514350">
              <a:buFont typeface="+mj-lt"/>
              <a:buAutoNum type="arabicPeriod"/>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Date Placeholder 3"/>
          <p:cNvSpPr>
            <a:spLocks noGrp="1"/>
          </p:cNvSpPr>
          <p:nvPr>
            <p:ph type="dt" sz="quarter" idx="10"/>
          </p:nvPr>
        </p:nvSpPr>
        <p:spPr>
          <a:noFill/>
        </p:spPr>
        <p:txBody>
          <a:bodyPr/>
          <a:lstStyle/>
          <a:p>
            <a:r>
              <a:rPr lang="en-US"/>
              <a:t>© 2000 R. J. Fink</a:t>
            </a:r>
          </a:p>
        </p:txBody>
      </p:sp>
      <p:sp>
        <p:nvSpPr>
          <p:cNvPr id="4099" name="Rectangle 2"/>
          <p:cNvSpPr>
            <a:spLocks noGrp="1" noChangeArrowheads="1"/>
          </p:cNvSpPr>
          <p:nvPr>
            <p:ph type="body" idx="1"/>
          </p:nvPr>
        </p:nvSpPr>
        <p:spPr>
          <a:xfrm>
            <a:off x="685800" y="457200"/>
            <a:ext cx="7772400" cy="5943600"/>
          </a:xfrm>
        </p:spPr>
        <p:txBody>
          <a:bodyPr/>
          <a:lstStyle/>
          <a:p>
            <a:r>
              <a:rPr lang="en-US" smtClean="0"/>
              <a:t>Device Specification Sheet</a:t>
            </a:r>
          </a:p>
          <a:p>
            <a:pPr lvl="1"/>
            <a:r>
              <a:rPr lang="en-US" smtClean="0"/>
              <a:t>Purpose</a:t>
            </a:r>
          </a:p>
          <a:p>
            <a:pPr lvl="2"/>
            <a:r>
              <a:rPr lang="en-US" smtClean="0"/>
              <a:t>Design Specification</a:t>
            </a:r>
          </a:p>
          <a:p>
            <a:pPr lvl="3"/>
            <a:r>
              <a:rPr lang="en-US" smtClean="0"/>
              <a:t>Determine functionality of design</a:t>
            </a:r>
          </a:p>
          <a:p>
            <a:pPr lvl="2"/>
            <a:r>
              <a:rPr lang="en-US" smtClean="0"/>
              <a:t>Test List Generation</a:t>
            </a:r>
          </a:p>
          <a:p>
            <a:pPr lvl="3"/>
            <a:r>
              <a:rPr lang="en-US" smtClean="0"/>
              <a:t>Insure device lives up to spec sheet claims</a:t>
            </a:r>
          </a:p>
          <a:p>
            <a:pPr lvl="2"/>
            <a:r>
              <a:rPr lang="en-US" smtClean="0"/>
              <a:t>Communication</a:t>
            </a:r>
          </a:p>
          <a:p>
            <a:pPr lvl="3"/>
            <a:r>
              <a:rPr lang="en-US" smtClean="0"/>
              <a:t>Verify that device is appropriate for the end application</a:t>
            </a:r>
          </a:p>
          <a:p>
            <a:pPr lvl="2"/>
            <a:r>
              <a:rPr lang="en-US" smtClean="0"/>
              <a:t>Flexible Document</a:t>
            </a:r>
          </a:p>
          <a:p>
            <a:pPr lvl="3"/>
            <a:r>
              <a:rPr lang="en-US" smtClean="0"/>
              <a:t>Ownership - catalog or custom?</a:t>
            </a:r>
          </a:p>
          <a:p>
            <a:pPr lvl="3"/>
            <a:r>
              <a:rPr lang="en-US" smtClean="0"/>
              <a:t>Allows changes to specifications</a:t>
            </a:r>
          </a:p>
          <a:p>
            <a:pPr lvl="3"/>
            <a:r>
              <a:rPr lang="en-US" smtClean="0"/>
              <a:t>Avoid ambiguities</a:t>
            </a:r>
          </a:p>
          <a:p>
            <a:pPr lvl="2"/>
            <a:r>
              <a:rPr lang="en-US" smtClean="0"/>
              <a:t>Late Changes in Specification Sheet Indicates Poor Organization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3"/>
          <p:cNvSpPr>
            <a:spLocks noGrp="1"/>
          </p:cNvSpPr>
          <p:nvPr>
            <p:ph type="dt" sz="quarter" idx="10"/>
          </p:nvPr>
        </p:nvSpPr>
        <p:spPr>
          <a:noFill/>
        </p:spPr>
        <p:txBody>
          <a:bodyPr/>
          <a:lstStyle/>
          <a:p>
            <a:r>
              <a:rPr lang="en-US"/>
              <a:t>© 2000 R. J. Fink</a:t>
            </a:r>
          </a:p>
        </p:txBody>
      </p:sp>
      <p:sp>
        <p:nvSpPr>
          <p:cNvPr id="5123" name="Rectangle 3"/>
          <p:cNvSpPr>
            <a:spLocks noGrp="1" noChangeArrowheads="1"/>
          </p:cNvSpPr>
          <p:nvPr>
            <p:ph type="body" idx="1"/>
          </p:nvPr>
        </p:nvSpPr>
        <p:spPr>
          <a:xfrm>
            <a:off x="685800" y="457200"/>
            <a:ext cx="7772400" cy="5791200"/>
          </a:xfrm>
        </p:spPr>
        <p:txBody>
          <a:bodyPr/>
          <a:lstStyle/>
          <a:p>
            <a:r>
              <a:rPr lang="en-US" smtClean="0"/>
              <a:t>Device Specification Sheet </a:t>
            </a:r>
          </a:p>
          <a:p>
            <a:pPr lvl="1"/>
            <a:r>
              <a:rPr lang="en-US" smtClean="0"/>
              <a:t>Structure</a:t>
            </a:r>
          </a:p>
          <a:p>
            <a:pPr lvl="2"/>
            <a:r>
              <a:rPr lang="en-US" smtClean="0"/>
              <a:t>Feature Summary</a:t>
            </a:r>
          </a:p>
          <a:p>
            <a:pPr lvl="3"/>
            <a:r>
              <a:rPr lang="en-US" smtClean="0"/>
              <a:t>Quick look at functionality of chip </a:t>
            </a:r>
          </a:p>
          <a:p>
            <a:pPr lvl="2"/>
            <a:r>
              <a:rPr lang="en-US" smtClean="0"/>
              <a:t>Principles of Operation</a:t>
            </a:r>
          </a:p>
          <a:p>
            <a:pPr lvl="3"/>
            <a:r>
              <a:rPr lang="en-US" smtClean="0"/>
              <a:t>Detailed device function</a:t>
            </a:r>
          </a:p>
          <a:p>
            <a:pPr lvl="4"/>
            <a:r>
              <a:rPr lang="en-US" smtClean="0"/>
              <a:t>guaranteed by functional or parametric test program</a:t>
            </a:r>
          </a:p>
          <a:p>
            <a:pPr lvl="2"/>
            <a:r>
              <a:rPr lang="en-US" smtClean="0"/>
              <a:t>Absolute Maximum Ratings </a:t>
            </a:r>
          </a:p>
          <a:p>
            <a:pPr lvl="3"/>
            <a:r>
              <a:rPr lang="en-US" smtClean="0"/>
              <a:t>Failure limits of chip</a:t>
            </a:r>
          </a:p>
          <a:p>
            <a:pPr lvl="4"/>
            <a:r>
              <a:rPr lang="en-US" smtClean="0"/>
              <a:t>not critical to a test engineer</a:t>
            </a:r>
          </a:p>
          <a:p>
            <a:pPr lvl="2"/>
            <a:r>
              <a:rPr lang="en-US" smtClean="0"/>
              <a:t>Electrical Specifications</a:t>
            </a:r>
          </a:p>
          <a:p>
            <a:pPr lvl="3"/>
            <a:r>
              <a:rPr lang="en-US" smtClean="0"/>
              <a:t>Core of parametric tests</a:t>
            </a:r>
          </a:p>
          <a:p>
            <a:pPr lvl="3"/>
            <a:r>
              <a:rPr lang="en-US" smtClean="0"/>
              <a:t>Test conditions are listed as notes</a:t>
            </a:r>
          </a:p>
          <a:p>
            <a:pPr lvl="3"/>
            <a:r>
              <a:rPr lang="en-US" smtClean="0"/>
              <a:t>MAX, MIN, TYP, guaranteed by design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a:t>© 2000 R. J. Fink</a:t>
            </a:r>
          </a:p>
        </p:txBody>
      </p:sp>
      <p:sp>
        <p:nvSpPr>
          <p:cNvPr id="6147" name="Rectangle 1027"/>
          <p:cNvSpPr>
            <a:spLocks noGrp="1" noChangeArrowheads="1"/>
          </p:cNvSpPr>
          <p:nvPr>
            <p:ph type="body" idx="1"/>
          </p:nvPr>
        </p:nvSpPr>
        <p:spPr>
          <a:xfrm>
            <a:off x="685800" y="457200"/>
            <a:ext cx="7772400" cy="6019800"/>
          </a:xfrm>
        </p:spPr>
        <p:txBody>
          <a:bodyPr/>
          <a:lstStyle/>
          <a:p>
            <a:r>
              <a:rPr lang="en-US" smtClean="0"/>
              <a:t>Device Specification Sheet </a:t>
            </a:r>
          </a:p>
          <a:p>
            <a:pPr lvl="1"/>
            <a:r>
              <a:rPr lang="en-US" smtClean="0"/>
              <a:t>Structure</a:t>
            </a:r>
          </a:p>
          <a:p>
            <a:pPr lvl="2"/>
            <a:r>
              <a:rPr lang="en-US" smtClean="0"/>
              <a:t>Timing Diagrams</a:t>
            </a:r>
          </a:p>
          <a:p>
            <a:pPr lvl="3"/>
            <a:r>
              <a:rPr lang="en-US" smtClean="0"/>
              <a:t>Critical to test program development</a:t>
            </a:r>
          </a:p>
          <a:p>
            <a:pPr lvl="3"/>
            <a:r>
              <a:rPr lang="en-US" smtClean="0"/>
              <a:t>Manually generated for frequency synchronization </a:t>
            </a:r>
          </a:p>
          <a:p>
            <a:pPr lvl="2"/>
            <a:r>
              <a:rPr lang="en-US" smtClean="0"/>
              <a:t>Application Information</a:t>
            </a:r>
          </a:p>
          <a:p>
            <a:pPr lvl="3"/>
            <a:r>
              <a:rPr lang="en-US" smtClean="0"/>
              <a:t>Aids customer in designing end application</a:t>
            </a:r>
          </a:p>
          <a:p>
            <a:pPr lvl="3"/>
            <a:r>
              <a:rPr lang="en-US" smtClean="0"/>
              <a:t>Functional block diagram</a:t>
            </a:r>
          </a:p>
          <a:p>
            <a:pPr lvl="4"/>
            <a:r>
              <a:rPr lang="en-US" smtClean="0"/>
              <a:t>shows top level representation of device function </a:t>
            </a:r>
          </a:p>
          <a:p>
            <a:pPr lvl="2"/>
            <a:r>
              <a:rPr lang="en-US" smtClean="0"/>
              <a:t>Characterization Data</a:t>
            </a:r>
          </a:p>
          <a:p>
            <a:pPr lvl="3"/>
            <a:r>
              <a:rPr lang="en-US" smtClean="0"/>
              <a:t>Data collected during testing i.e. parameter histograms </a:t>
            </a:r>
          </a:p>
          <a:p>
            <a:pPr lvl="2"/>
            <a:r>
              <a:rPr lang="en-US" smtClean="0"/>
              <a:t>Circuit Schematics / Die Layout</a:t>
            </a:r>
          </a:p>
          <a:p>
            <a:pPr lvl="3"/>
            <a:r>
              <a:rPr lang="en-US" smtClean="0"/>
              <a:t>Device functional pin representation and layout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 MAX</a:t>
            </a:r>
            <a:endParaRPr lang="en-US" dirty="0"/>
          </a:p>
        </p:txBody>
      </p:sp>
      <p:sp>
        <p:nvSpPr>
          <p:cNvPr id="3" name="Content Placeholder 2"/>
          <p:cNvSpPr>
            <a:spLocks noGrp="1"/>
          </p:cNvSpPr>
          <p:nvPr>
            <p:ph idx="1"/>
          </p:nvPr>
        </p:nvSpPr>
        <p:spPr/>
        <p:txBody>
          <a:bodyPr/>
          <a:lstStyle/>
          <a:p>
            <a:pPr algn="ctr">
              <a:buNone/>
            </a:pPr>
            <a:endParaRPr lang="en-US" sz="7200" dirty="0" smtClean="0"/>
          </a:p>
          <a:p>
            <a:pPr algn="ctr">
              <a:buNone/>
            </a:pPr>
            <a:r>
              <a:rPr lang="en-US" sz="7200" dirty="0" smtClean="0"/>
              <a:t>NEVER TEST FOR THIS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Parametric test</a:t>
            </a:r>
            <a:endParaRPr lang="en-US" dirty="0"/>
          </a:p>
        </p:txBody>
      </p:sp>
      <p:sp>
        <p:nvSpPr>
          <p:cNvPr id="3" name="Content Placeholder 2"/>
          <p:cNvSpPr>
            <a:spLocks noGrp="1"/>
          </p:cNvSpPr>
          <p:nvPr>
            <p:ph idx="1"/>
          </p:nvPr>
        </p:nvSpPr>
        <p:spPr/>
        <p:txBody>
          <a:bodyPr/>
          <a:lstStyle/>
          <a:p>
            <a:r>
              <a:rPr lang="en-US" dirty="0" smtClean="0"/>
              <a:t>Industry characterizes a lot </a:t>
            </a:r>
          </a:p>
          <a:p>
            <a:r>
              <a:rPr lang="en-US" dirty="0" smtClean="0"/>
              <a:t>Various measurements appear in the table</a:t>
            </a:r>
          </a:p>
          <a:p>
            <a:r>
              <a:rPr lang="en-US" dirty="0" smtClean="0"/>
              <a:t>For Digital</a:t>
            </a:r>
          </a:p>
          <a:p>
            <a:r>
              <a:rPr lang="en-US" dirty="0" smtClean="0"/>
              <a:t>VDD max and min</a:t>
            </a:r>
          </a:p>
          <a:p>
            <a:r>
              <a:rPr lang="en-US" dirty="0" smtClean="0"/>
              <a:t>VOH VOL VIH VOL</a:t>
            </a:r>
          </a:p>
          <a:p>
            <a:r>
              <a:rPr lang="en-US" dirty="0" smtClean="0"/>
              <a:t>IDDQ IL etc…..</a:t>
            </a:r>
          </a:p>
          <a:p>
            <a:pPr>
              <a:buNone/>
            </a:pPr>
            <a:r>
              <a:rPr lang="en-US" sz="4000" dirty="0" smtClean="0">
                <a:solidFill>
                  <a:srgbClr val="FF0000"/>
                </a:solidFill>
              </a:rPr>
              <a:t>What should we test first???</a:t>
            </a:r>
            <a:endParaRPr lang="en-US" dirty="0" smtClean="0">
              <a:solidFill>
                <a:srgbClr val="FF0000"/>
              </a:solidFill>
            </a:endParaRPr>
          </a:p>
          <a:p>
            <a:endParaRPr lang="en-US"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we should test first?</a:t>
            </a:r>
            <a:endParaRPr lang="en-US" dirty="0"/>
          </a:p>
        </p:txBody>
      </p:sp>
      <p:sp>
        <p:nvSpPr>
          <p:cNvPr id="3" name="Content Placeholder 2"/>
          <p:cNvSpPr>
            <a:spLocks noGrp="1"/>
          </p:cNvSpPr>
          <p:nvPr>
            <p:ph idx="1"/>
          </p:nvPr>
        </p:nvSpPr>
        <p:spPr/>
        <p:txBody>
          <a:bodyPr/>
          <a:lstStyle/>
          <a:p>
            <a:r>
              <a:rPr lang="en-US" dirty="0" smtClean="0"/>
              <a:t>Continuity</a:t>
            </a:r>
          </a:p>
          <a:p>
            <a:pPr lvl="1"/>
            <a:r>
              <a:rPr lang="en-US" dirty="0" smtClean="0"/>
              <a:t>Of chip to Silicon</a:t>
            </a:r>
          </a:p>
          <a:p>
            <a:pPr lvl="1"/>
            <a:r>
              <a:rPr lang="en-US" dirty="0" smtClean="0"/>
              <a:t>Chip to module</a:t>
            </a:r>
          </a:p>
          <a:p>
            <a:pPr lvl="1"/>
            <a:r>
              <a:rPr lang="en-US" dirty="0" smtClean="0"/>
              <a:t>Modules to board</a:t>
            </a:r>
          </a:p>
          <a:p>
            <a:pPr lvl="1"/>
            <a:r>
              <a:rPr lang="en-US" dirty="0" smtClean="0"/>
              <a:t>Board to slots</a:t>
            </a:r>
          </a:p>
          <a:p>
            <a:pPr lvl="1"/>
            <a:r>
              <a:rPr lang="en-US" dirty="0" smtClean="0"/>
              <a:t>Slots to system</a:t>
            </a:r>
          </a:p>
          <a:p>
            <a:pPr lvl="1"/>
            <a:r>
              <a:rPr lang="en-US" dirty="0" smtClean="0"/>
              <a:t>Power supply</a:t>
            </a:r>
          </a:p>
          <a:p>
            <a:r>
              <a:rPr lang="en-US" dirty="0" smtClean="0"/>
              <a:t>May require ID or Flags on your wires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Continuity</a:t>
            </a:r>
            <a:endParaRPr lang="en-US" dirty="0"/>
          </a:p>
        </p:txBody>
      </p:sp>
      <p:sp>
        <p:nvSpPr>
          <p:cNvPr id="3" name="Content Placeholder 2"/>
          <p:cNvSpPr>
            <a:spLocks noGrp="1"/>
          </p:cNvSpPr>
          <p:nvPr>
            <p:ph idx="1"/>
          </p:nvPr>
        </p:nvSpPr>
        <p:spPr/>
        <p:txBody>
          <a:bodyPr/>
          <a:lstStyle/>
          <a:p>
            <a:r>
              <a:rPr lang="en-US" dirty="0" smtClean="0"/>
              <a:t>Testing Continuity of Chip to Silicon???</a:t>
            </a:r>
          </a:p>
          <a:p>
            <a:r>
              <a:rPr lang="en-US" dirty="0" smtClean="0"/>
              <a:t>ESD =	Electrostatic Protection Diode</a:t>
            </a:r>
          </a:p>
          <a:p>
            <a:r>
              <a:rPr lang="en-US" dirty="0" smtClean="0"/>
              <a:t>Not shown in Data sheet!!!</a:t>
            </a:r>
          </a:p>
        </p:txBody>
      </p:sp>
      <p:pic>
        <p:nvPicPr>
          <p:cNvPr id="4" name="Picture 3" descr="diode.jpg"/>
          <p:cNvPicPr>
            <a:picLocks noChangeAspect="1"/>
          </p:cNvPicPr>
          <p:nvPr/>
        </p:nvPicPr>
        <p:blipFill>
          <a:blip r:embed="rId2" cstate="print"/>
          <a:stretch>
            <a:fillRect/>
          </a:stretch>
        </p:blipFill>
        <p:spPr>
          <a:xfrm>
            <a:off x="3200399" y="3335630"/>
            <a:ext cx="4219575" cy="2836570"/>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ate Placeholder 3"/>
          <p:cNvSpPr>
            <a:spLocks noGrp="1"/>
          </p:cNvSpPr>
          <p:nvPr>
            <p:ph type="dt" sz="quarter" idx="10"/>
          </p:nvPr>
        </p:nvSpPr>
        <p:spPr>
          <a:noFill/>
        </p:spPr>
        <p:txBody>
          <a:bodyPr/>
          <a:lstStyle/>
          <a:p>
            <a:r>
              <a:rPr lang="en-US" smtClean="0"/>
              <a:t>© 2000 R. J. Fink</a:t>
            </a:r>
          </a:p>
        </p:txBody>
      </p:sp>
      <p:sp>
        <p:nvSpPr>
          <p:cNvPr id="21507" name="Rectangle 1027"/>
          <p:cNvSpPr>
            <a:spLocks noGrp="1" noChangeArrowheads="1"/>
          </p:cNvSpPr>
          <p:nvPr>
            <p:ph type="body" idx="1"/>
          </p:nvPr>
        </p:nvSpPr>
        <p:spPr>
          <a:xfrm>
            <a:off x="685800" y="609600"/>
            <a:ext cx="7772400" cy="4114800"/>
          </a:xfrm>
        </p:spPr>
        <p:txBody>
          <a:bodyPr/>
          <a:lstStyle/>
          <a:p>
            <a:pPr lvl="1"/>
            <a:r>
              <a:rPr lang="en-US" smtClean="0"/>
              <a:t>Purpose of Continuity Testing</a:t>
            </a:r>
          </a:p>
          <a:p>
            <a:pPr lvl="2"/>
            <a:r>
              <a:rPr lang="en-US" smtClean="0"/>
              <a:t>Electromechanical relays</a:t>
            </a:r>
          </a:p>
        </p:txBody>
      </p:sp>
      <p:grpSp>
        <p:nvGrpSpPr>
          <p:cNvPr id="2" name="Group 1030"/>
          <p:cNvGrpSpPr>
            <a:grpSpLocks/>
          </p:cNvGrpSpPr>
          <p:nvPr/>
        </p:nvGrpSpPr>
        <p:grpSpPr bwMode="auto">
          <a:xfrm>
            <a:off x="990600" y="2286000"/>
            <a:ext cx="7391400" cy="2286000"/>
            <a:chOff x="1944" y="2160"/>
            <a:chExt cx="7632" cy="2736"/>
          </a:xfrm>
        </p:grpSpPr>
        <p:grpSp>
          <p:nvGrpSpPr>
            <p:cNvPr id="3" name="Group 1031"/>
            <p:cNvGrpSpPr>
              <a:grpSpLocks/>
            </p:cNvGrpSpPr>
            <p:nvPr/>
          </p:nvGrpSpPr>
          <p:grpSpPr bwMode="auto">
            <a:xfrm>
              <a:off x="5760" y="2519"/>
              <a:ext cx="864" cy="1152"/>
              <a:chOff x="4680" y="5688"/>
              <a:chExt cx="864" cy="1152"/>
            </a:xfrm>
          </p:grpSpPr>
          <p:sp>
            <p:nvSpPr>
              <p:cNvPr id="21566" name="Oval 1032"/>
              <p:cNvSpPr>
                <a:spLocks noChangeArrowheads="1"/>
              </p:cNvSpPr>
              <p:nvPr/>
            </p:nvSpPr>
            <p:spPr bwMode="auto">
              <a:xfrm>
                <a:off x="4824" y="5904"/>
                <a:ext cx="144" cy="144"/>
              </a:xfrm>
              <a:prstGeom prst="ellipse">
                <a:avLst/>
              </a:prstGeom>
              <a:noFill/>
              <a:ln w="9525">
                <a:solidFill>
                  <a:srgbClr val="000000"/>
                </a:solidFill>
                <a:round/>
                <a:headEnd/>
                <a:tailEnd/>
              </a:ln>
            </p:spPr>
            <p:txBody>
              <a:bodyPr/>
              <a:lstStyle/>
              <a:p>
                <a:endParaRPr lang="en-US"/>
              </a:p>
            </p:txBody>
          </p:sp>
          <p:sp>
            <p:nvSpPr>
              <p:cNvPr id="21567" name="Oval 1033"/>
              <p:cNvSpPr>
                <a:spLocks noChangeArrowheads="1"/>
              </p:cNvSpPr>
              <p:nvPr/>
            </p:nvSpPr>
            <p:spPr bwMode="auto">
              <a:xfrm>
                <a:off x="5256" y="5904"/>
                <a:ext cx="144" cy="144"/>
              </a:xfrm>
              <a:prstGeom prst="ellipse">
                <a:avLst/>
              </a:prstGeom>
              <a:noFill/>
              <a:ln w="9525">
                <a:solidFill>
                  <a:srgbClr val="000000"/>
                </a:solidFill>
                <a:round/>
                <a:headEnd/>
                <a:tailEnd/>
              </a:ln>
            </p:spPr>
            <p:txBody>
              <a:bodyPr/>
              <a:lstStyle/>
              <a:p>
                <a:endParaRPr lang="en-US"/>
              </a:p>
            </p:txBody>
          </p:sp>
          <p:sp>
            <p:nvSpPr>
              <p:cNvPr id="21568" name="Line 1034"/>
              <p:cNvSpPr>
                <a:spLocks noChangeShapeType="1"/>
              </p:cNvSpPr>
              <p:nvPr/>
            </p:nvSpPr>
            <p:spPr bwMode="auto">
              <a:xfrm flipH="1">
                <a:off x="4680" y="5976"/>
                <a:ext cx="144" cy="0"/>
              </a:xfrm>
              <a:prstGeom prst="line">
                <a:avLst/>
              </a:prstGeom>
              <a:noFill/>
              <a:ln w="9525">
                <a:solidFill>
                  <a:srgbClr val="000000"/>
                </a:solidFill>
                <a:round/>
                <a:headEnd/>
                <a:tailEnd/>
              </a:ln>
            </p:spPr>
            <p:txBody>
              <a:bodyPr/>
              <a:lstStyle/>
              <a:p>
                <a:endParaRPr lang="en-US"/>
              </a:p>
            </p:txBody>
          </p:sp>
          <p:sp>
            <p:nvSpPr>
              <p:cNvPr id="21569" name="Line 1035"/>
              <p:cNvSpPr>
                <a:spLocks noChangeShapeType="1"/>
              </p:cNvSpPr>
              <p:nvPr/>
            </p:nvSpPr>
            <p:spPr bwMode="auto">
              <a:xfrm>
                <a:off x="5400" y="5976"/>
                <a:ext cx="144" cy="0"/>
              </a:xfrm>
              <a:prstGeom prst="line">
                <a:avLst/>
              </a:prstGeom>
              <a:noFill/>
              <a:ln w="9525">
                <a:solidFill>
                  <a:srgbClr val="000000"/>
                </a:solidFill>
                <a:round/>
                <a:headEnd/>
                <a:tailEnd/>
              </a:ln>
            </p:spPr>
            <p:txBody>
              <a:bodyPr/>
              <a:lstStyle/>
              <a:p>
                <a:endParaRPr lang="en-US"/>
              </a:p>
            </p:txBody>
          </p:sp>
          <p:sp>
            <p:nvSpPr>
              <p:cNvPr id="21570" name="Line 1036"/>
              <p:cNvSpPr>
                <a:spLocks noChangeShapeType="1"/>
              </p:cNvSpPr>
              <p:nvPr/>
            </p:nvSpPr>
            <p:spPr bwMode="auto">
              <a:xfrm flipV="1">
                <a:off x="4968" y="5760"/>
                <a:ext cx="360" cy="216"/>
              </a:xfrm>
              <a:prstGeom prst="line">
                <a:avLst/>
              </a:prstGeom>
              <a:noFill/>
              <a:ln w="9525">
                <a:solidFill>
                  <a:srgbClr val="000000"/>
                </a:solidFill>
                <a:round/>
                <a:headEnd/>
                <a:tailEnd/>
              </a:ln>
            </p:spPr>
            <p:txBody>
              <a:bodyPr/>
              <a:lstStyle/>
              <a:p>
                <a:endParaRPr lang="en-US"/>
              </a:p>
            </p:txBody>
          </p:sp>
          <p:sp>
            <p:nvSpPr>
              <p:cNvPr id="21571" name="Oval 1037"/>
              <p:cNvSpPr>
                <a:spLocks noChangeArrowheads="1"/>
              </p:cNvSpPr>
              <p:nvPr/>
            </p:nvSpPr>
            <p:spPr bwMode="auto">
              <a:xfrm>
                <a:off x="4824" y="6264"/>
                <a:ext cx="144" cy="144"/>
              </a:xfrm>
              <a:prstGeom prst="ellipse">
                <a:avLst/>
              </a:prstGeom>
              <a:noFill/>
              <a:ln w="9525">
                <a:solidFill>
                  <a:srgbClr val="000000"/>
                </a:solidFill>
                <a:round/>
                <a:headEnd/>
                <a:tailEnd/>
              </a:ln>
            </p:spPr>
            <p:txBody>
              <a:bodyPr/>
              <a:lstStyle/>
              <a:p>
                <a:endParaRPr lang="en-US"/>
              </a:p>
            </p:txBody>
          </p:sp>
          <p:sp>
            <p:nvSpPr>
              <p:cNvPr id="21572" name="Oval 1038"/>
              <p:cNvSpPr>
                <a:spLocks noChangeArrowheads="1"/>
              </p:cNvSpPr>
              <p:nvPr/>
            </p:nvSpPr>
            <p:spPr bwMode="auto">
              <a:xfrm>
                <a:off x="5256" y="6264"/>
                <a:ext cx="144" cy="144"/>
              </a:xfrm>
              <a:prstGeom prst="ellipse">
                <a:avLst/>
              </a:prstGeom>
              <a:noFill/>
              <a:ln w="9525">
                <a:solidFill>
                  <a:srgbClr val="000000"/>
                </a:solidFill>
                <a:round/>
                <a:headEnd/>
                <a:tailEnd/>
              </a:ln>
            </p:spPr>
            <p:txBody>
              <a:bodyPr/>
              <a:lstStyle/>
              <a:p>
                <a:endParaRPr lang="en-US"/>
              </a:p>
            </p:txBody>
          </p:sp>
          <p:sp>
            <p:nvSpPr>
              <p:cNvPr id="21573" name="Line 1039"/>
              <p:cNvSpPr>
                <a:spLocks noChangeShapeType="1"/>
              </p:cNvSpPr>
              <p:nvPr/>
            </p:nvSpPr>
            <p:spPr bwMode="auto">
              <a:xfrm flipH="1">
                <a:off x="4680" y="6336"/>
                <a:ext cx="144" cy="0"/>
              </a:xfrm>
              <a:prstGeom prst="line">
                <a:avLst/>
              </a:prstGeom>
              <a:noFill/>
              <a:ln w="9525">
                <a:solidFill>
                  <a:srgbClr val="000000"/>
                </a:solidFill>
                <a:round/>
                <a:headEnd/>
                <a:tailEnd/>
              </a:ln>
            </p:spPr>
            <p:txBody>
              <a:bodyPr/>
              <a:lstStyle/>
              <a:p>
                <a:endParaRPr lang="en-US"/>
              </a:p>
            </p:txBody>
          </p:sp>
          <p:sp>
            <p:nvSpPr>
              <p:cNvPr id="21574" name="Line 1040"/>
              <p:cNvSpPr>
                <a:spLocks noChangeShapeType="1"/>
              </p:cNvSpPr>
              <p:nvPr/>
            </p:nvSpPr>
            <p:spPr bwMode="auto">
              <a:xfrm>
                <a:off x="5400" y="6336"/>
                <a:ext cx="144" cy="0"/>
              </a:xfrm>
              <a:prstGeom prst="line">
                <a:avLst/>
              </a:prstGeom>
              <a:noFill/>
              <a:ln w="9525">
                <a:solidFill>
                  <a:srgbClr val="000000"/>
                </a:solidFill>
                <a:round/>
                <a:headEnd/>
                <a:tailEnd/>
              </a:ln>
            </p:spPr>
            <p:txBody>
              <a:bodyPr/>
              <a:lstStyle/>
              <a:p>
                <a:endParaRPr lang="en-US"/>
              </a:p>
            </p:txBody>
          </p:sp>
          <p:sp>
            <p:nvSpPr>
              <p:cNvPr id="21575" name="Line 1041"/>
              <p:cNvSpPr>
                <a:spLocks noChangeShapeType="1"/>
              </p:cNvSpPr>
              <p:nvPr/>
            </p:nvSpPr>
            <p:spPr bwMode="auto">
              <a:xfrm flipV="1">
                <a:off x="4968" y="6120"/>
                <a:ext cx="360" cy="216"/>
              </a:xfrm>
              <a:prstGeom prst="line">
                <a:avLst/>
              </a:prstGeom>
              <a:noFill/>
              <a:ln w="9525">
                <a:solidFill>
                  <a:srgbClr val="000000"/>
                </a:solidFill>
                <a:round/>
                <a:headEnd/>
                <a:tailEnd/>
              </a:ln>
            </p:spPr>
            <p:txBody>
              <a:bodyPr/>
              <a:lstStyle/>
              <a:p>
                <a:endParaRPr lang="en-US"/>
              </a:p>
            </p:txBody>
          </p:sp>
          <p:sp>
            <p:nvSpPr>
              <p:cNvPr id="21576" name="Arc 1042"/>
              <p:cNvSpPr>
                <a:spLocks noChangeAspect="1"/>
              </p:cNvSpPr>
              <p:nvPr/>
            </p:nvSpPr>
            <p:spPr bwMode="auto">
              <a:xfrm rot="-5400000">
                <a:off x="4823" y="6623"/>
                <a:ext cx="72" cy="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p:spPr>
            <p:txBody>
              <a:bodyPr/>
              <a:lstStyle/>
              <a:p>
                <a:endParaRPr lang="en-US"/>
              </a:p>
            </p:txBody>
          </p:sp>
          <p:sp>
            <p:nvSpPr>
              <p:cNvPr id="21577" name="Arc 1043"/>
              <p:cNvSpPr>
                <a:spLocks noChangeAspect="1"/>
              </p:cNvSpPr>
              <p:nvPr/>
            </p:nvSpPr>
            <p:spPr bwMode="auto">
              <a:xfrm rot="16200000" flipV="1">
                <a:off x="4895" y="6623"/>
                <a:ext cx="72" cy="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p:spPr>
            <p:txBody>
              <a:bodyPr/>
              <a:lstStyle/>
              <a:p>
                <a:endParaRPr lang="en-US"/>
              </a:p>
            </p:txBody>
          </p:sp>
          <p:sp>
            <p:nvSpPr>
              <p:cNvPr id="21578" name="Arc 1044"/>
              <p:cNvSpPr>
                <a:spLocks noChangeAspect="1"/>
              </p:cNvSpPr>
              <p:nvPr/>
            </p:nvSpPr>
            <p:spPr bwMode="auto">
              <a:xfrm rot="-5400000">
                <a:off x="4967" y="6623"/>
                <a:ext cx="72" cy="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p:spPr>
            <p:txBody>
              <a:bodyPr/>
              <a:lstStyle/>
              <a:p>
                <a:endParaRPr lang="en-US"/>
              </a:p>
            </p:txBody>
          </p:sp>
          <p:sp>
            <p:nvSpPr>
              <p:cNvPr id="21579" name="Arc 1045"/>
              <p:cNvSpPr>
                <a:spLocks noChangeAspect="1"/>
              </p:cNvSpPr>
              <p:nvPr/>
            </p:nvSpPr>
            <p:spPr bwMode="auto">
              <a:xfrm rot="16200000" flipV="1">
                <a:off x="5039" y="6623"/>
                <a:ext cx="72" cy="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p:spPr>
            <p:txBody>
              <a:bodyPr/>
              <a:lstStyle/>
              <a:p>
                <a:endParaRPr lang="en-US"/>
              </a:p>
            </p:txBody>
          </p:sp>
          <p:sp>
            <p:nvSpPr>
              <p:cNvPr id="21580" name="Arc 1046"/>
              <p:cNvSpPr>
                <a:spLocks noChangeAspect="1"/>
              </p:cNvSpPr>
              <p:nvPr/>
            </p:nvSpPr>
            <p:spPr bwMode="auto">
              <a:xfrm rot="-5400000">
                <a:off x="5111" y="6623"/>
                <a:ext cx="72" cy="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p:spPr>
            <p:txBody>
              <a:bodyPr/>
              <a:lstStyle/>
              <a:p>
                <a:endParaRPr lang="en-US"/>
              </a:p>
            </p:txBody>
          </p:sp>
          <p:sp>
            <p:nvSpPr>
              <p:cNvPr id="21581" name="Arc 1047"/>
              <p:cNvSpPr>
                <a:spLocks noChangeAspect="1"/>
              </p:cNvSpPr>
              <p:nvPr/>
            </p:nvSpPr>
            <p:spPr bwMode="auto">
              <a:xfrm rot="16200000" flipV="1">
                <a:off x="5183" y="6623"/>
                <a:ext cx="72" cy="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p:spPr>
            <p:txBody>
              <a:bodyPr/>
              <a:lstStyle/>
              <a:p>
                <a:endParaRPr lang="en-US"/>
              </a:p>
            </p:txBody>
          </p:sp>
          <p:sp>
            <p:nvSpPr>
              <p:cNvPr id="21582" name="Arc 1048"/>
              <p:cNvSpPr>
                <a:spLocks noChangeAspect="1"/>
              </p:cNvSpPr>
              <p:nvPr/>
            </p:nvSpPr>
            <p:spPr bwMode="auto">
              <a:xfrm rot="-5400000">
                <a:off x="5255" y="6623"/>
                <a:ext cx="72" cy="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p:spPr>
            <p:txBody>
              <a:bodyPr/>
              <a:lstStyle/>
              <a:p>
                <a:endParaRPr lang="en-US"/>
              </a:p>
            </p:txBody>
          </p:sp>
          <p:sp>
            <p:nvSpPr>
              <p:cNvPr id="21583" name="Arc 1049"/>
              <p:cNvSpPr>
                <a:spLocks noChangeAspect="1"/>
              </p:cNvSpPr>
              <p:nvPr/>
            </p:nvSpPr>
            <p:spPr bwMode="auto">
              <a:xfrm rot="16200000" flipV="1">
                <a:off x="5327" y="6623"/>
                <a:ext cx="72" cy="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p:spPr>
            <p:txBody>
              <a:bodyPr/>
              <a:lstStyle/>
              <a:p>
                <a:endParaRPr lang="en-US"/>
              </a:p>
            </p:txBody>
          </p:sp>
          <p:sp>
            <p:nvSpPr>
              <p:cNvPr id="21584" name="Line 1050"/>
              <p:cNvSpPr>
                <a:spLocks noChangeAspect="1" noChangeShapeType="1"/>
              </p:cNvSpPr>
              <p:nvPr/>
            </p:nvSpPr>
            <p:spPr bwMode="auto">
              <a:xfrm rot="-5400000">
                <a:off x="5472" y="6622"/>
                <a:ext cx="0" cy="145"/>
              </a:xfrm>
              <a:prstGeom prst="line">
                <a:avLst/>
              </a:prstGeom>
              <a:noFill/>
              <a:ln w="9525">
                <a:solidFill>
                  <a:srgbClr val="000000"/>
                </a:solidFill>
                <a:round/>
                <a:headEnd/>
                <a:tailEnd/>
              </a:ln>
            </p:spPr>
            <p:txBody>
              <a:bodyPr/>
              <a:lstStyle/>
              <a:p>
                <a:endParaRPr lang="en-US"/>
              </a:p>
            </p:txBody>
          </p:sp>
          <p:sp>
            <p:nvSpPr>
              <p:cNvPr id="21585" name="Line 1051"/>
              <p:cNvSpPr>
                <a:spLocks noChangeAspect="1" noChangeShapeType="1"/>
              </p:cNvSpPr>
              <p:nvPr/>
            </p:nvSpPr>
            <p:spPr bwMode="auto">
              <a:xfrm rot="16200000" flipV="1">
                <a:off x="4752" y="6623"/>
                <a:ext cx="0" cy="143"/>
              </a:xfrm>
              <a:prstGeom prst="line">
                <a:avLst/>
              </a:prstGeom>
              <a:noFill/>
              <a:ln w="9525">
                <a:solidFill>
                  <a:srgbClr val="000000"/>
                </a:solidFill>
                <a:round/>
                <a:headEnd/>
                <a:tailEnd/>
              </a:ln>
            </p:spPr>
            <p:txBody>
              <a:bodyPr/>
              <a:lstStyle/>
              <a:p>
                <a:endParaRPr lang="en-US"/>
              </a:p>
            </p:txBody>
          </p:sp>
          <p:sp>
            <p:nvSpPr>
              <p:cNvPr id="21586" name="Rectangle 1052"/>
              <p:cNvSpPr>
                <a:spLocks noChangeArrowheads="1"/>
              </p:cNvSpPr>
              <p:nvPr/>
            </p:nvSpPr>
            <p:spPr bwMode="auto">
              <a:xfrm>
                <a:off x="4752" y="5688"/>
                <a:ext cx="720" cy="1152"/>
              </a:xfrm>
              <a:prstGeom prst="rect">
                <a:avLst/>
              </a:prstGeom>
              <a:noFill/>
              <a:ln w="9525">
                <a:solidFill>
                  <a:srgbClr val="000000"/>
                </a:solidFill>
                <a:prstDash val="dash"/>
                <a:miter lim="800000"/>
                <a:headEnd/>
                <a:tailEnd/>
              </a:ln>
            </p:spPr>
            <p:txBody>
              <a:bodyPr/>
              <a:lstStyle/>
              <a:p>
                <a:endParaRPr lang="en-US"/>
              </a:p>
            </p:txBody>
          </p:sp>
        </p:grpSp>
        <p:grpSp>
          <p:nvGrpSpPr>
            <p:cNvPr id="4" name="Group 1053"/>
            <p:cNvGrpSpPr>
              <a:grpSpLocks/>
            </p:cNvGrpSpPr>
            <p:nvPr/>
          </p:nvGrpSpPr>
          <p:grpSpPr bwMode="auto">
            <a:xfrm>
              <a:off x="3528" y="2879"/>
              <a:ext cx="864" cy="792"/>
              <a:chOff x="3240" y="5832"/>
              <a:chExt cx="864" cy="792"/>
            </a:xfrm>
          </p:grpSpPr>
          <p:sp>
            <p:nvSpPr>
              <p:cNvPr id="21550" name="Oval 1054"/>
              <p:cNvSpPr>
                <a:spLocks noChangeArrowheads="1"/>
              </p:cNvSpPr>
              <p:nvPr/>
            </p:nvSpPr>
            <p:spPr bwMode="auto">
              <a:xfrm>
                <a:off x="3384" y="6048"/>
                <a:ext cx="144" cy="144"/>
              </a:xfrm>
              <a:prstGeom prst="ellipse">
                <a:avLst/>
              </a:prstGeom>
              <a:noFill/>
              <a:ln w="9525">
                <a:solidFill>
                  <a:srgbClr val="000000"/>
                </a:solidFill>
                <a:round/>
                <a:headEnd/>
                <a:tailEnd/>
              </a:ln>
            </p:spPr>
            <p:txBody>
              <a:bodyPr/>
              <a:lstStyle/>
              <a:p>
                <a:endParaRPr lang="en-US"/>
              </a:p>
            </p:txBody>
          </p:sp>
          <p:sp>
            <p:nvSpPr>
              <p:cNvPr id="21551" name="Oval 1055"/>
              <p:cNvSpPr>
                <a:spLocks noChangeArrowheads="1"/>
              </p:cNvSpPr>
              <p:nvPr/>
            </p:nvSpPr>
            <p:spPr bwMode="auto">
              <a:xfrm>
                <a:off x="3816" y="6048"/>
                <a:ext cx="144" cy="144"/>
              </a:xfrm>
              <a:prstGeom prst="ellipse">
                <a:avLst/>
              </a:prstGeom>
              <a:noFill/>
              <a:ln w="9525">
                <a:solidFill>
                  <a:srgbClr val="000000"/>
                </a:solidFill>
                <a:round/>
                <a:headEnd/>
                <a:tailEnd/>
              </a:ln>
            </p:spPr>
            <p:txBody>
              <a:bodyPr/>
              <a:lstStyle/>
              <a:p>
                <a:endParaRPr lang="en-US"/>
              </a:p>
            </p:txBody>
          </p:sp>
          <p:sp>
            <p:nvSpPr>
              <p:cNvPr id="21552" name="Line 1056"/>
              <p:cNvSpPr>
                <a:spLocks noChangeShapeType="1"/>
              </p:cNvSpPr>
              <p:nvPr/>
            </p:nvSpPr>
            <p:spPr bwMode="auto">
              <a:xfrm flipH="1">
                <a:off x="3240" y="6120"/>
                <a:ext cx="144" cy="0"/>
              </a:xfrm>
              <a:prstGeom prst="line">
                <a:avLst/>
              </a:prstGeom>
              <a:noFill/>
              <a:ln w="9525">
                <a:solidFill>
                  <a:srgbClr val="000000"/>
                </a:solidFill>
                <a:round/>
                <a:headEnd/>
                <a:tailEnd/>
              </a:ln>
            </p:spPr>
            <p:txBody>
              <a:bodyPr/>
              <a:lstStyle/>
              <a:p>
                <a:endParaRPr lang="en-US"/>
              </a:p>
            </p:txBody>
          </p:sp>
          <p:sp>
            <p:nvSpPr>
              <p:cNvPr id="21553" name="Line 1057"/>
              <p:cNvSpPr>
                <a:spLocks noChangeShapeType="1"/>
              </p:cNvSpPr>
              <p:nvPr/>
            </p:nvSpPr>
            <p:spPr bwMode="auto">
              <a:xfrm>
                <a:off x="3960" y="6120"/>
                <a:ext cx="144" cy="0"/>
              </a:xfrm>
              <a:prstGeom prst="line">
                <a:avLst/>
              </a:prstGeom>
              <a:noFill/>
              <a:ln w="9525">
                <a:solidFill>
                  <a:srgbClr val="000000"/>
                </a:solidFill>
                <a:round/>
                <a:headEnd/>
                <a:tailEnd/>
              </a:ln>
            </p:spPr>
            <p:txBody>
              <a:bodyPr/>
              <a:lstStyle/>
              <a:p>
                <a:endParaRPr lang="en-US"/>
              </a:p>
            </p:txBody>
          </p:sp>
          <p:sp>
            <p:nvSpPr>
              <p:cNvPr id="21554" name="Line 1058"/>
              <p:cNvSpPr>
                <a:spLocks noChangeShapeType="1"/>
              </p:cNvSpPr>
              <p:nvPr/>
            </p:nvSpPr>
            <p:spPr bwMode="auto">
              <a:xfrm flipV="1">
                <a:off x="3528" y="5904"/>
                <a:ext cx="360" cy="216"/>
              </a:xfrm>
              <a:prstGeom prst="line">
                <a:avLst/>
              </a:prstGeom>
              <a:noFill/>
              <a:ln w="9525">
                <a:solidFill>
                  <a:srgbClr val="000000"/>
                </a:solidFill>
                <a:round/>
                <a:headEnd/>
                <a:tailEnd/>
              </a:ln>
            </p:spPr>
            <p:txBody>
              <a:bodyPr/>
              <a:lstStyle/>
              <a:p>
                <a:endParaRPr lang="en-US"/>
              </a:p>
            </p:txBody>
          </p:sp>
          <p:sp>
            <p:nvSpPr>
              <p:cNvPr id="21555" name="Arc 1059"/>
              <p:cNvSpPr>
                <a:spLocks noChangeAspect="1"/>
              </p:cNvSpPr>
              <p:nvPr/>
            </p:nvSpPr>
            <p:spPr bwMode="auto">
              <a:xfrm rot="-5400000">
                <a:off x="3383" y="6407"/>
                <a:ext cx="72" cy="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p:spPr>
            <p:txBody>
              <a:bodyPr/>
              <a:lstStyle/>
              <a:p>
                <a:endParaRPr lang="en-US"/>
              </a:p>
            </p:txBody>
          </p:sp>
          <p:sp>
            <p:nvSpPr>
              <p:cNvPr id="21556" name="Arc 1060"/>
              <p:cNvSpPr>
                <a:spLocks noChangeAspect="1"/>
              </p:cNvSpPr>
              <p:nvPr/>
            </p:nvSpPr>
            <p:spPr bwMode="auto">
              <a:xfrm rot="16200000" flipV="1">
                <a:off x="3455" y="6407"/>
                <a:ext cx="72" cy="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p:spPr>
            <p:txBody>
              <a:bodyPr/>
              <a:lstStyle/>
              <a:p>
                <a:endParaRPr lang="en-US"/>
              </a:p>
            </p:txBody>
          </p:sp>
          <p:sp>
            <p:nvSpPr>
              <p:cNvPr id="21557" name="Arc 1061"/>
              <p:cNvSpPr>
                <a:spLocks noChangeAspect="1"/>
              </p:cNvSpPr>
              <p:nvPr/>
            </p:nvSpPr>
            <p:spPr bwMode="auto">
              <a:xfrm rot="-5400000">
                <a:off x="3527" y="6407"/>
                <a:ext cx="72" cy="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p:spPr>
            <p:txBody>
              <a:bodyPr/>
              <a:lstStyle/>
              <a:p>
                <a:endParaRPr lang="en-US"/>
              </a:p>
            </p:txBody>
          </p:sp>
          <p:sp>
            <p:nvSpPr>
              <p:cNvPr id="21558" name="Arc 1062"/>
              <p:cNvSpPr>
                <a:spLocks noChangeAspect="1"/>
              </p:cNvSpPr>
              <p:nvPr/>
            </p:nvSpPr>
            <p:spPr bwMode="auto">
              <a:xfrm rot="16200000" flipV="1">
                <a:off x="3599" y="6407"/>
                <a:ext cx="72" cy="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p:spPr>
            <p:txBody>
              <a:bodyPr/>
              <a:lstStyle/>
              <a:p>
                <a:endParaRPr lang="en-US"/>
              </a:p>
            </p:txBody>
          </p:sp>
          <p:sp>
            <p:nvSpPr>
              <p:cNvPr id="21559" name="Arc 1063"/>
              <p:cNvSpPr>
                <a:spLocks noChangeAspect="1"/>
              </p:cNvSpPr>
              <p:nvPr/>
            </p:nvSpPr>
            <p:spPr bwMode="auto">
              <a:xfrm rot="-5400000">
                <a:off x="3671" y="6407"/>
                <a:ext cx="72" cy="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p:spPr>
            <p:txBody>
              <a:bodyPr/>
              <a:lstStyle/>
              <a:p>
                <a:endParaRPr lang="en-US"/>
              </a:p>
            </p:txBody>
          </p:sp>
          <p:sp>
            <p:nvSpPr>
              <p:cNvPr id="21560" name="Arc 1064"/>
              <p:cNvSpPr>
                <a:spLocks noChangeAspect="1"/>
              </p:cNvSpPr>
              <p:nvPr/>
            </p:nvSpPr>
            <p:spPr bwMode="auto">
              <a:xfrm rot="16200000" flipV="1">
                <a:off x="3743" y="6407"/>
                <a:ext cx="72" cy="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p:spPr>
            <p:txBody>
              <a:bodyPr/>
              <a:lstStyle/>
              <a:p>
                <a:endParaRPr lang="en-US"/>
              </a:p>
            </p:txBody>
          </p:sp>
          <p:sp>
            <p:nvSpPr>
              <p:cNvPr id="21561" name="Arc 1065"/>
              <p:cNvSpPr>
                <a:spLocks noChangeAspect="1"/>
              </p:cNvSpPr>
              <p:nvPr/>
            </p:nvSpPr>
            <p:spPr bwMode="auto">
              <a:xfrm rot="-5400000">
                <a:off x="3815" y="6407"/>
                <a:ext cx="72" cy="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p:spPr>
            <p:txBody>
              <a:bodyPr/>
              <a:lstStyle/>
              <a:p>
                <a:endParaRPr lang="en-US"/>
              </a:p>
            </p:txBody>
          </p:sp>
          <p:sp>
            <p:nvSpPr>
              <p:cNvPr id="21562" name="Arc 1066"/>
              <p:cNvSpPr>
                <a:spLocks noChangeAspect="1"/>
              </p:cNvSpPr>
              <p:nvPr/>
            </p:nvSpPr>
            <p:spPr bwMode="auto">
              <a:xfrm rot="16200000" flipV="1">
                <a:off x="3887" y="6407"/>
                <a:ext cx="72" cy="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p:spPr>
            <p:txBody>
              <a:bodyPr/>
              <a:lstStyle/>
              <a:p>
                <a:endParaRPr lang="en-US"/>
              </a:p>
            </p:txBody>
          </p:sp>
          <p:sp>
            <p:nvSpPr>
              <p:cNvPr id="21563" name="Line 1067"/>
              <p:cNvSpPr>
                <a:spLocks noChangeAspect="1" noChangeShapeType="1"/>
              </p:cNvSpPr>
              <p:nvPr/>
            </p:nvSpPr>
            <p:spPr bwMode="auto">
              <a:xfrm rot="-5400000">
                <a:off x="4032" y="6406"/>
                <a:ext cx="0" cy="145"/>
              </a:xfrm>
              <a:prstGeom prst="line">
                <a:avLst/>
              </a:prstGeom>
              <a:noFill/>
              <a:ln w="9525">
                <a:solidFill>
                  <a:srgbClr val="000000"/>
                </a:solidFill>
                <a:round/>
                <a:headEnd/>
                <a:tailEnd/>
              </a:ln>
            </p:spPr>
            <p:txBody>
              <a:bodyPr/>
              <a:lstStyle/>
              <a:p>
                <a:endParaRPr lang="en-US"/>
              </a:p>
            </p:txBody>
          </p:sp>
          <p:sp>
            <p:nvSpPr>
              <p:cNvPr id="21564" name="Line 1068"/>
              <p:cNvSpPr>
                <a:spLocks noChangeAspect="1" noChangeShapeType="1"/>
              </p:cNvSpPr>
              <p:nvPr/>
            </p:nvSpPr>
            <p:spPr bwMode="auto">
              <a:xfrm rot="16200000" flipV="1">
                <a:off x="3312" y="6407"/>
                <a:ext cx="0" cy="143"/>
              </a:xfrm>
              <a:prstGeom prst="line">
                <a:avLst/>
              </a:prstGeom>
              <a:noFill/>
              <a:ln w="9525">
                <a:solidFill>
                  <a:srgbClr val="000000"/>
                </a:solidFill>
                <a:round/>
                <a:headEnd/>
                <a:tailEnd/>
              </a:ln>
            </p:spPr>
            <p:txBody>
              <a:bodyPr/>
              <a:lstStyle/>
              <a:p>
                <a:endParaRPr lang="en-US"/>
              </a:p>
            </p:txBody>
          </p:sp>
          <p:sp>
            <p:nvSpPr>
              <p:cNvPr id="21565" name="Rectangle 1069"/>
              <p:cNvSpPr>
                <a:spLocks noChangeArrowheads="1"/>
              </p:cNvSpPr>
              <p:nvPr/>
            </p:nvSpPr>
            <p:spPr bwMode="auto">
              <a:xfrm>
                <a:off x="3312" y="5832"/>
                <a:ext cx="720" cy="792"/>
              </a:xfrm>
              <a:prstGeom prst="rect">
                <a:avLst/>
              </a:prstGeom>
              <a:noFill/>
              <a:ln w="9525">
                <a:solidFill>
                  <a:srgbClr val="000000"/>
                </a:solidFill>
                <a:prstDash val="dash"/>
                <a:miter lim="800000"/>
                <a:headEnd/>
                <a:tailEnd/>
              </a:ln>
            </p:spPr>
            <p:txBody>
              <a:bodyPr/>
              <a:lstStyle/>
              <a:p>
                <a:endParaRPr lang="en-US"/>
              </a:p>
            </p:txBody>
          </p:sp>
        </p:grpSp>
        <p:grpSp>
          <p:nvGrpSpPr>
            <p:cNvPr id="5" name="Group 1070"/>
            <p:cNvGrpSpPr>
              <a:grpSpLocks/>
            </p:cNvGrpSpPr>
            <p:nvPr/>
          </p:nvGrpSpPr>
          <p:grpSpPr bwMode="auto">
            <a:xfrm>
              <a:off x="8280" y="2160"/>
              <a:ext cx="864" cy="1512"/>
              <a:chOff x="6120" y="5328"/>
              <a:chExt cx="864" cy="1512"/>
            </a:xfrm>
          </p:grpSpPr>
          <p:grpSp>
            <p:nvGrpSpPr>
              <p:cNvPr id="6" name="Group 1071"/>
              <p:cNvGrpSpPr>
                <a:grpSpLocks/>
              </p:cNvGrpSpPr>
              <p:nvPr/>
            </p:nvGrpSpPr>
            <p:grpSpPr bwMode="auto">
              <a:xfrm>
                <a:off x="6696" y="5688"/>
                <a:ext cx="288" cy="144"/>
                <a:chOff x="6696" y="5904"/>
                <a:chExt cx="288" cy="144"/>
              </a:xfrm>
            </p:grpSpPr>
            <p:sp>
              <p:nvSpPr>
                <p:cNvPr id="21548" name="Oval 1072"/>
                <p:cNvSpPr>
                  <a:spLocks noChangeArrowheads="1"/>
                </p:cNvSpPr>
                <p:nvPr/>
              </p:nvSpPr>
              <p:spPr bwMode="auto">
                <a:xfrm>
                  <a:off x="6696" y="5904"/>
                  <a:ext cx="144" cy="144"/>
                </a:xfrm>
                <a:prstGeom prst="ellipse">
                  <a:avLst/>
                </a:prstGeom>
                <a:noFill/>
                <a:ln w="9525">
                  <a:solidFill>
                    <a:srgbClr val="000000"/>
                  </a:solidFill>
                  <a:round/>
                  <a:headEnd/>
                  <a:tailEnd/>
                </a:ln>
              </p:spPr>
              <p:txBody>
                <a:bodyPr/>
                <a:lstStyle/>
                <a:p>
                  <a:endParaRPr lang="en-US"/>
                </a:p>
              </p:txBody>
            </p:sp>
            <p:sp>
              <p:nvSpPr>
                <p:cNvPr id="21549" name="Line 1073"/>
                <p:cNvSpPr>
                  <a:spLocks noChangeShapeType="1"/>
                </p:cNvSpPr>
                <p:nvPr/>
              </p:nvSpPr>
              <p:spPr bwMode="auto">
                <a:xfrm>
                  <a:off x="6840" y="5976"/>
                  <a:ext cx="144" cy="0"/>
                </a:xfrm>
                <a:prstGeom prst="line">
                  <a:avLst/>
                </a:prstGeom>
                <a:noFill/>
                <a:ln w="9525">
                  <a:solidFill>
                    <a:srgbClr val="000000"/>
                  </a:solidFill>
                  <a:round/>
                  <a:headEnd/>
                  <a:tailEnd/>
                </a:ln>
              </p:spPr>
              <p:txBody>
                <a:bodyPr/>
                <a:lstStyle/>
                <a:p>
                  <a:endParaRPr lang="en-US"/>
                </a:p>
              </p:txBody>
            </p:sp>
          </p:grpSp>
          <p:grpSp>
            <p:nvGrpSpPr>
              <p:cNvPr id="7" name="Group 1074"/>
              <p:cNvGrpSpPr>
                <a:grpSpLocks/>
              </p:cNvGrpSpPr>
              <p:nvPr/>
            </p:nvGrpSpPr>
            <p:grpSpPr bwMode="auto">
              <a:xfrm>
                <a:off x="6120" y="5544"/>
                <a:ext cx="648" cy="288"/>
                <a:chOff x="6120" y="5760"/>
                <a:chExt cx="648" cy="288"/>
              </a:xfrm>
            </p:grpSpPr>
            <p:sp>
              <p:nvSpPr>
                <p:cNvPr id="21545" name="Oval 1075"/>
                <p:cNvSpPr>
                  <a:spLocks noChangeArrowheads="1"/>
                </p:cNvSpPr>
                <p:nvPr/>
              </p:nvSpPr>
              <p:spPr bwMode="auto">
                <a:xfrm>
                  <a:off x="6264" y="5904"/>
                  <a:ext cx="144" cy="144"/>
                </a:xfrm>
                <a:prstGeom prst="ellipse">
                  <a:avLst/>
                </a:prstGeom>
                <a:noFill/>
                <a:ln w="9525">
                  <a:solidFill>
                    <a:srgbClr val="000000"/>
                  </a:solidFill>
                  <a:round/>
                  <a:headEnd/>
                  <a:tailEnd/>
                </a:ln>
              </p:spPr>
              <p:txBody>
                <a:bodyPr/>
                <a:lstStyle/>
                <a:p>
                  <a:endParaRPr lang="en-US"/>
                </a:p>
              </p:txBody>
            </p:sp>
            <p:sp>
              <p:nvSpPr>
                <p:cNvPr id="21546" name="Line 1076"/>
                <p:cNvSpPr>
                  <a:spLocks noChangeShapeType="1"/>
                </p:cNvSpPr>
                <p:nvPr/>
              </p:nvSpPr>
              <p:spPr bwMode="auto">
                <a:xfrm flipH="1">
                  <a:off x="6120" y="5976"/>
                  <a:ext cx="144" cy="0"/>
                </a:xfrm>
                <a:prstGeom prst="line">
                  <a:avLst/>
                </a:prstGeom>
                <a:noFill/>
                <a:ln w="9525">
                  <a:solidFill>
                    <a:srgbClr val="000000"/>
                  </a:solidFill>
                  <a:round/>
                  <a:headEnd/>
                  <a:tailEnd/>
                </a:ln>
              </p:spPr>
              <p:txBody>
                <a:bodyPr/>
                <a:lstStyle/>
                <a:p>
                  <a:endParaRPr lang="en-US"/>
                </a:p>
              </p:txBody>
            </p:sp>
            <p:sp>
              <p:nvSpPr>
                <p:cNvPr id="21547" name="Line 1077"/>
                <p:cNvSpPr>
                  <a:spLocks noChangeShapeType="1"/>
                </p:cNvSpPr>
                <p:nvPr/>
              </p:nvSpPr>
              <p:spPr bwMode="auto">
                <a:xfrm flipV="1">
                  <a:off x="6408" y="5760"/>
                  <a:ext cx="360" cy="216"/>
                </a:xfrm>
                <a:prstGeom prst="line">
                  <a:avLst/>
                </a:prstGeom>
                <a:noFill/>
                <a:ln w="9525">
                  <a:solidFill>
                    <a:srgbClr val="000000"/>
                  </a:solidFill>
                  <a:round/>
                  <a:headEnd/>
                  <a:tailEnd/>
                </a:ln>
              </p:spPr>
              <p:txBody>
                <a:bodyPr/>
                <a:lstStyle/>
                <a:p>
                  <a:endParaRPr lang="en-US"/>
                </a:p>
              </p:txBody>
            </p:sp>
          </p:grpSp>
          <p:sp>
            <p:nvSpPr>
              <p:cNvPr id="21523" name="Oval 1078"/>
              <p:cNvSpPr>
                <a:spLocks noChangeArrowheads="1"/>
              </p:cNvSpPr>
              <p:nvPr/>
            </p:nvSpPr>
            <p:spPr bwMode="auto">
              <a:xfrm>
                <a:off x="6264" y="6264"/>
                <a:ext cx="144" cy="144"/>
              </a:xfrm>
              <a:prstGeom prst="ellipse">
                <a:avLst/>
              </a:prstGeom>
              <a:noFill/>
              <a:ln w="9525">
                <a:solidFill>
                  <a:srgbClr val="000000"/>
                </a:solidFill>
                <a:round/>
                <a:headEnd/>
                <a:tailEnd/>
              </a:ln>
            </p:spPr>
            <p:txBody>
              <a:bodyPr/>
              <a:lstStyle/>
              <a:p>
                <a:endParaRPr lang="en-US"/>
              </a:p>
            </p:txBody>
          </p:sp>
          <p:sp>
            <p:nvSpPr>
              <p:cNvPr id="21524" name="Oval 1079"/>
              <p:cNvSpPr>
                <a:spLocks noChangeArrowheads="1"/>
              </p:cNvSpPr>
              <p:nvPr/>
            </p:nvSpPr>
            <p:spPr bwMode="auto">
              <a:xfrm>
                <a:off x="6696" y="6264"/>
                <a:ext cx="144" cy="144"/>
              </a:xfrm>
              <a:prstGeom prst="ellipse">
                <a:avLst/>
              </a:prstGeom>
              <a:noFill/>
              <a:ln w="9525">
                <a:solidFill>
                  <a:srgbClr val="000000"/>
                </a:solidFill>
                <a:round/>
                <a:headEnd/>
                <a:tailEnd/>
              </a:ln>
            </p:spPr>
            <p:txBody>
              <a:bodyPr/>
              <a:lstStyle/>
              <a:p>
                <a:endParaRPr lang="en-US"/>
              </a:p>
            </p:txBody>
          </p:sp>
          <p:sp>
            <p:nvSpPr>
              <p:cNvPr id="21525" name="Line 1080"/>
              <p:cNvSpPr>
                <a:spLocks noChangeShapeType="1"/>
              </p:cNvSpPr>
              <p:nvPr/>
            </p:nvSpPr>
            <p:spPr bwMode="auto">
              <a:xfrm flipH="1">
                <a:off x="6120" y="6336"/>
                <a:ext cx="144" cy="0"/>
              </a:xfrm>
              <a:prstGeom prst="line">
                <a:avLst/>
              </a:prstGeom>
              <a:noFill/>
              <a:ln w="9525">
                <a:solidFill>
                  <a:srgbClr val="000000"/>
                </a:solidFill>
                <a:round/>
                <a:headEnd/>
                <a:tailEnd/>
              </a:ln>
            </p:spPr>
            <p:txBody>
              <a:bodyPr/>
              <a:lstStyle/>
              <a:p>
                <a:endParaRPr lang="en-US"/>
              </a:p>
            </p:txBody>
          </p:sp>
          <p:sp>
            <p:nvSpPr>
              <p:cNvPr id="21526" name="Line 1081"/>
              <p:cNvSpPr>
                <a:spLocks noChangeShapeType="1"/>
              </p:cNvSpPr>
              <p:nvPr/>
            </p:nvSpPr>
            <p:spPr bwMode="auto">
              <a:xfrm>
                <a:off x="6840" y="6336"/>
                <a:ext cx="144" cy="0"/>
              </a:xfrm>
              <a:prstGeom prst="line">
                <a:avLst/>
              </a:prstGeom>
              <a:noFill/>
              <a:ln w="9525">
                <a:solidFill>
                  <a:srgbClr val="000000"/>
                </a:solidFill>
                <a:round/>
                <a:headEnd/>
                <a:tailEnd/>
              </a:ln>
            </p:spPr>
            <p:txBody>
              <a:bodyPr/>
              <a:lstStyle/>
              <a:p>
                <a:endParaRPr lang="en-US"/>
              </a:p>
            </p:txBody>
          </p:sp>
          <p:sp>
            <p:nvSpPr>
              <p:cNvPr id="21527" name="Line 1082"/>
              <p:cNvSpPr>
                <a:spLocks noChangeShapeType="1"/>
              </p:cNvSpPr>
              <p:nvPr/>
            </p:nvSpPr>
            <p:spPr bwMode="auto">
              <a:xfrm flipV="1">
                <a:off x="6408" y="6120"/>
                <a:ext cx="360" cy="216"/>
              </a:xfrm>
              <a:prstGeom prst="line">
                <a:avLst/>
              </a:prstGeom>
              <a:noFill/>
              <a:ln w="9525">
                <a:solidFill>
                  <a:srgbClr val="000000"/>
                </a:solidFill>
                <a:round/>
                <a:headEnd/>
                <a:tailEnd/>
              </a:ln>
            </p:spPr>
            <p:txBody>
              <a:bodyPr/>
              <a:lstStyle/>
              <a:p>
                <a:endParaRPr lang="en-US"/>
              </a:p>
            </p:txBody>
          </p:sp>
          <p:sp>
            <p:nvSpPr>
              <p:cNvPr id="21528" name="Arc 1083"/>
              <p:cNvSpPr>
                <a:spLocks noChangeAspect="1"/>
              </p:cNvSpPr>
              <p:nvPr/>
            </p:nvSpPr>
            <p:spPr bwMode="auto">
              <a:xfrm rot="-5400000">
                <a:off x="6263" y="6623"/>
                <a:ext cx="72" cy="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p:spPr>
            <p:txBody>
              <a:bodyPr/>
              <a:lstStyle/>
              <a:p>
                <a:endParaRPr lang="en-US"/>
              </a:p>
            </p:txBody>
          </p:sp>
          <p:sp>
            <p:nvSpPr>
              <p:cNvPr id="21529" name="Arc 1084"/>
              <p:cNvSpPr>
                <a:spLocks noChangeAspect="1"/>
              </p:cNvSpPr>
              <p:nvPr/>
            </p:nvSpPr>
            <p:spPr bwMode="auto">
              <a:xfrm rot="16200000" flipV="1">
                <a:off x="6335" y="6623"/>
                <a:ext cx="72" cy="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p:spPr>
            <p:txBody>
              <a:bodyPr/>
              <a:lstStyle/>
              <a:p>
                <a:endParaRPr lang="en-US"/>
              </a:p>
            </p:txBody>
          </p:sp>
          <p:sp>
            <p:nvSpPr>
              <p:cNvPr id="21530" name="Arc 1085"/>
              <p:cNvSpPr>
                <a:spLocks noChangeAspect="1"/>
              </p:cNvSpPr>
              <p:nvPr/>
            </p:nvSpPr>
            <p:spPr bwMode="auto">
              <a:xfrm rot="-5400000">
                <a:off x="6407" y="6623"/>
                <a:ext cx="72" cy="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p:spPr>
            <p:txBody>
              <a:bodyPr/>
              <a:lstStyle/>
              <a:p>
                <a:endParaRPr lang="en-US"/>
              </a:p>
            </p:txBody>
          </p:sp>
          <p:sp>
            <p:nvSpPr>
              <p:cNvPr id="21531" name="Arc 1086"/>
              <p:cNvSpPr>
                <a:spLocks noChangeAspect="1"/>
              </p:cNvSpPr>
              <p:nvPr/>
            </p:nvSpPr>
            <p:spPr bwMode="auto">
              <a:xfrm rot="16200000" flipV="1">
                <a:off x="6479" y="6623"/>
                <a:ext cx="72" cy="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p:spPr>
            <p:txBody>
              <a:bodyPr/>
              <a:lstStyle/>
              <a:p>
                <a:endParaRPr lang="en-US"/>
              </a:p>
            </p:txBody>
          </p:sp>
          <p:sp>
            <p:nvSpPr>
              <p:cNvPr id="21532" name="Arc 1087"/>
              <p:cNvSpPr>
                <a:spLocks noChangeAspect="1"/>
              </p:cNvSpPr>
              <p:nvPr/>
            </p:nvSpPr>
            <p:spPr bwMode="auto">
              <a:xfrm rot="-5400000">
                <a:off x="6551" y="6623"/>
                <a:ext cx="72" cy="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p:spPr>
            <p:txBody>
              <a:bodyPr/>
              <a:lstStyle/>
              <a:p>
                <a:endParaRPr lang="en-US"/>
              </a:p>
            </p:txBody>
          </p:sp>
          <p:sp>
            <p:nvSpPr>
              <p:cNvPr id="21533" name="Arc 1088"/>
              <p:cNvSpPr>
                <a:spLocks noChangeAspect="1"/>
              </p:cNvSpPr>
              <p:nvPr/>
            </p:nvSpPr>
            <p:spPr bwMode="auto">
              <a:xfrm rot="16200000" flipV="1">
                <a:off x="6623" y="6623"/>
                <a:ext cx="72" cy="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p:spPr>
            <p:txBody>
              <a:bodyPr/>
              <a:lstStyle/>
              <a:p>
                <a:endParaRPr lang="en-US"/>
              </a:p>
            </p:txBody>
          </p:sp>
          <p:sp>
            <p:nvSpPr>
              <p:cNvPr id="21534" name="Arc 1089"/>
              <p:cNvSpPr>
                <a:spLocks noChangeAspect="1"/>
              </p:cNvSpPr>
              <p:nvPr/>
            </p:nvSpPr>
            <p:spPr bwMode="auto">
              <a:xfrm rot="-5400000">
                <a:off x="6695" y="6623"/>
                <a:ext cx="72" cy="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p:spPr>
            <p:txBody>
              <a:bodyPr/>
              <a:lstStyle/>
              <a:p>
                <a:endParaRPr lang="en-US"/>
              </a:p>
            </p:txBody>
          </p:sp>
          <p:sp>
            <p:nvSpPr>
              <p:cNvPr id="21535" name="Arc 1090"/>
              <p:cNvSpPr>
                <a:spLocks noChangeAspect="1"/>
              </p:cNvSpPr>
              <p:nvPr/>
            </p:nvSpPr>
            <p:spPr bwMode="auto">
              <a:xfrm rot="16200000" flipV="1">
                <a:off x="6767" y="6623"/>
                <a:ext cx="72" cy="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p:spPr>
            <p:txBody>
              <a:bodyPr/>
              <a:lstStyle/>
              <a:p>
                <a:endParaRPr lang="en-US"/>
              </a:p>
            </p:txBody>
          </p:sp>
          <p:sp>
            <p:nvSpPr>
              <p:cNvPr id="21536" name="Line 1091"/>
              <p:cNvSpPr>
                <a:spLocks noChangeAspect="1" noChangeShapeType="1"/>
              </p:cNvSpPr>
              <p:nvPr/>
            </p:nvSpPr>
            <p:spPr bwMode="auto">
              <a:xfrm rot="-5400000">
                <a:off x="6912" y="6622"/>
                <a:ext cx="0" cy="145"/>
              </a:xfrm>
              <a:prstGeom prst="line">
                <a:avLst/>
              </a:prstGeom>
              <a:noFill/>
              <a:ln w="9525">
                <a:solidFill>
                  <a:srgbClr val="000000"/>
                </a:solidFill>
                <a:round/>
                <a:headEnd/>
                <a:tailEnd/>
              </a:ln>
            </p:spPr>
            <p:txBody>
              <a:bodyPr/>
              <a:lstStyle/>
              <a:p>
                <a:endParaRPr lang="en-US"/>
              </a:p>
            </p:txBody>
          </p:sp>
          <p:sp>
            <p:nvSpPr>
              <p:cNvPr id="21537" name="Line 1092"/>
              <p:cNvSpPr>
                <a:spLocks noChangeAspect="1" noChangeShapeType="1"/>
              </p:cNvSpPr>
              <p:nvPr/>
            </p:nvSpPr>
            <p:spPr bwMode="auto">
              <a:xfrm rot="16200000" flipV="1">
                <a:off x="6192" y="6623"/>
                <a:ext cx="0" cy="143"/>
              </a:xfrm>
              <a:prstGeom prst="line">
                <a:avLst/>
              </a:prstGeom>
              <a:noFill/>
              <a:ln w="9525">
                <a:solidFill>
                  <a:srgbClr val="000000"/>
                </a:solidFill>
                <a:round/>
                <a:headEnd/>
                <a:tailEnd/>
              </a:ln>
            </p:spPr>
            <p:txBody>
              <a:bodyPr/>
              <a:lstStyle/>
              <a:p>
                <a:endParaRPr lang="en-US"/>
              </a:p>
            </p:txBody>
          </p:sp>
          <p:sp>
            <p:nvSpPr>
              <p:cNvPr id="21538" name="Rectangle 1093"/>
              <p:cNvSpPr>
                <a:spLocks noChangeArrowheads="1"/>
              </p:cNvSpPr>
              <p:nvPr/>
            </p:nvSpPr>
            <p:spPr bwMode="auto">
              <a:xfrm>
                <a:off x="6192" y="5328"/>
                <a:ext cx="720" cy="1512"/>
              </a:xfrm>
              <a:prstGeom prst="rect">
                <a:avLst/>
              </a:prstGeom>
              <a:noFill/>
              <a:ln w="9525">
                <a:solidFill>
                  <a:srgbClr val="000000"/>
                </a:solidFill>
                <a:prstDash val="dash"/>
                <a:miter lim="800000"/>
                <a:headEnd/>
                <a:tailEnd/>
              </a:ln>
            </p:spPr>
            <p:txBody>
              <a:bodyPr/>
              <a:lstStyle/>
              <a:p>
                <a:endParaRPr lang="en-US"/>
              </a:p>
            </p:txBody>
          </p:sp>
          <p:grpSp>
            <p:nvGrpSpPr>
              <p:cNvPr id="8" name="Group 1094"/>
              <p:cNvGrpSpPr>
                <a:grpSpLocks/>
              </p:cNvGrpSpPr>
              <p:nvPr/>
            </p:nvGrpSpPr>
            <p:grpSpPr bwMode="auto">
              <a:xfrm>
                <a:off x="6696" y="5976"/>
                <a:ext cx="288" cy="144"/>
                <a:chOff x="6696" y="5904"/>
                <a:chExt cx="288" cy="144"/>
              </a:xfrm>
            </p:grpSpPr>
            <p:sp>
              <p:nvSpPr>
                <p:cNvPr id="21543" name="Oval 1095"/>
                <p:cNvSpPr>
                  <a:spLocks noChangeArrowheads="1"/>
                </p:cNvSpPr>
                <p:nvPr/>
              </p:nvSpPr>
              <p:spPr bwMode="auto">
                <a:xfrm>
                  <a:off x="6696" y="5904"/>
                  <a:ext cx="144" cy="144"/>
                </a:xfrm>
                <a:prstGeom prst="ellipse">
                  <a:avLst/>
                </a:prstGeom>
                <a:noFill/>
                <a:ln w="9525">
                  <a:solidFill>
                    <a:srgbClr val="000000"/>
                  </a:solidFill>
                  <a:round/>
                  <a:headEnd/>
                  <a:tailEnd/>
                </a:ln>
              </p:spPr>
              <p:txBody>
                <a:bodyPr/>
                <a:lstStyle/>
                <a:p>
                  <a:endParaRPr lang="en-US"/>
                </a:p>
              </p:txBody>
            </p:sp>
            <p:sp>
              <p:nvSpPr>
                <p:cNvPr id="21544" name="Line 1096"/>
                <p:cNvSpPr>
                  <a:spLocks noChangeShapeType="1"/>
                </p:cNvSpPr>
                <p:nvPr/>
              </p:nvSpPr>
              <p:spPr bwMode="auto">
                <a:xfrm>
                  <a:off x="6840" y="5976"/>
                  <a:ext cx="144" cy="0"/>
                </a:xfrm>
                <a:prstGeom prst="line">
                  <a:avLst/>
                </a:prstGeom>
                <a:noFill/>
                <a:ln w="9525">
                  <a:solidFill>
                    <a:srgbClr val="000000"/>
                  </a:solidFill>
                  <a:round/>
                  <a:headEnd/>
                  <a:tailEnd/>
                </a:ln>
              </p:spPr>
              <p:txBody>
                <a:bodyPr/>
                <a:lstStyle/>
                <a:p>
                  <a:endParaRPr lang="en-US"/>
                </a:p>
              </p:txBody>
            </p:sp>
          </p:grpSp>
          <p:grpSp>
            <p:nvGrpSpPr>
              <p:cNvPr id="9" name="Group 1097"/>
              <p:cNvGrpSpPr>
                <a:grpSpLocks/>
              </p:cNvGrpSpPr>
              <p:nvPr/>
            </p:nvGrpSpPr>
            <p:grpSpPr bwMode="auto">
              <a:xfrm>
                <a:off x="6696" y="5400"/>
                <a:ext cx="288" cy="144"/>
                <a:chOff x="6696" y="5904"/>
                <a:chExt cx="288" cy="144"/>
              </a:xfrm>
            </p:grpSpPr>
            <p:sp>
              <p:nvSpPr>
                <p:cNvPr id="21541" name="Oval 1098"/>
                <p:cNvSpPr>
                  <a:spLocks noChangeArrowheads="1"/>
                </p:cNvSpPr>
                <p:nvPr/>
              </p:nvSpPr>
              <p:spPr bwMode="auto">
                <a:xfrm>
                  <a:off x="6696" y="5904"/>
                  <a:ext cx="144" cy="144"/>
                </a:xfrm>
                <a:prstGeom prst="ellipse">
                  <a:avLst/>
                </a:prstGeom>
                <a:noFill/>
                <a:ln w="9525">
                  <a:solidFill>
                    <a:srgbClr val="000000"/>
                  </a:solidFill>
                  <a:round/>
                  <a:headEnd/>
                  <a:tailEnd/>
                </a:ln>
              </p:spPr>
              <p:txBody>
                <a:bodyPr/>
                <a:lstStyle/>
                <a:p>
                  <a:endParaRPr lang="en-US"/>
                </a:p>
              </p:txBody>
            </p:sp>
            <p:sp>
              <p:nvSpPr>
                <p:cNvPr id="21542" name="Line 1099"/>
                <p:cNvSpPr>
                  <a:spLocks noChangeShapeType="1"/>
                </p:cNvSpPr>
                <p:nvPr/>
              </p:nvSpPr>
              <p:spPr bwMode="auto">
                <a:xfrm>
                  <a:off x="6840" y="5976"/>
                  <a:ext cx="144" cy="0"/>
                </a:xfrm>
                <a:prstGeom prst="line">
                  <a:avLst/>
                </a:prstGeom>
                <a:noFill/>
                <a:ln w="9525">
                  <a:solidFill>
                    <a:srgbClr val="000000"/>
                  </a:solidFill>
                  <a:round/>
                  <a:headEnd/>
                  <a:tailEnd/>
                </a:ln>
              </p:spPr>
              <p:txBody>
                <a:bodyPr/>
                <a:lstStyle/>
                <a:p>
                  <a:endParaRPr lang="en-US"/>
                </a:p>
              </p:txBody>
            </p:sp>
          </p:grpSp>
        </p:grpSp>
        <p:sp>
          <p:nvSpPr>
            <p:cNvPr id="21512" name="Text Box 1100"/>
            <p:cNvSpPr txBox="1">
              <a:spLocks noChangeArrowheads="1"/>
            </p:cNvSpPr>
            <p:nvPr/>
          </p:nvSpPr>
          <p:spPr bwMode="auto">
            <a:xfrm>
              <a:off x="3096" y="3816"/>
              <a:ext cx="1800" cy="1080"/>
            </a:xfrm>
            <a:prstGeom prst="rect">
              <a:avLst/>
            </a:prstGeom>
            <a:noFill/>
            <a:ln w="9525">
              <a:noFill/>
              <a:miter lim="800000"/>
              <a:headEnd/>
              <a:tailEnd/>
            </a:ln>
          </p:spPr>
          <p:txBody>
            <a:bodyPr/>
            <a:lstStyle/>
            <a:p>
              <a:pPr algn="ctr"/>
              <a:r>
                <a:rPr lang="en-US" sz="1800">
                  <a:latin typeface="Arial" charset="0"/>
                </a:rPr>
                <a:t>Sinlge Pole,</a:t>
              </a:r>
            </a:p>
            <a:p>
              <a:pPr algn="ctr"/>
              <a:r>
                <a:rPr lang="en-US" sz="1800">
                  <a:latin typeface="Arial" charset="0"/>
                </a:rPr>
                <a:t>Single Throw</a:t>
              </a:r>
            </a:p>
            <a:p>
              <a:pPr algn="ctr"/>
              <a:r>
                <a:rPr lang="en-US" sz="1800">
                  <a:latin typeface="Arial" charset="0"/>
                </a:rPr>
                <a:t>(SPST)</a:t>
              </a:r>
            </a:p>
          </p:txBody>
        </p:sp>
        <p:sp>
          <p:nvSpPr>
            <p:cNvPr id="21513" name="Text Box 1101"/>
            <p:cNvSpPr txBox="1">
              <a:spLocks noChangeArrowheads="1"/>
            </p:cNvSpPr>
            <p:nvPr/>
          </p:nvSpPr>
          <p:spPr bwMode="auto">
            <a:xfrm>
              <a:off x="5328" y="3816"/>
              <a:ext cx="1800" cy="1080"/>
            </a:xfrm>
            <a:prstGeom prst="rect">
              <a:avLst/>
            </a:prstGeom>
            <a:noFill/>
            <a:ln w="9525">
              <a:noFill/>
              <a:miter lim="800000"/>
              <a:headEnd/>
              <a:tailEnd/>
            </a:ln>
          </p:spPr>
          <p:txBody>
            <a:bodyPr/>
            <a:lstStyle/>
            <a:p>
              <a:pPr algn="ctr"/>
              <a:r>
                <a:rPr lang="en-US" sz="1800">
                  <a:latin typeface="Arial" charset="0"/>
                </a:rPr>
                <a:t>Sinlge Pole,</a:t>
              </a:r>
            </a:p>
            <a:p>
              <a:pPr algn="ctr"/>
              <a:r>
                <a:rPr lang="en-US" sz="1800">
                  <a:latin typeface="Arial" charset="0"/>
                </a:rPr>
                <a:t>Double Throw</a:t>
              </a:r>
            </a:p>
            <a:p>
              <a:pPr algn="ctr"/>
              <a:r>
                <a:rPr lang="en-US" sz="1800">
                  <a:latin typeface="Arial" charset="0"/>
                </a:rPr>
                <a:t>(SPDT)</a:t>
              </a:r>
            </a:p>
          </p:txBody>
        </p:sp>
        <p:sp>
          <p:nvSpPr>
            <p:cNvPr id="21514" name="Text Box 1102"/>
            <p:cNvSpPr txBox="1">
              <a:spLocks noChangeArrowheads="1"/>
            </p:cNvSpPr>
            <p:nvPr/>
          </p:nvSpPr>
          <p:spPr bwMode="auto">
            <a:xfrm>
              <a:off x="7776" y="3816"/>
              <a:ext cx="1800" cy="1080"/>
            </a:xfrm>
            <a:prstGeom prst="rect">
              <a:avLst/>
            </a:prstGeom>
            <a:noFill/>
            <a:ln w="9525">
              <a:noFill/>
              <a:miter lim="800000"/>
              <a:headEnd/>
              <a:tailEnd/>
            </a:ln>
          </p:spPr>
          <p:txBody>
            <a:bodyPr/>
            <a:lstStyle/>
            <a:p>
              <a:pPr algn="ctr"/>
              <a:r>
                <a:rPr lang="en-US" sz="1800">
                  <a:latin typeface="Arial" charset="0"/>
                </a:rPr>
                <a:t>Double Pole,</a:t>
              </a:r>
            </a:p>
            <a:p>
              <a:pPr algn="ctr"/>
              <a:r>
                <a:rPr lang="en-US" sz="1800">
                  <a:latin typeface="Arial" charset="0"/>
                </a:rPr>
                <a:t>Double Throw</a:t>
              </a:r>
            </a:p>
            <a:p>
              <a:pPr algn="ctr"/>
              <a:r>
                <a:rPr lang="en-US" sz="1800">
                  <a:latin typeface="Arial" charset="0"/>
                </a:rPr>
                <a:t>(DPDT)</a:t>
              </a:r>
            </a:p>
          </p:txBody>
        </p:sp>
        <p:sp>
          <p:nvSpPr>
            <p:cNvPr id="21515" name="Text Box 1103"/>
            <p:cNvSpPr txBox="1">
              <a:spLocks noChangeArrowheads="1"/>
            </p:cNvSpPr>
            <p:nvPr/>
          </p:nvSpPr>
          <p:spPr bwMode="auto">
            <a:xfrm>
              <a:off x="4464" y="2376"/>
              <a:ext cx="1440" cy="504"/>
            </a:xfrm>
            <a:prstGeom prst="rect">
              <a:avLst/>
            </a:prstGeom>
            <a:noFill/>
            <a:ln w="9525">
              <a:noFill/>
              <a:miter lim="800000"/>
              <a:headEnd/>
              <a:tailEnd/>
            </a:ln>
          </p:spPr>
          <p:txBody>
            <a:bodyPr/>
            <a:lstStyle/>
            <a:p>
              <a:pPr algn="ctr"/>
              <a:r>
                <a:rPr lang="en-US" sz="1800">
                  <a:latin typeface="Arial" charset="0"/>
                </a:rPr>
                <a:t>Contact</a:t>
              </a:r>
            </a:p>
          </p:txBody>
        </p:sp>
        <p:sp>
          <p:nvSpPr>
            <p:cNvPr id="21516" name="Text Box 1104"/>
            <p:cNvSpPr txBox="1">
              <a:spLocks noChangeArrowheads="1"/>
            </p:cNvSpPr>
            <p:nvPr/>
          </p:nvSpPr>
          <p:spPr bwMode="auto">
            <a:xfrm>
              <a:off x="2592" y="2232"/>
              <a:ext cx="1080" cy="504"/>
            </a:xfrm>
            <a:prstGeom prst="rect">
              <a:avLst/>
            </a:prstGeom>
            <a:noFill/>
            <a:ln w="9525">
              <a:noFill/>
              <a:miter lim="800000"/>
              <a:headEnd/>
              <a:tailEnd/>
            </a:ln>
          </p:spPr>
          <p:txBody>
            <a:bodyPr/>
            <a:lstStyle/>
            <a:p>
              <a:pPr algn="ctr"/>
              <a:r>
                <a:rPr lang="en-US" sz="1800">
                  <a:latin typeface="Arial" charset="0"/>
                </a:rPr>
                <a:t>Wiper</a:t>
              </a:r>
            </a:p>
          </p:txBody>
        </p:sp>
        <p:sp>
          <p:nvSpPr>
            <p:cNvPr id="21517" name="Text Box 1105"/>
            <p:cNvSpPr txBox="1">
              <a:spLocks noChangeArrowheads="1"/>
            </p:cNvSpPr>
            <p:nvPr/>
          </p:nvSpPr>
          <p:spPr bwMode="auto">
            <a:xfrm>
              <a:off x="1944" y="3312"/>
              <a:ext cx="1080" cy="504"/>
            </a:xfrm>
            <a:prstGeom prst="rect">
              <a:avLst/>
            </a:prstGeom>
            <a:noFill/>
            <a:ln w="9525">
              <a:noFill/>
              <a:miter lim="800000"/>
              <a:headEnd/>
              <a:tailEnd/>
            </a:ln>
          </p:spPr>
          <p:txBody>
            <a:bodyPr/>
            <a:lstStyle/>
            <a:p>
              <a:pPr algn="ctr"/>
              <a:r>
                <a:rPr lang="en-US" sz="1800">
                  <a:latin typeface="Arial" charset="0"/>
                </a:rPr>
                <a:t>Coil</a:t>
              </a:r>
            </a:p>
          </p:txBody>
        </p:sp>
        <p:sp>
          <p:nvSpPr>
            <p:cNvPr id="21518" name="Line 1106"/>
            <p:cNvSpPr>
              <a:spLocks noChangeShapeType="1"/>
            </p:cNvSpPr>
            <p:nvPr/>
          </p:nvSpPr>
          <p:spPr bwMode="auto">
            <a:xfrm>
              <a:off x="2808" y="3527"/>
              <a:ext cx="576" cy="0"/>
            </a:xfrm>
            <a:prstGeom prst="line">
              <a:avLst/>
            </a:prstGeom>
            <a:noFill/>
            <a:ln w="9525">
              <a:solidFill>
                <a:srgbClr val="000000"/>
              </a:solidFill>
              <a:round/>
              <a:headEnd/>
              <a:tailEnd type="triangle" w="med" len="med"/>
            </a:ln>
          </p:spPr>
          <p:txBody>
            <a:bodyPr lIns="0" tIns="0" rIns="0" bIns="0"/>
            <a:lstStyle/>
            <a:p>
              <a:endParaRPr lang="en-US"/>
            </a:p>
          </p:txBody>
        </p:sp>
        <p:sp>
          <p:nvSpPr>
            <p:cNvPr id="21519" name="Line 1107"/>
            <p:cNvSpPr>
              <a:spLocks noChangeShapeType="1"/>
            </p:cNvSpPr>
            <p:nvPr/>
          </p:nvSpPr>
          <p:spPr bwMode="auto">
            <a:xfrm>
              <a:off x="3456" y="2591"/>
              <a:ext cx="432" cy="432"/>
            </a:xfrm>
            <a:prstGeom prst="line">
              <a:avLst/>
            </a:prstGeom>
            <a:noFill/>
            <a:ln w="9525">
              <a:solidFill>
                <a:srgbClr val="000000"/>
              </a:solidFill>
              <a:round/>
              <a:headEnd/>
              <a:tailEnd type="triangle" w="med" len="med"/>
            </a:ln>
          </p:spPr>
          <p:txBody>
            <a:bodyPr lIns="0" tIns="0" rIns="0" bIns="0"/>
            <a:lstStyle/>
            <a:p>
              <a:endParaRPr lang="en-US"/>
            </a:p>
          </p:txBody>
        </p:sp>
        <p:sp>
          <p:nvSpPr>
            <p:cNvPr id="21520" name="Line 1108"/>
            <p:cNvSpPr>
              <a:spLocks noChangeShapeType="1"/>
            </p:cNvSpPr>
            <p:nvPr/>
          </p:nvSpPr>
          <p:spPr bwMode="auto">
            <a:xfrm flipH="1">
              <a:off x="4392" y="2735"/>
              <a:ext cx="360" cy="360"/>
            </a:xfrm>
            <a:prstGeom prst="line">
              <a:avLst/>
            </a:prstGeom>
            <a:noFill/>
            <a:ln w="9525">
              <a:solidFill>
                <a:srgbClr val="000000"/>
              </a:solidFill>
              <a:round/>
              <a:headEnd/>
              <a:tailEnd type="triangle" w="med" len="med"/>
            </a:ln>
          </p:spPr>
          <p:txBody>
            <a:bodyPr lIns="0" tIns="0" rIns="0" bIns="0"/>
            <a:lstStyle/>
            <a:p>
              <a:endParaRPr lang="en-US"/>
            </a:p>
          </p:txBody>
        </p:sp>
      </p:gr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3"/>
          <p:cNvSpPr>
            <a:spLocks noGrp="1"/>
          </p:cNvSpPr>
          <p:nvPr>
            <p:ph type="dt" sz="quarter" idx="10"/>
          </p:nvPr>
        </p:nvSpPr>
        <p:spPr>
          <a:noFill/>
        </p:spPr>
        <p:txBody>
          <a:bodyPr/>
          <a:lstStyle/>
          <a:p>
            <a:r>
              <a:rPr lang="en-US" smtClean="0"/>
              <a:t>© 2000 R. J. Fink</a:t>
            </a:r>
          </a:p>
        </p:txBody>
      </p:sp>
      <p:sp>
        <p:nvSpPr>
          <p:cNvPr id="22531" name="Rectangle 3"/>
          <p:cNvSpPr>
            <a:spLocks noGrp="1" noChangeArrowheads="1"/>
          </p:cNvSpPr>
          <p:nvPr>
            <p:ph type="body" idx="1"/>
          </p:nvPr>
        </p:nvSpPr>
        <p:spPr>
          <a:xfrm>
            <a:off x="685800" y="457200"/>
            <a:ext cx="8001000" cy="3048000"/>
          </a:xfrm>
        </p:spPr>
        <p:txBody>
          <a:bodyPr/>
          <a:lstStyle/>
          <a:p>
            <a:r>
              <a:rPr lang="en-US" smtClean="0"/>
              <a:t>Continuity</a:t>
            </a:r>
          </a:p>
          <a:p>
            <a:pPr lvl="1"/>
            <a:r>
              <a:rPr lang="en-US" smtClean="0"/>
              <a:t>Continuity Test Technique</a:t>
            </a:r>
          </a:p>
          <a:p>
            <a:pPr lvl="2"/>
            <a:r>
              <a:rPr lang="en-US" smtClean="0"/>
              <a:t>On chip protection diodes</a:t>
            </a:r>
          </a:p>
          <a:p>
            <a:pPr lvl="3"/>
            <a:r>
              <a:rPr lang="en-US" smtClean="0"/>
              <a:t>Protect input and output from Electrostatic Discharge (ESD) and other overvoltage</a:t>
            </a:r>
          </a:p>
          <a:p>
            <a:pPr lvl="3"/>
            <a:r>
              <a:rPr lang="en-US" smtClean="0"/>
              <a:t>Pins have either one or two reverse biased diodes</a:t>
            </a:r>
          </a:p>
        </p:txBody>
      </p:sp>
      <p:pic>
        <p:nvPicPr>
          <p:cNvPr id="22532" name="Picture 6" descr="FIG3-3"/>
          <p:cNvPicPr>
            <a:picLocks noChangeAspect="1" noChangeArrowheads="1"/>
          </p:cNvPicPr>
          <p:nvPr/>
        </p:nvPicPr>
        <p:blipFill>
          <a:blip r:embed="rId2" cstate="print"/>
          <a:srcRect l="7143" t="12500" r="21428" b="12500"/>
          <a:stretch>
            <a:fillRect/>
          </a:stretch>
        </p:blipFill>
        <p:spPr bwMode="auto">
          <a:xfrm>
            <a:off x="1905000" y="3200400"/>
            <a:ext cx="5334000" cy="2800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a:t>
            </a:r>
            <a:endParaRPr lang="en-US" dirty="0"/>
          </a:p>
        </p:txBody>
      </p:sp>
      <p:sp>
        <p:nvSpPr>
          <p:cNvPr id="3" name="Text Placeholder 2"/>
          <p:cNvSpPr>
            <a:spLocks noGrp="1"/>
          </p:cNvSpPr>
          <p:nvPr>
            <p:ph type="body" idx="1"/>
          </p:nvPr>
        </p:nvSpPr>
        <p:spPr/>
        <p:txBody>
          <a:bodyPr/>
          <a:lstStyle/>
          <a:p>
            <a:r>
              <a:rPr lang="en-US" dirty="0" smtClean="0"/>
              <a:t>Hardware</a:t>
            </a:r>
            <a:endParaRPr lang="en-US" dirty="0"/>
          </a:p>
        </p:txBody>
      </p:sp>
      <p:sp>
        <p:nvSpPr>
          <p:cNvPr id="4" name="Content Placeholder 3"/>
          <p:cNvSpPr>
            <a:spLocks noGrp="1"/>
          </p:cNvSpPr>
          <p:nvPr>
            <p:ph sz="half" idx="2"/>
          </p:nvPr>
        </p:nvSpPr>
        <p:spPr/>
        <p:txBody>
          <a:bodyPr/>
          <a:lstStyle/>
          <a:p>
            <a:r>
              <a:rPr lang="en-US" dirty="0" smtClean="0"/>
              <a:t>Test is a module based process</a:t>
            </a:r>
          </a:p>
          <a:p>
            <a:r>
              <a:rPr lang="en-US" dirty="0" smtClean="0"/>
              <a:t>Earlier in the assembly process the cheaper the cost</a:t>
            </a:r>
          </a:p>
          <a:p>
            <a:r>
              <a:rPr lang="en-US" dirty="0" smtClean="0"/>
              <a:t>TIME=MONEY</a:t>
            </a:r>
            <a:endParaRPr lang="en-US" dirty="0"/>
          </a:p>
        </p:txBody>
      </p:sp>
      <p:sp>
        <p:nvSpPr>
          <p:cNvPr id="5" name="Text Placeholder 4"/>
          <p:cNvSpPr>
            <a:spLocks noGrp="1"/>
          </p:cNvSpPr>
          <p:nvPr>
            <p:ph type="body" sz="quarter" idx="3"/>
          </p:nvPr>
        </p:nvSpPr>
        <p:spPr/>
        <p:txBody>
          <a:bodyPr/>
          <a:lstStyle/>
          <a:p>
            <a:r>
              <a:rPr lang="en-US" dirty="0" smtClean="0"/>
              <a:t>Software</a:t>
            </a:r>
            <a:endParaRPr lang="en-US" dirty="0"/>
          </a:p>
        </p:txBody>
      </p:sp>
      <p:sp>
        <p:nvSpPr>
          <p:cNvPr id="6" name="Content Placeholder 5"/>
          <p:cNvSpPr>
            <a:spLocks noGrp="1"/>
          </p:cNvSpPr>
          <p:nvPr>
            <p:ph sz="quarter" idx="4"/>
          </p:nvPr>
        </p:nvSpPr>
        <p:spPr/>
        <p:txBody>
          <a:bodyPr/>
          <a:lstStyle/>
          <a:p>
            <a:r>
              <a:rPr lang="en-US" dirty="0" smtClean="0"/>
              <a:t>Software</a:t>
            </a:r>
          </a:p>
          <a:p>
            <a:pPr lvl="1"/>
            <a:r>
              <a:rPr lang="en-US" dirty="0" smtClean="0"/>
              <a:t>2/3 of the time/budget is spent in debugging</a:t>
            </a:r>
          </a:p>
          <a:p>
            <a:pPr lvl="1"/>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Date Placeholder 3"/>
          <p:cNvSpPr>
            <a:spLocks noGrp="1"/>
          </p:cNvSpPr>
          <p:nvPr>
            <p:ph type="dt" sz="quarter" idx="10"/>
          </p:nvPr>
        </p:nvSpPr>
        <p:spPr>
          <a:noFill/>
        </p:spPr>
        <p:txBody>
          <a:bodyPr/>
          <a:lstStyle/>
          <a:p>
            <a:r>
              <a:rPr lang="en-US" smtClean="0"/>
              <a:t>© 2000 R. J. Fink</a:t>
            </a:r>
          </a:p>
        </p:txBody>
      </p:sp>
      <p:sp>
        <p:nvSpPr>
          <p:cNvPr id="23555" name="Rectangle 3"/>
          <p:cNvSpPr>
            <a:spLocks noGrp="1" noChangeArrowheads="1"/>
          </p:cNvSpPr>
          <p:nvPr>
            <p:ph type="body" idx="1"/>
          </p:nvPr>
        </p:nvSpPr>
        <p:spPr>
          <a:xfrm>
            <a:off x="685800" y="457200"/>
            <a:ext cx="7772400" cy="5715000"/>
          </a:xfrm>
        </p:spPr>
        <p:txBody>
          <a:bodyPr/>
          <a:lstStyle/>
          <a:p>
            <a:r>
              <a:rPr lang="en-US" smtClean="0"/>
              <a:t>Continuity</a:t>
            </a:r>
          </a:p>
          <a:p>
            <a:pPr lvl="1"/>
            <a:r>
              <a:rPr lang="en-US" smtClean="0"/>
              <a:t>Continuity Test Technique</a:t>
            </a:r>
          </a:p>
          <a:p>
            <a:pPr lvl="2"/>
            <a:r>
              <a:rPr lang="en-US" smtClean="0"/>
              <a:t>Force current - measure voltage</a:t>
            </a:r>
          </a:p>
          <a:p>
            <a:pPr lvl="3"/>
            <a:r>
              <a:rPr lang="en-US" smtClean="0"/>
              <a:t>DUT power supplies are grounded</a:t>
            </a:r>
          </a:p>
          <a:p>
            <a:pPr lvl="3"/>
            <a:r>
              <a:rPr lang="en-US" smtClean="0"/>
              <a:t>Current level is usually between 100uA and 1mA</a:t>
            </a:r>
          </a:p>
          <a:p>
            <a:pPr lvl="3"/>
            <a:r>
              <a:rPr lang="en-US" smtClean="0"/>
              <a:t>Diodes connected to the positive supply - current forced in</a:t>
            </a:r>
          </a:p>
          <a:p>
            <a:pPr lvl="3"/>
            <a:r>
              <a:rPr lang="en-US" smtClean="0"/>
              <a:t>Diodes connected to the negative supply - current forced out</a:t>
            </a:r>
          </a:p>
          <a:p>
            <a:pPr lvl="3"/>
            <a:r>
              <a:rPr lang="en-US" smtClean="0"/>
              <a:t>Output diode voltage drop usually is between 550mV and 750mV</a:t>
            </a:r>
          </a:p>
          <a:p>
            <a:pPr lvl="3"/>
            <a:r>
              <a:rPr lang="en-US" smtClean="0"/>
              <a:t>If tester does not see diode voltage drop or the current reaches its voltage clamp, the test fails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ate Placeholder 3"/>
          <p:cNvSpPr>
            <a:spLocks noGrp="1"/>
          </p:cNvSpPr>
          <p:nvPr>
            <p:ph type="dt" sz="quarter" idx="10"/>
          </p:nvPr>
        </p:nvSpPr>
        <p:spPr>
          <a:noFill/>
        </p:spPr>
        <p:txBody>
          <a:bodyPr/>
          <a:lstStyle/>
          <a:p>
            <a:r>
              <a:rPr lang="en-US" smtClean="0"/>
              <a:t>© 2000 R. J. Fink</a:t>
            </a:r>
          </a:p>
        </p:txBody>
      </p:sp>
      <p:sp>
        <p:nvSpPr>
          <p:cNvPr id="24579" name="Rectangle 3"/>
          <p:cNvSpPr>
            <a:spLocks noGrp="1" noChangeArrowheads="1"/>
          </p:cNvSpPr>
          <p:nvPr>
            <p:ph type="body" idx="1"/>
          </p:nvPr>
        </p:nvSpPr>
        <p:spPr>
          <a:xfrm>
            <a:off x="685800" y="457200"/>
            <a:ext cx="7772400" cy="5715000"/>
          </a:xfrm>
        </p:spPr>
        <p:txBody>
          <a:bodyPr/>
          <a:lstStyle/>
          <a:p>
            <a:r>
              <a:rPr lang="en-US" smtClean="0"/>
              <a:t>Continuity</a:t>
            </a:r>
          </a:p>
          <a:p>
            <a:pPr lvl="1"/>
            <a:r>
              <a:rPr lang="en-US" smtClean="0"/>
              <a:t>Serial vs. Parallel Continuity Testing</a:t>
            </a:r>
          </a:p>
          <a:p>
            <a:pPr lvl="2"/>
            <a:r>
              <a:rPr lang="en-US" smtClean="0"/>
              <a:t>Serial is one pin at a time</a:t>
            </a:r>
          </a:p>
          <a:p>
            <a:pPr lvl="3"/>
            <a:r>
              <a:rPr lang="en-US" smtClean="0"/>
              <a:t>Test time intensive</a:t>
            </a:r>
          </a:p>
          <a:p>
            <a:pPr lvl="2"/>
            <a:r>
              <a:rPr lang="en-US" smtClean="0"/>
              <a:t>Parallel can not see pin to pin shorts</a:t>
            </a:r>
          </a:p>
          <a:p>
            <a:pPr lvl="3"/>
            <a:r>
              <a:rPr lang="en-US" smtClean="0"/>
              <a:t>Alternating odd and even pin parallel test</a:t>
            </a:r>
          </a:p>
          <a:p>
            <a:pPr lvl="2"/>
            <a:r>
              <a:rPr lang="en-US" smtClean="0"/>
              <a:t>Analog parallel per-pin measurement is not available in some testers</a:t>
            </a:r>
          </a:p>
          <a:p>
            <a:pPr lvl="3"/>
            <a:r>
              <a:rPr lang="en-US" smtClean="0"/>
              <a:t>Single current source and volt meter can be used one pin at a time</a:t>
            </a:r>
          </a:p>
          <a:p>
            <a:pPr lvl="2"/>
            <a:r>
              <a:rPr lang="en-US" smtClean="0"/>
              <a:t>Digital per-pin measurement is available, but may introduce noise into sensitive analog circuit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Date Placeholder 3"/>
          <p:cNvSpPr>
            <a:spLocks noGrp="1"/>
          </p:cNvSpPr>
          <p:nvPr>
            <p:ph type="dt" sz="quarter" idx="10"/>
          </p:nvPr>
        </p:nvSpPr>
        <p:spPr>
          <a:noFill/>
        </p:spPr>
        <p:txBody>
          <a:bodyPr/>
          <a:lstStyle/>
          <a:p>
            <a:r>
              <a:rPr lang="en-US" smtClean="0"/>
              <a:t>© 2000 R. J. Fink</a:t>
            </a:r>
          </a:p>
        </p:txBody>
      </p:sp>
      <p:sp>
        <p:nvSpPr>
          <p:cNvPr id="25603" name="Rectangle 3"/>
          <p:cNvSpPr>
            <a:spLocks noGrp="1" noChangeArrowheads="1"/>
          </p:cNvSpPr>
          <p:nvPr>
            <p:ph type="body" idx="1"/>
          </p:nvPr>
        </p:nvSpPr>
        <p:spPr>
          <a:xfrm>
            <a:off x="685800" y="457200"/>
            <a:ext cx="7772400" cy="6019800"/>
          </a:xfrm>
        </p:spPr>
        <p:txBody>
          <a:bodyPr/>
          <a:lstStyle/>
          <a:p>
            <a:r>
              <a:rPr lang="en-US" smtClean="0"/>
              <a:t>Leakage Currents</a:t>
            </a:r>
          </a:p>
          <a:p>
            <a:pPr lvl="1"/>
            <a:r>
              <a:rPr lang="en-US" smtClean="0"/>
              <a:t>Purpose of Leakage Testing</a:t>
            </a:r>
          </a:p>
          <a:p>
            <a:pPr lvl="2"/>
            <a:r>
              <a:rPr lang="en-US" smtClean="0"/>
              <a:t>Good design should have leakage current of less than 1uA</a:t>
            </a:r>
          </a:p>
          <a:p>
            <a:pPr lvl="2"/>
            <a:r>
              <a:rPr lang="en-US" smtClean="0"/>
              <a:t>Detects poorly processed integrated circuits</a:t>
            </a:r>
          </a:p>
          <a:p>
            <a:pPr lvl="3"/>
            <a:r>
              <a:rPr lang="en-US" smtClean="0"/>
              <a:t>Improper operation in customer end application</a:t>
            </a:r>
          </a:p>
          <a:p>
            <a:pPr lvl="2"/>
            <a:r>
              <a:rPr lang="en-US" smtClean="0"/>
              <a:t>Detect weak devices </a:t>
            </a:r>
          </a:p>
          <a:p>
            <a:pPr lvl="3"/>
            <a:r>
              <a:rPr lang="en-US" smtClean="0"/>
              <a:t>Initially function but eventually fail after unacceptably short lifetime (Infant mortality)</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ate Placeholder 3"/>
          <p:cNvSpPr>
            <a:spLocks noGrp="1"/>
          </p:cNvSpPr>
          <p:nvPr>
            <p:ph type="dt" sz="quarter" idx="10"/>
          </p:nvPr>
        </p:nvSpPr>
        <p:spPr>
          <a:noFill/>
        </p:spPr>
        <p:txBody>
          <a:bodyPr/>
          <a:lstStyle/>
          <a:p>
            <a:r>
              <a:rPr lang="en-US" smtClean="0"/>
              <a:t>© 2000 R. J. Fink</a:t>
            </a:r>
          </a:p>
        </p:txBody>
      </p:sp>
      <p:sp>
        <p:nvSpPr>
          <p:cNvPr id="26627" name="Rectangle 3"/>
          <p:cNvSpPr>
            <a:spLocks noGrp="1" noChangeArrowheads="1"/>
          </p:cNvSpPr>
          <p:nvPr>
            <p:ph type="body" idx="1"/>
          </p:nvPr>
        </p:nvSpPr>
        <p:spPr>
          <a:xfrm>
            <a:off x="685800" y="457200"/>
            <a:ext cx="7772400" cy="5257800"/>
          </a:xfrm>
        </p:spPr>
        <p:txBody>
          <a:bodyPr/>
          <a:lstStyle/>
          <a:p>
            <a:r>
              <a:rPr lang="en-US" smtClean="0"/>
              <a:t>Leakage Currents</a:t>
            </a:r>
          </a:p>
          <a:p>
            <a:pPr lvl="1"/>
            <a:r>
              <a:rPr lang="en-US" smtClean="0"/>
              <a:t>Leakage Test Technique</a:t>
            </a:r>
          </a:p>
          <a:p>
            <a:pPr lvl="2"/>
            <a:r>
              <a:rPr lang="en-US" smtClean="0"/>
              <a:t>Force DC voltage - measure small current </a:t>
            </a:r>
          </a:p>
          <a:p>
            <a:pPr lvl="3"/>
            <a:r>
              <a:rPr lang="en-US" smtClean="0"/>
              <a:t>Typically measured twice</a:t>
            </a:r>
          </a:p>
          <a:p>
            <a:pPr lvl="4"/>
            <a:r>
              <a:rPr lang="en-US" smtClean="0"/>
              <a:t>input voltage equal to positive supply</a:t>
            </a:r>
          </a:p>
          <a:p>
            <a:pPr lvl="4"/>
            <a:r>
              <a:rPr lang="en-US" smtClean="0"/>
              <a:t>input voltage set to ground or negative supply </a:t>
            </a:r>
          </a:p>
          <a:p>
            <a:pPr lvl="3"/>
            <a:r>
              <a:rPr lang="en-US" smtClean="0"/>
              <a:t>Input current high (IIH) and input current low (IIL)</a:t>
            </a:r>
          </a:p>
          <a:p>
            <a:pPr lvl="3"/>
            <a:r>
              <a:rPr lang="en-US" smtClean="0"/>
              <a:t>Digital and analog inputs</a:t>
            </a:r>
          </a:p>
          <a:p>
            <a:pPr lvl="2"/>
            <a:r>
              <a:rPr lang="en-US" smtClean="0"/>
              <a:t>Output leakage current (IOZ)</a:t>
            </a:r>
          </a:p>
          <a:p>
            <a:pPr lvl="3"/>
            <a:r>
              <a:rPr lang="en-US" smtClean="0"/>
              <a:t>Measured same as IIH &amp; IIL</a:t>
            </a:r>
          </a:p>
          <a:p>
            <a:pPr lvl="4"/>
            <a:r>
              <a:rPr lang="en-US" smtClean="0"/>
              <a:t>output pin must be placed in a high impedance (HIZ) state using test modes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ate Placeholder 3"/>
          <p:cNvSpPr>
            <a:spLocks noGrp="1"/>
          </p:cNvSpPr>
          <p:nvPr>
            <p:ph type="dt" sz="quarter" idx="10"/>
          </p:nvPr>
        </p:nvSpPr>
        <p:spPr>
          <a:noFill/>
        </p:spPr>
        <p:txBody>
          <a:bodyPr/>
          <a:lstStyle/>
          <a:p>
            <a:r>
              <a:rPr lang="en-US" smtClean="0"/>
              <a:t>© 2000 R. J. Fink</a:t>
            </a:r>
          </a:p>
        </p:txBody>
      </p:sp>
      <p:sp>
        <p:nvSpPr>
          <p:cNvPr id="27651" name="Rectangle 3"/>
          <p:cNvSpPr>
            <a:spLocks noGrp="1" noChangeArrowheads="1"/>
          </p:cNvSpPr>
          <p:nvPr>
            <p:ph type="body" idx="1"/>
          </p:nvPr>
        </p:nvSpPr>
        <p:spPr>
          <a:xfrm>
            <a:off x="685800" y="457200"/>
            <a:ext cx="7772400" cy="5486400"/>
          </a:xfrm>
        </p:spPr>
        <p:txBody>
          <a:bodyPr>
            <a:normAutofit lnSpcReduction="10000"/>
          </a:bodyPr>
          <a:lstStyle/>
          <a:p>
            <a:r>
              <a:rPr lang="en-US" smtClean="0"/>
              <a:t>Leakage Currents</a:t>
            </a:r>
          </a:p>
          <a:p>
            <a:pPr lvl="1"/>
            <a:r>
              <a:rPr lang="en-US" smtClean="0"/>
              <a:t>Serial vs. Parallel Leakage Testing</a:t>
            </a:r>
          </a:p>
          <a:p>
            <a:pPr lvl="2"/>
            <a:r>
              <a:rPr lang="en-US" smtClean="0"/>
              <a:t>Serial is one pin at a time</a:t>
            </a:r>
          </a:p>
          <a:p>
            <a:pPr lvl="3"/>
            <a:r>
              <a:rPr lang="en-US" smtClean="0"/>
              <a:t>Test time intensive</a:t>
            </a:r>
          </a:p>
          <a:p>
            <a:pPr lvl="3"/>
            <a:r>
              <a:rPr lang="en-US" smtClean="0"/>
              <a:t>Less possibility of errors</a:t>
            </a:r>
          </a:p>
          <a:p>
            <a:pPr lvl="2"/>
            <a:r>
              <a:rPr lang="en-US" smtClean="0"/>
              <a:t>Leakage currents can flow from pin to pin</a:t>
            </a:r>
          </a:p>
          <a:p>
            <a:pPr lvl="3"/>
            <a:r>
              <a:rPr lang="en-US" smtClean="0"/>
              <a:t>Alternating odd and even pin parallel test is recommended</a:t>
            </a:r>
          </a:p>
          <a:p>
            <a:pPr lvl="2"/>
            <a:r>
              <a:rPr lang="en-US" smtClean="0"/>
              <a:t>Again, analog parallel per-pin measurement is not available in some testers</a:t>
            </a:r>
          </a:p>
          <a:p>
            <a:pPr lvl="3"/>
            <a:r>
              <a:rPr lang="en-US" smtClean="0"/>
              <a:t>Single voltage source and current meter can be used one pin at a time</a:t>
            </a:r>
          </a:p>
          <a:p>
            <a:pPr lvl="2"/>
            <a:r>
              <a:rPr lang="en-US" smtClean="0"/>
              <a:t>Again, digital per-pin measurement is available, but may introduce noise into sensitive analog circuit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ate Placeholder 3"/>
          <p:cNvSpPr>
            <a:spLocks noGrp="1"/>
          </p:cNvSpPr>
          <p:nvPr>
            <p:ph type="dt" sz="quarter" idx="10"/>
          </p:nvPr>
        </p:nvSpPr>
        <p:spPr>
          <a:noFill/>
        </p:spPr>
        <p:txBody>
          <a:bodyPr/>
          <a:lstStyle/>
          <a:p>
            <a:r>
              <a:rPr lang="en-US" smtClean="0"/>
              <a:t>© 2000 R. J. Fink</a:t>
            </a:r>
          </a:p>
        </p:txBody>
      </p:sp>
      <p:sp>
        <p:nvSpPr>
          <p:cNvPr id="28675" name="Rectangle 3"/>
          <p:cNvSpPr>
            <a:spLocks noGrp="1" noChangeArrowheads="1"/>
          </p:cNvSpPr>
          <p:nvPr>
            <p:ph type="body" idx="1"/>
          </p:nvPr>
        </p:nvSpPr>
        <p:spPr>
          <a:xfrm>
            <a:off x="685800" y="457200"/>
            <a:ext cx="7772400" cy="4114800"/>
          </a:xfrm>
        </p:spPr>
        <p:txBody>
          <a:bodyPr/>
          <a:lstStyle/>
          <a:p>
            <a:r>
              <a:rPr lang="en-US" smtClean="0"/>
              <a:t>Power Supply Currents</a:t>
            </a:r>
          </a:p>
          <a:p>
            <a:pPr lvl="1"/>
            <a:r>
              <a:rPr lang="en-US" smtClean="0"/>
              <a:t>Importance of Supply Current Tests</a:t>
            </a:r>
          </a:p>
          <a:p>
            <a:pPr lvl="2"/>
            <a:r>
              <a:rPr lang="en-US" smtClean="0"/>
              <a:t>Fast method for determining catastrophic failure</a:t>
            </a:r>
          </a:p>
          <a:p>
            <a:pPr lvl="3"/>
            <a:r>
              <a:rPr lang="en-US" smtClean="0"/>
              <a:t>Large current draw from power supplies</a:t>
            </a:r>
          </a:p>
          <a:p>
            <a:pPr lvl="3"/>
            <a:r>
              <a:rPr lang="en-US" smtClean="0"/>
              <a:t>Tests are run early in test protocol to weed out defective chips without wasting valuable test time</a:t>
            </a:r>
          </a:p>
          <a:p>
            <a:pPr lvl="2"/>
            <a:r>
              <a:rPr lang="en-US" smtClean="0"/>
              <a:t>Customer specific application characteristic</a:t>
            </a:r>
          </a:p>
          <a:p>
            <a:pPr lvl="3"/>
            <a:r>
              <a:rPr lang="en-US" smtClean="0"/>
              <a:t>Battery operated instruments like a cellular phone require minimal current draw by electronics </a:t>
            </a:r>
          </a:p>
          <a:p>
            <a:pPr lvl="1"/>
            <a:endParaRPr lang="en-US"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Date Placeholder 3"/>
          <p:cNvSpPr>
            <a:spLocks noGrp="1"/>
          </p:cNvSpPr>
          <p:nvPr>
            <p:ph type="dt" sz="quarter" idx="10"/>
          </p:nvPr>
        </p:nvSpPr>
        <p:spPr>
          <a:noFill/>
        </p:spPr>
        <p:txBody>
          <a:bodyPr/>
          <a:lstStyle/>
          <a:p>
            <a:r>
              <a:rPr lang="en-US" smtClean="0"/>
              <a:t>© 2000 R. J. Fink</a:t>
            </a:r>
          </a:p>
        </p:txBody>
      </p:sp>
      <p:sp>
        <p:nvSpPr>
          <p:cNvPr id="29699" name="Rectangle 3"/>
          <p:cNvSpPr>
            <a:spLocks noGrp="1" noChangeArrowheads="1"/>
          </p:cNvSpPr>
          <p:nvPr>
            <p:ph type="body" idx="1"/>
          </p:nvPr>
        </p:nvSpPr>
        <p:spPr>
          <a:xfrm>
            <a:off x="685800" y="457200"/>
            <a:ext cx="7772400" cy="5029200"/>
          </a:xfrm>
        </p:spPr>
        <p:txBody>
          <a:bodyPr>
            <a:normAutofit lnSpcReduction="10000"/>
          </a:bodyPr>
          <a:lstStyle/>
          <a:p>
            <a:r>
              <a:rPr lang="en-US" smtClean="0"/>
              <a:t>Power Supply Currents</a:t>
            </a:r>
          </a:p>
          <a:p>
            <a:pPr lvl="1"/>
            <a:r>
              <a:rPr lang="en-US" smtClean="0"/>
              <a:t>Test Techniques</a:t>
            </a:r>
          </a:p>
          <a:p>
            <a:pPr lvl="2"/>
            <a:r>
              <a:rPr lang="en-US" smtClean="0"/>
              <a:t>Basic test is simple</a:t>
            </a:r>
          </a:p>
          <a:p>
            <a:pPr lvl="3"/>
            <a:r>
              <a:rPr lang="en-US" smtClean="0"/>
              <a:t>Testers have the ability to measure current draw from power supplies (Idd and Icc)</a:t>
            </a:r>
          </a:p>
          <a:p>
            <a:pPr lvl="2"/>
            <a:r>
              <a:rPr lang="en-US" smtClean="0"/>
              <a:t>Actual test is never basic</a:t>
            </a:r>
          </a:p>
          <a:p>
            <a:pPr lvl="3"/>
            <a:r>
              <a:rPr lang="en-US" smtClean="0"/>
              <a:t>Test conditions</a:t>
            </a:r>
          </a:p>
          <a:p>
            <a:pPr lvl="4"/>
            <a:r>
              <a:rPr lang="en-US" smtClean="0"/>
              <a:t>must be clearly identified in test plan</a:t>
            </a:r>
          </a:p>
          <a:p>
            <a:pPr lvl="4"/>
            <a:r>
              <a:rPr lang="en-US" smtClean="0"/>
              <a:t>power up mode, standby mode, normal operational mode </a:t>
            </a:r>
          </a:p>
          <a:p>
            <a:pPr lvl="4"/>
            <a:r>
              <a:rPr lang="en-US" smtClean="0"/>
              <a:t>digital supply (Iddd and Iccd) and analog supply (Idda and Icca) measured separately</a:t>
            </a:r>
          </a:p>
          <a:p>
            <a:pPr lvl="3"/>
            <a:r>
              <a:rPr lang="en-US" smtClean="0"/>
              <a:t>Worst case </a:t>
            </a:r>
          </a:p>
          <a:p>
            <a:pPr lvl="4"/>
            <a:r>
              <a:rPr lang="en-US" smtClean="0"/>
              <a:t>requires complete characterization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ate Placeholder 3"/>
          <p:cNvSpPr>
            <a:spLocks noGrp="1"/>
          </p:cNvSpPr>
          <p:nvPr>
            <p:ph type="dt" sz="quarter" idx="10"/>
          </p:nvPr>
        </p:nvSpPr>
        <p:spPr>
          <a:noFill/>
        </p:spPr>
        <p:txBody>
          <a:bodyPr/>
          <a:lstStyle/>
          <a:p>
            <a:r>
              <a:rPr lang="en-US" smtClean="0"/>
              <a:t>© 2000 R. J. Fink</a:t>
            </a:r>
          </a:p>
        </p:txBody>
      </p:sp>
      <p:sp>
        <p:nvSpPr>
          <p:cNvPr id="30723" name="Rectangle 3"/>
          <p:cNvSpPr>
            <a:spLocks noGrp="1" noChangeArrowheads="1"/>
          </p:cNvSpPr>
          <p:nvPr>
            <p:ph type="body" idx="1"/>
          </p:nvPr>
        </p:nvSpPr>
        <p:spPr>
          <a:xfrm>
            <a:off x="685800" y="609600"/>
            <a:ext cx="7772400" cy="4114800"/>
          </a:xfrm>
        </p:spPr>
        <p:txBody>
          <a:bodyPr/>
          <a:lstStyle/>
          <a:p>
            <a:pPr lvl="1"/>
            <a:r>
              <a:rPr lang="en-US" smtClean="0"/>
              <a:t>Test Techniques - cont.</a:t>
            </a:r>
          </a:p>
          <a:p>
            <a:pPr lvl="3"/>
            <a:r>
              <a:rPr lang="en-US" smtClean="0"/>
              <a:t>Multiple power supply pins</a:t>
            </a:r>
          </a:p>
          <a:p>
            <a:pPr lvl="4"/>
            <a:r>
              <a:rPr lang="en-US" smtClean="0"/>
              <a:t>designers may need to know the current flow into each pin</a:t>
            </a:r>
          </a:p>
          <a:p>
            <a:pPr lvl="3"/>
            <a:r>
              <a:rPr lang="en-US" smtClean="0"/>
              <a:t>Settling time</a:t>
            </a:r>
          </a:p>
          <a:p>
            <a:pPr lvl="4"/>
            <a:r>
              <a:rPr lang="en-US" smtClean="0"/>
              <a:t>5 to 10 milliseconds in active mode</a:t>
            </a:r>
          </a:p>
          <a:p>
            <a:pPr lvl="4"/>
            <a:r>
              <a:rPr lang="en-US" smtClean="0"/>
              <a:t>hundreds of milliseconds to stabilize to within 1mA</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Date Placeholder 3"/>
          <p:cNvSpPr>
            <a:spLocks noGrp="1"/>
          </p:cNvSpPr>
          <p:nvPr>
            <p:ph type="dt" sz="quarter" idx="10"/>
          </p:nvPr>
        </p:nvSpPr>
        <p:spPr>
          <a:noFill/>
        </p:spPr>
        <p:txBody>
          <a:bodyPr/>
          <a:lstStyle/>
          <a:p>
            <a:r>
              <a:rPr lang="en-US" smtClean="0"/>
              <a:t>© 2000 R. J. Fink</a:t>
            </a:r>
          </a:p>
        </p:txBody>
      </p:sp>
      <p:sp>
        <p:nvSpPr>
          <p:cNvPr id="31747" name="Rectangle 3"/>
          <p:cNvSpPr>
            <a:spLocks noGrp="1" noChangeArrowheads="1"/>
          </p:cNvSpPr>
          <p:nvPr>
            <p:ph type="body" idx="1"/>
          </p:nvPr>
        </p:nvSpPr>
        <p:spPr>
          <a:xfrm>
            <a:off x="685800" y="457200"/>
            <a:ext cx="7772400" cy="6019800"/>
          </a:xfrm>
        </p:spPr>
        <p:txBody>
          <a:bodyPr/>
          <a:lstStyle/>
          <a:p>
            <a:r>
              <a:rPr lang="en-US" smtClean="0"/>
              <a:t>DC References and Regulators</a:t>
            </a:r>
          </a:p>
          <a:p>
            <a:pPr lvl="1"/>
            <a:r>
              <a:rPr lang="en-US" smtClean="0"/>
              <a:t>Voltage Regulators</a:t>
            </a:r>
          </a:p>
          <a:p>
            <a:pPr lvl="2"/>
            <a:r>
              <a:rPr lang="en-US" smtClean="0"/>
              <a:t>High voltage input - regulated lower voltage output</a:t>
            </a:r>
          </a:p>
          <a:p>
            <a:pPr lvl="3"/>
            <a:r>
              <a:rPr lang="en-US" smtClean="0"/>
              <a:t>Output voltage</a:t>
            </a:r>
          </a:p>
          <a:p>
            <a:pPr lvl="4"/>
            <a:r>
              <a:rPr lang="en-US" smtClean="0"/>
              <a:t>simple voltmeter reading</a:t>
            </a:r>
          </a:p>
          <a:p>
            <a:pPr lvl="3"/>
            <a:r>
              <a:rPr lang="en-US" smtClean="0"/>
              <a:t>Output voltage regulation</a:t>
            </a:r>
          </a:p>
          <a:p>
            <a:pPr lvl="4"/>
            <a:r>
              <a:rPr lang="en-US" smtClean="0"/>
              <a:t>ability of regulator to maintain specific output under load</a:t>
            </a:r>
          </a:p>
          <a:p>
            <a:pPr lvl="3"/>
            <a:r>
              <a:rPr lang="en-US" smtClean="0"/>
              <a:t>Dropout voltage</a:t>
            </a:r>
          </a:p>
          <a:p>
            <a:pPr lvl="4"/>
            <a:r>
              <a:rPr lang="en-US" smtClean="0"/>
              <a:t>minimum input voltage before output drops below specified level </a:t>
            </a:r>
          </a:p>
          <a:p>
            <a:pPr lvl="3"/>
            <a:r>
              <a:rPr lang="en-US" smtClean="0"/>
              <a:t>Input regulation</a:t>
            </a:r>
          </a:p>
          <a:p>
            <a:pPr lvl="4"/>
            <a:r>
              <a:rPr lang="en-US" smtClean="0"/>
              <a:t>ability of regulator to maintain steady output with a range of input voltages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ate Placeholder 3"/>
          <p:cNvSpPr>
            <a:spLocks noGrp="1"/>
          </p:cNvSpPr>
          <p:nvPr>
            <p:ph type="dt" sz="quarter" idx="10"/>
          </p:nvPr>
        </p:nvSpPr>
        <p:spPr>
          <a:noFill/>
        </p:spPr>
        <p:txBody>
          <a:bodyPr/>
          <a:lstStyle/>
          <a:p>
            <a:r>
              <a:rPr lang="en-US" smtClean="0"/>
              <a:t>© 2000 R. J. Fink</a:t>
            </a:r>
          </a:p>
        </p:txBody>
      </p:sp>
      <p:sp>
        <p:nvSpPr>
          <p:cNvPr id="32771" name="Rectangle 3"/>
          <p:cNvSpPr>
            <a:spLocks noGrp="1" noChangeArrowheads="1"/>
          </p:cNvSpPr>
          <p:nvPr>
            <p:ph type="body" idx="1"/>
          </p:nvPr>
        </p:nvSpPr>
        <p:spPr>
          <a:xfrm>
            <a:off x="685800" y="457200"/>
            <a:ext cx="7772400" cy="4114800"/>
          </a:xfrm>
        </p:spPr>
        <p:txBody>
          <a:bodyPr/>
          <a:lstStyle/>
          <a:p>
            <a:r>
              <a:rPr lang="en-US" smtClean="0"/>
              <a:t>DC References and Regulators</a:t>
            </a:r>
          </a:p>
          <a:p>
            <a:pPr lvl="1"/>
            <a:r>
              <a:rPr lang="en-US" smtClean="0"/>
              <a:t>Voltage References</a:t>
            </a:r>
          </a:p>
          <a:p>
            <a:pPr lvl="2"/>
            <a:r>
              <a:rPr lang="en-US" smtClean="0"/>
              <a:t>Low power voltage regulators</a:t>
            </a:r>
          </a:p>
          <a:p>
            <a:pPr lvl="3"/>
            <a:r>
              <a:rPr lang="en-US" smtClean="0"/>
              <a:t>Not always accessible from external pin </a:t>
            </a:r>
          </a:p>
          <a:p>
            <a:pPr lvl="4"/>
            <a:r>
              <a:rPr lang="en-US" smtClean="0"/>
              <a:t>test engineer may need to request test modes to test references</a:t>
            </a:r>
          </a:p>
          <a:p>
            <a:pPr lvl="3"/>
            <a:r>
              <a:rPr lang="en-US" smtClean="0"/>
              <a:t>May not have a separate specification in the data sheet</a:t>
            </a:r>
          </a:p>
          <a:p>
            <a:pPr lvl="3"/>
            <a:r>
              <a:rPr lang="en-US" smtClean="0"/>
              <a:t>DC reference test modes allow the program to trim the DC references for more precise device operation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 to testing</a:t>
            </a:r>
            <a:endParaRPr lang="en-US" dirty="0"/>
          </a:p>
        </p:txBody>
      </p:sp>
      <p:sp>
        <p:nvSpPr>
          <p:cNvPr id="3" name="Text Placeholder 2"/>
          <p:cNvSpPr>
            <a:spLocks noGrp="1"/>
          </p:cNvSpPr>
          <p:nvPr>
            <p:ph type="body" idx="1"/>
          </p:nvPr>
        </p:nvSpPr>
        <p:spPr/>
        <p:txBody>
          <a:bodyPr/>
          <a:lstStyle/>
          <a:p>
            <a:r>
              <a:rPr lang="en-US" dirty="0" smtClean="0"/>
              <a:t>Shoot from the hip</a:t>
            </a:r>
            <a:endParaRPr lang="en-US" dirty="0"/>
          </a:p>
        </p:txBody>
      </p:sp>
      <p:sp>
        <p:nvSpPr>
          <p:cNvPr id="4" name="Content Placeholder 3"/>
          <p:cNvSpPr>
            <a:spLocks noGrp="1"/>
          </p:cNvSpPr>
          <p:nvPr>
            <p:ph sz="half" idx="2"/>
          </p:nvPr>
        </p:nvSpPr>
        <p:spPr/>
        <p:txBody>
          <a:bodyPr/>
          <a:lstStyle/>
          <a:p>
            <a:r>
              <a:rPr lang="en-US" dirty="0" smtClean="0"/>
              <a:t>Is a manner of leaving test from the end</a:t>
            </a:r>
          </a:p>
          <a:p>
            <a:r>
              <a:rPr lang="en-US" dirty="0" smtClean="0"/>
              <a:t>Fast in assembly</a:t>
            </a:r>
          </a:p>
          <a:p>
            <a:r>
              <a:rPr lang="en-US" dirty="0" smtClean="0"/>
              <a:t>If lucky will work</a:t>
            </a:r>
          </a:p>
          <a:p>
            <a:r>
              <a:rPr lang="en-US" dirty="0" smtClean="0"/>
              <a:t>Measures only final performance</a:t>
            </a:r>
            <a:endParaRPr lang="en-US" dirty="0"/>
          </a:p>
        </p:txBody>
      </p:sp>
      <p:sp>
        <p:nvSpPr>
          <p:cNvPr id="5" name="Text Placeholder 4"/>
          <p:cNvSpPr>
            <a:spLocks noGrp="1"/>
          </p:cNvSpPr>
          <p:nvPr>
            <p:ph type="body" sz="quarter" idx="3"/>
          </p:nvPr>
        </p:nvSpPr>
        <p:spPr/>
        <p:txBody>
          <a:bodyPr/>
          <a:lstStyle/>
          <a:p>
            <a:r>
              <a:rPr lang="en-US" dirty="0" smtClean="0"/>
              <a:t>Well planned into design</a:t>
            </a:r>
            <a:endParaRPr lang="en-US" dirty="0"/>
          </a:p>
        </p:txBody>
      </p:sp>
      <p:sp>
        <p:nvSpPr>
          <p:cNvPr id="6" name="Content Placeholder 5"/>
          <p:cNvSpPr>
            <a:spLocks noGrp="1"/>
          </p:cNvSpPr>
          <p:nvPr>
            <p:ph sz="quarter" idx="4"/>
          </p:nvPr>
        </p:nvSpPr>
        <p:spPr/>
        <p:txBody>
          <a:bodyPr/>
          <a:lstStyle/>
          <a:p>
            <a:r>
              <a:rPr lang="en-US" dirty="0" smtClean="0"/>
              <a:t>Takes time</a:t>
            </a:r>
          </a:p>
          <a:p>
            <a:r>
              <a:rPr lang="en-US" dirty="0" smtClean="0"/>
              <a:t>May slow the assembly process</a:t>
            </a:r>
          </a:p>
          <a:p>
            <a:r>
              <a:rPr lang="en-US" dirty="0" smtClean="0"/>
              <a:t>Speeds up debugging process</a:t>
            </a:r>
          </a:p>
          <a:p>
            <a:r>
              <a:rPr lang="en-US" dirty="0" smtClean="0"/>
              <a:t>Takes into account controllability and </a:t>
            </a:r>
            <a:r>
              <a:rPr lang="en-US" dirty="0" err="1" smtClean="0"/>
              <a:t>observability</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3"/>
          <p:cNvSpPr>
            <a:spLocks noGrp="1"/>
          </p:cNvSpPr>
          <p:nvPr>
            <p:ph type="dt" sz="quarter" idx="10"/>
          </p:nvPr>
        </p:nvSpPr>
        <p:spPr>
          <a:noFill/>
        </p:spPr>
        <p:txBody>
          <a:bodyPr/>
          <a:lstStyle/>
          <a:p>
            <a:r>
              <a:rPr lang="en-US"/>
              <a:t>© 2000 R. J. Fink</a:t>
            </a:r>
          </a:p>
        </p:txBody>
      </p:sp>
      <p:sp>
        <p:nvSpPr>
          <p:cNvPr id="5123" name="Rectangle 3"/>
          <p:cNvSpPr>
            <a:spLocks noGrp="1" noChangeArrowheads="1"/>
          </p:cNvSpPr>
          <p:nvPr>
            <p:ph type="body" idx="1"/>
          </p:nvPr>
        </p:nvSpPr>
        <p:spPr>
          <a:xfrm>
            <a:off x="685800" y="838200"/>
            <a:ext cx="7772400" cy="5181600"/>
          </a:xfrm>
        </p:spPr>
        <p:txBody>
          <a:bodyPr/>
          <a:lstStyle/>
          <a:p>
            <a:r>
              <a:rPr lang="en-US" smtClean="0"/>
              <a:t>Measurement Accuracy</a:t>
            </a:r>
          </a:p>
          <a:p>
            <a:pPr lvl="1"/>
            <a:r>
              <a:rPr lang="en-US" smtClean="0"/>
              <a:t>Terminology</a:t>
            </a:r>
          </a:p>
          <a:p>
            <a:pPr lvl="2"/>
            <a:r>
              <a:rPr lang="en-US" smtClean="0"/>
              <a:t>Definitions of Accuracy </a:t>
            </a:r>
          </a:p>
          <a:p>
            <a:pPr lvl="3"/>
            <a:r>
              <a:rPr lang="en-US" smtClean="0"/>
              <a:t>Closeness with which an instrument reading approaches the true value of the variable being measured.</a:t>
            </a:r>
          </a:p>
          <a:p>
            <a:pPr lvl="3"/>
            <a:r>
              <a:rPr lang="en-US" smtClean="0"/>
              <a:t>The maximum error in the measurement of a physical quantity in terms of the output of an instrument when referred to the individual instrument calibrations.</a:t>
            </a:r>
          </a:p>
          <a:p>
            <a:pPr lvl="3"/>
            <a:r>
              <a:rPr lang="en-US" smtClean="0"/>
              <a:t>The degree of conformance of a test instrument to absolute standards.</a:t>
            </a:r>
          </a:p>
          <a:p>
            <a:pPr lvl="3"/>
            <a:r>
              <a:rPr lang="en-US" smtClean="0"/>
              <a:t>The ability to produce an average measured value which agrees with the true value or standard being used. </a:t>
            </a:r>
          </a:p>
        </p:txBody>
      </p:sp>
      <p:pic>
        <p:nvPicPr>
          <p:cNvPr id="4" name="Picture 3" descr="target.jpg"/>
          <p:cNvPicPr>
            <a:picLocks noChangeAspect="1"/>
          </p:cNvPicPr>
          <p:nvPr/>
        </p:nvPicPr>
        <p:blipFill>
          <a:blip r:embed="rId2" cstate="print"/>
          <a:stretch>
            <a:fillRect/>
          </a:stretch>
        </p:blipFill>
        <p:spPr>
          <a:xfrm>
            <a:off x="6172200" y="0"/>
            <a:ext cx="1876425" cy="2438400"/>
          </a:xfrm>
          <a:prstGeom prst="rect">
            <a:avLst/>
          </a:prstGeom>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a:t>© 2000 R. J. Fink</a:t>
            </a:r>
          </a:p>
        </p:txBody>
      </p:sp>
      <p:sp>
        <p:nvSpPr>
          <p:cNvPr id="6147" name="Rectangle 3"/>
          <p:cNvSpPr>
            <a:spLocks noGrp="1" noChangeArrowheads="1"/>
          </p:cNvSpPr>
          <p:nvPr>
            <p:ph type="body" idx="1"/>
          </p:nvPr>
        </p:nvSpPr>
        <p:spPr>
          <a:xfrm>
            <a:off x="685800" y="838200"/>
            <a:ext cx="7772400" cy="5334000"/>
          </a:xfrm>
        </p:spPr>
        <p:txBody>
          <a:bodyPr/>
          <a:lstStyle/>
          <a:p>
            <a:r>
              <a:rPr lang="en-US" dirty="0" smtClean="0"/>
              <a:t>Measurement Accuracy</a:t>
            </a:r>
          </a:p>
          <a:p>
            <a:pPr lvl="1"/>
            <a:r>
              <a:rPr lang="en-US" dirty="0" smtClean="0"/>
              <a:t>Terminology</a:t>
            </a:r>
          </a:p>
          <a:p>
            <a:pPr lvl="2"/>
            <a:r>
              <a:rPr lang="en-US" dirty="0" smtClean="0"/>
              <a:t>Precision</a:t>
            </a:r>
          </a:p>
          <a:p>
            <a:pPr lvl="3"/>
            <a:r>
              <a:rPr lang="en-US" dirty="0" smtClean="0"/>
              <a:t>A measure of the reproducibility of the measurements.</a:t>
            </a:r>
          </a:p>
          <a:p>
            <a:pPr lvl="4"/>
            <a:r>
              <a:rPr lang="en-US" dirty="0" smtClean="0"/>
              <a:t>Given a fixed value of a variable, precision is a measure of the degree to which successive measurements differ from one another. </a:t>
            </a:r>
          </a:p>
          <a:p>
            <a:pPr lvl="3"/>
            <a:r>
              <a:rPr lang="en-US" dirty="0" smtClean="0"/>
              <a:t>The degree to which repeated measurements of a given quantity agree when obtained by the same method and under the same conditions.</a:t>
            </a:r>
          </a:p>
          <a:p>
            <a:pPr lvl="3"/>
            <a:r>
              <a:rPr lang="en-US" dirty="0" smtClean="0"/>
              <a:t>Also called repeatability or reproducibility.</a:t>
            </a:r>
          </a:p>
          <a:p>
            <a:pPr lvl="3"/>
            <a:r>
              <a:rPr lang="en-US" dirty="0" smtClean="0"/>
              <a:t>The ability to repeatedly measure the same product or service and obtain the same results.</a:t>
            </a:r>
          </a:p>
        </p:txBody>
      </p:sp>
      <p:pic>
        <p:nvPicPr>
          <p:cNvPr id="4" name="Picture 3" descr="target holes.jpg"/>
          <p:cNvPicPr>
            <a:picLocks noChangeAspect="1"/>
          </p:cNvPicPr>
          <p:nvPr/>
        </p:nvPicPr>
        <p:blipFill>
          <a:blip r:embed="rId2" cstate="print"/>
          <a:srcRect b="10256"/>
          <a:stretch>
            <a:fillRect/>
          </a:stretch>
        </p:blipFill>
        <p:spPr>
          <a:xfrm>
            <a:off x="4052887" y="0"/>
            <a:ext cx="5014913" cy="3200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edg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a:noFill/>
        </p:spPr>
        <p:txBody>
          <a:bodyPr/>
          <a:lstStyle/>
          <a:p>
            <a:r>
              <a:rPr lang="en-US"/>
              <a:t>© 2000 R. J. Fink</a:t>
            </a:r>
          </a:p>
        </p:txBody>
      </p:sp>
      <p:sp>
        <p:nvSpPr>
          <p:cNvPr id="7171" name="Rectangle 3"/>
          <p:cNvSpPr>
            <a:spLocks noGrp="1" noChangeArrowheads="1"/>
          </p:cNvSpPr>
          <p:nvPr>
            <p:ph type="body" idx="1"/>
          </p:nvPr>
        </p:nvSpPr>
        <p:spPr>
          <a:xfrm>
            <a:off x="685800" y="838200"/>
            <a:ext cx="7772400" cy="5181600"/>
          </a:xfrm>
        </p:spPr>
        <p:txBody>
          <a:bodyPr/>
          <a:lstStyle/>
          <a:p>
            <a:r>
              <a:rPr lang="en-US" smtClean="0"/>
              <a:t>Measurement Accuracy</a:t>
            </a:r>
          </a:p>
          <a:p>
            <a:pPr lvl="1"/>
            <a:r>
              <a:rPr lang="en-US" smtClean="0"/>
              <a:t>Book Terminology</a:t>
            </a:r>
          </a:p>
          <a:p>
            <a:pPr lvl="2"/>
            <a:r>
              <a:rPr lang="en-US" smtClean="0"/>
              <a:t>Accuracy - to refers to the overall closeness of an averaged measurement to the true value.</a:t>
            </a:r>
          </a:p>
          <a:p>
            <a:pPr lvl="2"/>
            <a:r>
              <a:rPr lang="en-US" smtClean="0"/>
              <a:t>Repeatability - the consistency with which that measurement can be made.</a:t>
            </a:r>
          </a:p>
          <a:p>
            <a:pPr lvl="3"/>
            <a:r>
              <a:rPr lang="en-US" smtClean="0"/>
              <a:t>The word precision will be avoided.</a:t>
            </a:r>
          </a:p>
          <a:p>
            <a:pPr lvl="2"/>
            <a:r>
              <a:rPr lang="en-US" smtClean="0"/>
              <a:t>Accuracy takes all error sources into account</a:t>
            </a:r>
          </a:p>
          <a:p>
            <a:pPr lvl="3"/>
            <a:r>
              <a:rPr lang="en-US" smtClean="0"/>
              <a:t>Systematic Errors</a:t>
            </a:r>
          </a:p>
          <a:p>
            <a:pPr lvl="3"/>
            <a:r>
              <a:rPr lang="en-US" smtClean="0"/>
              <a:t>Random Errors</a:t>
            </a:r>
          </a:p>
          <a:p>
            <a:pPr lvl="3"/>
            <a:r>
              <a:rPr lang="en-US" smtClean="0"/>
              <a:t>Resolution (Quantization Errors)</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noFill/>
        </p:spPr>
        <p:txBody>
          <a:bodyPr/>
          <a:lstStyle/>
          <a:p>
            <a:r>
              <a:rPr lang="en-US"/>
              <a:t>© 2000 R. J. Fink</a:t>
            </a:r>
          </a:p>
        </p:txBody>
      </p:sp>
      <p:sp>
        <p:nvSpPr>
          <p:cNvPr id="8195" name="Rectangle 3"/>
          <p:cNvSpPr>
            <a:spLocks noGrp="1" noChangeArrowheads="1"/>
          </p:cNvSpPr>
          <p:nvPr>
            <p:ph type="body" idx="1"/>
          </p:nvPr>
        </p:nvSpPr>
        <p:spPr>
          <a:xfrm>
            <a:off x="685800" y="838200"/>
            <a:ext cx="7772400" cy="5181600"/>
          </a:xfrm>
        </p:spPr>
        <p:txBody>
          <a:bodyPr/>
          <a:lstStyle/>
          <a:p>
            <a:r>
              <a:rPr lang="en-US" smtClean="0"/>
              <a:t>Measurement Accuracy</a:t>
            </a:r>
          </a:p>
          <a:p>
            <a:pPr lvl="1"/>
            <a:r>
              <a:rPr lang="en-US" smtClean="0"/>
              <a:t>Terminology</a:t>
            </a:r>
          </a:p>
          <a:p>
            <a:pPr lvl="2"/>
            <a:r>
              <a:rPr lang="en-US" smtClean="0"/>
              <a:t>Systematic Errors</a:t>
            </a:r>
          </a:p>
          <a:p>
            <a:pPr lvl="3"/>
            <a:r>
              <a:rPr lang="en-US" smtClean="0"/>
              <a:t>Errors that appear consistently from measurement to measurement</a:t>
            </a:r>
          </a:p>
          <a:p>
            <a:pPr lvl="4"/>
            <a:r>
              <a:rPr lang="en-US" smtClean="0"/>
              <a:t>Ideal Value = 100mV</a:t>
            </a:r>
          </a:p>
          <a:p>
            <a:pPr lvl="4"/>
            <a:r>
              <a:rPr lang="en-US" smtClean="0"/>
              <a:t>Measurements : 101mV, 103mV, 102mV, 101mV, 102mV, 103mV, 103mV, 101mV, 102mV</a:t>
            </a:r>
          </a:p>
          <a:p>
            <a:pPr lvl="4"/>
            <a:r>
              <a:rPr lang="en-US" smtClean="0"/>
              <a:t>Average Error : 2mV</a:t>
            </a:r>
          </a:p>
          <a:p>
            <a:pPr lvl="4"/>
            <a:r>
              <a:rPr lang="en-US" smtClean="0"/>
              <a:t>Caused by DC offsets, gain errors, non-linearities in the DVM</a:t>
            </a:r>
          </a:p>
          <a:p>
            <a:pPr lvl="4"/>
            <a:r>
              <a:rPr lang="en-US" smtClean="0"/>
              <a:t>Systematic errors can often be reduced through calibrations.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noFill/>
        </p:spPr>
        <p:txBody>
          <a:bodyPr/>
          <a:lstStyle/>
          <a:p>
            <a:r>
              <a:rPr lang="en-US"/>
              <a:t>© 2000 R. J. Fink</a:t>
            </a:r>
          </a:p>
        </p:txBody>
      </p:sp>
      <p:sp>
        <p:nvSpPr>
          <p:cNvPr id="9219" name="Rectangle 3"/>
          <p:cNvSpPr>
            <a:spLocks noGrp="1" noChangeArrowheads="1"/>
          </p:cNvSpPr>
          <p:nvPr>
            <p:ph type="body" idx="1"/>
          </p:nvPr>
        </p:nvSpPr>
        <p:spPr>
          <a:xfrm>
            <a:off x="685800" y="838200"/>
            <a:ext cx="7772400" cy="4953000"/>
          </a:xfrm>
        </p:spPr>
        <p:txBody>
          <a:bodyPr/>
          <a:lstStyle/>
          <a:p>
            <a:r>
              <a:rPr lang="en-US" smtClean="0"/>
              <a:t>Measurement Accuracy</a:t>
            </a:r>
          </a:p>
          <a:p>
            <a:pPr lvl="1"/>
            <a:r>
              <a:rPr lang="en-US" smtClean="0"/>
              <a:t>Terminology</a:t>
            </a:r>
          </a:p>
          <a:p>
            <a:pPr lvl="2"/>
            <a:r>
              <a:rPr lang="en-US" smtClean="0"/>
              <a:t>Random Errors</a:t>
            </a:r>
          </a:p>
          <a:p>
            <a:pPr lvl="3"/>
            <a:r>
              <a:rPr lang="en-US" smtClean="0"/>
              <a:t>Notice that the list of numbers in the last slide vary from 101mV to 103mV.  </a:t>
            </a:r>
          </a:p>
          <a:p>
            <a:pPr lvl="3"/>
            <a:r>
              <a:rPr lang="en-US" smtClean="0"/>
              <a:t>All measurement tools have random errors even $2 Million Automated test instruments</a:t>
            </a:r>
          </a:p>
          <a:p>
            <a:pPr lvl="3"/>
            <a:r>
              <a:rPr lang="en-US" smtClean="0"/>
              <a:t>Random Errors are perfectly normal in analog and mixed-signal measurements.</a:t>
            </a:r>
          </a:p>
          <a:p>
            <a:pPr lvl="3"/>
            <a:r>
              <a:rPr lang="en-US" smtClean="0"/>
              <a:t>Big challenge is in determining whether the random error is caused by a bad DIB design, bad DUT design or by the tester itself.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3"/>
          <p:cNvSpPr>
            <a:spLocks noGrp="1"/>
          </p:cNvSpPr>
          <p:nvPr>
            <p:ph type="dt" sz="quarter" idx="10"/>
          </p:nvPr>
        </p:nvSpPr>
        <p:spPr>
          <a:noFill/>
        </p:spPr>
        <p:txBody>
          <a:bodyPr/>
          <a:lstStyle/>
          <a:p>
            <a:r>
              <a:rPr lang="en-US"/>
              <a:t>© 2000 R. J. Fink</a:t>
            </a:r>
          </a:p>
        </p:txBody>
      </p:sp>
      <p:sp>
        <p:nvSpPr>
          <p:cNvPr id="10243" name="Rectangle 3"/>
          <p:cNvSpPr>
            <a:spLocks noGrp="1" noChangeArrowheads="1"/>
          </p:cNvSpPr>
          <p:nvPr>
            <p:ph type="body" idx="1"/>
          </p:nvPr>
        </p:nvSpPr>
        <p:spPr>
          <a:xfrm>
            <a:off x="685800" y="838200"/>
            <a:ext cx="7772400" cy="5562600"/>
          </a:xfrm>
        </p:spPr>
        <p:txBody>
          <a:bodyPr/>
          <a:lstStyle/>
          <a:p>
            <a:r>
              <a:rPr lang="en-US" smtClean="0"/>
              <a:t>Measurement Accuracy</a:t>
            </a:r>
          </a:p>
          <a:p>
            <a:pPr lvl="1"/>
            <a:r>
              <a:rPr lang="en-US" smtClean="0"/>
              <a:t>Terminology</a:t>
            </a:r>
          </a:p>
          <a:p>
            <a:pPr lvl="2"/>
            <a:r>
              <a:rPr lang="en-US" smtClean="0"/>
              <a:t>Resolution (Quantization Errors)</a:t>
            </a:r>
          </a:p>
          <a:p>
            <a:pPr lvl="3"/>
            <a:r>
              <a:rPr lang="en-US" smtClean="0"/>
              <a:t>Notice that in the previous list of numbers, the measurement was always rounded off to the nearest milivolt.  </a:t>
            </a:r>
          </a:p>
          <a:p>
            <a:pPr lvl="3"/>
            <a:r>
              <a:rPr lang="en-US" smtClean="0"/>
              <a:t>Limited resolution results from the fact that continuous analog signals must be converted to digital format (using ADC’s) before a computer can evaluate the test results.</a:t>
            </a:r>
          </a:p>
          <a:p>
            <a:pPr lvl="3"/>
            <a:r>
              <a:rPr lang="en-US" smtClean="0"/>
              <a:t>The inherent error in ADCs and measurement instrumentation is called Quantization Error.</a:t>
            </a:r>
          </a:p>
          <a:p>
            <a:pPr lvl="3"/>
            <a:r>
              <a:rPr lang="en-US" smtClean="0"/>
              <a:t>Quantization error is a result of the conversion from an infinitely variable input voltage to a finite set of possible outputs from the ADC.</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 Matches</a:t>
            </a:r>
            <a:endParaRPr lang="en-US" dirty="0"/>
          </a:p>
        </p:txBody>
      </p:sp>
      <p:sp>
        <p:nvSpPr>
          <p:cNvPr id="3" name="Content Placeholder 2"/>
          <p:cNvSpPr>
            <a:spLocks noGrp="1"/>
          </p:cNvSpPr>
          <p:nvPr>
            <p:ph idx="1"/>
          </p:nvPr>
        </p:nvSpPr>
        <p:spPr/>
        <p:txBody>
          <a:bodyPr/>
          <a:lstStyle/>
          <a:p>
            <a:r>
              <a:rPr lang="en-US" dirty="0" smtClean="0"/>
              <a:t>If the match has all the elements</a:t>
            </a:r>
          </a:p>
          <a:p>
            <a:r>
              <a:rPr lang="en-US" dirty="0" smtClean="0"/>
              <a:t>If conditions are the predetermine ones</a:t>
            </a:r>
          </a:p>
          <a:p>
            <a:r>
              <a:rPr lang="en-US" dirty="0" smtClean="0"/>
              <a:t>Then the match should light up when stroke against the side of the Box</a:t>
            </a:r>
          </a:p>
          <a:p>
            <a:r>
              <a:rPr lang="en-US" dirty="0" smtClean="0"/>
              <a:t>Match box factories do NOT test each Match by striking it!!!!! </a:t>
            </a:r>
            <a:endParaRPr lang="en-US" dirty="0"/>
          </a:p>
        </p:txBody>
      </p:sp>
      <p:pic>
        <p:nvPicPr>
          <p:cNvPr id="4" name="Picture 3" descr="matches.jpg"/>
          <p:cNvPicPr>
            <a:picLocks noChangeAspect="1"/>
          </p:cNvPicPr>
          <p:nvPr/>
        </p:nvPicPr>
        <p:blipFill>
          <a:blip r:embed="rId3" cstate="print"/>
          <a:stretch>
            <a:fillRect/>
          </a:stretch>
        </p:blipFill>
        <p:spPr>
          <a:xfrm>
            <a:off x="762000" y="1752600"/>
            <a:ext cx="4761697" cy="3486912"/>
          </a:xfrm>
          <a:prstGeom prst="rect">
            <a:avLst/>
          </a:prstGeom>
        </p:spPr>
      </p:pic>
      <p:pic>
        <p:nvPicPr>
          <p:cNvPr id="5" name="Picture 4" descr="Lighted-match.jpg"/>
          <p:cNvPicPr>
            <a:picLocks noChangeAspect="1"/>
          </p:cNvPicPr>
          <p:nvPr/>
        </p:nvPicPr>
        <p:blipFill>
          <a:blip r:embed="rId4" cstate="print"/>
          <a:stretch>
            <a:fillRect/>
          </a:stretch>
        </p:blipFill>
        <p:spPr>
          <a:xfrm>
            <a:off x="5429250" y="1295400"/>
            <a:ext cx="3714750" cy="5562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Feed and Load</a:t>
            </a:r>
            <a:endParaRPr lang="en-US" dirty="0"/>
          </a:p>
        </p:txBody>
      </p:sp>
      <p:pic>
        <p:nvPicPr>
          <p:cNvPr id="4" name="Content Placeholder 3" descr="STC.jpg"/>
          <p:cNvPicPr>
            <a:picLocks noGrp="1" noChangeAspect="1"/>
          </p:cNvPicPr>
          <p:nvPr>
            <p:ph idx="1"/>
          </p:nvPr>
        </p:nvPicPr>
        <p:blipFill>
          <a:blip r:embed="rId3" cstate="print"/>
          <a:stretch>
            <a:fillRect/>
          </a:stretch>
        </p:blipFill>
        <p:spPr>
          <a:xfrm>
            <a:off x="642135" y="1295400"/>
            <a:ext cx="7416229" cy="4648200"/>
          </a:xfrm>
          <a:prstGeom prst="rect">
            <a:avLst/>
          </a:prstGeom>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Measuring Voltage</a:t>
            </a:r>
            <a:endParaRPr lang="en-US" dirty="0"/>
          </a:p>
        </p:txBody>
      </p:sp>
      <p:pic>
        <p:nvPicPr>
          <p:cNvPr id="4" name="Content Placeholder 3" descr="voldiv.gif"/>
          <p:cNvPicPr>
            <a:picLocks noGrp="1" noChangeAspect="1"/>
          </p:cNvPicPr>
          <p:nvPr>
            <p:ph idx="1"/>
          </p:nvPr>
        </p:nvPicPr>
        <p:blipFill>
          <a:blip r:embed="rId2" cstate="print"/>
          <a:stretch>
            <a:fillRect/>
          </a:stretch>
        </p:blipFill>
        <p:spPr>
          <a:xfrm>
            <a:off x="457200" y="1134807"/>
            <a:ext cx="7239000" cy="5271401"/>
          </a:xfrm>
        </p:spPr>
      </p:pic>
      <p:pic>
        <p:nvPicPr>
          <p:cNvPr id="5" name="Picture 4" descr="voltmeter.jpg"/>
          <p:cNvPicPr>
            <a:picLocks noChangeAspect="1"/>
          </p:cNvPicPr>
          <p:nvPr/>
        </p:nvPicPr>
        <p:blipFill>
          <a:blip r:embed="rId3" cstate="print"/>
          <a:stretch>
            <a:fillRect/>
          </a:stretch>
        </p:blipFill>
        <p:spPr>
          <a:xfrm>
            <a:off x="6172200" y="1828800"/>
            <a:ext cx="2419072" cy="2509787"/>
          </a:xfrm>
          <a:prstGeom prst="rect">
            <a:avLst/>
          </a:prstGeom>
        </p:spPr>
      </p:pic>
      <p:pic>
        <p:nvPicPr>
          <p:cNvPr id="6" name="Picture 5" descr="voltmeterScale.jpg"/>
          <p:cNvPicPr>
            <a:picLocks noChangeAspect="1"/>
          </p:cNvPicPr>
          <p:nvPr/>
        </p:nvPicPr>
        <p:blipFill>
          <a:blip r:embed="rId4" cstate="print"/>
          <a:stretch>
            <a:fillRect/>
          </a:stretch>
        </p:blipFill>
        <p:spPr>
          <a:xfrm>
            <a:off x="5364200" y="1219200"/>
            <a:ext cx="3779800" cy="371176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edge">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Measuring Voltage</a:t>
            </a:r>
            <a:endParaRPr lang="en-US" dirty="0"/>
          </a:p>
        </p:txBody>
      </p:sp>
      <p:pic>
        <p:nvPicPr>
          <p:cNvPr id="4" name="Content Placeholder 3" descr="voldiv.gif"/>
          <p:cNvPicPr>
            <a:picLocks noGrp="1" noChangeAspect="1"/>
          </p:cNvPicPr>
          <p:nvPr>
            <p:ph idx="1"/>
          </p:nvPr>
        </p:nvPicPr>
        <p:blipFill>
          <a:blip r:embed="rId2" cstate="print"/>
          <a:stretch>
            <a:fillRect/>
          </a:stretch>
        </p:blipFill>
        <p:spPr>
          <a:xfrm>
            <a:off x="457200" y="1134807"/>
            <a:ext cx="7239000" cy="5271401"/>
          </a:xfrm>
        </p:spPr>
      </p:pic>
      <p:sp>
        <p:nvSpPr>
          <p:cNvPr id="7" name="TextBox 6"/>
          <p:cNvSpPr txBox="1"/>
          <p:nvPr/>
        </p:nvSpPr>
        <p:spPr>
          <a:xfrm>
            <a:off x="6324600" y="1295400"/>
            <a:ext cx="2819400" cy="954107"/>
          </a:xfrm>
          <a:prstGeom prst="rect">
            <a:avLst/>
          </a:prstGeom>
          <a:noFill/>
        </p:spPr>
        <p:txBody>
          <a:bodyPr wrap="square" rtlCol="0">
            <a:spAutoFit/>
          </a:bodyPr>
          <a:lstStyle/>
          <a:p>
            <a:r>
              <a:rPr lang="en-US" sz="2800" dirty="0" smtClean="0"/>
              <a:t>If R</a:t>
            </a:r>
            <a:r>
              <a:rPr lang="en-US" sz="2800" baseline="-25000" dirty="0" smtClean="0"/>
              <a:t>L</a:t>
            </a:r>
            <a:r>
              <a:rPr lang="en-US" sz="2800" dirty="0" smtClean="0"/>
              <a:t>&gt;&gt;R</a:t>
            </a:r>
            <a:r>
              <a:rPr lang="en-US" sz="2800" baseline="-25000" dirty="0" smtClean="0"/>
              <a:t>2</a:t>
            </a:r>
            <a:r>
              <a:rPr lang="en-US" sz="2800" dirty="0" smtClean="0"/>
              <a:t> then </a:t>
            </a:r>
            <a:r>
              <a:rPr lang="en-US" sz="2800" dirty="0" err="1" smtClean="0"/>
              <a:t>V</a:t>
            </a:r>
            <a:r>
              <a:rPr lang="en-US" sz="2800" baseline="-25000" dirty="0" err="1" smtClean="0"/>
              <a:t>out</a:t>
            </a:r>
            <a:r>
              <a:rPr lang="en-US" sz="2800" dirty="0" smtClean="0"/>
              <a:t>=R</a:t>
            </a:r>
            <a:r>
              <a:rPr lang="en-US" sz="2800" baseline="-25000" dirty="0" smtClean="0"/>
              <a:t>2</a:t>
            </a:r>
            <a:r>
              <a:rPr lang="en-US" sz="2800" dirty="0" smtClean="0"/>
              <a:t>/(R</a:t>
            </a:r>
            <a:r>
              <a:rPr lang="en-US" sz="2800" baseline="-25000" dirty="0" smtClean="0"/>
              <a:t>1</a:t>
            </a:r>
            <a:r>
              <a:rPr lang="en-US" sz="2800" dirty="0" smtClean="0"/>
              <a:t>+R</a:t>
            </a:r>
            <a:r>
              <a:rPr lang="en-US" sz="2800" baseline="-25000" dirty="0" smtClean="0"/>
              <a:t>2</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a:noFill/>
        </p:spPr>
        <p:txBody>
          <a:bodyPr/>
          <a:lstStyle/>
          <a:p>
            <a:r>
              <a:rPr lang="en-US"/>
              <a:t>© 2000 R. J. Fink</a:t>
            </a:r>
          </a:p>
        </p:txBody>
      </p:sp>
      <p:sp>
        <p:nvSpPr>
          <p:cNvPr id="7171" name="Rectangle 3"/>
          <p:cNvSpPr>
            <a:spLocks noGrp="1" noChangeArrowheads="1"/>
          </p:cNvSpPr>
          <p:nvPr>
            <p:ph type="body" idx="1"/>
          </p:nvPr>
        </p:nvSpPr>
        <p:spPr>
          <a:xfrm>
            <a:off x="685800" y="457200"/>
            <a:ext cx="7772400" cy="4953000"/>
          </a:xfrm>
        </p:spPr>
        <p:txBody>
          <a:bodyPr>
            <a:normAutofit lnSpcReduction="10000"/>
          </a:bodyPr>
          <a:lstStyle/>
          <a:p>
            <a:r>
              <a:rPr lang="en-US" smtClean="0"/>
              <a:t>Generating the Test Plan</a:t>
            </a:r>
          </a:p>
          <a:p>
            <a:pPr lvl="1"/>
            <a:r>
              <a:rPr lang="en-US" smtClean="0"/>
              <a:t>To Plan or Not to Plan?</a:t>
            </a:r>
          </a:p>
          <a:p>
            <a:pPr lvl="2"/>
            <a:r>
              <a:rPr lang="en-US" smtClean="0"/>
              <a:t>Shoot From the Hip Approach</a:t>
            </a:r>
          </a:p>
          <a:p>
            <a:pPr lvl="3"/>
            <a:r>
              <a:rPr lang="en-US" smtClean="0"/>
              <a:t>Non-optimized</a:t>
            </a:r>
          </a:p>
          <a:p>
            <a:pPr lvl="3"/>
            <a:r>
              <a:rPr lang="en-US" smtClean="0"/>
              <a:t>May cause a device to be Non-testable</a:t>
            </a:r>
          </a:p>
          <a:p>
            <a:pPr lvl="3"/>
            <a:endParaRPr lang="en-US" smtClean="0"/>
          </a:p>
          <a:p>
            <a:pPr lvl="2"/>
            <a:r>
              <a:rPr lang="en-US" smtClean="0"/>
              <a:t>Planned Testing</a:t>
            </a:r>
          </a:p>
          <a:p>
            <a:pPr lvl="3"/>
            <a:r>
              <a:rPr lang="en-US" smtClean="0"/>
              <a:t>Allows early interaction between design and test engineers</a:t>
            </a:r>
          </a:p>
          <a:p>
            <a:pPr lvl="3"/>
            <a:r>
              <a:rPr lang="en-US" smtClean="0"/>
              <a:t>Identification of non-testable functions</a:t>
            </a:r>
          </a:p>
          <a:p>
            <a:pPr lvl="3"/>
            <a:r>
              <a:rPr lang="en-US" smtClean="0"/>
              <a:t>Synchronization of clocking schemes</a:t>
            </a:r>
          </a:p>
          <a:p>
            <a:pPr lvl="3"/>
            <a:r>
              <a:rPr lang="en-US" smtClean="0"/>
              <a:t>Tester hardware identification</a:t>
            </a:r>
          </a:p>
          <a:p>
            <a:pPr lvl="4"/>
            <a:r>
              <a:rPr lang="en-US" smtClean="0"/>
              <a:t>identify tester hardware deficiencies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Measuring Current</a:t>
            </a:r>
            <a:endParaRPr lang="en-US" dirty="0"/>
          </a:p>
        </p:txBody>
      </p:sp>
      <p:sp>
        <p:nvSpPr>
          <p:cNvPr id="3" name="Content Placeholder 2"/>
          <p:cNvSpPr>
            <a:spLocks noGrp="1"/>
          </p:cNvSpPr>
          <p:nvPr>
            <p:ph idx="1"/>
          </p:nvPr>
        </p:nvSpPr>
        <p:spPr>
          <a:xfrm>
            <a:off x="457199" y="1219200"/>
            <a:ext cx="7772401" cy="3124200"/>
          </a:xfrm>
        </p:spPr>
        <p:txBody>
          <a:bodyPr/>
          <a:lstStyle/>
          <a:p>
            <a:r>
              <a:rPr lang="en-US" dirty="0" smtClean="0"/>
              <a:t>Current is measured in series</a:t>
            </a:r>
          </a:p>
          <a:p>
            <a:endParaRPr lang="en-US" dirty="0" smtClean="0"/>
          </a:p>
        </p:txBody>
      </p:sp>
      <p:pic>
        <p:nvPicPr>
          <p:cNvPr id="1026" name="Picture 2" descr="C:\Users\user\AppData\Local\Microsoft\Windows\Temporary Internet Files\Content.IE5\HYYI30M0\MM900283867[1].gif"/>
          <p:cNvPicPr>
            <a:picLocks noChangeAspect="1" noChangeArrowheads="1" noCrop="1"/>
          </p:cNvPicPr>
          <p:nvPr/>
        </p:nvPicPr>
        <p:blipFill>
          <a:blip r:embed="rId2" cstate="print"/>
          <a:srcRect/>
          <a:stretch>
            <a:fillRect/>
          </a:stretch>
        </p:blipFill>
        <p:spPr bwMode="auto">
          <a:xfrm>
            <a:off x="914400" y="2332038"/>
            <a:ext cx="1993635" cy="2392362"/>
          </a:xfrm>
          <a:prstGeom prst="rect">
            <a:avLst/>
          </a:prstGeom>
          <a:noFill/>
        </p:spPr>
      </p:pic>
      <p:sp>
        <p:nvSpPr>
          <p:cNvPr id="5" name="TextBox 4"/>
          <p:cNvSpPr txBox="1"/>
          <p:nvPr/>
        </p:nvSpPr>
        <p:spPr>
          <a:xfrm>
            <a:off x="2971800" y="2209800"/>
            <a:ext cx="5486400" cy="2123658"/>
          </a:xfrm>
          <a:prstGeom prst="rect">
            <a:avLst/>
          </a:prstGeom>
          <a:noFill/>
        </p:spPr>
        <p:txBody>
          <a:bodyPr wrap="square" rtlCol="0">
            <a:spAutoFit/>
          </a:bodyPr>
          <a:lstStyle/>
          <a:p>
            <a:r>
              <a:rPr lang="en-US" sz="4400" dirty="0" smtClean="0"/>
              <a:t>The Circuit  must Be Broken to measure the signal</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Measuring Current</a:t>
            </a:r>
            <a:endParaRPr lang="en-US" dirty="0"/>
          </a:p>
        </p:txBody>
      </p:sp>
      <p:pic>
        <p:nvPicPr>
          <p:cNvPr id="4" name="Content Placeholder 3" descr="measuring current schematic.gif"/>
          <p:cNvPicPr>
            <a:picLocks noGrp="1" noChangeAspect="1"/>
          </p:cNvPicPr>
          <p:nvPr>
            <p:ph idx="1"/>
          </p:nvPr>
        </p:nvPicPr>
        <p:blipFill>
          <a:blip r:embed="rId2" cstate="print"/>
          <a:stretch>
            <a:fillRect/>
          </a:stretch>
        </p:blipFill>
        <p:spPr>
          <a:xfrm>
            <a:off x="5076825" y="1638300"/>
            <a:ext cx="3914775" cy="2400300"/>
          </a:xfrm>
        </p:spPr>
      </p:pic>
      <p:pic>
        <p:nvPicPr>
          <p:cNvPr id="5" name="Picture 4" descr="measuring_currentin device.gif"/>
          <p:cNvPicPr>
            <a:picLocks noChangeAspect="1"/>
          </p:cNvPicPr>
          <p:nvPr/>
        </p:nvPicPr>
        <p:blipFill>
          <a:blip r:embed="rId3" cstate="print"/>
          <a:stretch>
            <a:fillRect/>
          </a:stretch>
        </p:blipFill>
        <p:spPr>
          <a:xfrm>
            <a:off x="685800" y="1447800"/>
            <a:ext cx="4381500" cy="2857500"/>
          </a:xfrm>
          <a:prstGeom prst="rect">
            <a:avLst/>
          </a:prstGeom>
        </p:spPr>
      </p:pic>
      <p:sp>
        <p:nvSpPr>
          <p:cNvPr id="6" name="TextBox 5"/>
          <p:cNvSpPr txBox="1"/>
          <p:nvPr/>
        </p:nvSpPr>
        <p:spPr>
          <a:xfrm>
            <a:off x="990600" y="4572000"/>
            <a:ext cx="7162800" cy="1969770"/>
          </a:xfrm>
          <a:prstGeom prst="rect">
            <a:avLst/>
          </a:prstGeom>
          <a:noFill/>
        </p:spPr>
        <p:txBody>
          <a:bodyPr wrap="square" rtlCol="0">
            <a:spAutoFit/>
          </a:bodyPr>
          <a:lstStyle/>
          <a:p>
            <a:r>
              <a:rPr lang="en-US" sz="2000" dirty="0" smtClean="0"/>
              <a:t>It Loads the circuit thus each measurement affects the function in analog.</a:t>
            </a:r>
          </a:p>
          <a:p>
            <a:r>
              <a:rPr lang="en-US" sz="2000" dirty="0" smtClean="0"/>
              <a:t>Digital signals are mostly measured in Volts and are impervious to minute changes, however  the problems can be analog.</a:t>
            </a:r>
          </a:p>
          <a:p>
            <a:endParaRPr lang="en-US" dirty="0"/>
          </a:p>
          <a:p>
            <a:r>
              <a:rPr lang="en-US" sz="2400" b="1" dirty="0" smtClean="0">
                <a:solidFill>
                  <a:srgbClr val="FF0000"/>
                </a:solidFill>
              </a:rPr>
              <a:t>Slew Rate, Frequency, Transition Curve etc….</a:t>
            </a:r>
            <a:endParaRPr lang="en-US" sz="2400" b="1" dirty="0">
              <a:solidFill>
                <a:srgbClr val="FF0000"/>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 Modules and Systems</a:t>
            </a:r>
            <a:endParaRPr lang="en-US" dirty="0"/>
          </a:p>
        </p:txBody>
      </p:sp>
      <p:sp>
        <p:nvSpPr>
          <p:cNvPr id="3" name="Content Placeholder 2"/>
          <p:cNvSpPr>
            <a:spLocks noGrp="1"/>
          </p:cNvSpPr>
          <p:nvPr>
            <p:ph idx="1"/>
          </p:nvPr>
        </p:nvSpPr>
        <p:spPr/>
        <p:txBody>
          <a:bodyPr/>
          <a:lstStyle/>
          <a:p>
            <a:r>
              <a:rPr lang="en-US" dirty="0" smtClean="0"/>
              <a:t>Ideal or real Input signals</a:t>
            </a:r>
          </a:p>
          <a:p>
            <a:r>
              <a:rPr lang="en-US" dirty="0" smtClean="0"/>
              <a:t>Ideal Voltage or Current Signals indicates proper functionality at the input.</a:t>
            </a:r>
          </a:p>
          <a:p>
            <a:r>
              <a:rPr lang="en-US" dirty="0" smtClean="0"/>
              <a:t>Real Inputs have,</a:t>
            </a:r>
          </a:p>
          <a:p>
            <a:pPr lvl="1"/>
            <a:r>
              <a:rPr lang="en-US" dirty="0" smtClean="0"/>
              <a:t>Noise</a:t>
            </a:r>
          </a:p>
          <a:p>
            <a:pPr lvl="1"/>
            <a:r>
              <a:rPr lang="en-US" dirty="0" smtClean="0"/>
              <a:t>Load tolerance</a:t>
            </a:r>
          </a:p>
          <a:p>
            <a:pPr lvl="1"/>
            <a:r>
              <a:rPr lang="en-US" dirty="0" smtClean="0"/>
              <a:t>Variations</a:t>
            </a:r>
          </a:p>
          <a:p>
            <a:pPr lvl="1"/>
            <a:r>
              <a:rPr lang="en-US" dirty="0" smtClean="0"/>
              <a:t>Maximum frequency</a:t>
            </a: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 Input</a:t>
            </a:r>
            <a:endParaRPr lang="en-US" dirty="0"/>
          </a:p>
        </p:txBody>
      </p:sp>
      <p:sp>
        <p:nvSpPr>
          <p:cNvPr id="3" name="Content Placeholder 2"/>
          <p:cNvSpPr>
            <a:spLocks noGrp="1"/>
          </p:cNvSpPr>
          <p:nvPr>
            <p:ph idx="1"/>
          </p:nvPr>
        </p:nvSpPr>
        <p:spPr/>
        <p:txBody>
          <a:bodyPr/>
          <a:lstStyle/>
          <a:p>
            <a:r>
              <a:rPr lang="en-US" dirty="0" smtClean="0"/>
              <a:t>Possible Problems</a:t>
            </a:r>
          </a:p>
          <a:p>
            <a:pPr lvl="1"/>
            <a:r>
              <a:rPr lang="en-US" dirty="0" smtClean="0"/>
              <a:t>Fan Out</a:t>
            </a:r>
          </a:p>
          <a:p>
            <a:pPr lvl="1"/>
            <a:r>
              <a:rPr lang="en-US" dirty="0" smtClean="0"/>
              <a:t>Slew rate</a:t>
            </a:r>
          </a:p>
          <a:p>
            <a:pPr lvl="1"/>
            <a:r>
              <a:rPr lang="en-US" dirty="0" smtClean="0"/>
              <a:t>Exceeds Load Regulations</a:t>
            </a:r>
          </a:p>
          <a:p>
            <a:pPr lvl="1"/>
            <a:r>
              <a:rPr lang="en-US" dirty="0" smtClean="0"/>
              <a:t>Frequency incompatibility</a:t>
            </a:r>
          </a:p>
          <a:p>
            <a:pPr lvl="1"/>
            <a:r>
              <a:rPr lang="en-US" dirty="0" smtClean="0"/>
              <a:t>Ground Bouncing</a:t>
            </a:r>
          </a:p>
          <a:p>
            <a:pPr lvl="1"/>
            <a:r>
              <a:rPr lang="en-US" dirty="0" smtClean="0"/>
              <a:t>Poorly defined States</a:t>
            </a:r>
          </a:p>
          <a:p>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Fan Out</a:t>
            </a:r>
            <a:endParaRPr lang="en-US"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pPr>
              <a:buNone/>
            </a:pPr>
            <a:r>
              <a:rPr lang="en-US" dirty="0"/>
              <a:t>	</a:t>
            </a:r>
            <a:r>
              <a:rPr lang="en-US" dirty="0" smtClean="0"/>
              <a:t>	</a:t>
            </a:r>
            <a:r>
              <a:rPr lang="en-US" sz="4400" b="1" dirty="0" smtClean="0"/>
              <a:t>Input</a:t>
            </a:r>
            <a:endParaRPr lang="en-US" b="1" dirty="0"/>
          </a:p>
        </p:txBody>
      </p:sp>
      <p:pic>
        <p:nvPicPr>
          <p:cNvPr id="2051" name="Picture 3" descr="C:\Users\user\AppData\Local\Microsoft\Windows\Temporary Internet Files\Content.IE5\HYYI30M0\MC900412516[1].wmf"/>
          <p:cNvPicPr>
            <a:picLocks noChangeAspect="1" noChangeArrowheads="1"/>
          </p:cNvPicPr>
          <p:nvPr/>
        </p:nvPicPr>
        <p:blipFill>
          <a:blip r:embed="rId2" cstate="print"/>
          <a:srcRect/>
          <a:stretch>
            <a:fillRect/>
          </a:stretch>
        </p:blipFill>
        <p:spPr bwMode="auto">
          <a:xfrm rot="6466402">
            <a:off x="3488667" y="2550059"/>
            <a:ext cx="2237715" cy="1757881"/>
          </a:xfrm>
          <a:prstGeom prst="rect">
            <a:avLst/>
          </a:prstGeom>
          <a:noFill/>
        </p:spPr>
      </p:pic>
      <p:sp>
        <p:nvSpPr>
          <p:cNvPr id="6" name="Rounded Rectangle 5"/>
          <p:cNvSpPr/>
          <p:nvPr/>
        </p:nvSpPr>
        <p:spPr>
          <a:xfrm>
            <a:off x="6477000" y="533400"/>
            <a:ext cx="1524000" cy="685800"/>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US" sz="2400" b="1" dirty="0" smtClean="0"/>
              <a:t>CUT 1</a:t>
            </a:r>
            <a:endParaRPr lang="en-US" b="1" dirty="0"/>
          </a:p>
        </p:txBody>
      </p:sp>
      <p:sp>
        <p:nvSpPr>
          <p:cNvPr id="7" name="Rounded Rectangle 6"/>
          <p:cNvSpPr/>
          <p:nvPr/>
        </p:nvSpPr>
        <p:spPr>
          <a:xfrm>
            <a:off x="6477000" y="1447800"/>
            <a:ext cx="1524000" cy="685800"/>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US" sz="2400" b="1" dirty="0" smtClean="0"/>
              <a:t>CUT 2</a:t>
            </a:r>
            <a:endParaRPr lang="en-US" dirty="0"/>
          </a:p>
        </p:txBody>
      </p:sp>
      <p:sp>
        <p:nvSpPr>
          <p:cNvPr id="9" name="Rounded Rectangle 8"/>
          <p:cNvSpPr/>
          <p:nvPr/>
        </p:nvSpPr>
        <p:spPr>
          <a:xfrm>
            <a:off x="6477000" y="2362200"/>
            <a:ext cx="1524000" cy="685800"/>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US" sz="2400" b="1" dirty="0" smtClean="0"/>
              <a:t>CUT 3</a:t>
            </a:r>
            <a:endParaRPr lang="en-US" dirty="0"/>
          </a:p>
        </p:txBody>
      </p:sp>
      <p:sp>
        <p:nvSpPr>
          <p:cNvPr id="10" name="Rounded Rectangle 9"/>
          <p:cNvSpPr/>
          <p:nvPr/>
        </p:nvSpPr>
        <p:spPr>
          <a:xfrm>
            <a:off x="6477000" y="3352800"/>
            <a:ext cx="1524000" cy="685800"/>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2400" b="1" dirty="0" smtClean="0"/>
              <a:t>CUT 4</a:t>
            </a:r>
            <a:endParaRPr lang="en-US" dirty="0"/>
          </a:p>
        </p:txBody>
      </p:sp>
      <p:sp>
        <p:nvSpPr>
          <p:cNvPr id="11" name="Rounded Rectangle 10"/>
          <p:cNvSpPr/>
          <p:nvPr/>
        </p:nvSpPr>
        <p:spPr>
          <a:xfrm>
            <a:off x="6477000" y="4343400"/>
            <a:ext cx="1524000" cy="685800"/>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2400" b="1" dirty="0" smtClean="0"/>
              <a:t>CUT 5</a:t>
            </a:r>
            <a:endParaRPr lang="en-US" dirty="0"/>
          </a:p>
        </p:txBody>
      </p:sp>
      <p:sp>
        <p:nvSpPr>
          <p:cNvPr id="12" name="Rounded Rectangle 11"/>
          <p:cNvSpPr/>
          <p:nvPr/>
        </p:nvSpPr>
        <p:spPr>
          <a:xfrm>
            <a:off x="6477000" y="5334000"/>
            <a:ext cx="1524000" cy="685800"/>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2400" b="1" dirty="0" smtClean="0"/>
              <a:t>CUT 6</a:t>
            </a:r>
            <a:endParaRPr lang="en-US" dirty="0"/>
          </a:p>
        </p:txBody>
      </p:sp>
      <p:cxnSp>
        <p:nvCxnSpPr>
          <p:cNvPr id="14" name="Elbow Connector 13"/>
          <p:cNvCxnSpPr>
            <a:endCxn id="6" idx="1"/>
          </p:cNvCxnSpPr>
          <p:nvPr/>
        </p:nvCxnSpPr>
        <p:spPr>
          <a:xfrm flipV="1">
            <a:off x="4648200" y="876300"/>
            <a:ext cx="1828800" cy="1333500"/>
          </a:xfrm>
          <a:prstGeom prst="bent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6" name="Elbow Connector 15"/>
          <p:cNvCxnSpPr>
            <a:endCxn id="7" idx="1"/>
          </p:cNvCxnSpPr>
          <p:nvPr/>
        </p:nvCxnSpPr>
        <p:spPr>
          <a:xfrm flipV="1">
            <a:off x="5181600" y="1790700"/>
            <a:ext cx="1295400" cy="1181100"/>
          </a:xfrm>
          <a:prstGeom prst="bent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8" name="Elbow Connector 17"/>
          <p:cNvCxnSpPr/>
          <p:nvPr/>
        </p:nvCxnSpPr>
        <p:spPr>
          <a:xfrm flipV="1">
            <a:off x="5334000" y="2819400"/>
            <a:ext cx="1219200" cy="533400"/>
          </a:xfrm>
          <a:prstGeom prst="bent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0" name="Elbow Connector 19"/>
          <p:cNvCxnSpPr>
            <a:stCxn id="2051" idx="0"/>
            <a:endCxn id="10" idx="1"/>
          </p:cNvCxnSpPr>
          <p:nvPr/>
        </p:nvCxnSpPr>
        <p:spPr>
          <a:xfrm flipV="1">
            <a:off x="5444514" y="3695700"/>
            <a:ext cx="1032486" cy="1599"/>
          </a:xfrm>
          <a:prstGeom prst="bent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2" name="Elbow Connector 21"/>
          <p:cNvCxnSpPr>
            <a:endCxn id="11" idx="1"/>
          </p:cNvCxnSpPr>
          <p:nvPr/>
        </p:nvCxnSpPr>
        <p:spPr>
          <a:xfrm>
            <a:off x="5334000" y="4191000"/>
            <a:ext cx="1143000" cy="495300"/>
          </a:xfrm>
          <a:prstGeom prst="bent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4" name="Elbow Connector 23"/>
          <p:cNvCxnSpPr>
            <a:endCxn id="12" idx="1"/>
          </p:cNvCxnSpPr>
          <p:nvPr/>
        </p:nvCxnSpPr>
        <p:spPr>
          <a:xfrm>
            <a:off x="5105400" y="4419600"/>
            <a:ext cx="1371600" cy="1257300"/>
          </a:xfrm>
          <a:prstGeom prst="bent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6" name="Elbow Connector 25"/>
          <p:cNvCxnSpPr/>
          <p:nvPr/>
        </p:nvCxnSpPr>
        <p:spPr>
          <a:xfrm>
            <a:off x="2819400" y="3733800"/>
            <a:ext cx="762000" cy="76200"/>
          </a:xfrm>
          <a:prstGeom prst="bentConnector3">
            <a:avLst>
              <a:gd name="adj1" fmla="val 50000"/>
            </a:avLst>
          </a:prstGeom>
          <a:ln>
            <a:tailEnd type="arrow"/>
          </a:ln>
        </p:spPr>
        <p:style>
          <a:lnRef idx="2">
            <a:schemeClr val="accent3"/>
          </a:lnRef>
          <a:fillRef idx="0">
            <a:schemeClr val="accent3"/>
          </a:fillRef>
          <a:effectRef idx="1">
            <a:schemeClr val="accent3"/>
          </a:effectRef>
          <a:fontRef idx="minor">
            <a:schemeClr val="tx1"/>
          </a:fontRef>
        </p:style>
      </p:cxnSp>
      <p:sp>
        <p:nvSpPr>
          <p:cNvPr id="27" name="TextBox 26"/>
          <p:cNvSpPr txBox="1"/>
          <p:nvPr/>
        </p:nvSpPr>
        <p:spPr>
          <a:xfrm>
            <a:off x="1295400" y="4648200"/>
            <a:ext cx="1905000" cy="1200329"/>
          </a:xfrm>
          <a:prstGeom prst="rect">
            <a:avLst/>
          </a:prstGeom>
          <a:noFill/>
        </p:spPr>
        <p:txBody>
          <a:bodyPr wrap="square" rtlCol="0">
            <a:spAutoFit/>
          </a:bodyPr>
          <a:lstStyle/>
          <a:p>
            <a:r>
              <a:rPr lang="en-US" dirty="0" smtClean="0"/>
              <a:t>The Input signal is exceeding its signal capabilities!!!!</a:t>
            </a: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Slew Rate</a:t>
            </a:r>
            <a:endParaRPr lang="en-US" dirty="0"/>
          </a:p>
        </p:txBody>
      </p:sp>
      <p:pic>
        <p:nvPicPr>
          <p:cNvPr id="4" name="Content Placeholder 3" descr="slewrate problems.jpg"/>
          <p:cNvPicPr>
            <a:picLocks noGrp="1" noChangeAspect="1"/>
          </p:cNvPicPr>
          <p:nvPr>
            <p:ph idx="1"/>
          </p:nvPr>
        </p:nvPicPr>
        <p:blipFill>
          <a:blip r:embed="rId2" cstate="print"/>
          <a:stretch>
            <a:fillRect/>
          </a:stretch>
        </p:blipFill>
        <p:spPr>
          <a:xfrm>
            <a:off x="4343400" y="1132432"/>
            <a:ext cx="5410200" cy="6792368"/>
          </a:xfrm>
        </p:spPr>
      </p:pic>
      <p:pic>
        <p:nvPicPr>
          <p:cNvPr id="5" name="Picture 4" descr="Slew-rate_svg.png"/>
          <p:cNvPicPr>
            <a:picLocks noChangeAspect="1"/>
          </p:cNvPicPr>
          <p:nvPr/>
        </p:nvPicPr>
        <p:blipFill>
          <a:blip r:embed="rId3" cstate="print"/>
          <a:stretch>
            <a:fillRect/>
          </a:stretch>
        </p:blipFill>
        <p:spPr>
          <a:xfrm>
            <a:off x="-228600" y="1293000"/>
            <a:ext cx="5715000" cy="4572000"/>
          </a:xfrm>
          <a:prstGeom prst="rect">
            <a:avLst/>
          </a:prstGeom>
        </p:spPr>
      </p:pic>
      <p:pic>
        <p:nvPicPr>
          <p:cNvPr id="6" name="Picture 5" descr="Slewrate2.png"/>
          <p:cNvPicPr>
            <a:picLocks noChangeAspect="1"/>
          </p:cNvPicPr>
          <p:nvPr/>
        </p:nvPicPr>
        <p:blipFill>
          <a:blip r:embed="rId4" cstate="print"/>
          <a:stretch>
            <a:fillRect/>
          </a:stretch>
        </p:blipFill>
        <p:spPr>
          <a:xfrm>
            <a:off x="1" y="1314551"/>
            <a:ext cx="4495800" cy="5162449"/>
          </a:xfrm>
          <a:prstGeom prst="rect">
            <a:avLst/>
          </a:prstGeom>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Slew Rate</a:t>
            </a:r>
            <a:endParaRPr lang="en-US" dirty="0"/>
          </a:p>
        </p:txBody>
      </p:sp>
      <p:pic>
        <p:nvPicPr>
          <p:cNvPr id="4" name="Content Placeholder 3" descr="slewrate problems.jpg"/>
          <p:cNvPicPr>
            <a:picLocks noGrp="1" noChangeAspect="1"/>
          </p:cNvPicPr>
          <p:nvPr>
            <p:ph idx="1"/>
          </p:nvPr>
        </p:nvPicPr>
        <p:blipFill>
          <a:blip r:embed="rId3" cstate="print"/>
          <a:stretch>
            <a:fillRect/>
          </a:stretch>
        </p:blipFill>
        <p:spPr>
          <a:xfrm>
            <a:off x="-76200" y="1132432"/>
            <a:ext cx="5046035" cy="6335168"/>
          </a:xfrm>
        </p:spPr>
      </p:pic>
      <p:graphicFrame>
        <p:nvGraphicFramePr>
          <p:cNvPr id="7" name="Object 6"/>
          <p:cNvGraphicFramePr>
            <a:graphicFrameLocks noChangeAspect="1"/>
          </p:cNvGraphicFramePr>
          <p:nvPr/>
        </p:nvGraphicFramePr>
        <p:xfrm>
          <a:off x="5102225" y="2085975"/>
          <a:ext cx="2974975" cy="3563938"/>
        </p:xfrm>
        <a:graphic>
          <a:graphicData uri="http://schemas.openxmlformats.org/presentationml/2006/ole">
            <p:oleObj spid="_x0000_s3074" name="Equation" r:id="rId4" imgW="901440" imgH="1079280" progId="Equation.3">
              <p:embed/>
            </p:oleObj>
          </a:graphicData>
        </a:graphic>
      </p:graphicFrame>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Load Regulation</a:t>
            </a:r>
            <a:endParaRPr lang="en-US" dirty="0"/>
          </a:p>
        </p:txBody>
      </p:sp>
      <p:sp>
        <p:nvSpPr>
          <p:cNvPr id="3" name="Content Placeholder 2"/>
          <p:cNvSpPr>
            <a:spLocks noGrp="1"/>
          </p:cNvSpPr>
          <p:nvPr>
            <p:ph idx="1"/>
          </p:nvPr>
        </p:nvSpPr>
        <p:spPr>
          <a:xfrm>
            <a:off x="457200" y="1874837"/>
            <a:ext cx="3124200" cy="4525963"/>
          </a:xfrm>
        </p:spPr>
        <p:txBody>
          <a:bodyPr>
            <a:normAutofit fontScale="85000" lnSpcReduction="10000"/>
          </a:bodyPr>
          <a:lstStyle/>
          <a:p>
            <a:r>
              <a:rPr lang="en-US" dirty="0" smtClean="0"/>
              <a:t>Current needed By the circuit can not be provided by the source so it gives maximum current.</a:t>
            </a:r>
          </a:p>
          <a:p>
            <a:r>
              <a:rPr lang="en-US" dirty="0" smtClean="0"/>
              <a:t>In case of a voltage signal the signal magnitude is considerably diminished!!</a:t>
            </a:r>
            <a:endParaRPr lang="en-US" dirty="0"/>
          </a:p>
        </p:txBody>
      </p:sp>
      <p:pic>
        <p:nvPicPr>
          <p:cNvPr id="4" name="Picture 3" descr="resistor.jpg"/>
          <p:cNvPicPr>
            <a:picLocks noChangeAspect="1"/>
          </p:cNvPicPr>
          <p:nvPr/>
        </p:nvPicPr>
        <p:blipFill>
          <a:blip r:embed="rId2" cstate="print">
            <a:clrChange>
              <a:clrFrom>
                <a:srgbClr val="FFFFFF"/>
              </a:clrFrom>
              <a:clrTo>
                <a:srgbClr val="FFFFFF">
                  <a:alpha val="0"/>
                </a:srgbClr>
              </a:clrTo>
            </a:clrChange>
          </a:blip>
          <a:srcRect l="5022" t="18200" r="5453" b="10932"/>
          <a:stretch>
            <a:fillRect/>
          </a:stretch>
        </p:blipFill>
        <p:spPr>
          <a:xfrm>
            <a:off x="304800" y="533400"/>
            <a:ext cx="2796924" cy="1660543"/>
          </a:xfrm>
          <a:prstGeom prst="rect">
            <a:avLst/>
          </a:prstGeom>
          <a:ln>
            <a:noFill/>
          </a:ln>
        </p:spPr>
      </p:pic>
      <p:pic>
        <p:nvPicPr>
          <p:cNvPr id="5" name="Picture 4" descr="resistor-color-code-all.gif"/>
          <p:cNvPicPr>
            <a:picLocks noChangeAspect="1"/>
          </p:cNvPicPr>
          <p:nvPr/>
        </p:nvPicPr>
        <p:blipFill>
          <a:blip r:embed="rId3" cstate="print"/>
          <a:stretch>
            <a:fillRect/>
          </a:stretch>
        </p:blipFill>
        <p:spPr>
          <a:xfrm>
            <a:off x="4505325" y="1371600"/>
            <a:ext cx="4638675" cy="4762500"/>
          </a:xfrm>
          <a:prstGeom prst="rect">
            <a:avLst/>
          </a:prstGeom>
        </p:spPr>
      </p:pic>
      <p:sp>
        <p:nvSpPr>
          <p:cNvPr id="6" name="Up-Down Arrow 5"/>
          <p:cNvSpPr/>
          <p:nvPr/>
        </p:nvSpPr>
        <p:spPr>
          <a:xfrm>
            <a:off x="3886200" y="2286000"/>
            <a:ext cx="457200" cy="38100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3505200" y="1524000"/>
            <a:ext cx="1295400" cy="830997"/>
          </a:xfrm>
          <a:prstGeom prst="rect">
            <a:avLst/>
          </a:prstGeom>
          <a:noFill/>
        </p:spPr>
        <p:txBody>
          <a:bodyPr wrap="square" rtlCol="0">
            <a:spAutoFit/>
          </a:bodyPr>
          <a:lstStyle/>
          <a:p>
            <a:r>
              <a:rPr lang="en-US" sz="2400" b="1" dirty="0" smtClean="0">
                <a:solidFill>
                  <a:srgbClr val="FF0000"/>
                </a:solidFill>
              </a:rPr>
              <a:t>More Current</a:t>
            </a:r>
            <a:endParaRPr lang="en-US" b="1" dirty="0">
              <a:solidFill>
                <a:srgbClr val="FF0000"/>
              </a:solidFill>
            </a:endParaRPr>
          </a:p>
        </p:txBody>
      </p:sp>
      <p:sp>
        <p:nvSpPr>
          <p:cNvPr id="8" name="TextBox 7"/>
          <p:cNvSpPr txBox="1"/>
          <p:nvPr/>
        </p:nvSpPr>
        <p:spPr>
          <a:xfrm>
            <a:off x="3581400" y="6172200"/>
            <a:ext cx="1066800" cy="707886"/>
          </a:xfrm>
          <a:prstGeom prst="rect">
            <a:avLst/>
          </a:prstGeom>
          <a:noFill/>
        </p:spPr>
        <p:txBody>
          <a:bodyPr wrap="square" rtlCol="0">
            <a:spAutoFit/>
          </a:bodyPr>
          <a:lstStyle/>
          <a:p>
            <a:r>
              <a:rPr lang="en-US" sz="2000" b="1" dirty="0" smtClean="0">
                <a:solidFill>
                  <a:srgbClr val="00B050"/>
                </a:solidFill>
              </a:rPr>
              <a:t>Less Current</a:t>
            </a:r>
            <a:endParaRPr lang="en-US" sz="2000" b="1" dirty="0">
              <a:solidFill>
                <a:srgbClr val="00B050"/>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Frequency problems</a:t>
            </a:r>
            <a:endParaRPr lang="en-US" dirty="0"/>
          </a:p>
        </p:txBody>
      </p:sp>
      <p:sp>
        <p:nvSpPr>
          <p:cNvPr id="3" name="Content Placeholder 2"/>
          <p:cNvSpPr>
            <a:spLocks noGrp="1"/>
          </p:cNvSpPr>
          <p:nvPr>
            <p:ph idx="1"/>
          </p:nvPr>
        </p:nvSpPr>
        <p:spPr/>
        <p:txBody>
          <a:bodyPr/>
          <a:lstStyle/>
          <a:p>
            <a:r>
              <a:rPr lang="en-US" dirty="0" smtClean="0"/>
              <a:t>The input signal varies at a higher rate than the maximum frequency response of the circuit</a:t>
            </a:r>
          </a:p>
          <a:p>
            <a:r>
              <a:rPr lang="en-US" dirty="0" smtClean="0"/>
              <a:t>The input signal is much slower that the circuit and the output may be processing the transition region</a:t>
            </a:r>
          </a:p>
          <a:p>
            <a:r>
              <a:rPr lang="en-US" dirty="0" smtClean="0"/>
              <a:t>False zeroes or ones if the signal is a clock signal that is not </a:t>
            </a:r>
            <a:r>
              <a:rPr lang="en-US" dirty="0" err="1" smtClean="0"/>
              <a:t>sinchronize</a:t>
            </a: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Ground Bouncing</a:t>
            </a:r>
            <a:endParaRPr lang="en-US" dirty="0"/>
          </a:p>
        </p:txBody>
      </p:sp>
      <p:pic>
        <p:nvPicPr>
          <p:cNvPr id="4098" name="Picture 2"/>
          <p:cNvPicPr>
            <a:picLocks noGrp="1" noChangeAspect="1" noChangeArrowheads="1"/>
          </p:cNvPicPr>
          <p:nvPr>
            <p:ph sz="half" idx="1"/>
          </p:nvPr>
        </p:nvPicPr>
        <p:blipFill>
          <a:blip r:embed="rId3" cstate="print"/>
          <a:srcRect/>
          <a:stretch>
            <a:fillRect/>
          </a:stretch>
        </p:blipFill>
        <p:spPr bwMode="auto">
          <a:xfrm>
            <a:off x="499927" y="1600200"/>
            <a:ext cx="3953146" cy="4525963"/>
          </a:xfrm>
          <a:prstGeom prst="rect">
            <a:avLst/>
          </a:prstGeom>
          <a:noFill/>
          <a:ln w="9525">
            <a:noFill/>
            <a:miter lim="800000"/>
            <a:headEnd/>
            <a:tailEnd/>
          </a:ln>
          <a:effectLst/>
        </p:spPr>
      </p:pic>
      <p:pic>
        <p:nvPicPr>
          <p:cNvPr id="4099" name="Picture 3"/>
          <p:cNvPicPr>
            <a:picLocks noGrp="1" noChangeAspect="1" noChangeArrowheads="1"/>
          </p:cNvPicPr>
          <p:nvPr>
            <p:ph sz="half" idx="2"/>
          </p:nvPr>
        </p:nvPicPr>
        <p:blipFill>
          <a:blip r:embed="rId4" cstate="print"/>
          <a:srcRect/>
          <a:stretch>
            <a:fillRect/>
          </a:stretch>
        </p:blipFill>
        <p:spPr bwMode="auto">
          <a:xfrm>
            <a:off x="4895850" y="1371600"/>
            <a:ext cx="3543300" cy="1247775"/>
          </a:xfrm>
          <a:prstGeom prst="rect">
            <a:avLst/>
          </a:prstGeom>
          <a:noFill/>
          <a:ln w="9525">
            <a:noFill/>
            <a:miter lim="800000"/>
            <a:headEnd/>
            <a:tailEnd/>
          </a:ln>
          <a:effectLst/>
        </p:spPr>
      </p:pic>
      <p:pic>
        <p:nvPicPr>
          <p:cNvPr id="4100" name="Picture 4"/>
          <p:cNvPicPr>
            <a:picLocks noChangeAspect="1" noChangeArrowheads="1"/>
          </p:cNvPicPr>
          <p:nvPr/>
        </p:nvPicPr>
        <p:blipFill>
          <a:blip r:embed="rId5" cstate="print"/>
          <a:srcRect/>
          <a:stretch>
            <a:fillRect/>
          </a:stretch>
        </p:blipFill>
        <p:spPr bwMode="auto">
          <a:xfrm>
            <a:off x="4914900" y="3048000"/>
            <a:ext cx="3543300" cy="1276350"/>
          </a:xfrm>
          <a:prstGeom prst="rect">
            <a:avLst/>
          </a:prstGeom>
          <a:noFill/>
          <a:ln w="9525">
            <a:noFill/>
            <a:miter lim="800000"/>
            <a:headEnd/>
            <a:tailEnd/>
          </a:ln>
          <a:effectLst/>
        </p:spPr>
      </p:pic>
      <p:pic>
        <p:nvPicPr>
          <p:cNvPr id="4101" name="Picture 5"/>
          <p:cNvPicPr>
            <a:picLocks noChangeAspect="1" noChangeArrowheads="1"/>
          </p:cNvPicPr>
          <p:nvPr/>
        </p:nvPicPr>
        <p:blipFill>
          <a:blip r:embed="rId6" cstate="print"/>
          <a:srcRect/>
          <a:stretch>
            <a:fillRect/>
          </a:stretch>
        </p:blipFill>
        <p:spPr bwMode="auto">
          <a:xfrm>
            <a:off x="4762500" y="4648200"/>
            <a:ext cx="3619500" cy="1800225"/>
          </a:xfrm>
          <a:prstGeom prst="rect">
            <a:avLst/>
          </a:prstGeom>
          <a:noFill/>
          <a:ln w="9525">
            <a:noFill/>
            <a:miter lim="800000"/>
            <a:headEnd/>
            <a:tailEnd/>
          </a:ln>
          <a:effectLst/>
        </p:spPr>
      </p:pic>
      <p:sp>
        <p:nvSpPr>
          <p:cNvPr id="14" name="TextBox 13"/>
          <p:cNvSpPr txBox="1"/>
          <p:nvPr/>
        </p:nvSpPr>
        <p:spPr>
          <a:xfrm>
            <a:off x="6858000" y="1611868"/>
            <a:ext cx="1676400" cy="369332"/>
          </a:xfrm>
          <a:prstGeom prst="rect">
            <a:avLst/>
          </a:prstGeom>
          <a:noFill/>
        </p:spPr>
        <p:txBody>
          <a:bodyPr wrap="square" rtlCol="0">
            <a:spAutoFit/>
          </a:bodyPr>
          <a:lstStyle/>
          <a:p>
            <a:r>
              <a:rPr lang="en-US" dirty="0" smtClean="0"/>
              <a:t>Output Voltage</a:t>
            </a:r>
            <a:endParaRPr lang="en-US" dirty="0"/>
          </a:p>
        </p:txBody>
      </p:sp>
      <p:sp>
        <p:nvSpPr>
          <p:cNvPr id="15" name="TextBox 14"/>
          <p:cNvSpPr txBox="1"/>
          <p:nvPr/>
        </p:nvSpPr>
        <p:spPr>
          <a:xfrm>
            <a:off x="7315200" y="3429000"/>
            <a:ext cx="1524000" cy="381000"/>
          </a:xfrm>
          <a:prstGeom prst="rect">
            <a:avLst/>
          </a:prstGeom>
          <a:noFill/>
        </p:spPr>
        <p:txBody>
          <a:bodyPr wrap="square" rtlCol="0">
            <a:spAutoFit/>
          </a:bodyPr>
          <a:lstStyle/>
          <a:p>
            <a:r>
              <a:rPr lang="en-US" dirty="0" smtClean="0"/>
              <a:t>I=-</a:t>
            </a:r>
            <a:r>
              <a:rPr lang="en-US" dirty="0" err="1" smtClean="0"/>
              <a:t>C</a:t>
            </a:r>
            <a:r>
              <a:rPr lang="en-US" baseline="-25000" dirty="0" err="1" smtClean="0"/>
              <a:t>L</a:t>
            </a:r>
            <a:r>
              <a:rPr lang="en-US" dirty="0" err="1" smtClean="0"/>
              <a:t>dV</a:t>
            </a:r>
            <a:r>
              <a:rPr lang="en-US" dirty="0" smtClean="0"/>
              <a:t>/</a:t>
            </a:r>
            <a:r>
              <a:rPr lang="en-US" dirty="0" err="1" smtClean="0"/>
              <a:t>dt</a:t>
            </a:r>
            <a:endParaRPr lang="en-US" dirty="0"/>
          </a:p>
        </p:txBody>
      </p:sp>
      <p:sp>
        <p:nvSpPr>
          <p:cNvPr id="16" name="TextBox 15"/>
          <p:cNvSpPr txBox="1"/>
          <p:nvPr/>
        </p:nvSpPr>
        <p:spPr>
          <a:xfrm>
            <a:off x="6553200" y="4800600"/>
            <a:ext cx="2133600" cy="381000"/>
          </a:xfrm>
          <a:prstGeom prst="rect">
            <a:avLst/>
          </a:prstGeom>
          <a:noFill/>
        </p:spPr>
        <p:txBody>
          <a:bodyPr wrap="square" rtlCol="0">
            <a:spAutoFit/>
          </a:bodyPr>
          <a:lstStyle/>
          <a:p>
            <a:r>
              <a:rPr lang="en-US" dirty="0" smtClean="0"/>
              <a:t>V</a:t>
            </a:r>
            <a:r>
              <a:rPr lang="en-US" baseline="-25000" dirty="0" smtClean="0"/>
              <a:t>GB</a:t>
            </a:r>
            <a:r>
              <a:rPr lang="en-US" dirty="0" smtClean="0"/>
              <a:t>=L</a:t>
            </a:r>
            <a:r>
              <a:rPr lang="en-US" dirty="0" smtClean="0">
                <a:latin typeface="Gulim"/>
                <a:ea typeface="Gulim"/>
                <a:sym typeface="Symbol"/>
              </a:rPr>
              <a:t>I/t</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Definition</a:t>
            </a:r>
            <a:endParaRPr lang="en-US" dirty="0"/>
          </a:p>
        </p:txBody>
      </p:sp>
      <p:sp>
        <p:nvSpPr>
          <p:cNvPr id="8" name="Content Placeholder 7"/>
          <p:cNvSpPr>
            <a:spLocks noGrp="1"/>
          </p:cNvSpPr>
          <p:nvPr>
            <p:ph idx="1"/>
          </p:nvPr>
        </p:nvSpPr>
        <p:spPr/>
        <p:txBody>
          <a:bodyPr/>
          <a:lstStyle/>
          <a:p>
            <a:r>
              <a:rPr lang="en-US" dirty="0" smtClean="0"/>
              <a:t>Controllability-</a:t>
            </a:r>
          </a:p>
          <a:p>
            <a:pPr lvl="1"/>
            <a:r>
              <a:rPr lang="en-US" dirty="0" smtClean="0"/>
              <a:t>Ability to control the signal (Voltage or Current) on each node)</a:t>
            </a:r>
          </a:p>
          <a:p>
            <a:r>
              <a:rPr lang="en-US" dirty="0" err="1" smtClean="0"/>
              <a:t>Accessability</a:t>
            </a:r>
            <a:endParaRPr lang="en-US" dirty="0" smtClean="0"/>
          </a:p>
          <a:p>
            <a:pPr lvl="1"/>
            <a:r>
              <a:rPr lang="en-US" dirty="0" smtClean="0"/>
              <a:t>Access for measuring every node</a:t>
            </a:r>
          </a:p>
          <a:p>
            <a:r>
              <a:rPr lang="en-US" dirty="0" smtClean="0"/>
              <a:t>Metrology</a:t>
            </a:r>
          </a:p>
          <a:p>
            <a:pPr lvl="1"/>
            <a:r>
              <a:rPr lang="en-US" dirty="0" smtClean="0"/>
              <a:t>Method used to test by selecting what to measure, how to measure and when to measure</a:t>
            </a:r>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Poorly defined states</a:t>
            </a:r>
            <a:endParaRPr lang="en-US" dirty="0"/>
          </a:p>
        </p:txBody>
      </p:sp>
      <p:sp>
        <p:nvSpPr>
          <p:cNvPr id="3" name="Content Placeholder 2"/>
          <p:cNvSpPr>
            <a:spLocks noGrp="1"/>
          </p:cNvSpPr>
          <p:nvPr>
            <p:ph sz="half" idx="1"/>
          </p:nvPr>
        </p:nvSpPr>
        <p:spPr/>
        <p:txBody>
          <a:bodyPr/>
          <a:lstStyle/>
          <a:p>
            <a:r>
              <a:rPr lang="en-US" dirty="0" smtClean="0"/>
              <a:t>States are defined as the High or Low in digital.</a:t>
            </a:r>
          </a:p>
          <a:p>
            <a:r>
              <a:rPr lang="en-US" dirty="0" smtClean="0"/>
              <a:t>The transition region is an unknown</a:t>
            </a:r>
          </a:p>
          <a:p>
            <a:r>
              <a:rPr lang="en-US" dirty="0" smtClean="0"/>
              <a:t>The bigger transition region determines the transition region of the system </a:t>
            </a:r>
            <a:endParaRPr lang="en-US" dirty="0"/>
          </a:p>
        </p:txBody>
      </p:sp>
      <p:pic>
        <p:nvPicPr>
          <p:cNvPr id="5" name="Content Placeholder 4" descr="transition region.jpg"/>
          <p:cNvPicPr>
            <a:picLocks noGrp="1" noChangeAspect="1"/>
          </p:cNvPicPr>
          <p:nvPr>
            <p:ph sz="half" idx="2"/>
          </p:nvPr>
        </p:nvPicPr>
        <p:blipFill>
          <a:blip r:embed="rId2" cstate="print"/>
          <a:stretch>
            <a:fillRect/>
          </a:stretch>
        </p:blipFill>
        <p:spPr>
          <a:xfrm>
            <a:off x="5397500" y="2726531"/>
            <a:ext cx="2540000" cy="2273300"/>
          </a:xfrm>
        </p:spPr>
      </p:pic>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Load Problems</a:t>
            </a:r>
            <a:endParaRPr lang="en-US" dirty="0"/>
          </a:p>
        </p:txBody>
      </p:sp>
      <p:sp>
        <p:nvSpPr>
          <p:cNvPr id="3" name="Content Placeholder 2"/>
          <p:cNvSpPr>
            <a:spLocks noGrp="1"/>
          </p:cNvSpPr>
          <p:nvPr>
            <p:ph sz="half" idx="1"/>
          </p:nvPr>
        </p:nvSpPr>
        <p:spPr/>
        <p:txBody>
          <a:bodyPr/>
          <a:lstStyle/>
          <a:p>
            <a:r>
              <a:rPr lang="en-US" dirty="0" smtClean="0"/>
              <a:t>The Impedance of the load is too small</a:t>
            </a:r>
          </a:p>
          <a:p>
            <a:pPr lvl="1"/>
            <a:r>
              <a:rPr lang="en-US" dirty="0" smtClean="0"/>
              <a:t>Load regulations are exceeded</a:t>
            </a:r>
          </a:p>
          <a:p>
            <a:pPr lvl="1"/>
            <a:r>
              <a:rPr lang="en-US" dirty="0" smtClean="0"/>
              <a:t>Current will give the maximum current but it will not be enough to achieve the desire voltage or current magnitude </a:t>
            </a:r>
            <a:endParaRPr lang="en-US" dirty="0"/>
          </a:p>
        </p:txBody>
      </p:sp>
      <p:sp>
        <p:nvSpPr>
          <p:cNvPr id="4" name="Content Placeholder 3"/>
          <p:cNvSpPr>
            <a:spLocks noGrp="1"/>
          </p:cNvSpPr>
          <p:nvPr>
            <p:ph sz="half" idx="2"/>
          </p:nvPr>
        </p:nvSpPr>
        <p:spPr/>
        <p:txBody>
          <a:bodyPr/>
          <a:lstStyle/>
          <a:p>
            <a:r>
              <a:rPr lang="en-US" dirty="0" smtClean="0"/>
              <a:t>Load Capacitance is too large</a:t>
            </a:r>
          </a:p>
          <a:p>
            <a:pPr lvl="1"/>
            <a:r>
              <a:rPr lang="en-US" dirty="0" smtClean="0"/>
              <a:t>The maximum current charges the Capacitor</a:t>
            </a:r>
          </a:p>
          <a:p>
            <a:pPr lvl="1"/>
            <a:r>
              <a:rPr lang="en-US" dirty="0" smtClean="0"/>
              <a:t>The rate of charge is determined by the maximum Current creating slew rate problems.</a:t>
            </a:r>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Module and system testing</a:t>
            </a:r>
            <a:endParaRPr lang="en-US" dirty="0"/>
          </a:p>
        </p:txBody>
      </p:sp>
      <p:sp>
        <p:nvSpPr>
          <p:cNvPr id="6" name="Content Placeholder 5"/>
          <p:cNvSpPr>
            <a:spLocks noGrp="1"/>
          </p:cNvSpPr>
          <p:nvPr>
            <p:ph idx="1"/>
          </p:nvPr>
        </p:nvSpPr>
        <p:spPr/>
        <p:txBody>
          <a:bodyPr/>
          <a:lstStyle/>
          <a:p>
            <a:r>
              <a:rPr lang="en-US" dirty="0" smtClean="0"/>
              <a:t>If each device is measured according to its specifications with the load and real input</a:t>
            </a:r>
          </a:p>
          <a:p>
            <a:r>
              <a:rPr lang="en-US" dirty="0" smtClean="0"/>
              <a:t>Then; The sum of the parts will work.</a:t>
            </a:r>
          </a:p>
          <a:p>
            <a:r>
              <a:rPr lang="en-US" dirty="0" smtClean="0"/>
              <a:t>Interaction with the other modules should be synchronize if needed.</a:t>
            </a:r>
          </a:p>
          <a:p>
            <a:r>
              <a:rPr lang="en-US" dirty="0" smtClean="0"/>
              <a:t>Board Specs and electrical characteristics should be taken into consideration as load.</a:t>
            </a: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test</a:t>
            </a:r>
            <a:endParaRPr lang="en-US" dirty="0"/>
          </a:p>
        </p:txBody>
      </p:sp>
      <p:sp>
        <p:nvSpPr>
          <p:cNvPr id="3" name="Content Placeholder 2"/>
          <p:cNvSpPr>
            <a:spLocks noGrp="1"/>
          </p:cNvSpPr>
          <p:nvPr>
            <p:ph idx="1"/>
          </p:nvPr>
        </p:nvSpPr>
        <p:spPr/>
        <p:txBody>
          <a:bodyPr/>
          <a:lstStyle/>
          <a:p>
            <a:r>
              <a:rPr lang="en-US" dirty="0" smtClean="0"/>
              <a:t>Inputs N</a:t>
            </a:r>
          </a:p>
          <a:p>
            <a:r>
              <a:rPr lang="en-US" dirty="0" smtClean="0"/>
              <a:t>Amount of testing Vectors 2N</a:t>
            </a:r>
          </a:p>
          <a:p>
            <a:r>
              <a:rPr lang="en-US" dirty="0" smtClean="0"/>
              <a:t>If 10  inputs----1024 possible vectors!!!</a:t>
            </a:r>
          </a:p>
          <a:p>
            <a:r>
              <a:rPr lang="en-US" dirty="0" smtClean="0"/>
              <a:t>Performance should be run only after full assembly is done. Should attempt the high end of specs</a:t>
            </a:r>
          </a:p>
          <a:p>
            <a:r>
              <a:rPr lang="en-US" dirty="0" smtClean="0"/>
              <a:t>Should not be soldered unless all possible module test are run!!!</a:t>
            </a:r>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Soldering</a:t>
            </a:r>
            <a:endParaRPr lang="en-US" dirty="0"/>
          </a:p>
        </p:txBody>
      </p:sp>
      <p:sp>
        <p:nvSpPr>
          <p:cNvPr id="3" name="Content Placeholder 2"/>
          <p:cNvSpPr>
            <a:spLocks noGrp="1"/>
          </p:cNvSpPr>
          <p:nvPr>
            <p:ph idx="1"/>
          </p:nvPr>
        </p:nvSpPr>
        <p:spPr>
          <a:xfrm>
            <a:off x="457200" y="1600200"/>
            <a:ext cx="4572000" cy="4525963"/>
          </a:xfrm>
        </p:spPr>
        <p:txBody>
          <a:bodyPr>
            <a:normAutofit fontScale="92500" lnSpcReduction="10000"/>
          </a:bodyPr>
          <a:lstStyle/>
          <a:p>
            <a:r>
              <a:rPr lang="en-US" dirty="0" smtClean="0"/>
              <a:t>Soldering is good for connection</a:t>
            </a:r>
          </a:p>
          <a:p>
            <a:r>
              <a:rPr lang="en-US" dirty="0" smtClean="0"/>
              <a:t>It can heat your devices to failing temperatures and cause catastrophic effects.</a:t>
            </a:r>
          </a:p>
          <a:p>
            <a:r>
              <a:rPr lang="en-US" dirty="0" smtClean="0"/>
              <a:t>All soldered devices should be retested</a:t>
            </a:r>
          </a:p>
          <a:p>
            <a:r>
              <a:rPr lang="en-US" dirty="0" smtClean="0"/>
              <a:t>Soldering can cause no connection</a:t>
            </a:r>
            <a:endParaRPr lang="en-US" dirty="0"/>
          </a:p>
        </p:txBody>
      </p:sp>
      <p:pic>
        <p:nvPicPr>
          <p:cNvPr id="4" name="Picture 3" descr="solder bubble.jpg"/>
          <p:cNvPicPr>
            <a:picLocks noChangeAspect="1"/>
          </p:cNvPicPr>
          <p:nvPr/>
        </p:nvPicPr>
        <p:blipFill>
          <a:blip r:embed="rId2" cstate="print"/>
          <a:stretch>
            <a:fillRect/>
          </a:stretch>
        </p:blipFill>
        <p:spPr>
          <a:xfrm>
            <a:off x="5905500" y="533400"/>
            <a:ext cx="3086100" cy="6159500"/>
          </a:xfrm>
          <a:prstGeom prst="rect">
            <a:avLst/>
          </a:prstGeom>
        </p:spPr>
      </p:pic>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of Jumpers</a:t>
            </a:r>
            <a:endParaRPr lang="en-US" dirty="0"/>
          </a:p>
        </p:txBody>
      </p:sp>
      <p:sp>
        <p:nvSpPr>
          <p:cNvPr id="3" name="Content Placeholder 2"/>
          <p:cNvSpPr>
            <a:spLocks noGrp="1"/>
          </p:cNvSpPr>
          <p:nvPr>
            <p:ph idx="1"/>
          </p:nvPr>
        </p:nvSpPr>
        <p:spPr/>
        <p:txBody>
          <a:bodyPr/>
          <a:lstStyle/>
          <a:p>
            <a:r>
              <a:rPr lang="en-US" dirty="0" smtClean="0"/>
              <a:t>As part of the test that aid in determining faults and their diagnosis</a:t>
            </a:r>
          </a:p>
          <a:p>
            <a:r>
              <a:rPr lang="en-US" dirty="0" smtClean="0"/>
              <a:t>When knowing the current aids in determining possible flaw use a jumper in a board (allows for current test)</a:t>
            </a:r>
          </a:p>
          <a:p>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Faults and defects</a:t>
            </a:r>
            <a:endParaRPr lang="en-US" dirty="0"/>
          </a:p>
        </p:txBody>
      </p:sp>
      <p:sp>
        <p:nvSpPr>
          <p:cNvPr id="3" name="Content Placeholder 2"/>
          <p:cNvSpPr>
            <a:spLocks noGrp="1"/>
          </p:cNvSpPr>
          <p:nvPr>
            <p:ph idx="1"/>
          </p:nvPr>
        </p:nvSpPr>
        <p:spPr/>
        <p:txBody>
          <a:bodyPr>
            <a:normAutofit/>
          </a:bodyPr>
          <a:lstStyle/>
          <a:p>
            <a:r>
              <a:rPr lang="en-US" dirty="0" smtClean="0"/>
              <a:t>Defect is a physical problem </a:t>
            </a:r>
          </a:p>
          <a:p>
            <a:pPr lvl="1"/>
            <a:r>
              <a:rPr lang="en-US" dirty="0" smtClean="0"/>
              <a:t>Short circuit</a:t>
            </a:r>
          </a:p>
          <a:p>
            <a:pPr lvl="1"/>
            <a:r>
              <a:rPr lang="en-US" dirty="0" smtClean="0"/>
              <a:t>Open</a:t>
            </a:r>
          </a:p>
          <a:p>
            <a:pPr lvl="1"/>
            <a:r>
              <a:rPr lang="en-US" dirty="0" smtClean="0"/>
              <a:t>Wrong value  of device</a:t>
            </a:r>
          </a:p>
          <a:p>
            <a:pPr lvl="1"/>
            <a:r>
              <a:rPr lang="en-US" dirty="0" smtClean="0"/>
              <a:t>Incorrect </a:t>
            </a:r>
            <a:r>
              <a:rPr lang="en-US" dirty="0" err="1" smtClean="0"/>
              <a:t>conection</a:t>
            </a:r>
            <a:endParaRPr lang="en-US" dirty="0" smtClean="0"/>
          </a:p>
          <a:p>
            <a:r>
              <a:rPr lang="en-US" dirty="0" smtClean="0"/>
              <a:t>Fault is the electrical manifestation of </a:t>
            </a:r>
            <a:r>
              <a:rPr lang="en-US" dirty="0"/>
              <a:t>a</a:t>
            </a:r>
            <a:r>
              <a:rPr lang="en-US" dirty="0" smtClean="0"/>
              <a:t> defect</a:t>
            </a:r>
          </a:p>
          <a:p>
            <a:pPr lvl="1"/>
            <a:r>
              <a:rPr lang="en-US" dirty="0" smtClean="0"/>
              <a:t>Stuck at one, Stuck at zero</a:t>
            </a:r>
          </a:p>
          <a:p>
            <a:pPr lvl="1"/>
            <a:r>
              <a:rPr lang="en-US" dirty="0" smtClean="0"/>
              <a:t>Voltage drift, Offset, attenuation</a:t>
            </a:r>
          </a:p>
          <a:p>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Specs of system</a:t>
            </a:r>
            <a:endParaRPr lang="en-US" dirty="0"/>
          </a:p>
        </p:txBody>
      </p:sp>
      <p:sp>
        <p:nvSpPr>
          <p:cNvPr id="3" name="Content Placeholder 2"/>
          <p:cNvSpPr>
            <a:spLocks noGrp="1"/>
          </p:cNvSpPr>
          <p:nvPr>
            <p:ph idx="1"/>
          </p:nvPr>
        </p:nvSpPr>
        <p:spPr/>
        <p:txBody>
          <a:bodyPr/>
          <a:lstStyle/>
          <a:p>
            <a:r>
              <a:rPr lang="en-US" dirty="0" smtClean="0"/>
              <a:t>Speed is determined by the slowest of your modules.</a:t>
            </a:r>
          </a:p>
          <a:p>
            <a:r>
              <a:rPr lang="en-US" dirty="0" smtClean="0"/>
              <a:t>Heat sinks might be needed (specially for heavily integrated or high speed or power hungry devices.</a:t>
            </a:r>
          </a:p>
          <a:p>
            <a:r>
              <a:rPr lang="en-US" dirty="0" smtClean="0"/>
              <a:t>Output signal determined by the module at the end.</a:t>
            </a:r>
          </a:p>
          <a:p>
            <a:r>
              <a:rPr lang="en-US" dirty="0" smtClean="0"/>
              <a:t>Loading for testing should be considered</a:t>
            </a:r>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to more efficient testing</a:t>
            </a:r>
            <a:endParaRPr lang="en-US" dirty="0"/>
          </a:p>
        </p:txBody>
      </p:sp>
      <p:sp>
        <p:nvSpPr>
          <p:cNvPr id="3" name="Content Placeholder 2"/>
          <p:cNvSpPr>
            <a:spLocks noGrp="1"/>
          </p:cNvSpPr>
          <p:nvPr>
            <p:ph idx="1"/>
          </p:nvPr>
        </p:nvSpPr>
        <p:spPr/>
        <p:txBody>
          <a:bodyPr/>
          <a:lstStyle/>
          <a:p>
            <a:r>
              <a:rPr lang="en-US" dirty="0" smtClean="0"/>
              <a:t>Determine input and output specs of every device you will use. </a:t>
            </a:r>
          </a:p>
          <a:p>
            <a:r>
              <a:rPr lang="en-US" dirty="0" smtClean="0"/>
              <a:t>If Interface boards are used, design should considered points fro testing</a:t>
            </a:r>
          </a:p>
          <a:p>
            <a:r>
              <a:rPr lang="en-US" dirty="0" smtClean="0"/>
              <a:t>A document among the whole team should circulate early on to integrate the test from the beginning</a:t>
            </a:r>
          </a:p>
          <a:p>
            <a:r>
              <a:rPr lang="en-US" dirty="0" smtClean="0"/>
              <a:t>Connectors should be used for soldering </a:t>
            </a:r>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Chip Connectors</a:t>
            </a:r>
            <a:endParaRPr lang="en-US" dirty="0"/>
          </a:p>
        </p:txBody>
      </p:sp>
      <p:sp>
        <p:nvSpPr>
          <p:cNvPr id="3" name="Content Placeholder 2"/>
          <p:cNvSpPr>
            <a:spLocks noGrp="1"/>
          </p:cNvSpPr>
          <p:nvPr>
            <p:ph idx="1"/>
          </p:nvPr>
        </p:nvSpPr>
        <p:spPr/>
        <p:txBody>
          <a:bodyPr/>
          <a:lstStyle/>
          <a:p>
            <a:r>
              <a:rPr lang="en-US" dirty="0" smtClean="0"/>
              <a:t>Avoid burning of parts due to soldering</a:t>
            </a:r>
            <a:endParaRPr lang="en-US" dirty="0"/>
          </a:p>
        </p:txBody>
      </p:sp>
      <p:pic>
        <p:nvPicPr>
          <p:cNvPr id="4" name="Picture 3" descr="chip connector.jpg"/>
          <p:cNvPicPr>
            <a:picLocks noChangeAspect="1"/>
          </p:cNvPicPr>
          <p:nvPr/>
        </p:nvPicPr>
        <p:blipFill>
          <a:blip r:embed="rId2" cstate="print"/>
          <a:stretch>
            <a:fillRect/>
          </a:stretch>
        </p:blipFill>
        <p:spPr>
          <a:xfrm>
            <a:off x="0" y="2819400"/>
            <a:ext cx="5016500" cy="3266371"/>
          </a:xfrm>
          <a:prstGeom prst="rect">
            <a:avLst/>
          </a:prstGeom>
        </p:spPr>
      </p:pic>
      <p:pic>
        <p:nvPicPr>
          <p:cNvPr id="5" name="Picture 4" descr="connector DIP.jpg"/>
          <p:cNvPicPr>
            <a:picLocks noChangeAspect="1"/>
          </p:cNvPicPr>
          <p:nvPr/>
        </p:nvPicPr>
        <p:blipFill>
          <a:blip r:embed="rId3" cstate="print">
            <a:clrChange>
              <a:clrFrom>
                <a:srgbClr val="FEFEFE"/>
              </a:clrFrom>
              <a:clrTo>
                <a:srgbClr val="FEFEFE">
                  <a:alpha val="0"/>
                </a:srgbClr>
              </a:clrTo>
            </a:clrChange>
          </a:blip>
          <a:stretch>
            <a:fillRect/>
          </a:stretch>
        </p:blipFill>
        <p:spPr>
          <a:xfrm>
            <a:off x="4191000" y="1905000"/>
            <a:ext cx="4953000" cy="495300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Sometime ago……</a:t>
            </a:r>
            <a:endParaRPr lang="en-US" dirty="0"/>
          </a:p>
        </p:txBody>
      </p:sp>
      <p:sp>
        <p:nvSpPr>
          <p:cNvPr id="3" name="Content Placeholder 2"/>
          <p:cNvSpPr>
            <a:spLocks noGrp="1"/>
          </p:cNvSpPr>
          <p:nvPr>
            <p:ph idx="1"/>
          </p:nvPr>
        </p:nvSpPr>
        <p:spPr/>
        <p:txBody>
          <a:bodyPr/>
          <a:lstStyle/>
          <a:p>
            <a:r>
              <a:rPr lang="en-US" dirty="0" smtClean="0"/>
              <a:t>Every node was accessible and thus we could control and measure</a:t>
            </a:r>
            <a:endParaRPr lang="en-US" dirty="0"/>
          </a:p>
        </p:txBody>
      </p:sp>
      <p:pic>
        <p:nvPicPr>
          <p:cNvPr id="4" name="Picture 3" descr="STC.jpg"/>
          <p:cNvPicPr>
            <a:picLocks noChangeAspect="1"/>
          </p:cNvPicPr>
          <p:nvPr/>
        </p:nvPicPr>
        <p:blipFill>
          <a:blip r:embed="rId3" cstate="print"/>
          <a:stretch>
            <a:fillRect/>
          </a:stretch>
        </p:blipFill>
        <p:spPr>
          <a:xfrm>
            <a:off x="1447801" y="2626218"/>
            <a:ext cx="5414480" cy="3393582"/>
          </a:xfrm>
          <a:prstGeom prst="rect">
            <a:avLst/>
          </a:prstGeom>
        </p:spPr>
      </p:pic>
      <p:pic>
        <p:nvPicPr>
          <p:cNvPr id="5" name="Picture 4" descr="electrocutado.jpg"/>
          <p:cNvPicPr>
            <a:picLocks noChangeAspect="1"/>
          </p:cNvPicPr>
          <p:nvPr/>
        </p:nvPicPr>
        <p:blipFill>
          <a:blip r:embed="rId4" cstate="print"/>
          <a:stretch>
            <a:fillRect/>
          </a:stretch>
        </p:blipFill>
        <p:spPr>
          <a:xfrm>
            <a:off x="3962400" y="3416198"/>
            <a:ext cx="1066800" cy="1156412"/>
          </a:xfrm>
          <a:prstGeom prst="rect">
            <a:avLst/>
          </a:prstGeom>
        </p:spPr>
      </p:pic>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 </a:t>
            </a:r>
            <a:r>
              <a:rPr lang="en-US" smtClean="0"/>
              <a:t>software interacts</a:t>
            </a:r>
            <a:endParaRPr lang="en-US" dirty="0"/>
          </a:p>
        </p:txBody>
      </p:sp>
      <p:sp>
        <p:nvSpPr>
          <p:cNvPr id="3" name="Content Placeholder 2"/>
          <p:cNvSpPr>
            <a:spLocks noGrp="1"/>
          </p:cNvSpPr>
          <p:nvPr>
            <p:ph idx="1"/>
          </p:nvPr>
        </p:nvSpPr>
        <p:spPr/>
        <p:txBody>
          <a:bodyPr/>
          <a:lstStyle/>
          <a:p>
            <a:r>
              <a:rPr lang="en-US" dirty="0" smtClean="0"/>
              <a:t>Debug </a:t>
            </a:r>
          </a:p>
          <a:p>
            <a:r>
              <a:rPr lang="en-US" dirty="0" smtClean="0"/>
              <a:t>Simulate</a:t>
            </a:r>
          </a:p>
          <a:p>
            <a:r>
              <a:rPr lang="en-US" dirty="0" smtClean="0"/>
              <a:t>Debug</a:t>
            </a:r>
          </a:p>
          <a:p>
            <a:r>
              <a:rPr lang="en-US" dirty="0" smtClean="0"/>
              <a:t>Simulate</a:t>
            </a:r>
          </a:p>
          <a:p>
            <a:r>
              <a:rPr lang="en-US" dirty="0" smtClean="0"/>
              <a:t>And then debug some more ;)</a:t>
            </a:r>
          </a:p>
          <a:p>
            <a:endParaRPr lang="en-US" dirty="0"/>
          </a:p>
        </p:txBody>
      </p:sp>
      <p:pic>
        <p:nvPicPr>
          <p:cNvPr id="69634" name="Picture 2" descr="C:\Users\user\AppData\Local\Microsoft\Windows\Temporary Internet Files\Content.IE5\GL7C5XZR\MM900046652[1].gif"/>
          <p:cNvPicPr>
            <a:picLocks noChangeAspect="1" noChangeArrowheads="1" noCrop="1"/>
          </p:cNvPicPr>
          <p:nvPr/>
        </p:nvPicPr>
        <p:blipFill>
          <a:blip r:embed="rId2" cstate="print"/>
          <a:srcRect/>
          <a:stretch>
            <a:fillRect/>
          </a:stretch>
        </p:blipFill>
        <p:spPr bwMode="auto">
          <a:xfrm>
            <a:off x="6096000" y="3270000"/>
            <a:ext cx="2047875" cy="2064000"/>
          </a:xfrm>
          <a:prstGeom prst="rect">
            <a:avLst/>
          </a:prstGeom>
          <a:noFill/>
        </p:spPr>
      </p:pic>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4" name="Rectangle 3"/>
          <p:cNvSpPr/>
          <p:nvPr/>
        </p:nvSpPr>
        <p:spPr>
          <a:xfrm>
            <a:off x="3785967" y="533400"/>
            <a:ext cx="2843433" cy="6447919"/>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13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t>
            </a:r>
            <a:endParaRPr lang="en-US" sz="413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Integration</a:t>
            </a:r>
            <a:endParaRPr lang="en-US" dirty="0"/>
          </a:p>
        </p:txBody>
      </p:sp>
      <p:sp>
        <p:nvSpPr>
          <p:cNvPr id="4" name="Text Placeholder 3"/>
          <p:cNvSpPr>
            <a:spLocks noGrp="1"/>
          </p:cNvSpPr>
          <p:nvPr>
            <p:ph type="body" idx="1"/>
          </p:nvPr>
        </p:nvSpPr>
        <p:spPr/>
        <p:txBody>
          <a:bodyPr/>
          <a:lstStyle/>
          <a:p>
            <a:r>
              <a:rPr lang="en-US" dirty="0" smtClean="0"/>
              <a:t>Non integrated System</a:t>
            </a:r>
            <a:endParaRPr lang="en-US" dirty="0"/>
          </a:p>
        </p:txBody>
      </p:sp>
      <p:pic>
        <p:nvPicPr>
          <p:cNvPr id="9" name="Content Placeholder 8" descr="inverter.png"/>
          <p:cNvPicPr>
            <a:picLocks noGrp="1" noChangeAspect="1"/>
          </p:cNvPicPr>
          <p:nvPr>
            <p:ph sz="half" idx="2"/>
          </p:nvPr>
        </p:nvPicPr>
        <p:blipFill>
          <a:blip r:embed="rId2" cstate="print"/>
          <a:stretch>
            <a:fillRect/>
          </a:stretch>
        </p:blipFill>
        <p:spPr>
          <a:xfrm>
            <a:off x="685799" y="2359024"/>
            <a:ext cx="1752601" cy="1752601"/>
          </a:xfrm>
        </p:spPr>
      </p:pic>
      <p:sp>
        <p:nvSpPr>
          <p:cNvPr id="6" name="Text Placeholder 5"/>
          <p:cNvSpPr>
            <a:spLocks noGrp="1"/>
          </p:cNvSpPr>
          <p:nvPr>
            <p:ph type="body" sz="quarter" idx="3"/>
          </p:nvPr>
        </p:nvSpPr>
        <p:spPr/>
        <p:txBody>
          <a:bodyPr/>
          <a:lstStyle/>
          <a:p>
            <a:r>
              <a:rPr lang="en-US" dirty="0" smtClean="0"/>
              <a:t>Integrated</a:t>
            </a:r>
            <a:endParaRPr lang="en-US" dirty="0"/>
          </a:p>
        </p:txBody>
      </p:sp>
      <p:pic>
        <p:nvPicPr>
          <p:cNvPr id="10" name="Content Placeholder 9" descr="7404insides.gif"/>
          <p:cNvPicPr>
            <a:picLocks noGrp="1" noChangeAspect="1"/>
          </p:cNvPicPr>
          <p:nvPr>
            <p:ph sz="quarter" idx="4"/>
          </p:nvPr>
        </p:nvPicPr>
        <p:blipFill>
          <a:blip r:embed="rId3" cstate="print"/>
          <a:stretch>
            <a:fillRect/>
          </a:stretch>
        </p:blipFill>
        <p:spPr>
          <a:xfrm>
            <a:off x="4645025" y="2429198"/>
            <a:ext cx="1450975" cy="1235889"/>
          </a:xfrm>
        </p:spPr>
      </p:pic>
      <p:pic>
        <p:nvPicPr>
          <p:cNvPr id="11" name="Picture 10" descr="inverter in protoboard.jpg"/>
          <p:cNvPicPr>
            <a:picLocks noChangeAspect="1"/>
          </p:cNvPicPr>
          <p:nvPr/>
        </p:nvPicPr>
        <p:blipFill>
          <a:blip r:embed="rId4" cstate="print"/>
          <a:stretch>
            <a:fillRect/>
          </a:stretch>
        </p:blipFill>
        <p:spPr>
          <a:xfrm>
            <a:off x="914400" y="4267200"/>
            <a:ext cx="2209386" cy="1769270"/>
          </a:xfrm>
          <a:prstGeom prst="rect">
            <a:avLst/>
          </a:prstGeom>
        </p:spPr>
      </p:pic>
      <p:pic>
        <p:nvPicPr>
          <p:cNvPr id="12" name="Picture 11" descr="inverter layout.png"/>
          <p:cNvPicPr>
            <a:picLocks noChangeAspect="1"/>
          </p:cNvPicPr>
          <p:nvPr/>
        </p:nvPicPr>
        <p:blipFill>
          <a:blip r:embed="rId5" cstate="print"/>
          <a:stretch>
            <a:fillRect/>
          </a:stretch>
        </p:blipFill>
        <p:spPr>
          <a:xfrm>
            <a:off x="4572000" y="3962400"/>
            <a:ext cx="1512010" cy="2700228"/>
          </a:xfrm>
          <a:prstGeom prst="rect">
            <a:avLst/>
          </a:prstGeom>
        </p:spPr>
      </p:pic>
      <p:pic>
        <p:nvPicPr>
          <p:cNvPr id="14" name="Picture 13" descr="inverterchip.jpg"/>
          <p:cNvPicPr>
            <a:picLocks noChangeAspect="1"/>
          </p:cNvPicPr>
          <p:nvPr/>
        </p:nvPicPr>
        <p:blipFill>
          <a:blip r:embed="rId6" cstate="print"/>
          <a:stretch>
            <a:fillRect/>
          </a:stretch>
        </p:blipFill>
        <p:spPr>
          <a:xfrm>
            <a:off x="6179400" y="2514600"/>
            <a:ext cx="2964600" cy="296460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Cost of detection</a:t>
            </a:r>
            <a:endParaRPr lang="en-US" dirty="0"/>
          </a:p>
        </p:txBody>
      </p:sp>
      <p:sp>
        <p:nvSpPr>
          <p:cNvPr id="8" name="Content Placeholder 7"/>
          <p:cNvSpPr>
            <a:spLocks noGrp="1"/>
          </p:cNvSpPr>
          <p:nvPr>
            <p:ph idx="1"/>
          </p:nvPr>
        </p:nvSpPr>
        <p:spPr/>
        <p:txBody>
          <a:bodyPr/>
          <a:lstStyle/>
          <a:p>
            <a:r>
              <a:rPr lang="en-US" dirty="0" smtClean="0"/>
              <a:t>Transistor			cents</a:t>
            </a:r>
          </a:p>
          <a:p>
            <a:r>
              <a:rPr lang="en-US" dirty="0" smtClean="0"/>
              <a:t>Chip or device			dollars</a:t>
            </a:r>
          </a:p>
          <a:p>
            <a:r>
              <a:rPr lang="en-US" dirty="0" smtClean="0"/>
              <a:t>Module				10’s of dollars</a:t>
            </a:r>
          </a:p>
          <a:p>
            <a:r>
              <a:rPr lang="en-US" dirty="0" smtClean="0"/>
              <a:t>Board				100’s</a:t>
            </a:r>
          </a:p>
          <a:p>
            <a:r>
              <a:rPr lang="en-US" dirty="0" smtClean="0"/>
              <a:t>System				1,000’s</a:t>
            </a:r>
          </a:p>
          <a:p>
            <a:r>
              <a:rPr lang="en-US" dirty="0" smtClean="0"/>
              <a:t>Major equipment		can go up to millions</a:t>
            </a:r>
          </a:p>
        </p:txBody>
      </p:sp>
      <p:sp>
        <p:nvSpPr>
          <p:cNvPr id="9" name="Up-Down Arrow 8"/>
          <p:cNvSpPr/>
          <p:nvPr/>
        </p:nvSpPr>
        <p:spPr>
          <a:xfrm>
            <a:off x="3810000" y="1905000"/>
            <a:ext cx="990600" cy="3733800"/>
          </a:xfrm>
          <a:prstGeom prst="upDownArrow">
            <a:avLst/>
          </a:prstGeom>
          <a:gradFill flip="none" rotWithShape="1">
            <a:gsLst>
              <a:gs pos="0">
                <a:schemeClr val="accent6">
                  <a:lumMod val="20000"/>
                  <a:lumOff val="80000"/>
                </a:schemeClr>
              </a:gs>
              <a:gs pos="45000">
                <a:srgbClr val="FF7A00"/>
              </a:gs>
              <a:gs pos="70000">
                <a:srgbClr val="FF0300"/>
              </a:gs>
              <a:gs pos="100000">
                <a:srgbClr val="4D0808"/>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3733800" y="1371600"/>
            <a:ext cx="1905000" cy="523220"/>
          </a:xfrm>
          <a:prstGeom prst="rect">
            <a:avLst/>
          </a:prstGeom>
          <a:noFill/>
        </p:spPr>
        <p:txBody>
          <a:bodyPr wrap="square" rtlCol="0">
            <a:spAutoFit/>
          </a:bodyPr>
          <a:lstStyle/>
          <a:p>
            <a:r>
              <a:rPr lang="en-US" sz="2800" b="1" dirty="0" smtClean="0">
                <a:solidFill>
                  <a:srgbClr val="00B050"/>
                </a:solidFill>
              </a:rPr>
              <a:t>Earlier</a:t>
            </a:r>
            <a:endParaRPr lang="en-US" b="1" dirty="0">
              <a:solidFill>
                <a:srgbClr val="00B050"/>
              </a:solidFill>
            </a:endParaRPr>
          </a:p>
        </p:txBody>
      </p:sp>
      <p:sp>
        <p:nvSpPr>
          <p:cNvPr id="11" name="TextBox 10"/>
          <p:cNvSpPr txBox="1"/>
          <p:nvPr/>
        </p:nvSpPr>
        <p:spPr>
          <a:xfrm>
            <a:off x="3733800" y="5791200"/>
            <a:ext cx="1447800" cy="523220"/>
          </a:xfrm>
          <a:prstGeom prst="rect">
            <a:avLst/>
          </a:prstGeom>
          <a:noFill/>
        </p:spPr>
        <p:txBody>
          <a:bodyPr wrap="square" rtlCol="0">
            <a:spAutoFit/>
          </a:bodyPr>
          <a:lstStyle/>
          <a:p>
            <a:r>
              <a:rPr lang="en-US" sz="2800" b="1" dirty="0" smtClean="0">
                <a:solidFill>
                  <a:srgbClr val="FD0000"/>
                </a:solidFill>
              </a:rPr>
              <a:t>LATER</a:t>
            </a:r>
            <a:endParaRPr lang="en-US" b="1" dirty="0">
              <a:solidFill>
                <a:srgbClr val="FD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System Test= Module Testing=many Device tests</a:t>
            </a:r>
            <a:endParaRPr lang="en-US" dirty="0"/>
          </a:p>
        </p:txBody>
      </p:sp>
      <p:sp>
        <p:nvSpPr>
          <p:cNvPr id="3" name="Content Placeholder 2"/>
          <p:cNvSpPr>
            <a:spLocks noGrp="1"/>
          </p:cNvSpPr>
          <p:nvPr>
            <p:ph idx="1"/>
          </p:nvPr>
        </p:nvSpPr>
        <p:spPr/>
        <p:txBody>
          <a:bodyPr>
            <a:normAutofit lnSpcReduction="10000"/>
          </a:bodyPr>
          <a:lstStyle/>
          <a:p>
            <a:r>
              <a:rPr lang="en-US" dirty="0" smtClean="0"/>
              <a:t>Considerations</a:t>
            </a:r>
          </a:p>
          <a:p>
            <a:pPr lvl="1"/>
            <a:r>
              <a:rPr lang="en-US" dirty="0" smtClean="0"/>
              <a:t>What inputs the signal to the device</a:t>
            </a:r>
          </a:p>
          <a:p>
            <a:pPr lvl="1"/>
            <a:r>
              <a:rPr lang="en-US" dirty="0" smtClean="0"/>
              <a:t>What is the Load on the device?</a:t>
            </a:r>
          </a:p>
          <a:p>
            <a:r>
              <a:rPr lang="en-US" dirty="0" smtClean="0"/>
              <a:t>Resistor Capacitor and Inductor testing</a:t>
            </a:r>
          </a:p>
          <a:p>
            <a:pPr lvl="1"/>
            <a:r>
              <a:rPr lang="en-US" dirty="0" err="1" smtClean="0"/>
              <a:t>Multimeter</a:t>
            </a:r>
            <a:r>
              <a:rPr lang="en-US" dirty="0" smtClean="0"/>
              <a:t> 	1-10 pieces</a:t>
            </a:r>
          </a:p>
          <a:p>
            <a:pPr lvl="1"/>
            <a:r>
              <a:rPr lang="en-US" dirty="0" smtClean="0"/>
              <a:t>If testing hundreds of pieces use ATE</a:t>
            </a:r>
          </a:p>
          <a:p>
            <a:pPr lvl="2"/>
            <a:r>
              <a:rPr lang="en-US" dirty="0" smtClean="0"/>
              <a:t>Automatic Test Equipment </a:t>
            </a:r>
          </a:p>
          <a:p>
            <a:pPr lvl="3"/>
            <a:r>
              <a:rPr lang="en-US" dirty="0" smtClean="0"/>
              <a:t>ELVIS</a:t>
            </a:r>
          </a:p>
          <a:p>
            <a:pPr lvl="3"/>
            <a:r>
              <a:rPr lang="en-US" dirty="0" err="1" smtClean="0"/>
              <a:t>Labview</a:t>
            </a:r>
            <a:endParaRPr lang="en-US" dirty="0" smtClean="0"/>
          </a:p>
          <a:p>
            <a:pPr lvl="3"/>
            <a:r>
              <a:rPr lang="en-US" dirty="0" smtClean="0"/>
              <a:t>VLCT</a:t>
            </a:r>
          </a:p>
        </p:txBody>
      </p:sp>
      <p:pic>
        <p:nvPicPr>
          <p:cNvPr id="4" name="Picture 3" descr="capacitors.jpg"/>
          <p:cNvPicPr>
            <a:picLocks noChangeAspect="1"/>
          </p:cNvPicPr>
          <p:nvPr/>
        </p:nvPicPr>
        <p:blipFill>
          <a:blip r:embed="rId2" cstate="print"/>
          <a:stretch>
            <a:fillRect/>
          </a:stretch>
        </p:blipFill>
        <p:spPr>
          <a:xfrm rot="19894673">
            <a:off x="5901585" y="4545723"/>
            <a:ext cx="3020978" cy="1695524"/>
          </a:xfrm>
          <a:prstGeom prst="rect">
            <a:avLst/>
          </a:prstGeom>
        </p:spPr>
      </p:pic>
      <p:pic>
        <p:nvPicPr>
          <p:cNvPr id="5" name="Picture 4" descr="inductor10uh%20.jpg"/>
          <p:cNvPicPr>
            <a:picLocks noChangeAspect="1"/>
          </p:cNvPicPr>
          <p:nvPr/>
        </p:nvPicPr>
        <p:blipFill>
          <a:blip r:embed="rId3" cstate="print">
            <a:clrChange>
              <a:clrFrom>
                <a:srgbClr val="FEFEFE"/>
              </a:clrFrom>
              <a:clrTo>
                <a:srgbClr val="FEFEFE">
                  <a:alpha val="0"/>
                </a:srgbClr>
              </a:clrTo>
            </a:clrChange>
          </a:blip>
          <a:stretch>
            <a:fillRect/>
          </a:stretch>
        </p:blipFill>
        <p:spPr>
          <a:xfrm>
            <a:off x="6629400" y="76200"/>
            <a:ext cx="2514600" cy="2514600"/>
          </a:xfrm>
          <a:prstGeom prst="rect">
            <a:avLst/>
          </a:prstGeom>
        </p:spPr>
      </p:pic>
      <p:pic>
        <p:nvPicPr>
          <p:cNvPr id="6" name="Picture 5" descr="resistor.jpg"/>
          <p:cNvPicPr>
            <a:picLocks noChangeAspect="1"/>
          </p:cNvPicPr>
          <p:nvPr/>
        </p:nvPicPr>
        <p:blipFill>
          <a:blip r:embed="rId4" cstate="print">
            <a:clrChange>
              <a:clrFrom>
                <a:srgbClr val="FFFFFF"/>
              </a:clrFrom>
              <a:clrTo>
                <a:srgbClr val="FFFFFF">
                  <a:alpha val="0"/>
                </a:srgbClr>
              </a:clrTo>
            </a:clrChange>
          </a:blip>
          <a:srcRect l="5022" t="18200" r="5453" b="10932"/>
          <a:stretch>
            <a:fillRect/>
          </a:stretch>
        </p:blipFill>
        <p:spPr>
          <a:xfrm rot="1842019">
            <a:off x="-116018" y="5235414"/>
            <a:ext cx="2796924" cy="1660543"/>
          </a:xfrm>
          <a:prstGeom prst="rect">
            <a:avLst/>
          </a:prstGeom>
          <a:ln>
            <a:no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430</TotalTime>
  <Words>2729</Words>
  <Application>Microsoft Office PowerPoint</Application>
  <PresentationFormat>On-screen Show (4:3)</PresentationFormat>
  <Paragraphs>449</Paragraphs>
  <Slides>61</Slides>
  <Notes>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61</vt:i4>
      </vt:variant>
    </vt:vector>
  </HeadingPairs>
  <TitlesOfParts>
    <vt:vector size="63" baseType="lpstr">
      <vt:lpstr>Office Theme</vt:lpstr>
      <vt:lpstr>Equation</vt:lpstr>
      <vt:lpstr>Intro to Testing</vt:lpstr>
      <vt:lpstr>Testing</vt:lpstr>
      <vt:lpstr>Approach to testing</vt:lpstr>
      <vt:lpstr>Slide 4</vt:lpstr>
      <vt:lpstr>Definition</vt:lpstr>
      <vt:lpstr>Sometime ago……</vt:lpstr>
      <vt:lpstr>Integration</vt:lpstr>
      <vt:lpstr>Cost of detection</vt:lpstr>
      <vt:lpstr>System Test= Module Testing=many Device tests</vt:lpstr>
      <vt:lpstr>Chip Testing A Step by Step approach</vt:lpstr>
      <vt:lpstr>Slide 11</vt:lpstr>
      <vt:lpstr>Slide 12</vt:lpstr>
      <vt:lpstr>Slide 13</vt:lpstr>
      <vt:lpstr>ABS MAX</vt:lpstr>
      <vt:lpstr>Parametric test</vt:lpstr>
      <vt:lpstr>What we should test first?</vt:lpstr>
      <vt:lpstr>Continuity</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Testing Matches</vt:lpstr>
      <vt:lpstr>Feed and Load</vt:lpstr>
      <vt:lpstr>Measuring Voltage</vt:lpstr>
      <vt:lpstr>Measuring Voltage</vt:lpstr>
      <vt:lpstr>Measuring Current</vt:lpstr>
      <vt:lpstr>Measuring Current</vt:lpstr>
      <vt:lpstr>Testing Modules and Systems</vt:lpstr>
      <vt:lpstr>Real Input</vt:lpstr>
      <vt:lpstr>Fan Out</vt:lpstr>
      <vt:lpstr>Slew Rate</vt:lpstr>
      <vt:lpstr>Slew Rate</vt:lpstr>
      <vt:lpstr>Load Regulation</vt:lpstr>
      <vt:lpstr>Frequency problems</vt:lpstr>
      <vt:lpstr>Ground Bouncing</vt:lpstr>
      <vt:lpstr>Poorly defined states</vt:lpstr>
      <vt:lpstr>Load Problems</vt:lpstr>
      <vt:lpstr>Module and system testing</vt:lpstr>
      <vt:lpstr>Performance test</vt:lpstr>
      <vt:lpstr>Soldering</vt:lpstr>
      <vt:lpstr>Use of Jumpers</vt:lpstr>
      <vt:lpstr>Faults and defects</vt:lpstr>
      <vt:lpstr>Specs of system</vt:lpstr>
      <vt:lpstr>Steps to more efficient testing</vt:lpstr>
      <vt:lpstr>Chip Connectors</vt:lpstr>
      <vt:lpstr>If software interacts</vt:lpstr>
      <vt:lpstr>Questions</vt:lpstr>
    </vt:vector>
  </TitlesOfParts>
  <Company>UPR, Mayagüez Campus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 to Testing</dc:title>
  <dc:creator>user</dc:creator>
  <cp:lastModifiedBy>user</cp:lastModifiedBy>
  <cp:revision>83</cp:revision>
  <dcterms:created xsi:type="dcterms:W3CDTF">2012-02-27T02:10:16Z</dcterms:created>
  <dcterms:modified xsi:type="dcterms:W3CDTF">2012-02-27T14:19:01Z</dcterms:modified>
</cp:coreProperties>
</file>