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8"/>
  </p:notesMasterIdLst>
  <p:sldIdLst>
    <p:sldId id="259" r:id="rId2"/>
    <p:sldId id="256" r:id="rId3"/>
    <p:sldId id="258" r:id="rId4"/>
    <p:sldId id="260" r:id="rId5"/>
    <p:sldId id="262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staff-controles\Desktop\Acondicionamiento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baseline="0"/>
              <a:t>Voltaje del Sensor vs Posición lineal</a:t>
            </a:r>
            <a:endParaRPr lang="en-US"/>
          </a:p>
        </c:rich>
      </c:tx>
      <c:layout/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trendline>
            <c:trendlineType val="linear"/>
            <c:intercept val="0"/>
            <c:dispRSqr val="0"/>
            <c:dispEq val="1"/>
            <c:trendlineLbl>
              <c:layout>
                <c:manualLayout>
                  <c:x val="-0.4729350393700788"/>
                  <c:y val="8.2974263633712478E-2"/>
                </c:manualLayout>
              </c:layout>
              <c:numFmt formatCode="General" sourceLinked="0"/>
              <c:txPr>
                <a:bodyPr/>
                <a:lstStyle/>
                <a:p>
                  <a:pPr>
                    <a:defRPr sz="1600"/>
                  </a:pPr>
                  <a:endParaRPr lang="en-US"/>
                </a:p>
              </c:txPr>
            </c:trendlineLbl>
          </c:trendline>
          <c:xVal>
            <c:numRef>
              <c:f>Sheet1!$B$2:$B$32</c:f>
              <c:numCache>
                <c:formatCode>General</c:formatCode>
                <c:ptCount val="31"/>
                <c:pt idx="0">
                  <c:v>-30</c:v>
                </c:pt>
                <c:pt idx="1">
                  <c:v>-28</c:v>
                </c:pt>
                <c:pt idx="2">
                  <c:v>-26</c:v>
                </c:pt>
                <c:pt idx="3">
                  <c:v>-24</c:v>
                </c:pt>
                <c:pt idx="4">
                  <c:v>-22</c:v>
                </c:pt>
                <c:pt idx="5">
                  <c:v>-20</c:v>
                </c:pt>
                <c:pt idx="6">
                  <c:v>-18</c:v>
                </c:pt>
                <c:pt idx="7">
                  <c:v>-16</c:v>
                </c:pt>
                <c:pt idx="8">
                  <c:v>-14</c:v>
                </c:pt>
                <c:pt idx="9">
                  <c:v>-12</c:v>
                </c:pt>
                <c:pt idx="10">
                  <c:v>-10</c:v>
                </c:pt>
                <c:pt idx="11">
                  <c:v>-8</c:v>
                </c:pt>
                <c:pt idx="12">
                  <c:v>-6</c:v>
                </c:pt>
                <c:pt idx="13">
                  <c:v>-4</c:v>
                </c:pt>
                <c:pt idx="14">
                  <c:v>-2</c:v>
                </c:pt>
                <c:pt idx="15">
                  <c:v>0</c:v>
                </c:pt>
                <c:pt idx="16">
                  <c:v>2</c:v>
                </c:pt>
                <c:pt idx="17">
                  <c:v>4</c:v>
                </c:pt>
                <c:pt idx="18">
                  <c:v>6</c:v>
                </c:pt>
                <c:pt idx="19">
                  <c:v>8</c:v>
                </c:pt>
                <c:pt idx="20">
                  <c:v>10</c:v>
                </c:pt>
                <c:pt idx="21">
                  <c:v>12</c:v>
                </c:pt>
                <c:pt idx="22">
                  <c:v>14</c:v>
                </c:pt>
                <c:pt idx="23">
                  <c:v>16</c:v>
                </c:pt>
                <c:pt idx="24">
                  <c:v>18</c:v>
                </c:pt>
                <c:pt idx="25">
                  <c:v>20</c:v>
                </c:pt>
                <c:pt idx="26">
                  <c:v>22</c:v>
                </c:pt>
                <c:pt idx="27">
                  <c:v>24</c:v>
                </c:pt>
                <c:pt idx="28">
                  <c:v>26</c:v>
                </c:pt>
                <c:pt idx="29">
                  <c:v>28</c:v>
                </c:pt>
                <c:pt idx="30">
                  <c:v>30</c:v>
                </c:pt>
              </c:numCache>
            </c:numRef>
          </c:xVal>
          <c:yVal>
            <c:numRef>
              <c:f>Sheet1!$C$2:$C$32</c:f>
              <c:numCache>
                <c:formatCode>General</c:formatCode>
                <c:ptCount val="31"/>
                <c:pt idx="0">
                  <c:v>-5</c:v>
                </c:pt>
                <c:pt idx="1">
                  <c:v>-4.666666666666667</c:v>
                </c:pt>
                <c:pt idx="2">
                  <c:v>-4.3333333333333339</c:v>
                </c:pt>
                <c:pt idx="3">
                  <c:v>-4</c:v>
                </c:pt>
                <c:pt idx="4">
                  <c:v>-3.6666666666666665</c:v>
                </c:pt>
                <c:pt idx="5">
                  <c:v>-3.3333333333333335</c:v>
                </c:pt>
                <c:pt idx="6">
                  <c:v>-3</c:v>
                </c:pt>
                <c:pt idx="7">
                  <c:v>-2.6666666666666665</c:v>
                </c:pt>
                <c:pt idx="8">
                  <c:v>-2.3333333333333335</c:v>
                </c:pt>
                <c:pt idx="9">
                  <c:v>-2</c:v>
                </c:pt>
                <c:pt idx="10">
                  <c:v>-1.6666666666666667</c:v>
                </c:pt>
                <c:pt idx="11">
                  <c:v>-1.3333333333333333</c:v>
                </c:pt>
                <c:pt idx="12">
                  <c:v>-1</c:v>
                </c:pt>
                <c:pt idx="13">
                  <c:v>-0.66666666666666663</c:v>
                </c:pt>
                <c:pt idx="14">
                  <c:v>-0.33333333333333331</c:v>
                </c:pt>
                <c:pt idx="15">
                  <c:v>0</c:v>
                </c:pt>
                <c:pt idx="16">
                  <c:v>0.33333333333333331</c:v>
                </c:pt>
                <c:pt idx="17">
                  <c:v>0.66666666666666663</c:v>
                </c:pt>
                <c:pt idx="18">
                  <c:v>1</c:v>
                </c:pt>
                <c:pt idx="19">
                  <c:v>1.3333333333333333</c:v>
                </c:pt>
                <c:pt idx="20">
                  <c:v>1.6666666666666667</c:v>
                </c:pt>
                <c:pt idx="21">
                  <c:v>2</c:v>
                </c:pt>
                <c:pt idx="22">
                  <c:v>2.3333333333333335</c:v>
                </c:pt>
                <c:pt idx="23">
                  <c:v>2.6666666666666665</c:v>
                </c:pt>
                <c:pt idx="24">
                  <c:v>3</c:v>
                </c:pt>
                <c:pt idx="25">
                  <c:v>3.3333333333333335</c:v>
                </c:pt>
                <c:pt idx="26">
                  <c:v>3.6666666666666665</c:v>
                </c:pt>
                <c:pt idx="27">
                  <c:v>4</c:v>
                </c:pt>
                <c:pt idx="28">
                  <c:v>4.3333333333333339</c:v>
                </c:pt>
                <c:pt idx="29">
                  <c:v>4.666666666666667</c:v>
                </c:pt>
                <c:pt idx="30">
                  <c:v>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4997096"/>
        <c:axId val="404997488"/>
      </c:scatterChart>
      <c:valAx>
        <c:axId val="4049970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 dirty="0" smtClean="0"/>
                  <a:t>X </a:t>
                </a:r>
                <a:r>
                  <a:rPr lang="en-US" sz="1400" baseline="0" dirty="0" smtClean="0"/>
                  <a:t>[cm</a:t>
                </a:r>
                <a:r>
                  <a:rPr lang="en-US" sz="1400" baseline="0" dirty="0"/>
                  <a:t>]</a:t>
                </a:r>
                <a:endParaRPr lang="en-US" sz="1400" dirty="0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404997488"/>
        <c:crosses val="autoZero"/>
        <c:crossBetween val="midCat"/>
      </c:valAx>
      <c:valAx>
        <c:axId val="404997488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 dirty="0" smtClean="0"/>
                  <a:t>Vs[V</a:t>
                </a:r>
                <a:r>
                  <a:rPr lang="en-US" sz="1400" dirty="0"/>
                  <a:t>]</a:t>
                </a:r>
              </a:p>
            </c:rich>
          </c:tx>
          <c:layout>
            <c:manualLayout>
              <c:xMode val="edge"/>
              <c:yMode val="edge"/>
              <c:x val="2.3245614035087719E-2"/>
              <c:y val="0.45028327251776457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 b="1"/>
            </a:pPr>
            <a:endParaRPr lang="en-US"/>
          </a:p>
        </c:txPr>
        <c:crossAx val="404997096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baseline="0"/>
              <a:t>Voltaje deseado vs Voltaje del Sensor</a:t>
            </a:r>
            <a:endParaRPr lang="en-US"/>
          </a:p>
        </c:rich>
      </c:tx>
      <c:layout/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trendline>
            <c:trendlineType val="linear"/>
            <c:dispRSqr val="0"/>
            <c:dispEq val="1"/>
            <c:trendlineLbl>
              <c:layout>
                <c:manualLayout>
                  <c:x val="-3.6381127762255522E-2"/>
                  <c:y val="0.33302555930508687"/>
                </c:manualLayout>
              </c:layout>
              <c:numFmt formatCode="General" sourceLinked="0"/>
              <c:txPr>
                <a:bodyPr/>
                <a:lstStyle/>
                <a:p>
                  <a:pPr>
                    <a:defRPr sz="1400"/>
                  </a:pPr>
                  <a:endParaRPr lang="en-US"/>
                </a:p>
              </c:txPr>
            </c:trendlineLbl>
          </c:trendline>
          <c:xVal>
            <c:numRef>
              <c:f>Sheet1!$C$2:$C$32</c:f>
              <c:numCache>
                <c:formatCode>General</c:formatCode>
                <c:ptCount val="31"/>
                <c:pt idx="0">
                  <c:v>-5</c:v>
                </c:pt>
                <c:pt idx="1">
                  <c:v>-4.666666666666667</c:v>
                </c:pt>
                <c:pt idx="2">
                  <c:v>-4.333333333333333</c:v>
                </c:pt>
                <c:pt idx="3">
                  <c:v>-4</c:v>
                </c:pt>
                <c:pt idx="4">
                  <c:v>-3.6666666666666665</c:v>
                </c:pt>
                <c:pt idx="5">
                  <c:v>-3.3333333333333335</c:v>
                </c:pt>
                <c:pt idx="6">
                  <c:v>-3</c:v>
                </c:pt>
                <c:pt idx="7">
                  <c:v>-2.6666666666666665</c:v>
                </c:pt>
                <c:pt idx="8">
                  <c:v>-2.3333333333333335</c:v>
                </c:pt>
                <c:pt idx="9">
                  <c:v>-2</c:v>
                </c:pt>
                <c:pt idx="10">
                  <c:v>-1.6666666666666667</c:v>
                </c:pt>
                <c:pt idx="11">
                  <c:v>-1.3333333333333333</c:v>
                </c:pt>
                <c:pt idx="12">
                  <c:v>-1</c:v>
                </c:pt>
                <c:pt idx="13">
                  <c:v>-0.66666666666666663</c:v>
                </c:pt>
                <c:pt idx="14">
                  <c:v>-0.33333333333333331</c:v>
                </c:pt>
                <c:pt idx="15">
                  <c:v>0</c:v>
                </c:pt>
                <c:pt idx="16">
                  <c:v>0.33333333333333331</c:v>
                </c:pt>
                <c:pt idx="17">
                  <c:v>0.66666666666666663</c:v>
                </c:pt>
                <c:pt idx="18">
                  <c:v>1</c:v>
                </c:pt>
                <c:pt idx="19">
                  <c:v>1.3333333333333333</c:v>
                </c:pt>
                <c:pt idx="20">
                  <c:v>1.6666666666666667</c:v>
                </c:pt>
                <c:pt idx="21">
                  <c:v>2</c:v>
                </c:pt>
                <c:pt idx="22">
                  <c:v>2.3333333333333335</c:v>
                </c:pt>
                <c:pt idx="23">
                  <c:v>2.6666666666666665</c:v>
                </c:pt>
                <c:pt idx="24">
                  <c:v>3</c:v>
                </c:pt>
                <c:pt idx="25">
                  <c:v>3.3333333333333335</c:v>
                </c:pt>
                <c:pt idx="26">
                  <c:v>3.6666666666666665</c:v>
                </c:pt>
                <c:pt idx="27">
                  <c:v>4</c:v>
                </c:pt>
                <c:pt idx="28">
                  <c:v>4.333333333333333</c:v>
                </c:pt>
                <c:pt idx="29">
                  <c:v>4.666666666666667</c:v>
                </c:pt>
                <c:pt idx="30">
                  <c:v>5</c:v>
                </c:pt>
              </c:numCache>
            </c:numRef>
          </c:xVal>
          <c:yVal>
            <c:numRef>
              <c:f>Sheet1!$D$2:$D$32</c:f>
              <c:numCache>
                <c:formatCode>General</c:formatCode>
                <c:ptCount val="31"/>
                <c:pt idx="0">
                  <c:v>0</c:v>
                </c:pt>
                <c:pt idx="1">
                  <c:v>0.10999999999999965</c:v>
                </c:pt>
                <c:pt idx="2">
                  <c:v>0.21999999999999997</c:v>
                </c:pt>
                <c:pt idx="3">
                  <c:v>0.32999999999999985</c:v>
                </c:pt>
                <c:pt idx="4">
                  <c:v>0.43999999999999995</c:v>
                </c:pt>
                <c:pt idx="5">
                  <c:v>0.54999999999999982</c:v>
                </c:pt>
                <c:pt idx="6">
                  <c:v>0.65999999999999992</c:v>
                </c:pt>
                <c:pt idx="7">
                  <c:v>0.76999999999999991</c:v>
                </c:pt>
                <c:pt idx="8">
                  <c:v>0.87999999999999978</c:v>
                </c:pt>
                <c:pt idx="9">
                  <c:v>0.98999999999999988</c:v>
                </c:pt>
                <c:pt idx="10">
                  <c:v>1.0999999999999999</c:v>
                </c:pt>
                <c:pt idx="11">
                  <c:v>1.21</c:v>
                </c:pt>
                <c:pt idx="12">
                  <c:v>1.3199999999999998</c:v>
                </c:pt>
                <c:pt idx="13">
                  <c:v>1.43</c:v>
                </c:pt>
                <c:pt idx="14">
                  <c:v>1.5399999999999998</c:v>
                </c:pt>
                <c:pt idx="15">
                  <c:v>1.65</c:v>
                </c:pt>
                <c:pt idx="16">
                  <c:v>1.76</c:v>
                </c:pt>
                <c:pt idx="17">
                  <c:v>1.8699999999999999</c:v>
                </c:pt>
                <c:pt idx="18">
                  <c:v>1.98</c:v>
                </c:pt>
                <c:pt idx="19">
                  <c:v>2.09</c:v>
                </c:pt>
                <c:pt idx="20">
                  <c:v>2.2000000000000002</c:v>
                </c:pt>
                <c:pt idx="21">
                  <c:v>2.31</c:v>
                </c:pt>
                <c:pt idx="22">
                  <c:v>2.42</c:v>
                </c:pt>
                <c:pt idx="23">
                  <c:v>2.5299999999999998</c:v>
                </c:pt>
                <c:pt idx="24">
                  <c:v>2.6399999999999997</c:v>
                </c:pt>
                <c:pt idx="25">
                  <c:v>2.75</c:v>
                </c:pt>
                <c:pt idx="26">
                  <c:v>2.86</c:v>
                </c:pt>
                <c:pt idx="27">
                  <c:v>2.9699999999999998</c:v>
                </c:pt>
                <c:pt idx="28">
                  <c:v>3.08</c:v>
                </c:pt>
                <c:pt idx="29">
                  <c:v>3.1900000000000004</c:v>
                </c:pt>
                <c:pt idx="30">
                  <c:v>3.3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4998272"/>
        <c:axId val="404995920"/>
      </c:scatterChart>
      <c:valAx>
        <c:axId val="4049982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Voltaje del sensor [V]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404995920"/>
        <c:crosses val="autoZero"/>
        <c:crossBetween val="midCat"/>
      </c:valAx>
      <c:valAx>
        <c:axId val="40499592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Voltaje deseado [V]</a:t>
                </a:r>
              </a:p>
            </c:rich>
          </c:tx>
          <c:layout>
            <c:manualLayout>
              <c:xMode val="edge"/>
              <c:yMode val="edge"/>
              <c:x val="2.7777072220811104E-3"/>
              <c:y val="0.25761311086114236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crossAx val="404998272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Voltaje de Salida</a:t>
            </a:r>
            <a:r>
              <a:rPr lang="en-US" baseline="0"/>
              <a:t> vs Posición</a:t>
            </a:r>
            <a:endParaRPr lang="en-US"/>
          </a:p>
        </c:rich>
      </c:tx>
      <c:layout/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trendline>
            <c:trendlineType val="linear"/>
            <c:dispRSqr val="0"/>
            <c:dispEq val="1"/>
            <c:trendlineLbl>
              <c:layout>
                <c:manualLayout>
                  <c:x val="6.167432195975503E-2"/>
                  <c:y val="0.27741870807815688"/>
                </c:manualLayout>
              </c:layout>
              <c:numFmt formatCode="General" sourceLinked="0"/>
              <c:txPr>
                <a:bodyPr/>
                <a:lstStyle/>
                <a:p>
                  <a:pPr>
                    <a:defRPr sz="1400"/>
                  </a:pPr>
                  <a:endParaRPr lang="en-US"/>
                </a:p>
              </c:txPr>
            </c:trendlineLbl>
          </c:trendline>
          <c:xVal>
            <c:numRef>
              <c:f>Sheet1!$P$19:$P$25</c:f>
              <c:numCache>
                <c:formatCode>General</c:formatCode>
                <c:ptCount val="7"/>
                <c:pt idx="0">
                  <c:v>-30</c:v>
                </c:pt>
                <c:pt idx="1">
                  <c:v>-20</c:v>
                </c:pt>
                <c:pt idx="2">
                  <c:v>-10</c:v>
                </c:pt>
                <c:pt idx="3">
                  <c:v>0</c:v>
                </c:pt>
                <c:pt idx="4">
                  <c:v>10</c:v>
                </c:pt>
                <c:pt idx="5">
                  <c:v>20</c:v>
                </c:pt>
                <c:pt idx="6">
                  <c:v>30</c:v>
                </c:pt>
              </c:numCache>
            </c:numRef>
          </c:xVal>
          <c:yVal>
            <c:numRef>
              <c:f>Sheet1!$R$19:$R$25</c:f>
              <c:numCache>
                <c:formatCode>0.0000</c:formatCode>
                <c:ptCount val="7"/>
                <c:pt idx="0">
                  <c:v>2.5316455696202667E-3</c:v>
                </c:pt>
                <c:pt idx="1">
                  <c:v>0.5510548523206753</c:v>
                </c:pt>
                <c:pt idx="2">
                  <c:v>1.0995780590717301</c:v>
                </c:pt>
                <c:pt idx="3">
                  <c:v>1.6481012658227847</c:v>
                </c:pt>
                <c:pt idx="4">
                  <c:v>2.1966244725738391</c:v>
                </c:pt>
                <c:pt idx="5">
                  <c:v>2.7451476793248943</c:v>
                </c:pt>
                <c:pt idx="6">
                  <c:v>3.2936708860759492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26680480"/>
        <c:axId val="226683616"/>
      </c:scatterChart>
      <c:valAx>
        <c:axId val="2266804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Posición [cm]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226683616"/>
        <c:crosses val="autoZero"/>
        <c:crossBetween val="midCat"/>
      </c:valAx>
      <c:valAx>
        <c:axId val="226683616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Vo [V]</a:t>
                </a:r>
              </a:p>
            </c:rich>
          </c:tx>
          <c:layout/>
          <c:overlay val="0"/>
        </c:title>
        <c:numFmt formatCode="General" sourceLinked="0"/>
        <c:majorTickMark val="none"/>
        <c:minorTickMark val="none"/>
        <c:tickLblPos val="nextTo"/>
        <c:crossAx val="226680480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E8022C-4744-4418-8CC6-7DF9D4300903}" type="datetimeFigureOut">
              <a:rPr lang="en-US" smtClean="0"/>
              <a:t>9/22/2013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895B4-2A01-420A-A9CE-F30FD7AC9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547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895B4-2A01-420A-A9CE-F30FD7AC9D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991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DFDAD-DAAC-497D-BE0E-0DBDF4F6B3D1}" type="datetimeFigureOut">
              <a:rPr lang="en-US" smtClean="0"/>
              <a:pPr/>
              <a:t>9/22/2013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365B9-4B4E-40EC-A6DF-B7C326CE3E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14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DFDAD-DAAC-497D-BE0E-0DBDF4F6B3D1}" type="datetimeFigureOut">
              <a:rPr lang="en-US" smtClean="0"/>
              <a:pPr/>
              <a:t>9/22/2013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365B9-4B4E-40EC-A6DF-B7C326CE3E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364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DFDAD-DAAC-497D-BE0E-0DBDF4F6B3D1}" type="datetimeFigureOut">
              <a:rPr lang="en-US" smtClean="0"/>
              <a:pPr/>
              <a:t>9/22/2013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365B9-4B4E-40EC-A6DF-B7C326CE3E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787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DFDAD-DAAC-497D-BE0E-0DBDF4F6B3D1}" type="datetimeFigureOut">
              <a:rPr lang="en-US" smtClean="0"/>
              <a:pPr/>
              <a:t>9/22/2013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365B9-4B4E-40EC-A6DF-B7C326CE3E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7612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DFDAD-DAAC-497D-BE0E-0DBDF4F6B3D1}" type="datetimeFigureOut">
              <a:rPr lang="en-US" smtClean="0"/>
              <a:pPr/>
              <a:t>9/22/2013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365B9-4B4E-40EC-A6DF-B7C326CE3E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7706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DFDAD-DAAC-497D-BE0E-0DBDF4F6B3D1}" type="datetimeFigureOut">
              <a:rPr lang="en-US" smtClean="0"/>
              <a:pPr/>
              <a:t>9/22/2013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365B9-4B4E-40EC-A6DF-B7C326CE3E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5754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DFDAD-DAAC-497D-BE0E-0DBDF4F6B3D1}" type="datetimeFigureOut">
              <a:rPr lang="en-US" smtClean="0"/>
              <a:pPr/>
              <a:t>9/22/2013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365B9-4B4E-40EC-A6DF-B7C326CE3E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3342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DFDAD-DAAC-497D-BE0E-0DBDF4F6B3D1}" type="datetimeFigureOut">
              <a:rPr lang="en-US" smtClean="0"/>
              <a:pPr/>
              <a:t>9/22/2013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365B9-4B4E-40EC-A6DF-B7C326CE3E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3301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DFDAD-DAAC-497D-BE0E-0DBDF4F6B3D1}" type="datetimeFigureOut">
              <a:rPr lang="en-US" smtClean="0"/>
              <a:pPr/>
              <a:t>9/22/2013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365B9-4B4E-40EC-A6DF-B7C326CE3E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409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DFDAD-DAAC-497D-BE0E-0DBDF4F6B3D1}" type="datetimeFigureOut">
              <a:rPr lang="en-US" smtClean="0"/>
              <a:pPr/>
              <a:t>9/22/2013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365B9-4B4E-40EC-A6DF-B7C326CE3E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498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DFDAD-DAAC-497D-BE0E-0DBDF4F6B3D1}" type="datetimeFigureOut">
              <a:rPr lang="en-US" smtClean="0"/>
              <a:pPr/>
              <a:t>9/22/2013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365B9-4B4E-40EC-A6DF-B7C326CE3E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724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DFDAD-DAAC-497D-BE0E-0DBDF4F6B3D1}" type="datetimeFigureOut">
              <a:rPr lang="en-US" smtClean="0"/>
              <a:pPr/>
              <a:t>9/22/2013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365B9-4B4E-40EC-A6DF-B7C326CE3E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642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DFDAD-DAAC-497D-BE0E-0DBDF4F6B3D1}" type="datetimeFigureOut">
              <a:rPr lang="en-US" smtClean="0"/>
              <a:pPr/>
              <a:t>9/22/2013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365B9-4B4E-40EC-A6DF-B7C326CE3E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5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DFDAD-DAAC-497D-BE0E-0DBDF4F6B3D1}" type="datetimeFigureOut">
              <a:rPr lang="en-US" smtClean="0"/>
              <a:pPr/>
              <a:t>9/22/2013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365B9-4B4E-40EC-A6DF-B7C326CE3E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023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DFDAD-DAAC-497D-BE0E-0DBDF4F6B3D1}" type="datetimeFigureOut">
              <a:rPr lang="en-US" smtClean="0"/>
              <a:pPr/>
              <a:t>9/22/2013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365B9-4B4E-40EC-A6DF-B7C326CE3E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507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DFDAD-DAAC-497D-BE0E-0DBDF4F6B3D1}" type="datetimeFigureOut">
              <a:rPr lang="en-US" smtClean="0"/>
              <a:pPr/>
              <a:t>9/22/2013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365B9-4B4E-40EC-A6DF-B7C326CE3E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561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DFDAD-DAAC-497D-BE0E-0DBDF4F6B3D1}" type="datetimeFigureOut">
              <a:rPr lang="en-US" smtClean="0"/>
              <a:pPr/>
              <a:t>9/22/2013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365B9-4B4E-40EC-A6DF-B7C326CE3E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360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96BDFDAD-DAAC-497D-BE0E-0DBDF4F6B3D1}" type="datetimeFigureOut">
              <a:rPr lang="en-US" smtClean="0"/>
              <a:pPr/>
              <a:t>9/22/2013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D9C365B9-4B4E-40EC-A6DF-B7C326CE3E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8309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chart" Target="../charts/chart1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chart" Target="../charts/chart3.xml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R" dirty="0" smtClean="0"/>
              <a:t>Problema de Acondicionamiento de Señales</a:t>
            </a:r>
            <a:endParaRPr lang="es-P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PR" dirty="0" smtClean="0"/>
              <a:t>Se desea medir la posición lineal de un objeto con un sensor analógico y procesar esta información con un microprocesador. </a:t>
            </a:r>
          </a:p>
          <a:p>
            <a:pPr algn="just"/>
            <a:r>
              <a:rPr lang="es-PR" dirty="0" smtClean="0"/>
              <a:t>El voltaje a la salida del </a:t>
            </a:r>
            <a:r>
              <a:rPr lang="es-PR" dirty="0" smtClean="0"/>
              <a:t>sensor</a:t>
            </a:r>
            <a:r>
              <a:rPr lang="es-PR" dirty="0" smtClean="0"/>
              <a:t> </a:t>
            </a:r>
            <a:r>
              <a:rPr lang="es-PR" dirty="0" smtClean="0"/>
              <a:t>tiene una relación lineal con la posición. La posición del objeto estará entre -30 y 30 cm. Para esta variación de posición, el voltaje del sensor varía entre  -5 y 5V. </a:t>
            </a:r>
          </a:p>
          <a:p>
            <a:pPr algn="just"/>
            <a:r>
              <a:rPr lang="es-PR" dirty="0" smtClean="0"/>
              <a:t>A la entrada analógica del microprocesador solo se pueden aplicar voltajes entre 0 y 3.3V. </a:t>
            </a:r>
          </a:p>
          <a:p>
            <a:pPr algn="just"/>
            <a:r>
              <a:rPr lang="es-PR" dirty="0" smtClean="0"/>
              <a:t>Se debe diseñar un circuito para acondicionar para poder leer la posición mediante el microprocesador.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R" dirty="0" smtClean="0"/>
              <a:t>Problema de Acondicionamiento de Señales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152400" y="1524001"/>
          <a:ext cx="4648200" cy="18644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2050"/>
                <a:gridCol w="1162050"/>
                <a:gridCol w="1162050"/>
                <a:gridCol w="1162050"/>
              </a:tblGrid>
              <a:tr h="302988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Variable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Rango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Unidades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517">
                <a:tc>
                  <a:txBody>
                    <a:bodyPr/>
                    <a:lstStyle/>
                    <a:p>
                      <a:pPr algn="l"/>
                      <a:r>
                        <a:rPr lang="en-US" sz="1400" dirty="0" err="1" smtClean="0"/>
                        <a:t>Posición</a:t>
                      </a:r>
                      <a:r>
                        <a:rPr lang="en-US" sz="1400" dirty="0" smtClean="0"/>
                        <a:t> lineal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-30</a:t>
                      </a:r>
                      <a:r>
                        <a:rPr lang="en-US" sz="1400" dirty="0" smtClean="0">
                          <a:sym typeface="Wingdings" pitchFamily="2" charset="2"/>
                        </a:rPr>
                        <a:t> a </a:t>
                      </a:r>
                      <a:r>
                        <a:rPr lang="en-US" sz="1400" baseline="0" dirty="0" smtClean="0"/>
                        <a:t>30 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cm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3343">
                <a:tc>
                  <a:txBody>
                    <a:bodyPr/>
                    <a:lstStyle/>
                    <a:p>
                      <a:pPr algn="l"/>
                      <a:r>
                        <a:rPr lang="en-US" sz="1400" dirty="0" err="1" smtClean="0"/>
                        <a:t>Voltaje</a:t>
                      </a:r>
                      <a:r>
                        <a:rPr lang="en-US" sz="1400" dirty="0" smtClean="0"/>
                        <a:t> del sensor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Vs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-5 a 5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V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551">
                <a:tc>
                  <a:txBody>
                    <a:bodyPr/>
                    <a:lstStyle/>
                    <a:p>
                      <a:pPr algn="l"/>
                      <a:r>
                        <a:rPr lang="en-US" sz="1400" dirty="0" err="1" smtClean="0"/>
                        <a:t>Voltaje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deseado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Vo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 a 3.3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V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0" y="3429000"/>
          <a:ext cx="43434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4" imgW="114120" imgH="215640" progId="Equation.3">
                  <p:embed/>
                </p:oleObj>
              </mc:Choice>
              <mc:Fallback>
                <p:oleObj name="Equation" r:id="rId4" imgW="11412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9547767"/>
              </p:ext>
            </p:extLst>
          </p:nvPr>
        </p:nvGraphicFramePr>
        <p:xfrm>
          <a:off x="5410200" y="1600200"/>
          <a:ext cx="3138055" cy="1534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6" imgW="1714320" imgH="838080" progId="Equation.3">
                  <p:embed/>
                </p:oleObj>
              </mc:Choice>
              <mc:Fallback>
                <p:oleObj name="Equation" r:id="rId6" imgW="1714320" imgH="8380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1600200"/>
                        <a:ext cx="3138055" cy="153416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4419601" y="3352800"/>
          <a:ext cx="47244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3" cstate="print"/>
          <a:srcRect l="2500" t="25150" r="5625" b="22746"/>
          <a:stretch>
            <a:fillRect/>
          </a:stretch>
        </p:blipFill>
        <p:spPr bwMode="auto">
          <a:xfrm>
            <a:off x="990600" y="998894"/>
            <a:ext cx="7391400" cy="3268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s-PR" dirty="0" smtClean="0"/>
              <a:t>Circuito de Acondicionamiento</a:t>
            </a:r>
            <a:endParaRPr lang="es-PR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2362727"/>
              </p:ext>
            </p:extLst>
          </p:nvPr>
        </p:nvGraphicFramePr>
        <p:xfrm>
          <a:off x="1066800" y="4495800"/>
          <a:ext cx="7445375" cy="201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4" imgW="2755800" imgH="965160" progId="Equation.3">
                  <p:embed/>
                </p:oleObj>
              </mc:Choice>
              <mc:Fallback>
                <p:oleObj name="Equation" r:id="rId4" imgW="2755800" imgH="96516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495800"/>
                        <a:ext cx="7445375" cy="20129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 l="3125" t="25651" r="5625" b="22245"/>
          <a:stretch>
            <a:fillRect/>
          </a:stretch>
        </p:blipFill>
        <p:spPr bwMode="auto">
          <a:xfrm>
            <a:off x="1676400" y="685800"/>
            <a:ext cx="6172200" cy="2747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s-PR" dirty="0" smtClean="0"/>
              <a:t>Circuito de Acondicionamiento</a:t>
            </a:r>
            <a:endParaRPr lang="es-PR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1502499"/>
              </p:ext>
            </p:extLst>
          </p:nvPr>
        </p:nvGraphicFramePr>
        <p:xfrm>
          <a:off x="381000" y="3200400"/>
          <a:ext cx="8686800" cy="349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4" imgW="3784320" imgH="2095200" progId="Equation.3">
                  <p:embed/>
                </p:oleObj>
              </mc:Choice>
              <mc:Fallback>
                <p:oleObj name="Equation" r:id="rId4" imgW="3784320" imgH="2095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200400"/>
                        <a:ext cx="8686800" cy="34988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s-PR" dirty="0" smtClean="0"/>
              <a:t>Circuito de Acondicionamiento</a:t>
            </a:r>
            <a:endParaRPr lang="es-PR" dirty="0"/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295400"/>
            <a:ext cx="6019800" cy="5333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0" y="914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R" dirty="0" smtClean="0"/>
              <a:t>Barrido del voltaje de entrada: -5 a 5V, con escalones de 0.1V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s-PR" dirty="0" smtClean="0"/>
              <a:t>Ecuación a ser programada</a:t>
            </a:r>
            <a:endParaRPr lang="es-PR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123526"/>
              </p:ext>
            </p:extLst>
          </p:nvPr>
        </p:nvGraphicFramePr>
        <p:xfrm>
          <a:off x="457200" y="3886200"/>
          <a:ext cx="2607304" cy="220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3" imgW="1790640" imgH="1346040" progId="Equation.3">
                  <p:embed/>
                </p:oleObj>
              </mc:Choice>
              <mc:Fallback>
                <p:oleObj name="Equation" r:id="rId3" imgW="1790640" imgH="1346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886200"/>
                        <a:ext cx="2607304" cy="2201862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4343400" y="1295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6824655"/>
              </p:ext>
            </p:extLst>
          </p:nvPr>
        </p:nvGraphicFramePr>
        <p:xfrm>
          <a:off x="381000" y="1143000"/>
          <a:ext cx="3429001" cy="2590800"/>
        </p:xfrm>
        <a:graphic>
          <a:graphicData uri="http://schemas.openxmlformats.org/drawingml/2006/table">
            <a:tbl>
              <a:tblPr/>
              <a:tblGrid>
                <a:gridCol w="1077341"/>
                <a:gridCol w="422093"/>
                <a:gridCol w="594950"/>
                <a:gridCol w="1334617"/>
              </a:tblGrid>
              <a:tr h="323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Posición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Real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Posicion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Medida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-29.9999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-3.3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0.5511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-19.9999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-1.7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1.0996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-9.9999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1.6481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0.0001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1.67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2.1966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10.0001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2.7451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20.0001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3.2937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30.0002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448198"/>
              </p:ext>
            </p:extLst>
          </p:nvPr>
        </p:nvGraphicFramePr>
        <p:xfrm>
          <a:off x="3429000" y="4459274"/>
          <a:ext cx="5367866" cy="7985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6" imgW="1536480" imgH="228600" progId="Equation.3">
                  <p:embed/>
                </p:oleObj>
              </mc:Choice>
              <mc:Fallback>
                <p:oleObj name="Equation" r:id="rId6" imgW="153648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459274"/>
                        <a:ext cx="5367866" cy="798526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TC104033923[[fn=Depth]]</Template>
  <TotalTime>1368</TotalTime>
  <Words>248</Words>
  <Application>Microsoft Office PowerPoint</Application>
  <PresentationFormat>On-screen Show (4:3)</PresentationFormat>
  <Paragraphs>68</Paragraphs>
  <Slides>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Corbel</vt:lpstr>
      <vt:lpstr>Wingdings</vt:lpstr>
      <vt:lpstr>Depth</vt:lpstr>
      <vt:lpstr>Equation</vt:lpstr>
      <vt:lpstr>Problema de Acondicionamiento de Señales</vt:lpstr>
      <vt:lpstr>Problema de Acondicionamiento de Señales</vt:lpstr>
      <vt:lpstr>Circuito de Acondicionamiento</vt:lpstr>
      <vt:lpstr>Circuito de Acondicionamiento</vt:lpstr>
      <vt:lpstr>Circuito de Acondicionamiento</vt:lpstr>
      <vt:lpstr>Ecuación a ser programada</vt:lpstr>
    </vt:vector>
  </TitlesOfParts>
  <Company>UPR, Mayagüez Campus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Ejemplo</dc:title>
  <dc:creator>staff-controles</dc:creator>
  <cp:lastModifiedBy>Gerson</cp:lastModifiedBy>
  <cp:revision>25</cp:revision>
  <dcterms:created xsi:type="dcterms:W3CDTF">2013-09-04T16:55:21Z</dcterms:created>
  <dcterms:modified xsi:type="dcterms:W3CDTF">2013-09-22T21:21:14Z</dcterms:modified>
</cp:coreProperties>
</file>