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63" r:id="rId3"/>
    <p:sldId id="258" r:id="rId4"/>
    <p:sldId id="259" r:id="rId5"/>
    <p:sldId id="272" r:id="rId6"/>
    <p:sldId id="273" r:id="rId7"/>
    <p:sldId id="260" r:id="rId8"/>
    <p:sldId id="261" r:id="rId9"/>
    <p:sldId id="262" r:id="rId10"/>
    <p:sldId id="274" r:id="rId11"/>
    <p:sldId id="264" r:id="rId12"/>
    <p:sldId id="267" r:id="rId13"/>
    <p:sldId id="271" r:id="rId14"/>
    <p:sldId id="269" r:id="rId15"/>
    <p:sldId id="266" r:id="rId16"/>
    <p:sldId id="268" r:id="rId17"/>
    <p:sldId id="270"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0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FA252AA4-6C02-4B2D-8870-A0385C8A865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A9EE4D-265D-4E98-B0A2-E5D0ACB8EDE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2E253C-48E7-449A-9B2F-4A4C0EC47FE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918075" y="1905000"/>
            <a:ext cx="3927475" cy="41910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711B808-DEA1-43DD-9024-FC32AED42C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E072DC-4175-44DD-8508-71C3E5A6CD7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F2A03C-D46D-461B-83E8-F1734D2EFE7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7B5EB6-2485-44F5-BC66-AC21DF0580B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3118673-187D-452A-893B-3ECB03509E5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AB7E98C-0CC0-4F97-B662-7B1EF0F4F2A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94602A9-A9A0-4B08-BA26-A653BBE4826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BAEE0A-096D-4F83-9698-C4A059EE08AD}"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40E50C35-A24B-429B-8D57-5422AD1E6A8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A88C1F4D-C9D5-431F-AF2D-1A141067C13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aperez@rocksolid.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rocksolid.co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4800" smtClean="0"/>
              <a:t>Software Engineering in Puerto Rico</a:t>
            </a:r>
          </a:p>
        </p:txBody>
      </p:sp>
      <p:sp>
        <p:nvSpPr>
          <p:cNvPr id="2051" name="Rectangle 3"/>
          <p:cNvSpPr>
            <a:spLocks noGrp="1" noChangeArrowheads="1"/>
          </p:cNvSpPr>
          <p:nvPr>
            <p:ph type="subTitle" idx="1"/>
          </p:nvPr>
        </p:nvSpPr>
        <p:spPr>
          <a:xfrm>
            <a:off x="990600" y="3962400"/>
            <a:ext cx="7848600" cy="1752600"/>
          </a:xfrm>
        </p:spPr>
        <p:txBody>
          <a:bodyPr/>
          <a:lstStyle/>
          <a:p>
            <a:pPr eaLnBrk="1" hangingPunct="1">
              <a:defRPr/>
            </a:pPr>
            <a:r>
              <a:rPr lang="en-US" dirty="0" smtClean="0"/>
              <a:t>Rock Solid Technologies, Inc.</a:t>
            </a:r>
          </a:p>
          <a:p>
            <a:pPr eaLnBrk="1" hangingPunct="1">
              <a:defRPr/>
            </a:pPr>
            <a:r>
              <a:rPr lang="en-US" dirty="0" smtClean="0"/>
              <a:t>Eng. </a:t>
            </a:r>
            <a:r>
              <a:rPr lang="en-US" dirty="0" err="1" smtClean="0"/>
              <a:t>Ángel</a:t>
            </a:r>
            <a:r>
              <a:rPr lang="en-US" dirty="0" smtClean="0"/>
              <a:t> L. Pérez </a:t>
            </a:r>
          </a:p>
          <a:p>
            <a:pPr eaLnBrk="1" hangingPunct="1">
              <a:defRPr/>
            </a:pPr>
            <a:r>
              <a:rPr lang="en-US" dirty="0" smtClean="0"/>
              <a:t>Vice President</a:t>
            </a:r>
          </a:p>
        </p:txBody>
      </p:sp>
      <p:pic>
        <p:nvPicPr>
          <p:cNvPr id="4100" name="Picture 4" descr="rock_solid_technologies_new_logo"/>
          <p:cNvPicPr>
            <a:picLocks noChangeAspect="1" noChangeArrowheads="1"/>
          </p:cNvPicPr>
          <p:nvPr/>
        </p:nvPicPr>
        <p:blipFill>
          <a:blip r:embed="rId2" cstate="print"/>
          <a:srcRect/>
          <a:stretch>
            <a:fillRect/>
          </a:stretch>
        </p:blipFill>
        <p:spPr bwMode="auto">
          <a:xfrm>
            <a:off x="1080655" y="5486400"/>
            <a:ext cx="2590800" cy="762000"/>
          </a:xfrm>
          <a:prstGeom prst="rect">
            <a:avLst/>
          </a:prstGeom>
          <a:noFill/>
          <a:ln w="9525">
            <a:noFill/>
            <a:miter lim="800000"/>
            <a:headEnd/>
            <a:tailEnd/>
          </a:ln>
        </p:spPr>
      </p:pic>
      <p:pic>
        <p:nvPicPr>
          <p:cNvPr id="4101" name="Picture 5" descr="puerto rico waving flag"/>
          <p:cNvPicPr>
            <a:picLocks noChangeAspect="1" noChangeArrowheads="1" noCrop="1"/>
          </p:cNvPicPr>
          <p:nvPr/>
        </p:nvPicPr>
        <p:blipFill>
          <a:blip r:embed="rId3" cstate="print"/>
          <a:srcRect/>
          <a:stretch>
            <a:fillRect/>
          </a:stretch>
        </p:blipFill>
        <p:spPr bwMode="auto">
          <a:xfrm>
            <a:off x="7162800" y="3886200"/>
            <a:ext cx="647700"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Rot="1" noChangeArrowheads="1"/>
          </p:cNvSpPr>
          <p:nvPr>
            <p:ph type="title"/>
          </p:nvPr>
        </p:nvSpPr>
        <p:spPr>
          <a:xfrm>
            <a:off x="1066800" y="914400"/>
            <a:ext cx="7024744" cy="1143000"/>
          </a:xfrm>
        </p:spPr>
        <p:txBody>
          <a:bodyPr/>
          <a:lstStyle/>
          <a:p>
            <a:pPr eaLnBrk="1" hangingPunct="1">
              <a:defRPr/>
            </a:pPr>
            <a:r>
              <a:rPr lang="en-US" dirty="0" smtClean="0"/>
              <a:t>MSF Process Model</a:t>
            </a:r>
          </a:p>
        </p:txBody>
      </p:sp>
      <p:graphicFrame>
        <p:nvGraphicFramePr>
          <p:cNvPr id="1026" name="Object 4"/>
          <p:cNvGraphicFramePr>
            <a:graphicFrameLocks noGrp="1" noChangeAspect="1"/>
          </p:cNvGraphicFramePr>
          <p:nvPr>
            <p:ph idx="1"/>
          </p:nvPr>
        </p:nvGraphicFramePr>
        <p:xfrm>
          <a:off x="1524000" y="1905000"/>
          <a:ext cx="5715000" cy="4603750"/>
        </p:xfrm>
        <a:graphic>
          <a:graphicData uri="http://schemas.openxmlformats.org/presentationml/2006/ole">
            <mc:AlternateContent xmlns:mc="http://schemas.openxmlformats.org/markup-compatibility/2006">
              <mc:Choice xmlns:v="urn:schemas-microsoft-com:vml" Requires="v">
                <p:oleObj spid="_x0000_s1031" name="Visio" r:id="rId3" imgW="3561480" imgH="2868120" progId="">
                  <p:embed/>
                </p:oleObj>
              </mc:Choice>
              <mc:Fallback>
                <p:oleObj name="Visio" r:id="rId3" imgW="3561480" imgH="28681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00"/>
                        <a:ext cx="5715000" cy="4603750"/>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p:cNvSpPr>
            <a:spLocks noGrp="1" noRot="1" noChangeArrowheads="1"/>
          </p:cNvSpPr>
          <p:nvPr>
            <p:ph type="title"/>
          </p:nvPr>
        </p:nvSpPr>
        <p:spPr>
          <a:xfrm>
            <a:off x="990600" y="685800"/>
            <a:ext cx="7024744" cy="1143000"/>
          </a:xfrm>
        </p:spPr>
        <p:txBody>
          <a:bodyPr/>
          <a:lstStyle/>
          <a:p>
            <a:pPr eaLnBrk="1" hangingPunct="1">
              <a:defRPr/>
            </a:pPr>
            <a:r>
              <a:rPr lang="en-US" dirty="0" smtClean="0"/>
              <a:t>Software Engineering here?</a:t>
            </a:r>
          </a:p>
        </p:txBody>
      </p:sp>
      <p:pic>
        <p:nvPicPr>
          <p:cNvPr id="14339" name="Picture 5" descr="puerto rico waving flag"/>
          <p:cNvPicPr>
            <a:picLocks noGrp="1" noChangeAspect="1" noChangeArrowheads="1" noCrop="1"/>
          </p:cNvPicPr>
          <p:nvPr>
            <p:ph idx="1"/>
          </p:nvPr>
        </p:nvPicPr>
        <p:blipFill>
          <a:blip r:embed="rId2" cstate="print"/>
          <a:stretch>
            <a:fillRect/>
          </a:stretch>
        </p:blipFill>
        <p:spPr>
          <a:xfrm>
            <a:off x="4107656" y="3840162"/>
            <a:ext cx="647700" cy="476250"/>
          </a:xfrm>
          <a:noFill/>
        </p:spPr>
      </p:pic>
      <p:pic>
        <p:nvPicPr>
          <p:cNvPr id="14340" name="Picture 7" descr="Puerto Rican Beach"/>
          <p:cNvPicPr>
            <a:picLocks noChangeAspect="1" noChangeArrowheads="1"/>
          </p:cNvPicPr>
          <p:nvPr/>
        </p:nvPicPr>
        <p:blipFill>
          <a:blip r:embed="rId3" cstate="print"/>
          <a:srcRect/>
          <a:stretch>
            <a:fillRect/>
          </a:stretch>
        </p:blipFill>
        <p:spPr bwMode="auto">
          <a:xfrm>
            <a:off x="2057400" y="1966913"/>
            <a:ext cx="5248275"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normAutofit fontScale="90000"/>
          </a:bodyPr>
          <a:lstStyle/>
          <a:p>
            <a:pPr eaLnBrk="1" hangingPunct="1">
              <a:defRPr/>
            </a:pPr>
            <a:r>
              <a:rPr lang="en-US" dirty="0" smtClean="0"/>
              <a:t>Or here?</a:t>
            </a:r>
            <a:br>
              <a:rPr lang="en-US" dirty="0" smtClean="0"/>
            </a:br>
            <a:endParaRPr lang="en-US" dirty="0" smtClean="0"/>
          </a:p>
        </p:txBody>
      </p:sp>
      <p:pic>
        <p:nvPicPr>
          <p:cNvPr id="15363" name="Picture 13" descr="LG-Snow-Landscape"/>
          <p:cNvPicPr>
            <a:picLocks noChangeAspect="1" noChangeArrowheads="1"/>
          </p:cNvPicPr>
          <p:nvPr/>
        </p:nvPicPr>
        <p:blipFill>
          <a:blip r:embed="rId2" cstate="print"/>
          <a:srcRect/>
          <a:stretch>
            <a:fillRect/>
          </a:stretch>
        </p:blipFill>
        <p:spPr bwMode="auto">
          <a:xfrm>
            <a:off x="838200" y="1600200"/>
            <a:ext cx="7162800" cy="466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Rot="1" noChangeArrowheads="1"/>
          </p:cNvSpPr>
          <p:nvPr>
            <p:ph type="title"/>
          </p:nvPr>
        </p:nvSpPr>
        <p:spPr/>
        <p:txBody>
          <a:bodyPr>
            <a:normAutofit fontScale="90000"/>
          </a:bodyPr>
          <a:lstStyle/>
          <a:p>
            <a:pPr eaLnBrk="1" hangingPunct="1">
              <a:defRPr/>
            </a:pPr>
            <a:r>
              <a:rPr lang="en-US" dirty="0" smtClean="0"/>
              <a:t>I prefer here!</a:t>
            </a:r>
            <a:br>
              <a:rPr lang="en-US" dirty="0" smtClean="0"/>
            </a:br>
            <a:endParaRPr lang="en-US" dirty="0" smtClean="0"/>
          </a:p>
        </p:txBody>
      </p:sp>
      <p:pic>
        <p:nvPicPr>
          <p:cNvPr id="16387" name="Picture 7" descr="021599a036"/>
          <p:cNvPicPr>
            <a:picLocks noChangeAspect="1" noChangeArrowheads="1"/>
          </p:cNvPicPr>
          <p:nvPr/>
        </p:nvPicPr>
        <p:blipFill>
          <a:blip r:embed="rId2" cstate="print"/>
          <a:srcRect/>
          <a:stretch>
            <a:fillRect/>
          </a:stretch>
        </p:blipFill>
        <p:spPr bwMode="auto">
          <a:xfrm>
            <a:off x="3400425" y="1876425"/>
            <a:ext cx="312737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normAutofit fontScale="90000"/>
          </a:bodyPr>
          <a:lstStyle/>
          <a:p>
            <a:pPr eaLnBrk="1" hangingPunct="1">
              <a:defRPr/>
            </a:pPr>
            <a:r>
              <a:rPr lang="en-US" smtClean="0"/>
              <a:t>Puerto Rico Software Development Map</a:t>
            </a:r>
          </a:p>
        </p:txBody>
      </p:sp>
      <p:sp>
        <p:nvSpPr>
          <p:cNvPr id="37891" name="Rectangle 3"/>
          <p:cNvSpPr>
            <a:spLocks noGrp="1" noRot="1" noChangeArrowheads="1"/>
          </p:cNvSpPr>
          <p:nvPr>
            <p:ph idx="1"/>
          </p:nvPr>
        </p:nvSpPr>
        <p:spPr/>
        <p:txBody>
          <a:bodyPr>
            <a:normAutofit fontScale="92500" lnSpcReduction="20000"/>
          </a:bodyPr>
          <a:lstStyle/>
          <a:p>
            <a:pPr eaLnBrk="1" hangingPunct="1">
              <a:lnSpc>
                <a:spcPct val="80000"/>
              </a:lnSpc>
              <a:defRPr/>
            </a:pPr>
            <a:r>
              <a:rPr lang="en-US" sz="2000" dirty="0" smtClean="0"/>
              <a:t>Multiple local companies doing Software Development</a:t>
            </a:r>
          </a:p>
          <a:p>
            <a:pPr lvl="1" eaLnBrk="1" hangingPunct="1">
              <a:lnSpc>
                <a:spcPct val="80000"/>
              </a:lnSpc>
              <a:defRPr/>
            </a:pPr>
            <a:r>
              <a:rPr lang="en-US" sz="1800" dirty="0" smtClean="0"/>
              <a:t>Rock Solid – government and private sector</a:t>
            </a:r>
          </a:p>
          <a:p>
            <a:pPr lvl="1" eaLnBrk="1" hangingPunct="1">
              <a:lnSpc>
                <a:spcPct val="80000"/>
              </a:lnSpc>
              <a:defRPr/>
            </a:pPr>
            <a:r>
              <a:rPr lang="en-US" sz="1800" dirty="0" err="1" smtClean="0"/>
              <a:t>Softek</a:t>
            </a:r>
            <a:r>
              <a:rPr lang="en-US" sz="1800" dirty="0" smtClean="0"/>
              <a:t>, </a:t>
            </a:r>
            <a:r>
              <a:rPr lang="en-US" sz="1800" dirty="0" err="1" smtClean="0"/>
              <a:t>Invid</a:t>
            </a:r>
            <a:endParaRPr lang="en-US" sz="1800" dirty="0" smtClean="0"/>
          </a:p>
          <a:p>
            <a:pPr lvl="1" eaLnBrk="1" hangingPunct="1">
              <a:lnSpc>
                <a:spcPct val="80000"/>
              </a:lnSpc>
              <a:defRPr/>
            </a:pPr>
            <a:r>
              <a:rPr lang="en-US" sz="1800" dirty="0" smtClean="0"/>
              <a:t>CRG, </a:t>
            </a:r>
            <a:r>
              <a:rPr lang="en-US" sz="1800" dirty="0" err="1" smtClean="0"/>
              <a:t>Infotech</a:t>
            </a:r>
            <a:r>
              <a:rPr lang="en-US" sz="1800" dirty="0" smtClean="0"/>
              <a:t>, </a:t>
            </a:r>
            <a:r>
              <a:rPr lang="en-US" sz="1800" dirty="0" err="1" smtClean="0"/>
              <a:t>Evertec</a:t>
            </a:r>
            <a:r>
              <a:rPr lang="en-US" sz="1800" dirty="0" smtClean="0"/>
              <a:t>, </a:t>
            </a:r>
            <a:r>
              <a:rPr lang="en-US" sz="1800" dirty="0" err="1" smtClean="0"/>
              <a:t>Nagnoi</a:t>
            </a:r>
            <a:endParaRPr lang="en-US" sz="1800" dirty="0" smtClean="0"/>
          </a:p>
          <a:p>
            <a:pPr lvl="1" eaLnBrk="1" hangingPunct="1">
              <a:lnSpc>
                <a:spcPct val="80000"/>
              </a:lnSpc>
              <a:defRPr/>
            </a:pPr>
            <a:r>
              <a:rPr lang="en-US" sz="1800" dirty="0" smtClean="0"/>
              <a:t>USA based aerospace companies – Axon, </a:t>
            </a:r>
            <a:r>
              <a:rPr lang="en-US" sz="1800" dirty="0" err="1" smtClean="0"/>
              <a:t>Infotech</a:t>
            </a:r>
            <a:r>
              <a:rPr lang="en-US" sz="1800" dirty="0" smtClean="0"/>
              <a:t>, Honeywell</a:t>
            </a:r>
          </a:p>
          <a:p>
            <a:pPr lvl="1" eaLnBrk="1" hangingPunct="1">
              <a:lnSpc>
                <a:spcPct val="80000"/>
              </a:lnSpc>
              <a:defRPr/>
            </a:pPr>
            <a:r>
              <a:rPr lang="en-US" sz="1800" dirty="0" smtClean="0"/>
              <a:t>Your Company – Become an entrepreneur!</a:t>
            </a:r>
          </a:p>
          <a:p>
            <a:pPr eaLnBrk="1" hangingPunct="1">
              <a:lnSpc>
                <a:spcPct val="80000"/>
              </a:lnSpc>
              <a:defRPr/>
            </a:pPr>
            <a:r>
              <a:rPr lang="en-US" sz="2000" dirty="0" smtClean="0"/>
              <a:t>Multinationals</a:t>
            </a:r>
          </a:p>
          <a:p>
            <a:pPr lvl="1" eaLnBrk="1" hangingPunct="1">
              <a:lnSpc>
                <a:spcPct val="80000"/>
              </a:lnSpc>
              <a:defRPr/>
            </a:pPr>
            <a:r>
              <a:rPr lang="en-US" sz="1800" dirty="0" smtClean="0"/>
              <a:t>SAP</a:t>
            </a:r>
          </a:p>
          <a:p>
            <a:pPr lvl="1" eaLnBrk="1" hangingPunct="1">
              <a:lnSpc>
                <a:spcPct val="80000"/>
              </a:lnSpc>
              <a:defRPr/>
            </a:pPr>
            <a:r>
              <a:rPr lang="en-US" sz="1800" dirty="0" smtClean="0"/>
              <a:t>ORACLE</a:t>
            </a:r>
          </a:p>
          <a:p>
            <a:pPr lvl="1" eaLnBrk="1" hangingPunct="1">
              <a:lnSpc>
                <a:spcPct val="80000"/>
              </a:lnSpc>
              <a:defRPr/>
            </a:pPr>
            <a:r>
              <a:rPr lang="en-US" sz="1800" dirty="0" smtClean="0"/>
              <a:t>Microsoft</a:t>
            </a:r>
          </a:p>
          <a:p>
            <a:pPr eaLnBrk="1" hangingPunct="1">
              <a:lnSpc>
                <a:spcPct val="80000"/>
              </a:lnSpc>
              <a:defRPr/>
            </a:pPr>
            <a:r>
              <a:rPr lang="en-US" sz="2000" dirty="0" smtClean="0"/>
              <a:t>Others</a:t>
            </a:r>
          </a:p>
          <a:p>
            <a:pPr lvl="1" eaLnBrk="1" hangingPunct="1">
              <a:lnSpc>
                <a:spcPct val="80000"/>
              </a:lnSpc>
              <a:defRPr/>
            </a:pPr>
            <a:r>
              <a:rPr lang="en-US" sz="1800" dirty="0" smtClean="0"/>
              <a:t>Insurance </a:t>
            </a:r>
          </a:p>
          <a:p>
            <a:pPr lvl="1" eaLnBrk="1" hangingPunct="1">
              <a:lnSpc>
                <a:spcPct val="80000"/>
              </a:lnSpc>
              <a:defRPr/>
            </a:pPr>
            <a:r>
              <a:rPr lang="en-US" sz="1800" dirty="0" smtClean="0"/>
              <a:t>Banking</a:t>
            </a:r>
          </a:p>
          <a:p>
            <a:pPr lvl="1" eaLnBrk="1" hangingPunct="1">
              <a:lnSpc>
                <a:spcPct val="80000"/>
              </a:lnSpc>
              <a:defRPr/>
            </a:pPr>
            <a:endParaRPr 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normAutofit fontScale="90000"/>
          </a:bodyPr>
          <a:lstStyle/>
          <a:p>
            <a:pPr eaLnBrk="1" hangingPunct="1">
              <a:defRPr/>
            </a:pPr>
            <a:r>
              <a:rPr lang="en-US" sz="2800" dirty="0" smtClean="0"/>
              <a:t>The key to good Software Engineering – Knowing what the customer wants!</a:t>
            </a:r>
            <a:br>
              <a:rPr lang="en-US" sz="2800" dirty="0" smtClean="0"/>
            </a:br>
            <a:endParaRPr lang="en-US" sz="2800" dirty="0" smtClean="0"/>
          </a:p>
        </p:txBody>
      </p:sp>
      <p:pic>
        <p:nvPicPr>
          <p:cNvPr id="18435" name="Picture 504" descr="What the user asked for"/>
          <p:cNvPicPr>
            <a:picLocks noChangeAspect="1" noChangeArrowheads="1"/>
          </p:cNvPicPr>
          <p:nvPr/>
        </p:nvPicPr>
        <p:blipFill>
          <a:blip r:embed="rId2" cstate="print"/>
          <a:srcRect/>
          <a:stretch>
            <a:fillRect/>
          </a:stretch>
        </p:blipFill>
        <p:spPr bwMode="auto">
          <a:xfrm>
            <a:off x="1852613" y="1974850"/>
            <a:ext cx="5081587" cy="4471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rmAutofit fontScale="90000"/>
          </a:bodyPr>
          <a:lstStyle/>
          <a:p>
            <a:pPr eaLnBrk="1" hangingPunct="1">
              <a:defRPr/>
            </a:pPr>
            <a:r>
              <a:rPr lang="en-US" smtClean="0"/>
              <a:t>How to improve your chances?</a:t>
            </a:r>
          </a:p>
        </p:txBody>
      </p:sp>
      <p:sp>
        <p:nvSpPr>
          <p:cNvPr id="36867" name="Rectangle 3"/>
          <p:cNvSpPr>
            <a:spLocks noGrp="1" noRot="1" noChangeArrowheads="1"/>
          </p:cNvSpPr>
          <p:nvPr>
            <p:ph idx="1"/>
          </p:nvPr>
        </p:nvSpPr>
        <p:spPr/>
        <p:txBody>
          <a:bodyPr>
            <a:normAutofit fontScale="92500" lnSpcReduction="20000"/>
          </a:bodyPr>
          <a:lstStyle/>
          <a:p>
            <a:pPr eaLnBrk="1" hangingPunct="1">
              <a:lnSpc>
                <a:spcPct val="90000"/>
              </a:lnSpc>
              <a:defRPr/>
            </a:pPr>
            <a:r>
              <a:rPr lang="en-US" sz="2800" dirty="0" smtClean="0"/>
              <a:t>Learn to write </a:t>
            </a:r>
          </a:p>
          <a:p>
            <a:pPr lvl="1" eaLnBrk="1" hangingPunct="1">
              <a:lnSpc>
                <a:spcPct val="90000"/>
              </a:lnSpc>
              <a:defRPr/>
            </a:pPr>
            <a:r>
              <a:rPr lang="en-US" sz="2400" dirty="0" smtClean="0"/>
              <a:t>Not just software code</a:t>
            </a:r>
          </a:p>
          <a:p>
            <a:pPr lvl="1" eaLnBrk="1" hangingPunct="1">
              <a:lnSpc>
                <a:spcPct val="90000"/>
              </a:lnSpc>
              <a:defRPr/>
            </a:pPr>
            <a:r>
              <a:rPr lang="en-US" sz="2400" dirty="0" smtClean="0"/>
              <a:t>Spanish and English</a:t>
            </a:r>
          </a:p>
          <a:p>
            <a:pPr eaLnBrk="1" hangingPunct="1">
              <a:lnSpc>
                <a:spcPct val="90000"/>
              </a:lnSpc>
              <a:defRPr/>
            </a:pPr>
            <a:r>
              <a:rPr lang="en-US" sz="2800" dirty="0" smtClean="0"/>
              <a:t>Learn to listen</a:t>
            </a:r>
          </a:p>
          <a:p>
            <a:pPr eaLnBrk="1" hangingPunct="1">
              <a:lnSpc>
                <a:spcPct val="90000"/>
              </a:lnSpc>
              <a:defRPr/>
            </a:pPr>
            <a:r>
              <a:rPr lang="en-US" sz="2800" dirty="0" smtClean="0"/>
              <a:t>Learn to speak</a:t>
            </a:r>
          </a:p>
          <a:p>
            <a:pPr eaLnBrk="1" hangingPunct="1">
              <a:lnSpc>
                <a:spcPct val="90000"/>
              </a:lnSpc>
              <a:defRPr/>
            </a:pPr>
            <a:r>
              <a:rPr lang="en-US" sz="2800" dirty="0" smtClean="0"/>
              <a:t>Networking: Student and Business Orgs</a:t>
            </a:r>
          </a:p>
          <a:p>
            <a:pPr eaLnBrk="1" hangingPunct="1">
              <a:lnSpc>
                <a:spcPct val="90000"/>
              </a:lnSpc>
              <a:defRPr/>
            </a:pPr>
            <a:r>
              <a:rPr lang="en-US" sz="2800" dirty="0" smtClean="0"/>
              <a:t>Focus on learning the business</a:t>
            </a:r>
          </a:p>
          <a:p>
            <a:pPr eaLnBrk="1" hangingPunct="1">
              <a:lnSpc>
                <a:spcPct val="90000"/>
              </a:lnSpc>
              <a:defRPr/>
            </a:pPr>
            <a:r>
              <a:rPr lang="en-US" sz="2800" dirty="0" smtClean="0"/>
              <a:t>Become a well rounded professional</a:t>
            </a:r>
          </a:p>
          <a:p>
            <a:pPr eaLnBrk="1" hangingPunct="1">
              <a:lnSpc>
                <a:spcPct val="90000"/>
              </a:lnSpc>
              <a:defRPr/>
            </a:pPr>
            <a:r>
              <a:rPr lang="en-US" sz="2800" dirty="0" smtClean="0"/>
              <a:t>Give back to your community, $</a:t>
            </a:r>
            <a:r>
              <a:rPr lang="en-US" sz="2800" dirty="0" err="1" smtClean="0"/>
              <a:t>chool</a:t>
            </a:r>
            <a:r>
              <a:rPr lang="en-US" sz="2800" dirty="0" smtClean="0"/>
              <a:t>, etc.</a:t>
            </a:r>
          </a:p>
          <a:p>
            <a:pPr eaLnBrk="1" hangingPunct="1">
              <a:lnSpc>
                <a:spcPct val="90000"/>
              </a:lnSpc>
              <a:defRPr/>
            </a:pPr>
            <a:endParaRPr lang="en-US" sz="2800" dirty="0" smtClean="0"/>
          </a:p>
        </p:txBody>
      </p:sp>
      <p:pic>
        <p:nvPicPr>
          <p:cNvPr id="19460" name="Picture 4" descr="MPj04093940000[1]"/>
          <p:cNvPicPr>
            <a:picLocks noChangeAspect="1" noChangeArrowheads="1"/>
          </p:cNvPicPr>
          <p:nvPr/>
        </p:nvPicPr>
        <p:blipFill>
          <a:blip r:embed="rId2" cstate="print"/>
          <a:srcRect/>
          <a:stretch>
            <a:fillRect/>
          </a:stretch>
        </p:blipFill>
        <p:spPr bwMode="auto">
          <a:xfrm>
            <a:off x="6096000" y="1905000"/>
            <a:ext cx="2246313" cy="149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68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additive="base">
                                        <p:cTn id="15" dur="5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additive="base">
                                        <p:cTn id="27" dur="5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6867">
                                            <p:txEl>
                                              <p:pRg st="5" end="5"/>
                                            </p:txEl>
                                          </p:spTgt>
                                        </p:tgtEl>
                                        <p:attrNameLst>
                                          <p:attrName>style.visibility</p:attrName>
                                        </p:attrNameLst>
                                      </p:cBhvr>
                                      <p:to>
                                        <p:strVal val="visible"/>
                                      </p:to>
                                    </p:set>
                                    <p:anim calcmode="lin" valueType="num">
                                      <p:cBhvr additive="base">
                                        <p:cTn id="33" dur="5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867">
                                            <p:txEl>
                                              <p:pRg st="6" end="6"/>
                                            </p:txEl>
                                          </p:spTgt>
                                        </p:tgtEl>
                                        <p:attrNameLst>
                                          <p:attrName>style.visibility</p:attrName>
                                        </p:attrNameLst>
                                      </p:cBhvr>
                                      <p:to>
                                        <p:strVal val="visible"/>
                                      </p:to>
                                    </p:set>
                                    <p:anim calcmode="lin" valueType="num">
                                      <p:cBhvr additive="base">
                                        <p:cTn id="39" dur="50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6867">
                                            <p:txEl>
                                              <p:pRg st="7" end="7"/>
                                            </p:txEl>
                                          </p:spTgt>
                                        </p:tgtEl>
                                        <p:attrNameLst>
                                          <p:attrName>style.visibility</p:attrName>
                                        </p:attrNameLst>
                                      </p:cBhvr>
                                      <p:to>
                                        <p:strVal val="visible"/>
                                      </p:to>
                                    </p:set>
                                    <p:anim calcmode="lin" valueType="num">
                                      <p:cBhvr additive="base">
                                        <p:cTn id="45" dur="50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6867">
                                            <p:txEl>
                                              <p:pRg st="8" end="8"/>
                                            </p:txEl>
                                          </p:spTgt>
                                        </p:tgtEl>
                                        <p:attrNameLst>
                                          <p:attrName>style.visibility</p:attrName>
                                        </p:attrNameLst>
                                      </p:cBhvr>
                                      <p:to>
                                        <p:strVal val="visible"/>
                                      </p:to>
                                    </p:set>
                                    <p:anim calcmode="lin" valueType="num">
                                      <p:cBhvr additive="base">
                                        <p:cTn id="51" dur="50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52" dur="50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mtClean="0"/>
              <a:t>Q&amp;A</a:t>
            </a:r>
          </a:p>
        </p:txBody>
      </p:sp>
      <p:sp>
        <p:nvSpPr>
          <p:cNvPr id="38915" name="Rectangle 3"/>
          <p:cNvSpPr>
            <a:spLocks noGrp="1" noRot="1" noChangeArrowheads="1"/>
          </p:cNvSpPr>
          <p:nvPr>
            <p:ph idx="1"/>
          </p:nvPr>
        </p:nvSpPr>
        <p:spPr/>
        <p:txBody>
          <a:bodyPr/>
          <a:lstStyle/>
          <a:p>
            <a:pPr eaLnBrk="1" hangingPunct="1">
              <a:defRPr/>
            </a:pPr>
            <a:r>
              <a:rPr lang="en-US" smtClean="0"/>
              <a:t>Contact Info</a:t>
            </a:r>
          </a:p>
          <a:p>
            <a:pPr lvl="1" eaLnBrk="1" hangingPunct="1">
              <a:defRPr/>
            </a:pPr>
            <a:r>
              <a:rPr lang="en-US" smtClean="0"/>
              <a:t>Angel L. Pérez</a:t>
            </a:r>
          </a:p>
          <a:p>
            <a:pPr lvl="1" eaLnBrk="1" hangingPunct="1">
              <a:defRPr/>
            </a:pPr>
            <a:r>
              <a:rPr lang="en-US" smtClean="0">
                <a:hlinkClick r:id="rId2"/>
              </a:rPr>
              <a:t>aperez@rocksolid.com</a:t>
            </a:r>
            <a:r>
              <a:rPr lang="en-US" smtClean="0"/>
              <a:t> </a:t>
            </a:r>
          </a:p>
          <a:p>
            <a:pPr lvl="1" eaLnBrk="1" hangingPunct="1">
              <a:defRPr/>
            </a:pPr>
            <a:r>
              <a:rPr lang="en-US" smtClean="0"/>
              <a:t>787-447-6090</a:t>
            </a:r>
          </a:p>
          <a:p>
            <a:pPr eaLnBrk="1" hangingPunct="1">
              <a:defRPr/>
            </a:pPr>
            <a:endParaRPr lang="en-US" smtClean="0"/>
          </a:p>
          <a:p>
            <a:pPr eaLnBrk="1" hangingPunct="1">
              <a:buFont typeface="Wingdings" pitchFamily="2" charset="2"/>
              <a:buNone/>
              <a:defRPr/>
            </a:pPr>
            <a:endParaRPr lang="en-US" smtClean="0"/>
          </a:p>
        </p:txBody>
      </p:sp>
      <p:pic>
        <p:nvPicPr>
          <p:cNvPr id="20484" name="Picture 4" descr="MPj03900830000[1]"/>
          <p:cNvPicPr>
            <a:picLocks noChangeAspect="1" noChangeArrowheads="1"/>
          </p:cNvPicPr>
          <p:nvPr/>
        </p:nvPicPr>
        <p:blipFill>
          <a:blip r:embed="rId3" cstate="print"/>
          <a:srcRect/>
          <a:stretch>
            <a:fillRect/>
          </a:stretch>
        </p:blipFill>
        <p:spPr bwMode="auto">
          <a:xfrm>
            <a:off x="5943600" y="1219200"/>
            <a:ext cx="2609850" cy="3657600"/>
          </a:xfrm>
          <a:prstGeom prst="rect">
            <a:avLst/>
          </a:prstGeom>
          <a:noFill/>
          <a:ln w="9525">
            <a:noFill/>
            <a:miter lim="800000"/>
            <a:headEnd/>
            <a:tailEnd/>
          </a:ln>
        </p:spPr>
      </p:pic>
      <p:pic>
        <p:nvPicPr>
          <p:cNvPr id="20485" name="Picture 5" descr="rock_solid_technologies_new_logo"/>
          <p:cNvPicPr>
            <a:picLocks noChangeAspect="1" noChangeArrowheads="1"/>
          </p:cNvPicPr>
          <p:nvPr/>
        </p:nvPicPr>
        <p:blipFill>
          <a:blip r:embed="rId4" cstate="print"/>
          <a:srcRect/>
          <a:stretch>
            <a:fillRect/>
          </a:stretch>
        </p:blipFill>
        <p:spPr bwMode="auto">
          <a:xfrm>
            <a:off x="6096000" y="5791200"/>
            <a:ext cx="2590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hangingPunct="1">
              <a:defRPr/>
            </a:pPr>
            <a:r>
              <a:rPr lang="en-US" smtClean="0"/>
              <a:t>Rock Solid Technologies</a:t>
            </a:r>
            <a:br>
              <a:rPr lang="en-US" smtClean="0"/>
            </a:br>
            <a:r>
              <a:rPr lang="en-US" smtClean="0">
                <a:hlinkClick r:id="rId2"/>
              </a:rPr>
              <a:t>www.rocksolid.com</a:t>
            </a:r>
            <a:r>
              <a:rPr lang="en-US" smtClean="0"/>
              <a:t> </a:t>
            </a:r>
          </a:p>
        </p:txBody>
      </p:sp>
      <p:sp>
        <p:nvSpPr>
          <p:cNvPr id="26627" name="Rectangle 3"/>
          <p:cNvSpPr>
            <a:spLocks noGrp="1" noRot="1" noChangeArrowheads="1"/>
          </p:cNvSpPr>
          <p:nvPr>
            <p:ph idx="1"/>
          </p:nvPr>
        </p:nvSpPr>
        <p:spPr>
          <a:xfrm>
            <a:off x="1043492" y="2323652"/>
            <a:ext cx="6011935" cy="3543748"/>
          </a:xfrm>
        </p:spPr>
        <p:txBody>
          <a:bodyPr>
            <a:normAutofit lnSpcReduction="10000"/>
          </a:bodyPr>
          <a:lstStyle/>
          <a:p>
            <a:pPr eaLnBrk="1" hangingPunct="1">
              <a:defRPr/>
            </a:pPr>
            <a:r>
              <a:rPr lang="en-US" dirty="0" smtClean="0"/>
              <a:t>Software development and implementation firm</a:t>
            </a:r>
          </a:p>
          <a:p>
            <a:pPr eaLnBrk="1" hangingPunct="1">
              <a:defRPr/>
            </a:pPr>
            <a:r>
              <a:rPr lang="en-US" dirty="0" smtClean="0"/>
              <a:t>About 40 </a:t>
            </a:r>
            <a:r>
              <a:rPr lang="en-US" dirty="0" err="1" smtClean="0"/>
              <a:t>Colegiales</a:t>
            </a:r>
            <a:endParaRPr lang="en-US" dirty="0" smtClean="0"/>
          </a:p>
          <a:p>
            <a:pPr eaLnBrk="1" hangingPunct="1">
              <a:defRPr/>
            </a:pPr>
            <a:r>
              <a:rPr lang="en-US" dirty="0" smtClean="0"/>
              <a:t>Offices</a:t>
            </a:r>
          </a:p>
          <a:p>
            <a:pPr lvl="1" eaLnBrk="1" hangingPunct="1">
              <a:defRPr/>
            </a:pPr>
            <a:r>
              <a:rPr lang="en-US" dirty="0" smtClean="0"/>
              <a:t>San Juan, Caguas R&amp;D Center</a:t>
            </a:r>
          </a:p>
          <a:p>
            <a:pPr lvl="1" eaLnBrk="1" hangingPunct="1">
              <a:defRPr/>
            </a:pPr>
            <a:r>
              <a:rPr lang="en-US" dirty="0" smtClean="0"/>
              <a:t>Austin, TX</a:t>
            </a:r>
          </a:p>
          <a:p>
            <a:pPr lvl="1" eaLnBrk="1" hangingPunct="1">
              <a:defRPr/>
            </a:pPr>
            <a:r>
              <a:rPr lang="en-US" dirty="0" smtClean="0"/>
              <a:t>St. Michael, Barbados</a:t>
            </a:r>
          </a:p>
          <a:p>
            <a:pPr eaLnBrk="1" hangingPunct="1">
              <a:defRPr/>
            </a:pPr>
            <a:r>
              <a:rPr lang="en-US" dirty="0" smtClean="0"/>
              <a:t>World-wide Award – Microsoft 2010 &amp; 2011</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2637" y="3276600"/>
            <a:ext cx="2651763" cy="779929"/>
          </a:xfrm>
          <a:prstGeom prst="rect">
            <a:avLst/>
          </a:prstGeom>
          <a:noFill/>
          <a:ln w="9525">
            <a:noFill/>
            <a:miter lim="800000"/>
            <a:headEnd/>
            <a:tailEnd/>
          </a:ln>
        </p:spPr>
      </p:pic>
      <p:pic>
        <p:nvPicPr>
          <p:cNvPr id="6149" name="Picture 6" descr="Cert_GoldPrt_gold"/>
          <p:cNvPicPr>
            <a:picLocks noChangeAspect="1" noChangeArrowheads="1"/>
          </p:cNvPicPr>
          <p:nvPr/>
        </p:nvPicPr>
        <p:blipFill>
          <a:blip r:embed="rId4" cstate="print"/>
          <a:srcRect/>
          <a:stretch>
            <a:fillRect/>
          </a:stretch>
        </p:blipFill>
        <p:spPr bwMode="auto">
          <a:xfrm>
            <a:off x="7055427" y="5351462"/>
            <a:ext cx="1485900" cy="668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smtClean="0"/>
              <a:t>What is software?</a:t>
            </a:r>
          </a:p>
        </p:txBody>
      </p:sp>
      <p:sp>
        <p:nvSpPr>
          <p:cNvPr id="19459" name="Rectangle 3"/>
          <p:cNvSpPr>
            <a:spLocks noGrp="1" noRot="1" noChangeArrowheads="1"/>
          </p:cNvSpPr>
          <p:nvPr>
            <p:ph idx="1"/>
          </p:nvPr>
        </p:nvSpPr>
        <p:spPr/>
        <p:txBody>
          <a:bodyPr/>
          <a:lstStyle/>
          <a:p>
            <a:pPr eaLnBrk="1" hangingPunct="1">
              <a:defRPr/>
            </a:pPr>
            <a:r>
              <a:rPr lang="en-US" smtClean="0"/>
              <a:t>Programs</a:t>
            </a:r>
          </a:p>
          <a:p>
            <a:pPr eaLnBrk="1" hangingPunct="1">
              <a:defRPr/>
            </a:pPr>
            <a:r>
              <a:rPr lang="en-US" smtClean="0"/>
              <a:t>Documentation</a:t>
            </a:r>
          </a:p>
          <a:p>
            <a:pPr eaLnBrk="1" hangingPunct="1">
              <a:defRPr/>
            </a:pPr>
            <a:r>
              <a:rPr lang="en-US" smtClean="0"/>
              <a:t>Manuals</a:t>
            </a:r>
          </a:p>
          <a:p>
            <a:pPr eaLnBrk="1" hangingPunct="1">
              <a:defRPr/>
            </a:pPr>
            <a:r>
              <a:rPr lang="en-US" smtClean="0"/>
              <a:t>Help files</a:t>
            </a:r>
          </a:p>
          <a:p>
            <a:pPr eaLnBrk="1" hangingPunct="1">
              <a:defRPr/>
            </a:pPr>
            <a:r>
              <a:rPr lang="en-US" smtClean="0"/>
              <a:t>Licenses</a:t>
            </a:r>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7172" name="Picture 5" descr="MPj04018060000[1]"/>
          <p:cNvPicPr>
            <a:picLocks noChangeAspect="1" noChangeArrowheads="1"/>
          </p:cNvPicPr>
          <p:nvPr/>
        </p:nvPicPr>
        <p:blipFill>
          <a:blip r:embed="rId2" cstate="print"/>
          <a:srcRect/>
          <a:stretch>
            <a:fillRect/>
          </a:stretch>
        </p:blipFill>
        <p:spPr bwMode="auto">
          <a:xfrm>
            <a:off x="4579938" y="2822575"/>
            <a:ext cx="3902075" cy="260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3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3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3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3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3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fontScale="90000"/>
          </a:bodyPr>
          <a:lstStyle/>
          <a:p>
            <a:pPr eaLnBrk="1" hangingPunct="1">
              <a:defRPr/>
            </a:pPr>
            <a:r>
              <a:rPr lang="en-US" smtClean="0"/>
              <a:t>Software engineering definition</a:t>
            </a:r>
          </a:p>
        </p:txBody>
      </p:sp>
      <p:sp>
        <p:nvSpPr>
          <p:cNvPr id="20483" name="Rectangle 3"/>
          <p:cNvSpPr>
            <a:spLocks noGrp="1" noRot="1" noChangeArrowheads="1"/>
          </p:cNvSpPr>
          <p:nvPr>
            <p:ph idx="1"/>
          </p:nvPr>
        </p:nvSpPr>
        <p:spPr/>
        <p:txBody>
          <a:bodyPr/>
          <a:lstStyle/>
          <a:p>
            <a:pPr eaLnBrk="1" hangingPunct="1">
              <a:defRPr/>
            </a:pPr>
            <a:r>
              <a:rPr lang="en-US" smtClean="0"/>
              <a:t>… is concerned with software systems which are built by teams rather than individual programmers, uses engineering principles in the development of these systems, and is made up of both technical and non-technical aspects…</a:t>
            </a:r>
          </a:p>
          <a:p>
            <a:pPr eaLnBrk="1" hangingPunct="1">
              <a:defRPr/>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smtClean="0"/>
              <a:t>Trade-offs Triangle</a:t>
            </a:r>
          </a:p>
        </p:txBody>
      </p:sp>
      <p:pic>
        <p:nvPicPr>
          <p:cNvPr id="9219" name="Picture 6"/>
          <p:cNvPicPr>
            <a:picLocks noChangeAspect="1" noChangeArrowheads="1"/>
          </p:cNvPicPr>
          <p:nvPr/>
        </p:nvPicPr>
        <p:blipFill>
          <a:blip r:embed="rId2" cstate="print"/>
          <a:srcRect/>
          <a:stretch>
            <a:fillRect/>
          </a:stretch>
        </p:blipFill>
        <p:spPr bwMode="auto">
          <a:xfrm>
            <a:off x="1447800" y="2286000"/>
            <a:ext cx="6181725" cy="352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Rot="1" noChangeArrowheads="1"/>
          </p:cNvSpPr>
          <p:nvPr>
            <p:ph type="title"/>
          </p:nvPr>
        </p:nvSpPr>
        <p:spPr/>
        <p:txBody>
          <a:bodyPr>
            <a:normAutofit fontScale="90000"/>
          </a:bodyPr>
          <a:lstStyle/>
          <a:p>
            <a:pPr eaLnBrk="1" hangingPunct="1">
              <a:defRPr/>
            </a:pPr>
            <a:r>
              <a:rPr lang="en-US" dirty="0" smtClean="0"/>
              <a:t>Tradeoff Matrix</a:t>
            </a:r>
            <a:br>
              <a:rPr lang="en-US" dirty="0" smtClean="0"/>
            </a:br>
            <a:r>
              <a:rPr lang="en-US" dirty="0" smtClean="0"/>
              <a:t> </a:t>
            </a:r>
          </a:p>
        </p:txBody>
      </p:sp>
      <p:pic>
        <p:nvPicPr>
          <p:cNvPr id="10243" name="Picture 6"/>
          <p:cNvPicPr>
            <a:picLocks noChangeAspect="1" noChangeArrowheads="1"/>
          </p:cNvPicPr>
          <p:nvPr/>
        </p:nvPicPr>
        <p:blipFill>
          <a:blip r:embed="rId2" cstate="print"/>
          <a:srcRect/>
          <a:stretch>
            <a:fillRect/>
          </a:stretch>
        </p:blipFill>
        <p:spPr bwMode="auto">
          <a:xfrm>
            <a:off x="1295400" y="1905000"/>
            <a:ext cx="67818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fontScale="90000"/>
          </a:bodyPr>
          <a:lstStyle/>
          <a:p>
            <a:pPr eaLnBrk="1" hangingPunct="1">
              <a:defRPr/>
            </a:pPr>
            <a:r>
              <a:rPr lang="en-US" smtClean="0"/>
              <a:t>What is software engineering – my version?</a:t>
            </a:r>
          </a:p>
        </p:txBody>
      </p:sp>
      <p:sp>
        <p:nvSpPr>
          <p:cNvPr id="21507" name="Rectangle 3"/>
          <p:cNvSpPr>
            <a:spLocks noGrp="1" noRot="1" noChangeArrowheads="1"/>
          </p:cNvSpPr>
          <p:nvPr>
            <p:ph sz="quarter" idx="13"/>
          </p:nvPr>
        </p:nvSpPr>
        <p:spPr/>
        <p:txBody>
          <a:bodyPr>
            <a:normAutofit fontScale="92500" lnSpcReduction="20000"/>
          </a:bodyPr>
          <a:lstStyle/>
          <a:p>
            <a:pPr eaLnBrk="1" hangingPunct="1">
              <a:lnSpc>
                <a:spcPct val="80000"/>
              </a:lnSpc>
              <a:defRPr/>
            </a:pPr>
            <a:r>
              <a:rPr lang="en-US" sz="2400" smtClean="0">
                <a:solidFill>
                  <a:srgbClr val="FFCC99"/>
                </a:solidFill>
              </a:rPr>
              <a:t>Marketing</a:t>
            </a:r>
          </a:p>
          <a:p>
            <a:pPr eaLnBrk="1" hangingPunct="1">
              <a:lnSpc>
                <a:spcPct val="80000"/>
              </a:lnSpc>
              <a:defRPr/>
            </a:pPr>
            <a:r>
              <a:rPr lang="en-US" sz="2400" smtClean="0">
                <a:solidFill>
                  <a:srgbClr val="FFCC99"/>
                </a:solidFill>
              </a:rPr>
              <a:t>Proposals</a:t>
            </a:r>
          </a:p>
          <a:p>
            <a:pPr eaLnBrk="1" hangingPunct="1">
              <a:lnSpc>
                <a:spcPct val="80000"/>
              </a:lnSpc>
              <a:defRPr/>
            </a:pPr>
            <a:r>
              <a:rPr lang="en-US" sz="2400" smtClean="0">
                <a:solidFill>
                  <a:srgbClr val="FFCC99"/>
                </a:solidFill>
              </a:rPr>
              <a:t>Economic Analysis</a:t>
            </a:r>
          </a:p>
          <a:p>
            <a:pPr lvl="1" eaLnBrk="1" hangingPunct="1">
              <a:lnSpc>
                <a:spcPct val="80000"/>
              </a:lnSpc>
              <a:defRPr/>
            </a:pPr>
            <a:r>
              <a:rPr lang="en-US" sz="2000" smtClean="0">
                <a:solidFill>
                  <a:srgbClr val="FFCC99"/>
                </a:solidFill>
              </a:rPr>
              <a:t>ROI</a:t>
            </a:r>
          </a:p>
          <a:p>
            <a:pPr lvl="1" eaLnBrk="1" hangingPunct="1">
              <a:lnSpc>
                <a:spcPct val="80000"/>
              </a:lnSpc>
              <a:defRPr/>
            </a:pPr>
            <a:r>
              <a:rPr lang="en-US" sz="2000" smtClean="0">
                <a:solidFill>
                  <a:srgbClr val="FFCC99"/>
                </a:solidFill>
              </a:rPr>
              <a:t>TCO</a:t>
            </a:r>
          </a:p>
          <a:p>
            <a:pPr eaLnBrk="1" hangingPunct="1">
              <a:lnSpc>
                <a:spcPct val="80000"/>
              </a:lnSpc>
              <a:defRPr/>
            </a:pPr>
            <a:r>
              <a:rPr lang="en-US" sz="2400" smtClean="0">
                <a:solidFill>
                  <a:srgbClr val="FFCC99"/>
                </a:solidFill>
              </a:rPr>
              <a:t>Sales</a:t>
            </a:r>
          </a:p>
          <a:p>
            <a:pPr eaLnBrk="1" hangingPunct="1">
              <a:lnSpc>
                <a:spcPct val="80000"/>
              </a:lnSpc>
              <a:defRPr/>
            </a:pPr>
            <a:r>
              <a:rPr lang="en-US" sz="2400" smtClean="0">
                <a:solidFill>
                  <a:srgbClr val="FFCC99"/>
                </a:solidFill>
              </a:rPr>
              <a:t>Legal – Contracts</a:t>
            </a:r>
          </a:p>
          <a:p>
            <a:pPr eaLnBrk="1" hangingPunct="1">
              <a:lnSpc>
                <a:spcPct val="80000"/>
              </a:lnSpc>
              <a:defRPr/>
            </a:pPr>
            <a:r>
              <a:rPr lang="en-US" sz="2400" smtClean="0">
                <a:solidFill>
                  <a:srgbClr val="FFCC99"/>
                </a:solidFill>
              </a:rPr>
              <a:t>Licensing</a:t>
            </a:r>
          </a:p>
          <a:p>
            <a:pPr eaLnBrk="1" hangingPunct="1">
              <a:lnSpc>
                <a:spcPct val="80000"/>
              </a:lnSpc>
              <a:defRPr/>
            </a:pPr>
            <a:r>
              <a:rPr lang="en-US" sz="2400" smtClean="0"/>
              <a:t>Requirement Definition</a:t>
            </a:r>
          </a:p>
          <a:p>
            <a:pPr eaLnBrk="1" hangingPunct="1">
              <a:lnSpc>
                <a:spcPct val="80000"/>
              </a:lnSpc>
              <a:defRPr/>
            </a:pPr>
            <a:r>
              <a:rPr lang="en-US" sz="2400" smtClean="0"/>
              <a:t>Prototype</a:t>
            </a:r>
          </a:p>
          <a:p>
            <a:pPr eaLnBrk="1" hangingPunct="1">
              <a:lnSpc>
                <a:spcPct val="80000"/>
              </a:lnSpc>
              <a:defRPr/>
            </a:pPr>
            <a:r>
              <a:rPr lang="en-US" sz="2400" smtClean="0"/>
              <a:t>Risk Management</a:t>
            </a:r>
          </a:p>
          <a:p>
            <a:pPr eaLnBrk="1" hangingPunct="1">
              <a:lnSpc>
                <a:spcPct val="80000"/>
              </a:lnSpc>
              <a:defRPr/>
            </a:pPr>
            <a:endParaRPr lang="en-US" sz="2400" smtClean="0"/>
          </a:p>
        </p:txBody>
      </p:sp>
      <p:sp>
        <p:nvSpPr>
          <p:cNvPr id="21508" name="Rectangle 4"/>
          <p:cNvSpPr>
            <a:spLocks noGrp="1" noRot="1" noChangeArrowheads="1"/>
          </p:cNvSpPr>
          <p:nvPr>
            <p:ph sz="quarter" idx="14"/>
          </p:nvPr>
        </p:nvSpPr>
        <p:spPr/>
        <p:txBody>
          <a:bodyPr>
            <a:normAutofit fontScale="92500" lnSpcReduction="10000"/>
          </a:bodyPr>
          <a:lstStyle/>
          <a:p>
            <a:pPr eaLnBrk="1" hangingPunct="1">
              <a:lnSpc>
                <a:spcPct val="80000"/>
              </a:lnSpc>
              <a:defRPr/>
            </a:pPr>
            <a:r>
              <a:rPr lang="en-US" sz="2400" smtClean="0"/>
              <a:t>Design</a:t>
            </a:r>
          </a:p>
          <a:p>
            <a:pPr eaLnBrk="1" hangingPunct="1">
              <a:lnSpc>
                <a:spcPct val="80000"/>
              </a:lnSpc>
              <a:defRPr/>
            </a:pPr>
            <a:r>
              <a:rPr lang="en-US" sz="2400" smtClean="0"/>
              <a:t>Coding</a:t>
            </a:r>
          </a:p>
          <a:p>
            <a:pPr eaLnBrk="1" hangingPunct="1">
              <a:lnSpc>
                <a:spcPct val="80000"/>
              </a:lnSpc>
              <a:defRPr/>
            </a:pPr>
            <a:r>
              <a:rPr lang="en-US" sz="2400" smtClean="0"/>
              <a:t>Testing</a:t>
            </a:r>
          </a:p>
          <a:p>
            <a:pPr eaLnBrk="1" hangingPunct="1">
              <a:lnSpc>
                <a:spcPct val="80000"/>
              </a:lnSpc>
              <a:defRPr/>
            </a:pPr>
            <a:r>
              <a:rPr lang="en-US" sz="2400" smtClean="0"/>
              <a:t>More testing</a:t>
            </a:r>
          </a:p>
          <a:p>
            <a:pPr eaLnBrk="1" hangingPunct="1">
              <a:lnSpc>
                <a:spcPct val="80000"/>
              </a:lnSpc>
              <a:defRPr/>
            </a:pPr>
            <a:r>
              <a:rPr lang="en-US" sz="2400" smtClean="0"/>
              <a:t>Training</a:t>
            </a:r>
          </a:p>
          <a:p>
            <a:pPr eaLnBrk="1" hangingPunct="1">
              <a:lnSpc>
                <a:spcPct val="80000"/>
              </a:lnSpc>
              <a:defRPr/>
            </a:pPr>
            <a:r>
              <a:rPr lang="en-US" sz="2400" smtClean="0"/>
              <a:t>Implement</a:t>
            </a:r>
          </a:p>
          <a:p>
            <a:pPr eaLnBrk="1" hangingPunct="1">
              <a:lnSpc>
                <a:spcPct val="80000"/>
              </a:lnSpc>
              <a:defRPr/>
            </a:pPr>
            <a:r>
              <a:rPr lang="en-US" sz="2400" smtClean="0">
                <a:solidFill>
                  <a:srgbClr val="FFCC99"/>
                </a:solidFill>
              </a:rPr>
              <a:t>On-site Support </a:t>
            </a:r>
          </a:p>
          <a:p>
            <a:pPr eaLnBrk="1" hangingPunct="1">
              <a:lnSpc>
                <a:spcPct val="80000"/>
              </a:lnSpc>
              <a:defRPr/>
            </a:pPr>
            <a:r>
              <a:rPr lang="en-US" sz="2400" smtClean="0">
                <a:solidFill>
                  <a:srgbClr val="FFCC99"/>
                </a:solidFill>
              </a:rPr>
              <a:t>Help Desk</a:t>
            </a:r>
          </a:p>
          <a:p>
            <a:pPr eaLnBrk="1" hangingPunct="1">
              <a:lnSpc>
                <a:spcPct val="80000"/>
              </a:lnSpc>
              <a:defRPr/>
            </a:pPr>
            <a:r>
              <a:rPr lang="en-US" sz="2400" smtClean="0">
                <a:solidFill>
                  <a:srgbClr val="FFCC99"/>
                </a:solidFill>
              </a:rPr>
              <a:t>Maintenance</a:t>
            </a:r>
          </a:p>
          <a:p>
            <a:pPr eaLnBrk="1" hangingPunct="1">
              <a:lnSpc>
                <a:spcPct val="80000"/>
              </a:lnSpc>
              <a:defRPr/>
            </a:pPr>
            <a:r>
              <a:rPr lang="en-US" sz="2400" smtClean="0">
                <a:solidFill>
                  <a:srgbClr val="FFCC99"/>
                </a:solidFill>
              </a:rPr>
              <a:t>Enhancements</a:t>
            </a:r>
          </a:p>
          <a:p>
            <a:pPr eaLnBrk="1" hangingPunct="1">
              <a:lnSpc>
                <a:spcPct val="80000"/>
              </a:lnSpc>
              <a:defRPr/>
            </a:pPr>
            <a:r>
              <a:rPr lang="en-US" sz="2400" smtClean="0">
                <a:solidFill>
                  <a:srgbClr val="FFCC99"/>
                </a:solidFill>
              </a:rPr>
              <a:t>Re-negotiate</a:t>
            </a:r>
          </a:p>
          <a:p>
            <a:pPr eaLnBrk="1" hangingPunct="1">
              <a:lnSpc>
                <a:spcPct val="80000"/>
              </a:lnSpc>
              <a:defRPr/>
            </a:pPr>
            <a:endParaRPr lang="en-US" sz="2400" smtClean="0">
              <a:solidFill>
                <a:srgbClr val="FFCC99"/>
              </a:solidFill>
            </a:endParaRPr>
          </a:p>
        </p:txBody>
      </p:sp>
      <p:pic>
        <p:nvPicPr>
          <p:cNvPr id="11269" name="Picture 5" descr="MCj02511890000[1]"/>
          <p:cNvPicPr>
            <a:picLocks noChangeAspect="1" noChangeArrowheads="1"/>
          </p:cNvPicPr>
          <p:nvPr/>
        </p:nvPicPr>
        <p:blipFill>
          <a:blip r:embed="rId2" cstate="print"/>
          <a:srcRect/>
          <a:stretch>
            <a:fillRect/>
          </a:stretch>
        </p:blipFill>
        <p:spPr bwMode="auto">
          <a:xfrm>
            <a:off x="2971800" y="2971800"/>
            <a:ext cx="900113" cy="773113"/>
          </a:xfrm>
          <a:prstGeom prst="rect">
            <a:avLst/>
          </a:prstGeom>
          <a:noFill/>
          <a:ln w="9525">
            <a:noFill/>
            <a:miter lim="800000"/>
            <a:headEnd/>
            <a:tailEnd/>
          </a:ln>
        </p:spPr>
      </p:pic>
      <p:pic>
        <p:nvPicPr>
          <p:cNvPr id="11270" name="Picture 6" descr="MCj02345430000[1]"/>
          <p:cNvPicPr>
            <a:picLocks noChangeAspect="1" noChangeArrowheads="1"/>
          </p:cNvPicPr>
          <p:nvPr/>
        </p:nvPicPr>
        <p:blipFill>
          <a:blip r:embed="rId3" cstate="print"/>
          <a:srcRect/>
          <a:stretch>
            <a:fillRect/>
          </a:stretch>
        </p:blipFill>
        <p:spPr bwMode="auto">
          <a:xfrm>
            <a:off x="7239000" y="1978025"/>
            <a:ext cx="181927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mtClean="0"/>
              <a:t>Well engineered software</a:t>
            </a:r>
          </a:p>
        </p:txBody>
      </p:sp>
      <p:sp>
        <p:nvSpPr>
          <p:cNvPr id="24579" name="Rectangle 3"/>
          <p:cNvSpPr>
            <a:spLocks noGrp="1" noRot="1" noChangeArrowheads="1"/>
          </p:cNvSpPr>
          <p:nvPr>
            <p:ph type="body" sz="half" idx="1"/>
          </p:nvPr>
        </p:nvSpPr>
        <p:spPr/>
        <p:txBody>
          <a:bodyPr/>
          <a:lstStyle/>
          <a:p>
            <a:pPr eaLnBrk="1" hangingPunct="1">
              <a:defRPr/>
            </a:pPr>
            <a:r>
              <a:rPr lang="en-US" sz="2800" smtClean="0"/>
              <a:t>Functional</a:t>
            </a:r>
          </a:p>
          <a:p>
            <a:pPr eaLnBrk="1" hangingPunct="1">
              <a:defRPr/>
            </a:pPr>
            <a:r>
              <a:rPr lang="en-US" sz="2800" smtClean="0"/>
              <a:t>Maintainable</a:t>
            </a:r>
          </a:p>
          <a:p>
            <a:pPr eaLnBrk="1" hangingPunct="1">
              <a:defRPr/>
            </a:pPr>
            <a:r>
              <a:rPr lang="en-US" sz="2800" smtClean="0"/>
              <a:t>Reliable</a:t>
            </a:r>
          </a:p>
          <a:p>
            <a:pPr eaLnBrk="1" hangingPunct="1">
              <a:defRPr/>
            </a:pPr>
            <a:r>
              <a:rPr lang="en-US" sz="2800" smtClean="0"/>
              <a:t>Efficient</a:t>
            </a:r>
          </a:p>
          <a:p>
            <a:pPr eaLnBrk="1" hangingPunct="1">
              <a:defRPr/>
            </a:pPr>
            <a:r>
              <a:rPr lang="en-US" sz="2800" smtClean="0"/>
              <a:t>Appropriate user interface</a:t>
            </a:r>
          </a:p>
          <a:p>
            <a:pPr lvl="1" eaLnBrk="1" hangingPunct="1">
              <a:defRPr/>
            </a:pPr>
            <a:r>
              <a:rPr lang="en-US" sz="2400" smtClean="0"/>
              <a:t>User-friendly</a:t>
            </a:r>
          </a:p>
          <a:p>
            <a:pPr lvl="1" eaLnBrk="1" hangingPunct="1">
              <a:defRPr/>
            </a:pPr>
            <a:r>
              <a:rPr lang="en-US" sz="2400" smtClean="0"/>
              <a:t>Expert-friendly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mtClean="0"/>
              <a:t>Software Models</a:t>
            </a:r>
          </a:p>
        </p:txBody>
      </p:sp>
      <p:sp>
        <p:nvSpPr>
          <p:cNvPr id="25603" name="Rectangle 3"/>
          <p:cNvSpPr>
            <a:spLocks noGrp="1" noRot="1" noChangeArrowheads="1"/>
          </p:cNvSpPr>
          <p:nvPr>
            <p:ph idx="1"/>
          </p:nvPr>
        </p:nvSpPr>
        <p:spPr/>
        <p:txBody>
          <a:bodyPr/>
          <a:lstStyle/>
          <a:p>
            <a:pPr eaLnBrk="1" hangingPunct="1">
              <a:defRPr/>
            </a:pPr>
            <a:r>
              <a:rPr lang="en-US" smtClean="0"/>
              <a:t>Waterfall model</a:t>
            </a:r>
          </a:p>
          <a:p>
            <a:pPr eaLnBrk="1" hangingPunct="1">
              <a:defRPr/>
            </a:pPr>
            <a:r>
              <a:rPr lang="en-US" smtClean="0"/>
              <a:t>Iterative waterfall model</a:t>
            </a:r>
          </a:p>
          <a:p>
            <a:pPr eaLnBrk="1" hangingPunct="1">
              <a:defRPr/>
            </a:pPr>
            <a:r>
              <a:rPr lang="en-US" smtClean="0"/>
              <a:t>Prototyping</a:t>
            </a:r>
          </a:p>
          <a:p>
            <a:pPr lvl="1" eaLnBrk="1" hangingPunct="1">
              <a:defRPr/>
            </a:pPr>
            <a:r>
              <a:rPr lang="en-US" smtClean="0"/>
              <a:t>Works well for us in </a:t>
            </a:r>
            <a:br>
              <a:rPr lang="en-US" smtClean="0"/>
            </a:br>
            <a:r>
              <a:rPr lang="en-US" smtClean="0"/>
              <a:t>government</a:t>
            </a:r>
          </a:p>
          <a:p>
            <a:pPr eaLnBrk="1" hangingPunct="1">
              <a:defRPr/>
            </a:pPr>
            <a:r>
              <a:rPr lang="en-US" smtClean="0"/>
              <a:t>Others</a:t>
            </a:r>
          </a:p>
        </p:txBody>
      </p:sp>
      <p:pic>
        <p:nvPicPr>
          <p:cNvPr id="13316" name="Picture 4" descr="MPj04033250000[1]"/>
          <p:cNvPicPr>
            <a:picLocks noChangeAspect="1" noChangeArrowheads="1"/>
          </p:cNvPicPr>
          <p:nvPr/>
        </p:nvPicPr>
        <p:blipFill>
          <a:blip r:embed="rId2" cstate="print"/>
          <a:srcRect/>
          <a:stretch>
            <a:fillRect/>
          </a:stretch>
        </p:blipFill>
        <p:spPr bwMode="auto">
          <a:xfrm>
            <a:off x="6199188" y="2687638"/>
            <a:ext cx="2085975" cy="313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469</TotalTime>
  <Words>306</Words>
  <Application>Microsoft Office PowerPoint</Application>
  <PresentationFormat>On-screen Show (4:3)</PresentationFormat>
  <Paragraphs>93</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Century Gothic</vt:lpstr>
      <vt:lpstr>Wingdings</vt:lpstr>
      <vt:lpstr>Wingdings 2</vt:lpstr>
      <vt:lpstr>Austin</vt:lpstr>
      <vt:lpstr>Visio</vt:lpstr>
      <vt:lpstr>Software Engineering in Puerto Rico</vt:lpstr>
      <vt:lpstr>Rock Solid Technologies www.rocksolid.com </vt:lpstr>
      <vt:lpstr>What is software?</vt:lpstr>
      <vt:lpstr>Software engineering definition</vt:lpstr>
      <vt:lpstr>Trade-offs Triangle</vt:lpstr>
      <vt:lpstr>Tradeoff Matrix  </vt:lpstr>
      <vt:lpstr>What is software engineering – my version?</vt:lpstr>
      <vt:lpstr>Well engineered software</vt:lpstr>
      <vt:lpstr>Software Models</vt:lpstr>
      <vt:lpstr>MSF Process Model</vt:lpstr>
      <vt:lpstr>Software Engineering here?</vt:lpstr>
      <vt:lpstr>Or here? </vt:lpstr>
      <vt:lpstr>I prefer here! </vt:lpstr>
      <vt:lpstr>Puerto Rico Software Development Map</vt:lpstr>
      <vt:lpstr>The key to good Software Engineering – Knowing what the customer wants! </vt:lpstr>
      <vt:lpstr>How to improve your chances?</vt:lpstr>
      <vt:lpstr>Q&amp;A</vt:lpstr>
    </vt:vector>
  </TitlesOfParts>
  <Company>RST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in Puerto Rico</dc:title>
  <dc:creator>APerez</dc:creator>
  <cp:lastModifiedBy>Ángel L. Pérez</cp:lastModifiedBy>
  <cp:revision>13</cp:revision>
  <dcterms:created xsi:type="dcterms:W3CDTF">2006-08-30T23:38:41Z</dcterms:created>
  <dcterms:modified xsi:type="dcterms:W3CDTF">2015-01-26T15:22:15Z</dcterms:modified>
</cp:coreProperties>
</file>