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40"/>
  </p:notesMasterIdLst>
  <p:sldIdLst>
    <p:sldId id="256" r:id="rId2"/>
    <p:sldId id="257" r:id="rId3"/>
    <p:sldId id="287" r:id="rId4"/>
    <p:sldId id="288" r:id="rId5"/>
    <p:sldId id="258" r:id="rId6"/>
    <p:sldId id="259" r:id="rId7"/>
    <p:sldId id="260" r:id="rId8"/>
    <p:sldId id="261" r:id="rId9"/>
    <p:sldId id="262" r:id="rId10"/>
    <p:sldId id="263" r:id="rId11"/>
    <p:sldId id="264" r:id="rId12"/>
    <p:sldId id="265" r:id="rId13"/>
    <p:sldId id="289" r:id="rId14"/>
    <p:sldId id="266" r:id="rId15"/>
    <p:sldId id="270" r:id="rId16"/>
    <p:sldId id="267" r:id="rId17"/>
    <p:sldId id="268" r:id="rId18"/>
    <p:sldId id="269" r:id="rId19"/>
    <p:sldId id="271" r:id="rId20"/>
    <p:sldId id="273" r:id="rId21"/>
    <p:sldId id="274" r:id="rId22"/>
    <p:sldId id="275" r:id="rId23"/>
    <p:sldId id="276" r:id="rId24"/>
    <p:sldId id="277" r:id="rId25"/>
    <p:sldId id="278" r:id="rId26"/>
    <p:sldId id="280" r:id="rId27"/>
    <p:sldId id="290" r:id="rId28"/>
    <p:sldId id="282" r:id="rId29"/>
    <p:sldId id="283" r:id="rId30"/>
    <p:sldId id="284" r:id="rId31"/>
    <p:sldId id="285" r:id="rId32"/>
    <p:sldId id="286" r:id="rId33"/>
    <p:sldId id="291" r:id="rId34"/>
    <p:sldId id="292" r:id="rId35"/>
    <p:sldId id="295" r:id="rId36"/>
    <p:sldId id="296" r:id="rId37"/>
    <p:sldId id="293" r:id="rId38"/>
    <p:sldId id="294" r:id="rId39"/>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7" autoAdjust="0"/>
    <p:restoredTop sz="94689" autoAdjust="0"/>
  </p:normalViewPr>
  <p:slideViewPr>
    <p:cSldViewPr>
      <p:cViewPr varScale="1">
        <p:scale>
          <a:sx n="43" d="100"/>
          <a:sy n="43" d="100"/>
        </p:scale>
        <p:origin x="-62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8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atin typeface="Times New Roman" pitchFamily="18" charset="0"/>
              </a:defRPr>
            </a:lvl1pPr>
          </a:lstStyle>
          <a:p>
            <a:pPr>
              <a:defRPr/>
            </a:pPr>
            <a:endParaRPr lang="en-US"/>
          </a:p>
        </p:txBody>
      </p:sp>
      <p:sp>
        <p:nvSpPr>
          <p:cNvPr id="2150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atin typeface="Times New Roman" pitchFamily="18" charset="0"/>
              </a:defRPr>
            </a:lvl1pPr>
          </a:lstStyle>
          <a:p>
            <a:pPr>
              <a:defRPr/>
            </a:pPr>
            <a:endParaRPr lang="en-US"/>
          </a:p>
        </p:txBody>
      </p:sp>
      <p:sp>
        <p:nvSpPr>
          <p:cNvPr id="4096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atin typeface="Times New Roman" pitchFamily="18" charset="0"/>
              </a:defRPr>
            </a:lvl1pPr>
          </a:lstStyle>
          <a:p>
            <a:pPr>
              <a:defRPr/>
            </a:pPr>
            <a:endParaRPr lang="en-US"/>
          </a:p>
        </p:txBody>
      </p:sp>
      <p:sp>
        <p:nvSpPr>
          <p:cNvPr id="2151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a:latin typeface="Times New Roman" pitchFamily="18" charset="0"/>
              </a:defRPr>
            </a:lvl1pPr>
          </a:lstStyle>
          <a:p>
            <a:pPr>
              <a:defRPr/>
            </a:pPr>
            <a:fld id="{DCFE9D8D-90BD-4FCC-AD40-3A74515465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2603EEA-FF81-41F4-B32B-23A1BF542C0C}" type="slidenum">
              <a:rPr lang="en-US" smtClean="0"/>
              <a:pPr/>
              <a:t>1</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40ADDB35-4E9E-442A-94B1-D4E121EDF1DB}" type="slidenum">
              <a:rPr lang="en-US" smtClean="0"/>
              <a:pPr/>
              <a:t>12</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txBox="1">
            <a:spLocks noGrp="1" noChangeArrowheads="1"/>
          </p:cNvSpPr>
          <p:nvPr/>
        </p:nvSpPr>
        <p:spPr bwMode="auto">
          <a:xfrm>
            <a:off x="4143375" y="9120188"/>
            <a:ext cx="3170238" cy="479425"/>
          </a:xfrm>
          <a:prstGeom prst="rect">
            <a:avLst/>
          </a:prstGeom>
          <a:noFill/>
          <a:ln w="9525">
            <a:noFill/>
            <a:miter lim="800000"/>
            <a:headEnd/>
            <a:tailEnd/>
          </a:ln>
        </p:spPr>
        <p:txBody>
          <a:bodyPr lIns="96661" tIns="48331" rIns="96661" bIns="48331" anchor="b"/>
          <a:lstStyle/>
          <a:p>
            <a:pPr algn="r"/>
            <a:fld id="{AD59C17A-6416-43E2-9D0C-EF7B20EB4FAF}" type="slidenum">
              <a:rPr lang="en-US" sz="1300">
                <a:latin typeface="Times New Roman" pitchFamily="18" charset="0"/>
              </a:rPr>
              <a:pPr algn="r"/>
              <a:t>13</a:t>
            </a:fld>
            <a:endParaRPr lang="en-US" sz="1300">
              <a:latin typeface="Times New Roman" pitchFamily="18"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1D573FE5-580F-4A57-AC7E-47E56839FEE8}" type="slidenum">
              <a:rPr lang="en-US" smtClean="0"/>
              <a:pPr/>
              <a:t>14</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smtClean="0"/>
          </a:p>
        </p:txBody>
      </p:sp>
      <p:sp>
        <p:nvSpPr>
          <p:cNvPr id="53252" name="Slide Number Placeholder 3"/>
          <p:cNvSpPr>
            <a:spLocks noGrp="1"/>
          </p:cNvSpPr>
          <p:nvPr>
            <p:ph type="sldNum" sz="quarter" idx="5"/>
          </p:nvPr>
        </p:nvSpPr>
        <p:spPr>
          <a:noFill/>
        </p:spPr>
        <p:txBody>
          <a:bodyPr/>
          <a:lstStyle/>
          <a:p>
            <a:fld id="{F9F1A33F-18D4-431F-9C0A-D66AB973432F}"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A1D65B98-1E91-4EF5-B234-A228CC7257C1}" type="slidenum">
              <a:rPr lang="en-US" smtClean="0"/>
              <a:pPr/>
              <a:t>16</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D74BB467-DEA6-43A3-BD47-9660B28B433C}" type="slidenum">
              <a:rPr lang="en-US" smtClean="0"/>
              <a:pPr/>
              <a:t>17</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3AEDB156-E5FA-4577-BE53-33C1BDC9F034}" type="slidenum">
              <a:rPr lang="en-US" smtClean="0"/>
              <a:pPr/>
              <a:t>18</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Slide Number Placeholder 3"/>
          <p:cNvSpPr>
            <a:spLocks noGrp="1"/>
          </p:cNvSpPr>
          <p:nvPr>
            <p:ph type="sldNum" sz="quarter" idx="5"/>
          </p:nvPr>
        </p:nvSpPr>
        <p:spPr>
          <a:noFill/>
        </p:spPr>
        <p:txBody>
          <a:bodyPr/>
          <a:lstStyle/>
          <a:p>
            <a:fld id="{3D557375-3E77-43A4-B78D-7824487ABAE3}"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6CD9520F-484D-49EC-ADA3-27B275F6AA61}" type="slidenum">
              <a:rPr lang="en-US" smtClean="0"/>
              <a:pPr/>
              <a:t>20</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F0895D0-D7BA-4F8B-8F10-2654DE0D9F23}" type="slidenum">
              <a:rPr lang="en-US" smtClean="0"/>
              <a:pPr/>
              <a:t>21</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E8CC4B0-663E-4832-9B07-1803C36C3D69}" type="slidenum">
              <a:rPr lang="en-US" smtClean="0"/>
              <a:pPr/>
              <a:t>2</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58B21E78-DC8C-4AD2-A544-58B1354CC6F7}" type="slidenum">
              <a:rPr lang="en-US" smtClean="0"/>
              <a:pPr/>
              <a:t>22</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52074C2F-DF82-443A-B9B3-37CE535E85A3}" type="slidenum">
              <a:rPr lang="en-US" smtClean="0"/>
              <a:pPr/>
              <a:t>23</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AC398603-9F84-4953-8BBB-74BAB6D54413}" type="slidenum">
              <a:rPr lang="en-US" smtClean="0"/>
              <a:pPr/>
              <a:t>24</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0F24414-AA58-4674-80A2-FE71FD869A80}" type="slidenum">
              <a:rPr lang="en-US" smtClean="0"/>
              <a:pPr/>
              <a:t>25</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38A3CCFB-306C-47DC-9267-89E111DEBE42}" type="slidenum">
              <a:rPr lang="en-US" smtClean="0"/>
              <a:pPr/>
              <a:t>26</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E1E19911-FB1B-4219-A00B-6576F7055F85}" type="slidenum">
              <a:rPr lang="en-US" smtClean="0"/>
              <a:pPr/>
              <a:t>28</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27807903-7086-43B2-B61F-C6A65EA35490}" type="slidenum">
              <a:rPr lang="en-US" smtClean="0"/>
              <a:pPr/>
              <a:t>29</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F9647F46-0D08-48C7-8339-58DFA73A3A45}" type="slidenum">
              <a:rPr lang="en-US" smtClean="0"/>
              <a:pPr/>
              <a:t>30</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98A39E26-40A6-4438-8E13-5ABAFBC6D92D}" type="slidenum">
              <a:rPr lang="en-US" smtClean="0"/>
              <a:pPr/>
              <a:t>31</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18FD10F2-3394-4D13-987B-EDD5290294B4}" type="slidenum">
              <a:rPr lang="en-US" smtClean="0"/>
              <a:pPr/>
              <a:t>32</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8BB82B6-32CE-4108-BA9C-E0A38D21407F}" type="slidenum">
              <a:rPr lang="en-US" smtClean="0"/>
              <a:pPr/>
              <a:t>5</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A9D35414-F8CB-49B7-BDEB-D7B96DF64245}" type="slidenum">
              <a:rPr lang="en-US" smtClean="0"/>
              <a:pPr/>
              <a:t>6</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35EFDF30-E415-491C-B55A-576A898C1860}" type="slidenum">
              <a:rPr lang="en-US" smtClean="0"/>
              <a:pPr/>
              <a:t>7</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B1573AA5-85D6-4545-BDF2-A93E875D2974}" type="slidenum">
              <a:rPr lang="en-US" smtClean="0"/>
              <a:pPr/>
              <a:t>8</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D090ED0B-38EF-41A0-B38A-CDBC275172D2}" type="slidenum">
              <a:rPr lang="en-US" smtClean="0"/>
              <a:pPr/>
              <a:t>9</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9FBAF04-BA2F-42B6-917C-86FCABE073FC}" type="slidenum">
              <a:rPr lang="en-US" smtClean="0"/>
              <a:pPr/>
              <a:t>10</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BFF89D64-9148-4E8F-B4CF-DDA63683BBDA}" type="slidenum">
              <a:rPr lang="en-US" smtClean="0"/>
              <a:pPr/>
              <a:t>11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B3D9881E-C0F3-4C67-97BA-9A7A8A080B6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0FBAAD95-DD86-4A50-9409-15FB9D504BB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6274C010-7475-4B44-B441-F96E50E411F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2438400" y="6248400"/>
            <a:ext cx="2130425" cy="474663"/>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5791200" y="6248400"/>
            <a:ext cx="2897188" cy="474663"/>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4138" y="6242050"/>
            <a:ext cx="587375" cy="488950"/>
          </a:xfrm>
        </p:spPr>
        <p:txBody>
          <a:bodyPr/>
          <a:lstStyle>
            <a:lvl1pPr>
              <a:defRPr/>
            </a:lvl1pPr>
          </a:lstStyle>
          <a:p>
            <a:pPr>
              <a:defRPr/>
            </a:pPr>
            <a:fld id="{32A8F54E-A1A6-4786-944F-28CCDED126E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60913" y="2362200"/>
            <a:ext cx="3770312"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2438400" y="6248400"/>
            <a:ext cx="2130425" cy="474663"/>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5791200" y="6248400"/>
            <a:ext cx="2897188" cy="474663"/>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4138" y="6242050"/>
            <a:ext cx="587375" cy="488950"/>
          </a:xfrm>
        </p:spPr>
        <p:txBody>
          <a:bodyPr/>
          <a:lstStyle>
            <a:lvl1pPr>
              <a:defRPr/>
            </a:lvl1pPr>
          </a:lstStyle>
          <a:p>
            <a:pPr>
              <a:defRPr/>
            </a:pPr>
            <a:fld id="{36EBE46F-7C27-4EBB-AA15-4E83657999D5}"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7693025" cy="1785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8200" y="4300538"/>
            <a:ext cx="7693025" cy="17859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2438400" y="6248400"/>
            <a:ext cx="2130425" cy="474663"/>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5791200" y="6248400"/>
            <a:ext cx="2897188" cy="474663"/>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4138" y="6242050"/>
            <a:ext cx="587375" cy="488950"/>
          </a:xfrm>
        </p:spPr>
        <p:txBody>
          <a:bodyPr/>
          <a:lstStyle>
            <a:lvl1pPr>
              <a:defRPr/>
            </a:lvl1pPr>
          </a:lstStyle>
          <a:p>
            <a:pPr>
              <a:defRPr/>
            </a:pPr>
            <a:fld id="{A246E16D-874E-40D9-84B2-C75D62E273D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7693025" cy="17859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38200" y="4300538"/>
            <a:ext cx="7693025" cy="17859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2438400" y="6248400"/>
            <a:ext cx="2130425" cy="474663"/>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5791200" y="6248400"/>
            <a:ext cx="2897188" cy="474663"/>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4138" y="6242050"/>
            <a:ext cx="587375" cy="488950"/>
          </a:xfrm>
        </p:spPr>
        <p:txBody>
          <a:bodyPr/>
          <a:lstStyle>
            <a:lvl1pPr>
              <a:defRPr/>
            </a:lvl1pPr>
          </a:lstStyle>
          <a:p>
            <a:pPr>
              <a:defRPr/>
            </a:pPr>
            <a:fld id="{C1D39D6E-4E73-40F3-AA47-6F70AA486CD6}"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581400" y="6305550"/>
            <a:ext cx="2133600" cy="476250"/>
          </a:xfrm>
        </p:spPr>
        <p:txBody>
          <a:bodyPr/>
          <a:lstStyle>
            <a:lvl1pPr>
              <a:defRPr/>
            </a:lvl1pPr>
          </a:lstStyle>
          <a:p>
            <a:pPr>
              <a:defRPr/>
            </a:pPr>
            <a:endParaRPr lang="en-US"/>
          </a:p>
        </p:txBody>
      </p:sp>
      <p:sp>
        <p:nvSpPr>
          <p:cNvPr id="3" name="Footer Placeholder 2"/>
          <p:cNvSpPr>
            <a:spLocks noGrp="1"/>
          </p:cNvSpPr>
          <p:nvPr>
            <p:ph type="ftr" sz="quarter" idx="11"/>
          </p:nvPr>
        </p:nvSpPr>
        <p:spPr>
          <a:xfrm>
            <a:off x="5715000" y="6305550"/>
            <a:ext cx="2895600" cy="476250"/>
          </a:xfr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8613775" y="6305550"/>
            <a:ext cx="457200" cy="476250"/>
          </a:xfrm>
        </p:spPr>
        <p:txBody>
          <a:bodyPr/>
          <a:lstStyle>
            <a:lvl1pPr>
              <a:defRPr smtClean="0"/>
            </a:lvl1pPr>
          </a:lstStyle>
          <a:p>
            <a:pPr>
              <a:defRPr/>
            </a:pPr>
            <a:fld id="{8DD5398C-1688-4DCB-A403-1B33622BB92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4CE74BB-AA7F-42CE-BCA6-5B2FCD5BAEB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CAADA5A0-23EE-410D-975C-88126D0F413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62FC5680-14B7-446A-9A97-680922D970E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8029EEDB-098E-4119-B0D4-AF5615D668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36123B35-EB16-46EC-A2A5-21781569ED0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8BBE76BC-76FA-47A6-A4D2-B44EDBFF93A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1D8EFF02-7A81-46C1-A03D-8EE219E7099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A0E7AC44-E245-4DC8-AF9E-CE8FBCBA7C3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81A8D067-C3A1-448B-9BFB-B4F63BB3CBC8}"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63" r:id="rId1"/>
    <p:sldLayoutId id="2147483761" r:id="rId2"/>
    <p:sldLayoutId id="2147483764" r:id="rId3"/>
    <p:sldLayoutId id="2147483760" r:id="rId4"/>
    <p:sldLayoutId id="2147483765" r:id="rId5"/>
    <p:sldLayoutId id="2147483759" r:id="rId6"/>
    <p:sldLayoutId id="2147483766" r:id="rId7"/>
    <p:sldLayoutId id="2147483767" r:id="rId8"/>
    <p:sldLayoutId id="2147483768" r:id="rId9"/>
    <p:sldLayoutId id="2147483758" r:id="rId10"/>
    <p:sldLayoutId id="2147483757" r:id="rId11"/>
    <p:sldLayoutId id="2147483769" r:id="rId12"/>
    <p:sldLayoutId id="2147483770" r:id="rId13"/>
    <p:sldLayoutId id="2147483771" r:id="rId14"/>
    <p:sldLayoutId id="2147483772" r:id="rId15"/>
    <p:sldLayoutId id="2147483762" r:id="rId16"/>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mazon.com/Fleeced-Terrorist-Do-Nothing-Washington-Governments/dp/006154775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a:xfrm>
            <a:off x="1066800" y="1192213"/>
            <a:ext cx="7848600" cy="1481137"/>
          </a:xfrm>
        </p:spPr>
        <p:txBody>
          <a:bodyPr/>
          <a:lstStyle/>
          <a:p>
            <a:pPr eaLnBrk="1" fontAlgn="auto" hangingPunct="1">
              <a:spcAft>
                <a:spcPts val="0"/>
              </a:spcAft>
              <a:defRPr/>
            </a:pPr>
            <a:r>
              <a:rPr lang="en-US" dirty="0">
                <a:solidFill>
                  <a:schemeClr val="tx2">
                    <a:satMod val="130000"/>
                  </a:schemeClr>
                </a:solidFill>
              </a:rPr>
              <a:t>Writing Proposals</a:t>
            </a:r>
          </a:p>
        </p:txBody>
      </p:sp>
      <p:sp>
        <p:nvSpPr>
          <p:cNvPr id="2051" name="Rectangle 3"/>
          <p:cNvSpPr>
            <a:spLocks noGrp="1" noChangeArrowheads="1"/>
          </p:cNvSpPr>
          <p:nvPr>
            <p:ph type="subTitle" idx="1"/>
          </p:nvPr>
        </p:nvSpPr>
        <p:spPr>
          <a:xfrm>
            <a:off x="1143000" y="3886200"/>
            <a:ext cx="7239000" cy="1752600"/>
          </a:xfrm>
        </p:spPr>
        <p:txBody>
          <a:bodyPr>
            <a:normAutofit lnSpcReduction="10000"/>
          </a:bodyPr>
          <a:lstStyle/>
          <a:p>
            <a:pPr marL="26988" eaLnBrk="1" hangingPunct="1"/>
            <a:r>
              <a:rPr lang="en-US" dirty="0" smtClean="0">
                <a:solidFill>
                  <a:srgbClr val="320E04"/>
                </a:solidFill>
              </a:rPr>
              <a:t>Nayda G. Santiago, PhD, PE</a:t>
            </a:r>
          </a:p>
          <a:p>
            <a:pPr marL="26988" eaLnBrk="1" hangingPunct="1"/>
            <a:r>
              <a:rPr lang="en-US" dirty="0" smtClean="0">
                <a:solidFill>
                  <a:srgbClr val="320E04"/>
                </a:solidFill>
              </a:rPr>
              <a:t>Capstone Courses Computer and Electrical Engineering</a:t>
            </a:r>
          </a:p>
          <a:p>
            <a:pPr marL="26988" eaLnBrk="1" hangingPunct="1"/>
            <a:r>
              <a:rPr lang="en-US" dirty="0" smtClean="0">
                <a:solidFill>
                  <a:srgbClr val="320E04"/>
                </a:solidFill>
              </a:rPr>
              <a:t>Aug 15</a:t>
            </a:r>
            <a:r>
              <a:rPr lang="en-US" dirty="0" smtClean="0">
                <a:solidFill>
                  <a:srgbClr val="320E04"/>
                </a:solidFill>
              </a:rPr>
              <a:t>, </a:t>
            </a:r>
            <a:r>
              <a:rPr lang="en-US" dirty="0" smtClean="0">
                <a:solidFill>
                  <a:srgbClr val="320E04"/>
                </a:solidFill>
              </a:rPr>
              <a:t>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Persuasive writing</a:t>
            </a:r>
          </a:p>
        </p:txBody>
      </p:sp>
      <p:sp>
        <p:nvSpPr>
          <p:cNvPr id="19459" name="Rectangle 3"/>
          <p:cNvSpPr>
            <a:spLocks noGrp="1" noChangeArrowheads="1"/>
          </p:cNvSpPr>
          <p:nvPr>
            <p:ph idx="1"/>
          </p:nvPr>
        </p:nvSpPr>
        <p:spPr/>
        <p:txBody>
          <a:bodyPr/>
          <a:lstStyle/>
          <a:p>
            <a:pPr eaLnBrk="1" hangingPunct="1"/>
            <a:r>
              <a:rPr lang="en-US" i="1" smtClean="0">
                <a:latin typeface="Century Gothic" pitchFamily="34" charset="0"/>
              </a:rPr>
              <a:t>Proposals are informative and persuasive writing because they attempt to educate the reader and to convince that reader to do something.</a:t>
            </a:r>
            <a:r>
              <a:rPr lang="en-US"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Characteristics</a:t>
            </a:r>
          </a:p>
        </p:txBody>
      </p:sp>
      <p:sp>
        <p:nvSpPr>
          <p:cNvPr id="20483" name="Rectangle 3"/>
          <p:cNvSpPr>
            <a:spLocks noGrp="1" noChangeArrowheads="1"/>
          </p:cNvSpPr>
          <p:nvPr>
            <p:ph idx="1"/>
          </p:nvPr>
        </p:nvSpPr>
        <p:spPr/>
        <p:txBody>
          <a:bodyPr/>
          <a:lstStyle/>
          <a:p>
            <a:pPr eaLnBrk="1" hangingPunct="1"/>
            <a:r>
              <a:rPr lang="en-US" sz="2400" i="1" smtClean="0">
                <a:latin typeface="Century Gothic" pitchFamily="34" charset="0"/>
              </a:rPr>
              <a:t>The goal of the writer is not only to persuade the reader to do what is being requested, but also to make the reader believe that the solution is practical and appropriate. </a:t>
            </a:r>
          </a:p>
          <a:p>
            <a:pPr eaLnBrk="1" hangingPunct="1"/>
            <a:r>
              <a:rPr lang="en-US" sz="2400" i="1" smtClean="0">
                <a:latin typeface="Century Gothic" pitchFamily="34" charset="0"/>
              </a:rPr>
              <a:t>Facts must lead logically and inevitably to the conclusion and/or the solution presented. </a:t>
            </a:r>
          </a:p>
          <a:p>
            <a:pPr eaLnBrk="1" hangingPunct="1"/>
            <a:r>
              <a:rPr lang="en-US" sz="2400" i="1" smtClean="0">
                <a:latin typeface="Century Gothic" pitchFamily="34" charset="0"/>
              </a:rPr>
              <a:t>Evidence should be given in a </a:t>
            </a:r>
            <a:r>
              <a:rPr lang="en-US" sz="2400" b="1" i="1" smtClean="0">
                <a:latin typeface="Century Gothic" pitchFamily="34" charset="0"/>
              </a:rPr>
              <a:t>descending order of importance</a:t>
            </a:r>
            <a:r>
              <a:rPr lang="en-US" sz="2400" i="1" smtClean="0">
                <a:latin typeface="Century Gothic" pitchFamily="34" charset="0"/>
              </a:rPr>
              <a:t>, beginning with the most important evidence  and ending with the least important.</a:t>
            </a:r>
            <a:r>
              <a:rPr lang="en-US" b="1" i="1" smtClean="0">
                <a:latin typeface="Century Gothic" pitchFamily="34"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Format</a:t>
            </a:r>
          </a:p>
        </p:txBody>
      </p:sp>
      <p:sp>
        <p:nvSpPr>
          <p:cNvPr id="21507" name="Rectangle 3"/>
          <p:cNvSpPr>
            <a:spLocks noGrp="1" noChangeArrowheads="1"/>
          </p:cNvSpPr>
          <p:nvPr>
            <p:ph idx="1"/>
          </p:nvPr>
        </p:nvSpPr>
        <p:spPr/>
        <p:txBody>
          <a:bodyPr/>
          <a:lstStyle/>
          <a:p>
            <a:pPr eaLnBrk="1" hangingPunct="1">
              <a:lnSpc>
                <a:spcPct val="90000"/>
              </a:lnSpc>
            </a:pPr>
            <a:r>
              <a:rPr lang="en-US" sz="1600" b="1" u="sng" smtClean="0">
                <a:latin typeface="Century Gothic" pitchFamily="34" charset="0"/>
              </a:rPr>
              <a:t>Front Matter</a:t>
            </a:r>
            <a:r>
              <a:rPr lang="en-US" sz="1600" smtClean="0"/>
              <a:t> </a:t>
            </a:r>
          </a:p>
          <a:p>
            <a:pPr lvl="1" eaLnBrk="1" hangingPunct="1">
              <a:lnSpc>
                <a:spcPct val="90000"/>
              </a:lnSpc>
            </a:pPr>
            <a:r>
              <a:rPr lang="en-US" sz="1400" b="1" u="sng" smtClean="0">
                <a:latin typeface="Century Gothic" pitchFamily="34" charset="0"/>
              </a:rPr>
              <a:t>Letter of Transmittal</a:t>
            </a:r>
            <a:r>
              <a:rPr lang="en-US" sz="1400" smtClean="0"/>
              <a:t> </a:t>
            </a:r>
          </a:p>
          <a:p>
            <a:pPr lvl="1" eaLnBrk="1" hangingPunct="1">
              <a:lnSpc>
                <a:spcPct val="90000"/>
              </a:lnSpc>
            </a:pPr>
            <a:r>
              <a:rPr lang="en-US" sz="1400" b="1" u="sng" smtClean="0">
                <a:latin typeface="Century Gothic" pitchFamily="34" charset="0"/>
              </a:rPr>
              <a:t>Title Page</a:t>
            </a:r>
            <a:r>
              <a:rPr lang="en-US" sz="1400" smtClean="0"/>
              <a:t> </a:t>
            </a:r>
          </a:p>
          <a:p>
            <a:pPr lvl="1" eaLnBrk="1" hangingPunct="1">
              <a:lnSpc>
                <a:spcPct val="90000"/>
              </a:lnSpc>
            </a:pPr>
            <a:r>
              <a:rPr lang="en-US" sz="1400" b="1" u="sng" smtClean="0">
                <a:latin typeface="Century Gothic" pitchFamily="34" charset="0"/>
              </a:rPr>
              <a:t>Project Summary </a:t>
            </a:r>
            <a:r>
              <a:rPr lang="en-US" sz="1400" b="1" smtClean="0">
                <a:latin typeface="Century Gothic" pitchFamily="34" charset="0"/>
              </a:rPr>
              <a:t>(approx. 200 word abstract)</a:t>
            </a:r>
            <a:endParaRPr lang="en-US" sz="1400" smtClean="0"/>
          </a:p>
          <a:p>
            <a:pPr eaLnBrk="1" hangingPunct="1">
              <a:lnSpc>
                <a:spcPct val="90000"/>
              </a:lnSpc>
            </a:pPr>
            <a:r>
              <a:rPr lang="en-US" sz="1600" b="1" u="sng" smtClean="0">
                <a:latin typeface="Century Gothic" pitchFamily="34" charset="0"/>
              </a:rPr>
              <a:t>THE PROPOSAL</a:t>
            </a:r>
            <a:r>
              <a:rPr lang="en-US" sz="1600" smtClean="0"/>
              <a:t> </a:t>
            </a:r>
          </a:p>
          <a:p>
            <a:pPr lvl="1" eaLnBrk="1" hangingPunct="1">
              <a:lnSpc>
                <a:spcPct val="90000"/>
              </a:lnSpc>
            </a:pPr>
            <a:r>
              <a:rPr lang="en-US" sz="1400" b="1" u="sng" smtClean="0">
                <a:latin typeface="Century Gothic" pitchFamily="34" charset="0"/>
              </a:rPr>
              <a:t>Introduction</a:t>
            </a:r>
            <a:r>
              <a:rPr lang="en-US" sz="1400" smtClean="0"/>
              <a:t> </a:t>
            </a:r>
          </a:p>
          <a:p>
            <a:pPr lvl="2" eaLnBrk="1" hangingPunct="1">
              <a:lnSpc>
                <a:spcPct val="90000"/>
              </a:lnSpc>
            </a:pPr>
            <a:r>
              <a:rPr lang="en-US" sz="1200" b="1" u="sng" smtClean="0">
                <a:latin typeface="Century Gothic" pitchFamily="34" charset="0"/>
              </a:rPr>
              <a:t>Body</a:t>
            </a:r>
            <a:r>
              <a:rPr lang="en-US" sz="1200" smtClean="0"/>
              <a:t> </a:t>
            </a:r>
            <a:br>
              <a:rPr lang="en-US" sz="1200" smtClean="0"/>
            </a:br>
            <a:r>
              <a:rPr lang="en-US" sz="1200" smtClean="0">
                <a:latin typeface="Century Gothic" pitchFamily="34" charset="0"/>
              </a:rPr>
              <a:t>Project Proposal: (Includes Statement of the Problem, Proposed Solution(s), Program of Implementation)</a:t>
            </a:r>
            <a:r>
              <a:rPr lang="en-US" sz="1200" smtClean="0"/>
              <a:t> </a:t>
            </a:r>
          </a:p>
          <a:p>
            <a:pPr lvl="1" eaLnBrk="1" hangingPunct="1">
              <a:lnSpc>
                <a:spcPct val="90000"/>
              </a:lnSpc>
            </a:pPr>
            <a:r>
              <a:rPr lang="en-US" sz="1400" b="1" u="sng" smtClean="0">
                <a:latin typeface="Century Gothic" pitchFamily="34" charset="0"/>
              </a:rPr>
              <a:t>Conclusion/Recommendations</a:t>
            </a:r>
          </a:p>
          <a:p>
            <a:pPr eaLnBrk="1" hangingPunct="1">
              <a:lnSpc>
                <a:spcPct val="90000"/>
              </a:lnSpc>
            </a:pPr>
            <a:r>
              <a:rPr lang="en-US" sz="1600" b="1" u="sng" smtClean="0">
                <a:latin typeface="Century Gothic" pitchFamily="34" charset="0"/>
              </a:rPr>
              <a:t>Back Matter</a:t>
            </a:r>
            <a:r>
              <a:rPr lang="en-US" sz="1600" smtClean="0"/>
              <a:t> </a:t>
            </a:r>
          </a:p>
          <a:p>
            <a:pPr lvl="1" eaLnBrk="1" hangingPunct="1">
              <a:lnSpc>
                <a:spcPct val="90000"/>
              </a:lnSpc>
            </a:pPr>
            <a:r>
              <a:rPr lang="en-US" sz="1400" b="1" u="sng" smtClean="0">
                <a:latin typeface="Century Gothic" pitchFamily="34" charset="0"/>
              </a:rPr>
              <a:t>Bibliography and/or Works Cited</a:t>
            </a:r>
            <a:endParaRPr lang="en-US" sz="1400" smtClean="0"/>
          </a:p>
          <a:p>
            <a:pPr lvl="1" eaLnBrk="1" hangingPunct="1">
              <a:lnSpc>
                <a:spcPct val="90000"/>
              </a:lnSpc>
            </a:pPr>
            <a:r>
              <a:rPr lang="en-US" sz="1400" b="1" u="sng" smtClean="0">
                <a:latin typeface="Century Gothic" pitchFamily="34" charset="0"/>
              </a:rPr>
              <a:t>Qualifications</a:t>
            </a:r>
            <a:r>
              <a:rPr lang="en-US" sz="1400" smtClean="0">
                <a:latin typeface="Century Gothic" pitchFamily="34" charset="0"/>
              </a:rPr>
              <a:t> (of writer(s) and/or project implementers)</a:t>
            </a:r>
            <a:r>
              <a:rPr lang="en-US" sz="1400" smtClean="0"/>
              <a:t> </a:t>
            </a:r>
          </a:p>
          <a:p>
            <a:pPr lvl="1" eaLnBrk="1" hangingPunct="1">
              <a:lnSpc>
                <a:spcPct val="90000"/>
              </a:lnSpc>
            </a:pPr>
            <a:r>
              <a:rPr lang="en-US" sz="1400" b="1" u="sng" smtClean="0">
                <a:latin typeface="Century Gothic" pitchFamily="34" charset="0"/>
              </a:rPr>
              <a:t>Budget</a:t>
            </a:r>
            <a:r>
              <a:rPr lang="en-US" sz="1400" smtClean="0"/>
              <a:t> </a:t>
            </a:r>
            <a:br>
              <a:rPr lang="en-US" sz="1400" smtClean="0"/>
            </a:br>
            <a:r>
              <a:rPr lang="en-US" sz="1400" smtClean="0">
                <a:latin typeface="Century Gothic" pitchFamily="34" charset="0"/>
              </a:rPr>
              <a:t>(Itemization of expenses in the implementation and operation of the proposed plan, and detail of materials, facilities, equipment and personnel)</a:t>
            </a:r>
            <a:endParaRPr lang="en-US" sz="1400" smtClean="0"/>
          </a:p>
          <a:p>
            <a:pPr lvl="1" eaLnBrk="1" hangingPunct="1">
              <a:lnSpc>
                <a:spcPct val="90000"/>
              </a:lnSpc>
            </a:pPr>
            <a:r>
              <a:rPr lang="en-US" sz="1400" b="1" u="sng" smtClean="0">
                <a:latin typeface="Century Gothic" pitchFamily="34" charset="0"/>
              </a:rPr>
              <a:t>Appendices</a:t>
            </a:r>
            <a:endParaRPr lang="en-US" sz="1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idx="4294967295"/>
          </p:nvPr>
        </p:nvSpPr>
        <p:spPr/>
        <p:txBody>
          <a:bodyPr/>
          <a:lstStyle/>
          <a:p>
            <a:pPr eaLnBrk="1" fontAlgn="auto" hangingPunct="1">
              <a:spcAft>
                <a:spcPts val="0"/>
              </a:spcAft>
              <a:defRPr/>
            </a:pPr>
            <a:r>
              <a:rPr lang="en-US">
                <a:solidFill>
                  <a:schemeClr val="tx2">
                    <a:satMod val="130000"/>
                  </a:schemeClr>
                </a:solidFill>
              </a:rPr>
              <a:t>Format</a:t>
            </a:r>
          </a:p>
        </p:txBody>
      </p:sp>
      <p:sp>
        <p:nvSpPr>
          <p:cNvPr id="88067" name="Rectangle 3"/>
          <p:cNvSpPr>
            <a:spLocks noGrp="1" noChangeArrowheads="1"/>
          </p:cNvSpPr>
          <p:nvPr>
            <p:ph idx="4294967295"/>
          </p:nvPr>
        </p:nvSpPr>
        <p:spPr/>
        <p:txBody>
          <a:bodyPr/>
          <a:lstStyle/>
          <a:p>
            <a:pPr eaLnBrk="1" hangingPunct="1">
              <a:lnSpc>
                <a:spcPct val="90000"/>
              </a:lnSpc>
            </a:pPr>
            <a:r>
              <a:rPr lang="en-US" sz="1600" b="1" u="sng" smtClean="0">
                <a:latin typeface="Century Gothic" pitchFamily="34" charset="0"/>
              </a:rPr>
              <a:t>Front Matter</a:t>
            </a:r>
            <a:r>
              <a:rPr lang="en-US" sz="1600" smtClean="0"/>
              <a:t> </a:t>
            </a:r>
          </a:p>
          <a:p>
            <a:pPr lvl="1" eaLnBrk="1" hangingPunct="1">
              <a:lnSpc>
                <a:spcPct val="90000"/>
              </a:lnSpc>
            </a:pPr>
            <a:r>
              <a:rPr lang="en-US" sz="1400" b="1" u="sng" smtClean="0">
                <a:latin typeface="Century Gothic" pitchFamily="34" charset="0"/>
              </a:rPr>
              <a:t>Letter of Transmittal</a:t>
            </a:r>
            <a:r>
              <a:rPr lang="en-US" sz="1400" smtClean="0"/>
              <a:t> </a:t>
            </a:r>
          </a:p>
          <a:p>
            <a:pPr lvl="1" eaLnBrk="1" hangingPunct="1">
              <a:lnSpc>
                <a:spcPct val="90000"/>
              </a:lnSpc>
            </a:pPr>
            <a:r>
              <a:rPr lang="en-US" sz="1400" b="1" u="sng" smtClean="0">
                <a:latin typeface="Century Gothic" pitchFamily="34" charset="0"/>
              </a:rPr>
              <a:t>Title Page</a:t>
            </a:r>
            <a:r>
              <a:rPr lang="en-US" sz="1400" smtClean="0"/>
              <a:t> </a:t>
            </a:r>
          </a:p>
          <a:p>
            <a:pPr lvl="1" eaLnBrk="1" hangingPunct="1">
              <a:lnSpc>
                <a:spcPct val="90000"/>
              </a:lnSpc>
            </a:pPr>
            <a:r>
              <a:rPr lang="en-US" sz="1400" b="1" u="sng" smtClean="0">
                <a:latin typeface="Century Gothic" pitchFamily="34" charset="0"/>
              </a:rPr>
              <a:t>Project Summary </a:t>
            </a:r>
            <a:r>
              <a:rPr lang="en-US" sz="1400" b="1" smtClean="0">
                <a:latin typeface="Century Gothic" pitchFamily="34" charset="0"/>
              </a:rPr>
              <a:t>(approx. 200 word abstract)</a:t>
            </a:r>
            <a:endParaRPr lang="en-US" sz="1400" smtClean="0"/>
          </a:p>
          <a:p>
            <a:pPr eaLnBrk="1" hangingPunct="1">
              <a:lnSpc>
                <a:spcPct val="90000"/>
              </a:lnSpc>
            </a:pPr>
            <a:r>
              <a:rPr lang="en-US" sz="1600" b="1" u="sng" smtClean="0">
                <a:latin typeface="Century Gothic" pitchFamily="34" charset="0"/>
              </a:rPr>
              <a:t>THE PROPOSAL</a:t>
            </a:r>
            <a:r>
              <a:rPr lang="en-US" sz="1600" smtClean="0"/>
              <a:t> </a:t>
            </a:r>
          </a:p>
          <a:p>
            <a:pPr lvl="1" eaLnBrk="1" hangingPunct="1">
              <a:lnSpc>
                <a:spcPct val="90000"/>
              </a:lnSpc>
            </a:pPr>
            <a:r>
              <a:rPr lang="en-US" sz="1400" b="1" u="sng" smtClean="0">
                <a:latin typeface="Century Gothic" pitchFamily="34" charset="0"/>
              </a:rPr>
              <a:t>Introduction</a:t>
            </a:r>
            <a:r>
              <a:rPr lang="en-US" sz="1400" smtClean="0"/>
              <a:t> </a:t>
            </a:r>
          </a:p>
          <a:p>
            <a:pPr lvl="2" eaLnBrk="1" hangingPunct="1">
              <a:lnSpc>
                <a:spcPct val="90000"/>
              </a:lnSpc>
            </a:pPr>
            <a:r>
              <a:rPr lang="en-US" sz="1200" b="1" u="sng" smtClean="0">
                <a:latin typeface="Century Gothic" pitchFamily="34" charset="0"/>
              </a:rPr>
              <a:t>Body</a:t>
            </a:r>
            <a:r>
              <a:rPr lang="en-US" sz="1200" smtClean="0"/>
              <a:t> </a:t>
            </a:r>
            <a:br>
              <a:rPr lang="en-US" sz="1200" smtClean="0"/>
            </a:br>
            <a:r>
              <a:rPr lang="en-US" sz="1200" smtClean="0">
                <a:latin typeface="Century Gothic" pitchFamily="34" charset="0"/>
              </a:rPr>
              <a:t>Project Proposal: (Includes Statement of the Problem, Proposed Solution(s), Program of Implementation)</a:t>
            </a:r>
            <a:r>
              <a:rPr lang="en-US" sz="1200" smtClean="0"/>
              <a:t> </a:t>
            </a:r>
          </a:p>
          <a:p>
            <a:pPr lvl="1" eaLnBrk="1" hangingPunct="1">
              <a:lnSpc>
                <a:spcPct val="90000"/>
              </a:lnSpc>
            </a:pPr>
            <a:r>
              <a:rPr lang="en-US" sz="1400" b="1" u="sng" smtClean="0">
                <a:latin typeface="Century Gothic" pitchFamily="34" charset="0"/>
              </a:rPr>
              <a:t>Conclusion/Recommendations</a:t>
            </a:r>
          </a:p>
          <a:p>
            <a:pPr eaLnBrk="1" hangingPunct="1">
              <a:lnSpc>
                <a:spcPct val="90000"/>
              </a:lnSpc>
            </a:pPr>
            <a:r>
              <a:rPr lang="en-US" sz="1600" b="1" u="sng" smtClean="0">
                <a:latin typeface="Century Gothic" pitchFamily="34" charset="0"/>
              </a:rPr>
              <a:t>Back Matter</a:t>
            </a:r>
            <a:r>
              <a:rPr lang="en-US" sz="1600" smtClean="0"/>
              <a:t> </a:t>
            </a:r>
          </a:p>
          <a:p>
            <a:pPr lvl="1" eaLnBrk="1" hangingPunct="1">
              <a:lnSpc>
                <a:spcPct val="90000"/>
              </a:lnSpc>
            </a:pPr>
            <a:r>
              <a:rPr lang="en-US" sz="1400" b="1" u="sng" smtClean="0">
                <a:latin typeface="Century Gothic" pitchFamily="34" charset="0"/>
              </a:rPr>
              <a:t>Bibliography and/or Works Cited</a:t>
            </a:r>
            <a:endParaRPr lang="en-US" sz="1400" smtClean="0"/>
          </a:p>
          <a:p>
            <a:pPr lvl="1" eaLnBrk="1" hangingPunct="1">
              <a:lnSpc>
                <a:spcPct val="90000"/>
              </a:lnSpc>
            </a:pPr>
            <a:r>
              <a:rPr lang="en-US" sz="1400" b="1" u="sng" smtClean="0">
                <a:latin typeface="Century Gothic" pitchFamily="34" charset="0"/>
              </a:rPr>
              <a:t>Qualifications</a:t>
            </a:r>
            <a:r>
              <a:rPr lang="en-US" sz="1400" smtClean="0">
                <a:latin typeface="Century Gothic" pitchFamily="34" charset="0"/>
              </a:rPr>
              <a:t> (of writer(s) and/or project implementers)</a:t>
            </a:r>
            <a:r>
              <a:rPr lang="en-US" sz="1400" smtClean="0"/>
              <a:t> </a:t>
            </a:r>
          </a:p>
          <a:p>
            <a:pPr lvl="1" eaLnBrk="1" hangingPunct="1">
              <a:lnSpc>
                <a:spcPct val="90000"/>
              </a:lnSpc>
            </a:pPr>
            <a:r>
              <a:rPr lang="en-US" sz="1400" b="1" u="sng" smtClean="0">
                <a:latin typeface="Century Gothic" pitchFamily="34" charset="0"/>
              </a:rPr>
              <a:t>Budget</a:t>
            </a:r>
            <a:r>
              <a:rPr lang="en-US" sz="1400" smtClean="0"/>
              <a:t> </a:t>
            </a:r>
            <a:br>
              <a:rPr lang="en-US" sz="1400" smtClean="0"/>
            </a:br>
            <a:r>
              <a:rPr lang="en-US" sz="1400" smtClean="0">
                <a:latin typeface="Century Gothic" pitchFamily="34" charset="0"/>
              </a:rPr>
              <a:t>(Itemization of expenses in the implementation and operation of the proposed plan, and detail of materials, facilities, equipment and personnel)</a:t>
            </a:r>
            <a:endParaRPr lang="en-US" sz="1400" smtClean="0"/>
          </a:p>
          <a:p>
            <a:pPr lvl="1" eaLnBrk="1" hangingPunct="1">
              <a:lnSpc>
                <a:spcPct val="90000"/>
              </a:lnSpc>
            </a:pPr>
            <a:r>
              <a:rPr lang="en-US" sz="1400" b="1" u="sng" smtClean="0">
                <a:latin typeface="Century Gothic" pitchFamily="34" charset="0"/>
              </a:rPr>
              <a:t>Appendices</a:t>
            </a:r>
            <a:endParaRPr lang="en-US" sz="1400" smtClean="0"/>
          </a:p>
        </p:txBody>
      </p:sp>
      <p:sp>
        <p:nvSpPr>
          <p:cNvPr id="88068" name="Rectangle 4"/>
          <p:cNvSpPr>
            <a:spLocks noChangeArrowheads="1"/>
          </p:cNvSpPr>
          <p:nvPr/>
        </p:nvSpPr>
        <p:spPr bwMode="auto">
          <a:xfrm>
            <a:off x="6629400" y="1981200"/>
            <a:ext cx="2057400" cy="838200"/>
          </a:xfrm>
          <a:prstGeom prst="rect">
            <a:avLst/>
          </a:prstGeom>
          <a:solidFill>
            <a:schemeClr val="accent1"/>
          </a:solidFill>
          <a:ln w="9525">
            <a:solidFill>
              <a:schemeClr val="tx1"/>
            </a:solidFill>
            <a:miter lim="800000"/>
            <a:headEnd/>
            <a:tailEnd/>
          </a:ln>
          <a:effectLst/>
        </p:spPr>
        <p:txBody>
          <a:bodyPr wrap="none" anchor="ctr"/>
          <a:lstStyle/>
          <a:p>
            <a:pPr algn="ctr"/>
            <a:r>
              <a:rPr lang="en-US" sz="1600"/>
              <a:t>Use well known </a:t>
            </a:r>
          </a:p>
          <a:p>
            <a:pPr algn="ctr"/>
            <a:r>
              <a:rPr lang="en-US" sz="1600"/>
              <a:t>relevant references, </a:t>
            </a:r>
          </a:p>
          <a:p>
            <a:pPr algn="ctr"/>
            <a:r>
              <a:rPr lang="en-US" sz="1600"/>
              <a:t>cite them</a:t>
            </a:r>
          </a:p>
        </p:txBody>
      </p:sp>
      <p:sp>
        <p:nvSpPr>
          <p:cNvPr id="88069" name="Line 5"/>
          <p:cNvSpPr>
            <a:spLocks noChangeShapeType="1"/>
          </p:cNvSpPr>
          <p:nvPr/>
        </p:nvSpPr>
        <p:spPr bwMode="auto">
          <a:xfrm flipH="1">
            <a:off x="4953000" y="2362200"/>
            <a:ext cx="1676400" cy="1828800"/>
          </a:xfrm>
          <a:prstGeom prst="line">
            <a:avLst/>
          </a:prstGeom>
          <a:noFill/>
          <a:ln w="9525">
            <a:solidFill>
              <a:schemeClr val="tx1"/>
            </a:solidFill>
            <a:round/>
            <a:headEnd/>
            <a:tailEnd type="triangle" w="med" len="med"/>
          </a:ln>
          <a:effectLst/>
        </p:spPr>
        <p:txBody>
          <a:bodyPr/>
          <a:lstStyle/>
          <a:p>
            <a:endParaRPr lang="en-US"/>
          </a:p>
        </p:txBody>
      </p:sp>
      <p:sp>
        <p:nvSpPr>
          <p:cNvPr id="88070" name="Rectangle 6"/>
          <p:cNvSpPr>
            <a:spLocks noChangeArrowheads="1"/>
          </p:cNvSpPr>
          <p:nvPr/>
        </p:nvSpPr>
        <p:spPr bwMode="auto">
          <a:xfrm>
            <a:off x="6781800" y="3657600"/>
            <a:ext cx="17526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1600"/>
              <a:t>Your BIO!!</a:t>
            </a:r>
          </a:p>
        </p:txBody>
      </p:sp>
      <p:sp>
        <p:nvSpPr>
          <p:cNvPr id="88071" name="Line 7"/>
          <p:cNvSpPr>
            <a:spLocks noChangeShapeType="1"/>
          </p:cNvSpPr>
          <p:nvPr/>
        </p:nvSpPr>
        <p:spPr bwMode="auto">
          <a:xfrm flipH="1">
            <a:off x="5638800" y="4038600"/>
            <a:ext cx="1143000" cy="381000"/>
          </a:xfrm>
          <a:prstGeom prst="line">
            <a:avLst/>
          </a:prstGeom>
          <a:noFill/>
          <a:ln w="9525">
            <a:solidFill>
              <a:schemeClr val="tx1"/>
            </a:solidFill>
            <a:round/>
            <a:headEnd/>
            <a:tailEnd type="triangle" w="med" len="med"/>
          </a:ln>
          <a:effectLst/>
        </p:spPr>
        <p:txBody>
          <a:bodyPr/>
          <a:lstStyle/>
          <a:p>
            <a:endParaRPr lang="en-US"/>
          </a:p>
        </p:txBody>
      </p:sp>
      <p:sp>
        <p:nvSpPr>
          <p:cNvPr id="88072" name="Rectangle 8"/>
          <p:cNvSpPr>
            <a:spLocks noChangeArrowheads="1"/>
          </p:cNvSpPr>
          <p:nvPr/>
        </p:nvSpPr>
        <p:spPr bwMode="auto">
          <a:xfrm>
            <a:off x="6705600" y="5638800"/>
            <a:ext cx="17526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1600"/>
              <a:t>What interferes </a:t>
            </a:r>
          </a:p>
          <a:p>
            <a:pPr algn="ctr"/>
            <a:r>
              <a:rPr lang="en-US" sz="1600"/>
              <a:t>with the flow </a:t>
            </a:r>
          </a:p>
        </p:txBody>
      </p:sp>
      <p:sp>
        <p:nvSpPr>
          <p:cNvPr id="88073" name="Line 9"/>
          <p:cNvSpPr>
            <a:spLocks noChangeShapeType="1"/>
          </p:cNvSpPr>
          <p:nvPr/>
        </p:nvSpPr>
        <p:spPr bwMode="auto">
          <a:xfrm flipH="1" flipV="1">
            <a:off x="3352800" y="5562600"/>
            <a:ext cx="3352800" cy="4572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normAutofit fontScale="90000"/>
          </a:bodyPr>
          <a:lstStyle/>
          <a:p>
            <a:pPr eaLnBrk="1" fontAlgn="auto" hangingPunct="1">
              <a:spcAft>
                <a:spcPts val="0"/>
              </a:spcAft>
              <a:defRPr/>
            </a:pPr>
            <a:r>
              <a:rPr lang="en-US">
                <a:solidFill>
                  <a:schemeClr val="tx2">
                    <a:satMod val="130000"/>
                  </a:schemeClr>
                </a:solidFill>
              </a:rPr>
              <a:t>Analysis of the Situation Requiring a Proposal</a:t>
            </a:r>
          </a:p>
        </p:txBody>
      </p:sp>
      <p:sp>
        <p:nvSpPr>
          <p:cNvPr id="22531" name="Rectangle 3"/>
          <p:cNvSpPr>
            <a:spLocks noGrp="1" noChangeArrowheads="1"/>
          </p:cNvSpPr>
          <p:nvPr>
            <p:ph idx="1"/>
          </p:nvPr>
        </p:nvSpPr>
        <p:spPr/>
        <p:txBody>
          <a:bodyPr/>
          <a:lstStyle/>
          <a:p>
            <a:pPr eaLnBrk="1" hangingPunct="1"/>
            <a:r>
              <a:rPr lang="en-US" sz="2400" smtClean="0">
                <a:latin typeface="Century Gothic" pitchFamily="34" charset="0"/>
              </a:rPr>
              <a:t>What is the subject of the proposal?  </a:t>
            </a:r>
            <a:endParaRPr lang="en-US" sz="2400" smtClean="0"/>
          </a:p>
          <a:p>
            <a:pPr eaLnBrk="1" hangingPunct="1"/>
            <a:r>
              <a:rPr lang="en-US" sz="2400" smtClean="0">
                <a:latin typeface="Century Gothic" pitchFamily="34" charset="0"/>
              </a:rPr>
              <a:t>For whom is the proposal intended?</a:t>
            </a:r>
            <a:endParaRPr lang="en-US" sz="2400" smtClean="0"/>
          </a:p>
          <a:p>
            <a:pPr eaLnBrk="1" hangingPunct="1"/>
            <a:r>
              <a:rPr lang="en-US" sz="2400" smtClean="0">
                <a:latin typeface="Century Gothic" pitchFamily="34" charset="0"/>
              </a:rPr>
              <a:t>How do you intend the proposal to be used?</a:t>
            </a:r>
            <a:endParaRPr lang="en-US" sz="2400" smtClean="0"/>
          </a:p>
          <a:p>
            <a:pPr eaLnBrk="1" hangingPunct="1"/>
            <a:r>
              <a:rPr lang="en-US" sz="2400" smtClean="0">
                <a:latin typeface="Century Gothic" pitchFamily="34" charset="0"/>
              </a:rPr>
              <a:t>What is the deadline date for submission of the proposal and for  tentative implementation of the proposed solution?</a:t>
            </a:r>
            <a:endParaRPr lang="en-US" sz="2400" smtClean="0"/>
          </a:p>
          <a:p>
            <a:pPr eaLnBrk="1" hangingPunct="1"/>
            <a:r>
              <a:rPr lang="en-US" sz="2400" smtClean="0">
                <a:latin typeface="Century Gothic" pitchFamily="34" charset="0"/>
              </a:rPr>
              <a:t>Have you reviewed the literature that would provide supports for your proposal?  (Include a literature review.)</a:t>
            </a:r>
            <a:endParaRPr lang="en-US"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The title</a:t>
            </a:r>
          </a:p>
        </p:txBody>
      </p:sp>
      <p:sp>
        <p:nvSpPr>
          <p:cNvPr id="23555" name="Rectangle 3"/>
          <p:cNvSpPr>
            <a:spLocks noGrp="1" noChangeArrowheads="1"/>
          </p:cNvSpPr>
          <p:nvPr>
            <p:ph idx="1"/>
          </p:nvPr>
        </p:nvSpPr>
        <p:spPr/>
        <p:txBody>
          <a:bodyPr/>
          <a:lstStyle/>
          <a:p>
            <a:pPr eaLnBrk="1" hangingPunct="1"/>
            <a:r>
              <a:rPr lang="en-US" smtClean="0">
                <a:latin typeface="Comic Sans MS" pitchFamily="66" charset="0"/>
              </a:rPr>
              <a:t>Choose a title that conveys information about your project.</a:t>
            </a:r>
          </a:p>
          <a:p>
            <a:pPr eaLnBrk="1" hangingPunct="1"/>
            <a:r>
              <a:rPr lang="en-US" smtClean="0">
                <a:latin typeface="Comic Sans MS" pitchFamily="66" charset="0"/>
              </a:rPr>
              <a:t>Avoid acronyms that have negative connotations. </a:t>
            </a:r>
          </a:p>
          <a:p>
            <a:pPr marL="742950" lvl="1" indent="-285750" eaLnBrk="1" hangingPunct="1"/>
            <a:r>
              <a:rPr lang="en-US" smtClean="0">
                <a:latin typeface="Comic Sans MS" pitchFamily="66" charset="0"/>
              </a:rPr>
              <a:t>Ex: Qwiki</a:t>
            </a:r>
          </a:p>
          <a:p>
            <a:pPr eaLnBrk="1" hangingPunct="1"/>
            <a:r>
              <a:rPr lang="en-US" smtClean="0">
                <a:latin typeface="Comic Sans MS" pitchFamily="66" charset="0"/>
              </a:rPr>
              <a:t>Make it Brief</a:t>
            </a:r>
          </a:p>
          <a:p>
            <a:pPr marL="742950" lvl="1" indent="-285750" eaLnBrk="1" hangingPunct="1"/>
            <a:r>
              <a:rPr lang="en-US" sz="1400" smtClean="0">
                <a:hlinkClick r:id="rId3"/>
              </a:rPr>
              <a:t>http://www.amazon.com/Fleeced-Terrorist-Do-Nothing-Washington-Governments/dp/0061547751</a:t>
            </a:r>
            <a:endParaRPr lang="en-US" sz="1400" smtClean="0"/>
          </a:p>
          <a:p>
            <a:pPr marL="742950" lvl="1" indent="-285750" eaLnBrk="1" hangingPunct="1">
              <a:buFont typeface="Verdana" pitchFamily="34" charset="0"/>
              <a:buNone/>
            </a:pPr>
            <a:endParaRPr lang="en-US" sz="1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normAutofit fontScale="90000"/>
          </a:bodyPr>
          <a:lstStyle/>
          <a:p>
            <a:pPr eaLnBrk="1" fontAlgn="auto" hangingPunct="1">
              <a:spcAft>
                <a:spcPts val="0"/>
              </a:spcAft>
              <a:defRPr/>
            </a:pPr>
            <a:r>
              <a:rPr lang="en-US">
                <a:solidFill>
                  <a:schemeClr val="tx2">
                    <a:satMod val="130000"/>
                  </a:schemeClr>
                </a:solidFill>
              </a:rPr>
              <a:t>Abstract or Summary of the Proposal</a:t>
            </a:r>
          </a:p>
        </p:txBody>
      </p:sp>
      <p:sp>
        <p:nvSpPr>
          <p:cNvPr id="24579" name="Rectangle 3"/>
          <p:cNvSpPr>
            <a:spLocks noGrp="1" noChangeArrowheads="1"/>
          </p:cNvSpPr>
          <p:nvPr>
            <p:ph idx="1"/>
          </p:nvPr>
        </p:nvSpPr>
        <p:spPr/>
        <p:txBody>
          <a:bodyPr/>
          <a:lstStyle/>
          <a:p>
            <a:pPr eaLnBrk="1" hangingPunct="1"/>
            <a:r>
              <a:rPr lang="en-US" sz="2800" smtClean="0">
                <a:latin typeface="Century Gothic" pitchFamily="34" charset="0"/>
              </a:rPr>
              <a:t>A condensed version of the longer work, and it summarizes and highlights the major points of the report.</a:t>
            </a:r>
          </a:p>
          <a:p>
            <a:pPr eaLnBrk="1" hangingPunct="1"/>
            <a:r>
              <a:rPr lang="en-US" sz="2800" smtClean="0">
                <a:latin typeface="Century Gothic" pitchFamily="34" charset="0"/>
              </a:rPr>
              <a:t>It included: the subject, scope, purpose, methods, and (in the case of previous work) obtained results of the study, as well as any recommendations and conclusions made.</a:t>
            </a:r>
            <a:endParaRPr lang="en-US"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Types of abstracts</a:t>
            </a:r>
          </a:p>
        </p:txBody>
      </p:sp>
      <p:sp>
        <p:nvSpPr>
          <p:cNvPr id="25603" name="Rectangle 3"/>
          <p:cNvSpPr>
            <a:spLocks noGrp="1" noChangeArrowheads="1"/>
          </p:cNvSpPr>
          <p:nvPr>
            <p:ph idx="1"/>
          </p:nvPr>
        </p:nvSpPr>
        <p:spPr/>
        <p:txBody>
          <a:bodyPr/>
          <a:lstStyle/>
          <a:p>
            <a:pPr eaLnBrk="1" hangingPunct="1">
              <a:lnSpc>
                <a:spcPct val="90000"/>
              </a:lnSpc>
            </a:pPr>
            <a:r>
              <a:rPr lang="en-US" sz="2400" b="1" smtClean="0"/>
              <a:t>Descriptive Abstracts</a:t>
            </a:r>
            <a:endParaRPr lang="en-US" sz="2400" smtClean="0"/>
          </a:p>
          <a:p>
            <a:pPr lvl="1" eaLnBrk="1" hangingPunct="1">
              <a:lnSpc>
                <a:spcPct val="90000"/>
              </a:lnSpc>
            </a:pPr>
            <a:r>
              <a:rPr lang="en-US" sz="2000" smtClean="0"/>
              <a:t>tell readers what information the document contains.</a:t>
            </a:r>
          </a:p>
          <a:p>
            <a:pPr lvl="1" eaLnBrk="1" hangingPunct="1">
              <a:lnSpc>
                <a:spcPct val="90000"/>
              </a:lnSpc>
            </a:pPr>
            <a:r>
              <a:rPr lang="en-US" sz="2000" smtClean="0"/>
              <a:t>include the purpose, methods, and scope of the document.</a:t>
            </a:r>
          </a:p>
          <a:p>
            <a:pPr lvl="1" eaLnBrk="1" hangingPunct="1">
              <a:lnSpc>
                <a:spcPct val="90000"/>
              </a:lnSpc>
            </a:pPr>
            <a:r>
              <a:rPr lang="en-US" sz="2000" smtClean="0"/>
              <a:t>do </a:t>
            </a:r>
            <a:r>
              <a:rPr lang="en-US" sz="2000" b="1" smtClean="0"/>
              <a:t>not</a:t>
            </a:r>
            <a:r>
              <a:rPr lang="en-US" sz="2000" smtClean="0"/>
              <a:t> provide results, conclusions, or recommendations.</a:t>
            </a:r>
          </a:p>
          <a:p>
            <a:pPr lvl="1" eaLnBrk="1" hangingPunct="1">
              <a:lnSpc>
                <a:spcPct val="90000"/>
              </a:lnSpc>
            </a:pPr>
            <a:r>
              <a:rPr lang="en-US" sz="2000" smtClean="0"/>
              <a:t>are always very short, usually under 100 words.</a:t>
            </a:r>
          </a:p>
          <a:p>
            <a:pPr lvl="1" eaLnBrk="1" hangingPunct="1">
              <a:lnSpc>
                <a:spcPct val="90000"/>
              </a:lnSpc>
            </a:pPr>
            <a:r>
              <a:rPr lang="en-US" sz="2000" smtClean="0"/>
              <a:t>introduce the subject to readers, who must then read the report, article, or paper to find out the author's results, conclusions, or recommendations.</a:t>
            </a:r>
          </a:p>
          <a:p>
            <a:pPr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Informative Abstracts </a:t>
            </a:r>
          </a:p>
        </p:txBody>
      </p:sp>
      <p:sp>
        <p:nvSpPr>
          <p:cNvPr id="26627" name="Rectangle 3"/>
          <p:cNvSpPr>
            <a:spLocks noGrp="1" noChangeArrowheads="1"/>
          </p:cNvSpPr>
          <p:nvPr>
            <p:ph idx="1"/>
          </p:nvPr>
        </p:nvSpPr>
        <p:spPr/>
        <p:txBody>
          <a:bodyPr/>
          <a:lstStyle/>
          <a:p>
            <a:pPr eaLnBrk="1" hangingPunct="1">
              <a:lnSpc>
                <a:spcPct val="90000"/>
              </a:lnSpc>
            </a:pPr>
            <a:r>
              <a:rPr lang="en-US" sz="2000" smtClean="0"/>
              <a:t>communicate specific information from the report, article, or paper.</a:t>
            </a:r>
          </a:p>
          <a:p>
            <a:pPr eaLnBrk="1" hangingPunct="1">
              <a:lnSpc>
                <a:spcPct val="90000"/>
              </a:lnSpc>
            </a:pPr>
            <a:r>
              <a:rPr lang="en-US" sz="2000" smtClean="0"/>
              <a:t>include the purpose, methods, and scope of the report, article, or paper.</a:t>
            </a:r>
          </a:p>
          <a:p>
            <a:pPr eaLnBrk="1" hangingPunct="1">
              <a:lnSpc>
                <a:spcPct val="90000"/>
              </a:lnSpc>
            </a:pPr>
            <a:r>
              <a:rPr lang="en-US" sz="2000" smtClean="0"/>
              <a:t>provide the report, article, or paper's results, conclusions, and recommendations.</a:t>
            </a:r>
          </a:p>
          <a:p>
            <a:pPr eaLnBrk="1" hangingPunct="1">
              <a:lnSpc>
                <a:spcPct val="90000"/>
              </a:lnSpc>
            </a:pPr>
            <a:r>
              <a:rPr lang="en-US" sz="2000" smtClean="0"/>
              <a:t>are short -- from a paragraph to a page or two, depending upon the length of the original work being abstracted. Usually informative abstracts are 10% or less of the length of the original piece.</a:t>
            </a:r>
          </a:p>
          <a:p>
            <a:pPr eaLnBrk="1" hangingPunct="1">
              <a:lnSpc>
                <a:spcPct val="90000"/>
              </a:lnSpc>
            </a:pPr>
            <a:r>
              <a:rPr lang="en-US" sz="2000" smtClean="0"/>
              <a:t>allow readers to decide whether they want to read the report, article, or paper.</a:t>
            </a:r>
          </a:p>
          <a:p>
            <a:pPr eaLnBrk="1" hangingPunct="1">
              <a:lnSpc>
                <a:spcPct val="90000"/>
              </a:lnSpc>
            </a:pPr>
            <a:endParaRPr lang="en-US" sz="20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Problem Statement</a:t>
            </a:r>
          </a:p>
        </p:txBody>
      </p:sp>
      <p:sp>
        <p:nvSpPr>
          <p:cNvPr id="27651" name="Rectangle 3"/>
          <p:cNvSpPr>
            <a:spLocks noGrp="1" noChangeArrowheads="1"/>
          </p:cNvSpPr>
          <p:nvPr>
            <p:ph idx="1"/>
          </p:nvPr>
        </p:nvSpPr>
        <p:spPr/>
        <p:txBody>
          <a:bodyPr/>
          <a:lstStyle/>
          <a:p>
            <a:pPr eaLnBrk="1" hangingPunct="1">
              <a:lnSpc>
                <a:spcPct val="90000"/>
              </a:lnSpc>
            </a:pPr>
            <a:r>
              <a:rPr lang="en-US" smtClean="0">
                <a:latin typeface="Comic Sans MS" pitchFamily="66" charset="0"/>
              </a:rPr>
              <a:t>Provide a clear objective statement of the problem. </a:t>
            </a:r>
          </a:p>
          <a:p>
            <a:pPr eaLnBrk="1" hangingPunct="1">
              <a:lnSpc>
                <a:spcPct val="90000"/>
              </a:lnSpc>
            </a:pPr>
            <a:r>
              <a:rPr lang="en-US" smtClean="0">
                <a:latin typeface="Comic Sans MS" pitchFamily="66" charset="0"/>
              </a:rPr>
              <a:t>Describe the factors that have contributed to the problem.</a:t>
            </a:r>
          </a:p>
          <a:p>
            <a:pPr eaLnBrk="1" hangingPunct="1">
              <a:lnSpc>
                <a:spcPct val="90000"/>
              </a:lnSpc>
            </a:pPr>
            <a:r>
              <a:rPr lang="en-US" smtClean="0">
                <a:latin typeface="Comic Sans MS" pitchFamily="66" charset="0"/>
              </a:rPr>
              <a:t>Describe what has and has not worked in the past.</a:t>
            </a:r>
          </a:p>
          <a:p>
            <a:pPr eaLnBrk="1" hangingPunct="1">
              <a:lnSpc>
                <a:spcPct val="90000"/>
              </a:lnSpc>
            </a:pPr>
            <a:r>
              <a:rPr lang="en-US" smtClean="0">
                <a:latin typeface="Comic Sans MS" pitchFamily="66" charset="0"/>
              </a:rPr>
              <a:t>Indicate what needs to be done (by you) now.</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Purpose</a:t>
            </a:r>
          </a:p>
        </p:txBody>
      </p:sp>
      <p:sp>
        <p:nvSpPr>
          <p:cNvPr id="13315" name="Rectangle 3"/>
          <p:cNvSpPr>
            <a:spLocks noGrp="1" noChangeArrowheads="1"/>
          </p:cNvSpPr>
          <p:nvPr>
            <p:ph idx="1"/>
          </p:nvPr>
        </p:nvSpPr>
        <p:spPr/>
        <p:txBody>
          <a:bodyPr/>
          <a:lstStyle/>
          <a:p>
            <a:pPr eaLnBrk="1" hangingPunct="1">
              <a:lnSpc>
                <a:spcPct val="90000"/>
              </a:lnSpc>
            </a:pPr>
            <a:r>
              <a:rPr lang="en-US" smtClean="0"/>
              <a:t>The general purpose of any proposal is to persuade the readers to do something</a:t>
            </a:r>
          </a:p>
          <a:p>
            <a:pPr lvl="1" eaLnBrk="1" hangingPunct="1">
              <a:lnSpc>
                <a:spcPct val="90000"/>
              </a:lnSpc>
            </a:pPr>
            <a:r>
              <a:rPr lang="en-US" smtClean="0"/>
              <a:t>persuade a potential customer to purchase goods and/or services </a:t>
            </a:r>
          </a:p>
          <a:p>
            <a:pPr lvl="1" eaLnBrk="1" hangingPunct="1">
              <a:lnSpc>
                <a:spcPct val="90000"/>
              </a:lnSpc>
            </a:pPr>
            <a:r>
              <a:rPr lang="en-US" smtClean="0"/>
              <a:t>persuade your employer to fund a project </a:t>
            </a:r>
          </a:p>
          <a:p>
            <a:pPr lvl="1" eaLnBrk="1" hangingPunct="1">
              <a:lnSpc>
                <a:spcPct val="90000"/>
              </a:lnSpc>
            </a:pPr>
            <a:r>
              <a:rPr lang="en-US" smtClean="0"/>
              <a:t>implement a program that you would like to launch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a:xfrm>
            <a:off x="1066800" y="762000"/>
            <a:ext cx="7620000" cy="1143000"/>
          </a:xfrm>
        </p:spPr>
        <p:txBody>
          <a:bodyPr>
            <a:normAutofit fontScale="90000"/>
          </a:bodyPr>
          <a:lstStyle/>
          <a:p>
            <a:pPr eaLnBrk="1" fontAlgn="auto" hangingPunct="1">
              <a:spcAft>
                <a:spcPts val="0"/>
              </a:spcAft>
              <a:defRPr/>
            </a:pPr>
            <a:r>
              <a:rPr lang="en-US" dirty="0">
                <a:solidFill>
                  <a:schemeClr val="tx2">
                    <a:satMod val="130000"/>
                  </a:schemeClr>
                </a:solidFill>
                <a:latin typeface="Comic Sans MS" pitchFamily="66" charset="0"/>
              </a:rPr>
              <a:t>The rationale and significance</a:t>
            </a:r>
          </a:p>
        </p:txBody>
      </p:sp>
      <p:sp>
        <p:nvSpPr>
          <p:cNvPr id="28675" name="Rectangle 3"/>
          <p:cNvSpPr>
            <a:spLocks noGrp="1" noChangeArrowheads="1"/>
          </p:cNvSpPr>
          <p:nvPr>
            <p:ph type="body" sz="half" idx="1"/>
          </p:nvPr>
        </p:nvSpPr>
        <p:spPr>
          <a:xfrm>
            <a:off x="1143000" y="2362200"/>
            <a:ext cx="4038600" cy="3611563"/>
          </a:xfrm>
        </p:spPr>
        <p:txBody>
          <a:bodyPr/>
          <a:lstStyle/>
          <a:p>
            <a:pPr eaLnBrk="1" hangingPunct="1">
              <a:buFont typeface="Wingdings" pitchFamily="2" charset="2"/>
              <a:buNone/>
            </a:pPr>
            <a:r>
              <a:rPr lang="en-US" sz="2400" smtClean="0">
                <a:latin typeface="Comic Sans MS" pitchFamily="66" charset="0"/>
              </a:rPr>
              <a:t>Never assume the</a:t>
            </a:r>
          </a:p>
          <a:p>
            <a:pPr eaLnBrk="1" hangingPunct="1">
              <a:buFont typeface="Wingdings" pitchFamily="2" charset="2"/>
              <a:buNone/>
            </a:pPr>
            <a:r>
              <a:rPr lang="en-US" sz="2400" smtClean="0">
                <a:latin typeface="Comic Sans MS" pitchFamily="66" charset="0"/>
              </a:rPr>
              <a:t>proposal reviewer</a:t>
            </a:r>
          </a:p>
          <a:p>
            <a:pPr eaLnBrk="1" hangingPunct="1">
              <a:buFont typeface="Wingdings" pitchFamily="2" charset="2"/>
              <a:buNone/>
            </a:pPr>
            <a:r>
              <a:rPr lang="en-US" sz="2400" smtClean="0">
                <a:latin typeface="Comic Sans MS" pitchFamily="66" charset="0"/>
              </a:rPr>
              <a:t>knows what you know.</a:t>
            </a:r>
          </a:p>
          <a:p>
            <a:pPr eaLnBrk="1" hangingPunct="1">
              <a:buFont typeface="Wingdings" pitchFamily="2" charset="2"/>
              <a:buNone/>
            </a:pPr>
            <a:endParaRPr lang="en-US" sz="2400" smtClean="0">
              <a:latin typeface="Comic Sans MS" pitchFamily="66" charset="0"/>
            </a:endParaRPr>
          </a:p>
          <a:p>
            <a:pPr eaLnBrk="1" hangingPunct="1">
              <a:buFont typeface="Wingdings" pitchFamily="2" charset="2"/>
              <a:buNone/>
            </a:pPr>
            <a:r>
              <a:rPr lang="en-US" sz="2400" smtClean="0">
                <a:latin typeface="Comic Sans MS" pitchFamily="66" charset="0"/>
              </a:rPr>
              <a:t>Convince the reviewer</a:t>
            </a:r>
          </a:p>
          <a:p>
            <a:pPr eaLnBrk="1" hangingPunct="1">
              <a:buFont typeface="Wingdings" pitchFamily="2" charset="2"/>
              <a:buNone/>
            </a:pPr>
            <a:r>
              <a:rPr lang="en-US" sz="2400" smtClean="0">
                <a:latin typeface="Comic Sans MS" pitchFamily="66" charset="0"/>
              </a:rPr>
              <a:t>that the problem is</a:t>
            </a:r>
          </a:p>
          <a:p>
            <a:pPr eaLnBrk="1" hangingPunct="1">
              <a:buFont typeface="Wingdings" pitchFamily="2" charset="2"/>
              <a:buNone/>
            </a:pPr>
            <a:r>
              <a:rPr lang="en-US" sz="2400" smtClean="0">
                <a:latin typeface="Comic Sans MS" pitchFamily="66" charset="0"/>
              </a:rPr>
              <a:t>IMPORTANT!</a:t>
            </a:r>
          </a:p>
        </p:txBody>
      </p:sp>
      <p:pic>
        <p:nvPicPr>
          <p:cNvPr id="28676" name="Picture 4" descr="j0140697[1]"/>
          <p:cNvPicPr>
            <a:picLocks noGrp="1" noChangeAspect="1" noChangeArrowheads="1"/>
          </p:cNvPicPr>
          <p:nvPr>
            <p:ph sz="half" idx="2"/>
          </p:nvPr>
        </p:nvPicPr>
        <p:blipFill>
          <a:blip r:embed="rId3" cstate="print"/>
          <a:srcRect/>
          <a:stretch>
            <a:fillRect/>
          </a:stretch>
        </p:blipFill>
        <p:spPr>
          <a:xfrm>
            <a:off x="5143500" y="2738438"/>
            <a:ext cx="2570163" cy="2546350"/>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p:cNvSpPr>
            <a:spLocks noGrp="1" noChangeArrowheads="1"/>
          </p:cNvSpPr>
          <p:nvPr>
            <p:ph type="title"/>
          </p:nvPr>
        </p:nvSpPr>
        <p:spPr>
          <a:xfrm>
            <a:off x="990600" y="762000"/>
            <a:ext cx="76962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Persuasive rationales</a:t>
            </a:r>
          </a:p>
        </p:txBody>
      </p:sp>
      <p:pic>
        <p:nvPicPr>
          <p:cNvPr id="29699" name="Picture 4" descr="j0198613[1]"/>
          <p:cNvPicPr>
            <a:picLocks noGrp="1" noChangeAspect="1" noChangeArrowheads="1"/>
          </p:cNvPicPr>
          <p:nvPr>
            <p:ph sz="half" idx="1"/>
          </p:nvPr>
        </p:nvPicPr>
        <p:blipFill>
          <a:blip r:embed="rId3" cstate="print"/>
          <a:srcRect/>
          <a:stretch>
            <a:fillRect/>
          </a:stretch>
        </p:blipFill>
        <p:spPr>
          <a:xfrm>
            <a:off x="1265238" y="2738438"/>
            <a:ext cx="2952750" cy="2282825"/>
          </a:xfrm>
        </p:spPr>
      </p:pic>
      <p:sp>
        <p:nvSpPr>
          <p:cNvPr id="29700" name="Rectangle 3"/>
          <p:cNvSpPr>
            <a:spLocks noGrp="1" noChangeArrowheads="1"/>
          </p:cNvSpPr>
          <p:nvPr>
            <p:ph type="body" sz="half" idx="2"/>
          </p:nvPr>
        </p:nvSpPr>
        <p:spPr>
          <a:xfrm>
            <a:off x="4756150" y="2362200"/>
            <a:ext cx="3775075" cy="3724275"/>
          </a:xfrm>
        </p:spPr>
        <p:txBody>
          <a:bodyPr/>
          <a:lstStyle/>
          <a:p>
            <a:pPr eaLnBrk="1" hangingPunct="1">
              <a:lnSpc>
                <a:spcPct val="90000"/>
              </a:lnSpc>
              <a:buFont typeface="Wingdings" pitchFamily="2" charset="2"/>
              <a:buNone/>
            </a:pPr>
            <a:r>
              <a:rPr lang="en-US" sz="1800" smtClean="0">
                <a:latin typeface="Comic Sans MS" pitchFamily="66" charset="0"/>
              </a:rPr>
              <a:t>Describe how the project will…</a:t>
            </a:r>
          </a:p>
          <a:p>
            <a:pPr eaLnBrk="1" hangingPunct="1">
              <a:lnSpc>
                <a:spcPct val="90000"/>
              </a:lnSpc>
              <a:buFont typeface="Wingdings" pitchFamily="2" charset="2"/>
              <a:buNone/>
            </a:pPr>
            <a:endParaRPr lang="en-US" sz="1800" smtClean="0">
              <a:latin typeface="Comic Sans MS" pitchFamily="66" charset="0"/>
            </a:endParaRPr>
          </a:p>
          <a:p>
            <a:pPr eaLnBrk="1" hangingPunct="1">
              <a:lnSpc>
                <a:spcPct val="90000"/>
              </a:lnSpc>
            </a:pPr>
            <a:r>
              <a:rPr lang="en-US" sz="1800" smtClean="0">
                <a:latin typeface="Comic Sans MS" pitchFamily="66" charset="0"/>
              </a:rPr>
              <a:t>Resolve an important question</a:t>
            </a:r>
          </a:p>
          <a:p>
            <a:pPr eaLnBrk="1" hangingPunct="1">
              <a:lnSpc>
                <a:spcPct val="90000"/>
              </a:lnSpc>
            </a:pPr>
            <a:r>
              <a:rPr lang="en-US" sz="1800" smtClean="0">
                <a:latin typeface="Comic Sans MS" pitchFamily="66" charset="0"/>
              </a:rPr>
              <a:t>Develop better models </a:t>
            </a:r>
          </a:p>
          <a:p>
            <a:pPr eaLnBrk="1" hangingPunct="1">
              <a:lnSpc>
                <a:spcPct val="90000"/>
              </a:lnSpc>
            </a:pPr>
            <a:r>
              <a:rPr lang="en-US" sz="1800" smtClean="0">
                <a:latin typeface="Comic Sans MS" pitchFamily="66" charset="0"/>
              </a:rPr>
              <a:t>Influence public policy</a:t>
            </a:r>
          </a:p>
          <a:p>
            <a:pPr eaLnBrk="1" hangingPunct="1">
              <a:lnSpc>
                <a:spcPct val="90000"/>
              </a:lnSpc>
            </a:pPr>
            <a:r>
              <a:rPr lang="en-US" sz="1800" smtClean="0">
                <a:latin typeface="Comic Sans MS" pitchFamily="66" charset="0"/>
              </a:rPr>
              <a:t>Improve a process</a:t>
            </a:r>
          </a:p>
          <a:p>
            <a:pPr eaLnBrk="1" hangingPunct="1">
              <a:lnSpc>
                <a:spcPct val="90000"/>
              </a:lnSpc>
            </a:pPr>
            <a:r>
              <a:rPr lang="en-US" sz="1800" smtClean="0">
                <a:latin typeface="Comic Sans MS" pitchFamily="66" charset="0"/>
              </a:rPr>
              <a:t>Improve the way people do their jobs in a particular field</a:t>
            </a:r>
          </a:p>
          <a:p>
            <a:pPr eaLnBrk="1" hangingPunct="1">
              <a:lnSpc>
                <a:spcPct val="90000"/>
              </a:lnSpc>
            </a:pPr>
            <a:r>
              <a:rPr lang="en-US" sz="1800" smtClean="0">
                <a:latin typeface="Comic Sans MS" pitchFamily="66" charset="0"/>
              </a:rPr>
              <a:t>Improve the way people live</a:t>
            </a:r>
          </a:p>
          <a:p>
            <a:pPr eaLnBrk="1" hangingPunct="1">
              <a:lnSpc>
                <a:spcPct val="90000"/>
              </a:lnSpc>
              <a:buFont typeface="Wingdings" pitchFamily="2" charset="2"/>
              <a:buNone/>
            </a:pPr>
            <a:endParaRPr lang="en-US" sz="1800" smtClean="0">
              <a:latin typeface="Comic Sans MS" pitchFamily="66"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a:xfrm>
            <a:off x="1066800" y="762000"/>
            <a:ext cx="76200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Literature review</a:t>
            </a:r>
          </a:p>
        </p:txBody>
      </p:sp>
      <p:sp>
        <p:nvSpPr>
          <p:cNvPr id="30723" name="Rectangle 3"/>
          <p:cNvSpPr>
            <a:spLocks noGrp="1" noChangeArrowheads="1"/>
          </p:cNvSpPr>
          <p:nvPr>
            <p:ph type="body" sz="half" idx="1"/>
          </p:nvPr>
        </p:nvSpPr>
        <p:spPr>
          <a:xfrm>
            <a:off x="914400" y="2362200"/>
            <a:ext cx="4038600" cy="3687763"/>
          </a:xfrm>
        </p:spPr>
        <p:txBody>
          <a:bodyPr/>
          <a:lstStyle/>
          <a:p>
            <a:pPr eaLnBrk="1" hangingPunct="1">
              <a:buFont typeface="Wingdings" pitchFamily="2" charset="2"/>
              <a:buNone/>
            </a:pPr>
            <a:r>
              <a:rPr lang="en-US" sz="2400" smtClean="0"/>
              <a:t>	</a:t>
            </a:r>
            <a:r>
              <a:rPr lang="en-US" sz="2400" smtClean="0">
                <a:latin typeface="Comic Sans MS" pitchFamily="66" charset="0"/>
              </a:rPr>
              <a:t>Display your awareness of the problem or need as well as the contributions that have been made by others—some of whom may be reviewers of your proposal!</a:t>
            </a:r>
          </a:p>
        </p:txBody>
      </p:sp>
      <p:pic>
        <p:nvPicPr>
          <p:cNvPr id="30724" name="Picture 4" descr="AN00790_[1]"/>
          <p:cNvPicPr>
            <a:picLocks noGrp="1" noChangeAspect="1" noChangeArrowheads="1"/>
          </p:cNvPicPr>
          <p:nvPr>
            <p:ph sz="half" idx="2"/>
          </p:nvPr>
        </p:nvPicPr>
        <p:blipFill>
          <a:blip r:embed="rId3" cstate="print"/>
          <a:srcRect/>
          <a:stretch>
            <a:fillRect/>
          </a:stretch>
        </p:blipFill>
        <p:spPr>
          <a:xfrm>
            <a:off x="5103813" y="2809875"/>
            <a:ext cx="3078162" cy="2827338"/>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a:xfrm>
            <a:off x="1143000" y="762000"/>
            <a:ext cx="7543800" cy="1143000"/>
          </a:xfrm>
        </p:spPr>
        <p:txBody>
          <a:bodyPr>
            <a:normAutofit fontScale="90000"/>
          </a:bodyPr>
          <a:lstStyle/>
          <a:p>
            <a:pPr eaLnBrk="1" fontAlgn="auto" hangingPunct="1">
              <a:spcAft>
                <a:spcPts val="0"/>
              </a:spcAft>
              <a:defRPr/>
            </a:pPr>
            <a:r>
              <a:rPr lang="en-US" dirty="0">
                <a:solidFill>
                  <a:schemeClr val="tx2">
                    <a:satMod val="130000"/>
                  </a:schemeClr>
                </a:solidFill>
                <a:latin typeface="Comic Sans MS" pitchFamily="66" charset="0"/>
              </a:rPr>
              <a:t>Show you understand the problem!</a:t>
            </a:r>
          </a:p>
        </p:txBody>
      </p:sp>
      <p:sp>
        <p:nvSpPr>
          <p:cNvPr id="31747" name="Rectangle 3"/>
          <p:cNvSpPr>
            <a:spLocks noGrp="1" noChangeArrowheads="1"/>
          </p:cNvSpPr>
          <p:nvPr>
            <p:ph type="body" sz="half" idx="2"/>
          </p:nvPr>
        </p:nvSpPr>
        <p:spPr>
          <a:xfrm>
            <a:off x="838200" y="2819400"/>
            <a:ext cx="4572000" cy="3267075"/>
          </a:xfrm>
        </p:spPr>
        <p:txBody>
          <a:bodyPr/>
          <a:lstStyle/>
          <a:p>
            <a:pPr eaLnBrk="1" hangingPunct="1">
              <a:lnSpc>
                <a:spcPct val="80000"/>
              </a:lnSpc>
            </a:pPr>
            <a:r>
              <a:rPr lang="en-US" sz="1800" smtClean="0">
                <a:latin typeface="Comic Sans MS" pitchFamily="66" charset="0"/>
              </a:rPr>
              <a:t>Use the adequate “Terms” and “Vocabulary” to Describe the Problem.</a:t>
            </a:r>
          </a:p>
          <a:p>
            <a:pPr eaLnBrk="1" hangingPunct="1">
              <a:lnSpc>
                <a:spcPct val="80000"/>
              </a:lnSpc>
              <a:buFont typeface="Wingdings" pitchFamily="2" charset="2"/>
              <a:buNone/>
            </a:pPr>
            <a:endParaRPr lang="en-US" sz="1800" smtClean="0">
              <a:latin typeface="Comic Sans MS" pitchFamily="66" charset="0"/>
            </a:endParaRPr>
          </a:p>
          <a:p>
            <a:pPr eaLnBrk="1" hangingPunct="1">
              <a:lnSpc>
                <a:spcPct val="80000"/>
              </a:lnSpc>
            </a:pPr>
            <a:r>
              <a:rPr lang="en-US" sz="1800" smtClean="0">
                <a:latin typeface="Comic Sans MS" pitchFamily="66" charset="0"/>
              </a:rPr>
              <a:t>Provide the most recent data and/or information about the problem.</a:t>
            </a:r>
          </a:p>
          <a:p>
            <a:pPr eaLnBrk="1" hangingPunct="1">
              <a:lnSpc>
                <a:spcPct val="80000"/>
              </a:lnSpc>
            </a:pPr>
            <a:endParaRPr lang="en-US" sz="1800" smtClean="0">
              <a:latin typeface="Comic Sans MS" pitchFamily="66" charset="0"/>
            </a:endParaRPr>
          </a:p>
          <a:p>
            <a:pPr eaLnBrk="1" hangingPunct="1">
              <a:lnSpc>
                <a:spcPct val="80000"/>
              </a:lnSpc>
            </a:pPr>
            <a:r>
              <a:rPr lang="en-US" sz="1800" smtClean="0">
                <a:latin typeface="Comic Sans MS" pitchFamily="66" charset="0"/>
              </a:rPr>
              <a:t>Describe the gaps and contradictions that currently exist.</a:t>
            </a:r>
          </a:p>
          <a:p>
            <a:pPr eaLnBrk="1" hangingPunct="1">
              <a:lnSpc>
                <a:spcPct val="80000"/>
              </a:lnSpc>
            </a:pPr>
            <a:endParaRPr lang="en-US" sz="1800" smtClean="0">
              <a:latin typeface="Comic Sans MS" pitchFamily="66" charset="0"/>
            </a:endParaRPr>
          </a:p>
          <a:p>
            <a:pPr eaLnBrk="1" hangingPunct="1">
              <a:lnSpc>
                <a:spcPct val="80000"/>
              </a:lnSpc>
            </a:pPr>
            <a:endParaRPr lang="en-US" sz="1800" smtClean="0"/>
          </a:p>
        </p:txBody>
      </p:sp>
      <p:pic>
        <p:nvPicPr>
          <p:cNvPr id="31748" name="Picture 4" descr="j0287626[1]"/>
          <p:cNvPicPr>
            <a:picLocks noChangeAspect="1" noChangeArrowheads="1"/>
          </p:cNvPicPr>
          <p:nvPr/>
        </p:nvPicPr>
        <p:blipFill>
          <a:blip r:embed="rId3" cstate="print"/>
          <a:srcRect/>
          <a:stretch>
            <a:fillRect/>
          </a:stretch>
        </p:blipFill>
        <p:spPr bwMode="auto">
          <a:xfrm>
            <a:off x="5943600" y="3352800"/>
            <a:ext cx="2770188" cy="2187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Grp="1" noChangeArrowheads="1"/>
          </p:cNvSpPr>
          <p:nvPr>
            <p:ph type="title"/>
          </p:nvPr>
        </p:nvSpPr>
        <p:spPr>
          <a:xfrm>
            <a:off x="1066800" y="762000"/>
            <a:ext cx="76200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Show you know the solution!</a:t>
            </a:r>
          </a:p>
        </p:txBody>
      </p:sp>
      <p:sp>
        <p:nvSpPr>
          <p:cNvPr id="32771" name="Rectangle 3"/>
          <p:cNvSpPr>
            <a:spLocks noGrp="1" noChangeArrowheads="1"/>
          </p:cNvSpPr>
          <p:nvPr>
            <p:ph type="body" sz="half" idx="1"/>
          </p:nvPr>
        </p:nvSpPr>
        <p:spPr>
          <a:xfrm>
            <a:off x="1066800" y="2362200"/>
            <a:ext cx="7464425" cy="1798638"/>
          </a:xfrm>
        </p:spPr>
        <p:txBody>
          <a:bodyPr/>
          <a:lstStyle/>
          <a:p>
            <a:pPr eaLnBrk="1" hangingPunct="1"/>
            <a:r>
              <a:rPr lang="en-US" sz="2400" smtClean="0">
                <a:latin typeface="Comic Sans MS" pitchFamily="66" charset="0"/>
              </a:rPr>
              <a:t>Describe a solution to improve the situation.</a:t>
            </a:r>
          </a:p>
          <a:p>
            <a:pPr eaLnBrk="1" hangingPunct="1"/>
            <a:r>
              <a:rPr lang="en-US" sz="2400" smtClean="0">
                <a:latin typeface="Comic Sans MS" pitchFamily="66" charset="0"/>
              </a:rPr>
              <a:t>Back up your solution with data if possible.</a:t>
            </a:r>
          </a:p>
          <a:p>
            <a:pPr eaLnBrk="1" hangingPunct="1"/>
            <a:r>
              <a:rPr lang="en-US" sz="2400" smtClean="0">
                <a:latin typeface="Comic Sans MS" pitchFamily="66" charset="0"/>
              </a:rPr>
              <a:t>Quote or cite well known authorities on the topic.</a:t>
            </a:r>
          </a:p>
          <a:p>
            <a:pPr eaLnBrk="1" hangingPunct="1"/>
            <a:endParaRPr lang="en-US" sz="2400" smtClean="0"/>
          </a:p>
        </p:txBody>
      </p:sp>
      <p:pic>
        <p:nvPicPr>
          <p:cNvPr id="32772" name="Picture 4" descr="BD19656_[1]"/>
          <p:cNvPicPr>
            <a:picLocks noGrp="1" noChangeAspect="1" noChangeArrowheads="1"/>
          </p:cNvPicPr>
          <p:nvPr>
            <p:ph sz="half" idx="2"/>
          </p:nvPr>
        </p:nvPicPr>
        <p:blipFill>
          <a:blip r:embed="rId3" cstate="print"/>
          <a:srcRect/>
          <a:stretch>
            <a:fillRect/>
          </a:stretch>
        </p:blipFill>
        <p:spPr>
          <a:xfrm>
            <a:off x="3117850" y="4117975"/>
            <a:ext cx="3159125" cy="1817688"/>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a:xfrm>
            <a:off x="1295400" y="762000"/>
            <a:ext cx="7391400" cy="1143000"/>
          </a:xfrm>
        </p:spPr>
        <p:txBody>
          <a:bodyPr/>
          <a:lstStyle/>
          <a:p>
            <a:pPr eaLnBrk="1" fontAlgn="auto" hangingPunct="1">
              <a:spcAft>
                <a:spcPts val="0"/>
              </a:spcAft>
              <a:defRPr/>
            </a:pPr>
            <a:r>
              <a:rPr lang="en-US">
                <a:solidFill>
                  <a:schemeClr val="tx2">
                    <a:satMod val="130000"/>
                  </a:schemeClr>
                </a:solidFill>
                <a:latin typeface="Comic Sans MS" pitchFamily="66" charset="0"/>
              </a:rPr>
              <a:t>Project design</a:t>
            </a:r>
          </a:p>
        </p:txBody>
      </p:sp>
      <p:pic>
        <p:nvPicPr>
          <p:cNvPr id="33795" name="Picture 4" descr="j0250469[1]"/>
          <p:cNvPicPr>
            <a:picLocks noGrp="1" noChangeAspect="1" noChangeArrowheads="1"/>
          </p:cNvPicPr>
          <p:nvPr>
            <p:ph sz="half" idx="1"/>
          </p:nvPr>
        </p:nvPicPr>
        <p:blipFill>
          <a:blip r:embed="rId3" cstate="print"/>
          <a:srcRect/>
          <a:stretch>
            <a:fillRect/>
          </a:stretch>
        </p:blipFill>
        <p:spPr>
          <a:xfrm>
            <a:off x="3200400" y="2667000"/>
            <a:ext cx="2895600" cy="2517775"/>
          </a:xfrm>
        </p:spPr>
      </p:pic>
      <p:sp>
        <p:nvSpPr>
          <p:cNvPr id="33796" name="Rectangle 3"/>
          <p:cNvSpPr>
            <a:spLocks noGrp="1" noChangeArrowheads="1"/>
          </p:cNvSpPr>
          <p:nvPr>
            <p:ph type="body" sz="half" idx="2"/>
          </p:nvPr>
        </p:nvSpPr>
        <p:spPr>
          <a:xfrm>
            <a:off x="1219200" y="4724400"/>
            <a:ext cx="7312025" cy="1800225"/>
          </a:xfrm>
        </p:spPr>
        <p:txBody>
          <a:bodyPr/>
          <a:lstStyle/>
          <a:p>
            <a:pPr algn="ctr" eaLnBrk="1" hangingPunct="1">
              <a:buFont typeface="Wingdings" pitchFamily="2" charset="2"/>
              <a:buNone/>
            </a:pPr>
            <a:endParaRPr lang="en-US" sz="2400" smtClean="0">
              <a:latin typeface="Comic Sans MS" pitchFamily="66" charset="0"/>
            </a:endParaRPr>
          </a:p>
          <a:p>
            <a:pPr algn="ctr" eaLnBrk="1" hangingPunct="1">
              <a:buFont typeface="Wingdings" pitchFamily="2" charset="2"/>
              <a:buNone/>
            </a:pPr>
            <a:endParaRPr lang="en-US" sz="2400" smtClean="0">
              <a:latin typeface="Comic Sans MS" pitchFamily="66" charset="0"/>
            </a:endParaRPr>
          </a:p>
          <a:p>
            <a:pPr algn="ctr" eaLnBrk="1" hangingPunct="1">
              <a:buFont typeface="Wingdings" pitchFamily="2" charset="2"/>
              <a:buNone/>
            </a:pPr>
            <a:r>
              <a:rPr lang="en-US" sz="2400" smtClean="0">
                <a:latin typeface="Comic Sans MS" pitchFamily="66" charset="0"/>
              </a:rPr>
              <a:t>Goals, Objectives and Activities Should Always Relate to One Another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a:xfrm>
            <a:off x="1143000" y="762000"/>
            <a:ext cx="75438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Well written objectives</a:t>
            </a:r>
          </a:p>
        </p:txBody>
      </p:sp>
      <p:sp>
        <p:nvSpPr>
          <p:cNvPr id="34819" name="Rectangle 3"/>
          <p:cNvSpPr>
            <a:spLocks noGrp="1" noChangeArrowheads="1"/>
          </p:cNvSpPr>
          <p:nvPr>
            <p:ph type="body" sz="half" idx="1"/>
          </p:nvPr>
        </p:nvSpPr>
        <p:spPr>
          <a:xfrm>
            <a:off x="1371600" y="2362200"/>
            <a:ext cx="3775075" cy="3724275"/>
          </a:xfrm>
        </p:spPr>
        <p:txBody>
          <a:bodyPr/>
          <a:lstStyle/>
          <a:p>
            <a:pPr eaLnBrk="1" hangingPunct="1"/>
            <a:r>
              <a:rPr lang="en-US" sz="2400" smtClean="0">
                <a:latin typeface="Comic Sans MS" pitchFamily="66" charset="0"/>
              </a:rPr>
              <a:t>State </a:t>
            </a:r>
            <a:r>
              <a:rPr lang="en-US" sz="2400" u="sng" smtClean="0">
                <a:latin typeface="Comic Sans MS" pitchFamily="66" charset="0"/>
              </a:rPr>
              <a:t>Who </a:t>
            </a:r>
            <a:r>
              <a:rPr lang="en-US" sz="2400" smtClean="0">
                <a:latin typeface="Comic Sans MS" pitchFamily="66" charset="0"/>
              </a:rPr>
              <a:t>is Responsible</a:t>
            </a:r>
          </a:p>
          <a:p>
            <a:pPr eaLnBrk="1" hangingPunct="1"/>
            <a:r>
              <a:rPr lang="en-US" sz="2400" smtClean="0">
                <a:latin typeface="Comic Sans MS" pitchFamily="66" charset="0"/>
              </a:rPr>
              <a:t>State </a:t>
            </a:r>
            <a:r>
              <a:rPr lang="en-US" sz="2400" u="sng" smtClean="0">
                <a:latin typeface="Comic Sans MS" pitchFamily="66" charset="0"/>
              </a:rPr>
              <a:t>What</a:t>
            </a:r>
            <a:r>
              <a:rPr lang="en-US" sz="2400" smtClean="0">
                <a:latin typeface="Comic Sans MS" pitchFamily="66" charset="0"/>
              </a:rPr>
              <a:t> is to be Accomplished.</a:t>
            </a:r>
          </a:p>
          <a:p>
            <a:pPr eaLnBrk="1" hangingPunct="1"/>
            <a:r>
              <a:rPr lang="en-US" sz="2400" smtClean="0">
                <a:latin typeface="Comic Sans MS" pitchFamily="66" charset="0"/>
              </a:rPr>
              <a:t>State </a:t>
            </a:r>
            <a:r>
              <a:rPr lang="en-US" sz="2400" u="sng" smtClean="0">
                <a:latin typeface="Comic Sans MS" pitchFamily="66" charset="0"/>
              </a:rPr>
              <a:t>When </a:t>
            </a:r>
            <a:r>
              <a:rPr lang="en-US" sz="2400" smtClean="0">
                <a:latin typeface="Comic Sans MS" pitchFamily="66" charset="0"/>
              </a:rPr>
              <a:t>the Objective should be Accomplished</a:t>
            </a:r>
          </a:p>
          <a:p>
            <a:pPr eaLnBrk="1" hangingPunct="1"/>
            <a:r>
              <a:rPr lang="en-US" sz="2400" smtClean="0">
                <a:latin typeface="Comic Sans MS" pitchFamily="66" charset="0"/>
              </a:rPr>
              <a:t>State a </a:t>
            </a:r>
            <a:r>
              <a:rPr lang="en-US" sz="2400" u="sng" smtClean="0">
                <a:latin typeface="Comic Sans MS" pitchFamily="66" charset="0"/>
              </a:rPr>
              <a:t>Criterion</a:t>
            </a:r>
            <a:r>
              <a:rPr lang="en-US" sz="2400" smtClean="0">
                <a:latin typeface="Comic Sans MS" pitchFamily="66" charset="0"/>
              </a:rPr>
              <a:t> for Success</a:t>
            </a:r>
          </a:p>
          <a:p>
            <a:pPr eaLnBrk="1" hangingPunct="1"/>
            <a:endParaRPr lang="en-US" sz="2400" smtClean="0">
              <a:latin typeface="Comic Sans MS" pitchFamily="66" charset="0"/>
            </a:endParaRPr>
          </a:p>
          <a:p>
            <a:pPr eaLnBrk="1" hangingPunct="1"/>
            <a:endParaRPr lang="en-US" sz="2400" smtClean="0">
              <a:latin typeface="Comic Sans MS" pitchFamily="66" charset="0"/>
            </a:endParaRPr>
          </a:p>
        </p:txBody>
      </p:sp>
      <p:pic>
        <p:nvPicPr>
          <p:cNvPr id="34820" name="Picture 4" descr="j0396268[1]"/>
          <p:cNvPicPr>
            <a:picLocks noGrp="1" noChangeAspect="1" noChangeArrowheads="1"/>
          </p:cNvPicPr>
          <p:nvPr>
            <p:ph sz="half" idx="2"/>
          </p:nvPr>
        </p:nvPicPr>
        <p:blipFill>
          <a:blip r:embed="rId3" cstate="print"/>
          <a:srcRect/>
          <a:stretch>
            <a:fillRect/>
          </a:stretch>
        </p:blipFill>
        <p:spPr>
          <a:xfrm>
            <a:off x="6196013" y="3759200"/>
            <a:ext cx="900112" cy="930275"/>
          </a:xfrm>
        </p:spPr>
      </p:pic>
      <p:sp>
        <p:nvSpPr>
          <p:cNvPr id="34822" name="Text Box 6"/>
          <p:cNvSpPr txBox="1">
            <a:spLocks noChangeArrowheads="1"/>
          </p:cNvSpPr>
          <p:nvPr/>
        </p:nvSpPr>
        <p:spPr bwMode="auto">
          <a:xfrm>
            <a:off x="5257800" y="5105400"/>
            <a:ext cx="3498850" cy="1471613"/>
          </a:xfrm>
          <a:prstGeom prst="rect">
            <a:avLst/>
          </a:prstGeom>
          <a:noFill/>
          <a:ln w="9525">
            <a:noFill/>
            <a:miter lim="800000"/>
            <a:headEnd/>
            <a:tailEnd/>
          </a:ln>
          <a:effectLst/>
        </p:spPr>
        <p:txBody>
          <a:bodyPr wrap="none">
            <a:spAutoFit/>
          </a:bodyPr>
          <a:lstStyle/>
          <a:p>
            <a:pPr eaLnBrk="0" hangingPunct="0">
              <a:lnSpc>
                <a:spcPct val="80000"/>
              </a:lnSpc>
              <a:spcBef>
                <a:spcPts val="600"/>
              </a:spcBef>
              <a:buClr>
                <a:schemeClr val="accent1"/>
              </a:buClr>
              <a:buSzPct val="80000"/>
              <a:buFont typeface="Wingdings 2" pitchFamily="18" charset="2"/>
              <a:buChar char=""/>
            </a:pPr>
            <a:r>
              <a:rPr lang="en-US"/>
              <a:t>Objectives are specific, </a:t>
            </a:r>
          </a:p>
          <a:p>
            <a:pPr eaLnBrk="0" hangingPunct="0">
              <a:lnSpc>
                <a:spcPct val="80000"/>
              </a:lnSpc>
              <a:spcBef>
                <a:spcPts val="600"/>
              </a:spcBef>
              <a:buClr>
                <a:schemeClr val="accent1"/>
              </a:buClr>
              <a:buSzPct val="80000"/>
              <a:buFont typeface="Wingdings 2" pitchFamily="18" charset="2"/>
              <a:buNone/>
            </a:pPr>
            <a:r>
              <a:rPr lang="en-US"/>
              <a:t>observable, and measurable </a:t>
            </a:r>
          </a:p>
          <a:p>
            <a:pPr eaLnBrk="0" hangingPunct="0">
              <a:lnSpc>
                <a:spcPct val="80000"/>
              </a:lnSpc>
              <a:spcBef>
                <a:spcPts val="600"/>
              </a:spcBef>
              <a:buClr>
                <a:schemeClr val="accent1"/>
              </a:buClr>
              <a:buSzPct val="80000"/>
              <a:buFont typeface="Wingdings 2" pitchFamily="18" charset="2"/>
              <a:buNone/>
            </a:pPr>
            <a:r>
              <a:rPr lang="en-US"/>
              <a:t>outcomes. In contrast, goals are </a:t>
            </a:r>
          </a:p>
          <a:p>
            <a:pPr eaLnBrk="0" hangingPunct="0">
              <a:lnSpc>
                <a:spcPct val="80000"/>
              </a:lnSpc>
              <a:spcBef>
                <a:spcPts val="600"/>
              </a:spcBef>
              <a:buClr>
                <a:schemeClr val="accent1"/>
              </a:buClr>
              <a:buSzPct val="80000"/>
              <a:buFont typeface="Wingdings 2" pitchFamily="18" charset="2"/>
              <a:buNone/>
            </a:pPr>
            <a:r>
              <a:rPr lang="en-US"/>
              <a:t>general and non-specific.</a:t>
            </a:r>
          </a:p>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Examples of objectives</a:t>
            </a:r>
          </a:p>
        </p:txBody>
      </p:sp>
      <p:sp>
        <p:nvSpPr>
          <p:cNvPr id="90115" name="Rectangle 3"/>
          <p:cNvSpPr>
            <a:spLocks noGrp="1"/>
          </p:cNvSpPr>
          <p:nvPr>
            <p:ph type="body" idx="4294967295"/>
          </p:nvPr>
        </p:nvSpPr>
        <p:spPr/>
        <p:txBody>
          <a:bodyPr/>
          <a:lstStyle/>
          <a:p>
            <a:pPr>
              <a:lnSpc>
                <a:spcPct val="90000"/>
              </a:lnSpc>
            </a:pPr>
            <a:r>
              <a:rPr lang="en-US" sz="2400" smtClean="0"/>
              <a:t>Launch four new testing programs in the coming fiscal year. </a:t>
            </a:r>
          </a:p>
          <a:p>
            <a:pPr>
              <a:lnSpc>
                <a:spcPct val="90000"/>
              </a:lnSpc>
            </a:pPr>
            <a:endParaRPr lang="en-US" sz="2400" smtClean="0"/>
          </a:p>
          <a:p>
            <a:pPr>
              <a:lnSpc>
                <a:spcPct val="90000"/>
              </a:lnSpc>
            </a:pPr>
            <a:r>
              <a:rPr lang="en-US" sz="2400" smtClean="0"/>
              <a:t>Within the next six months, reduce the reject rate for registration forms in Program ABC from its present level of six percent to a maximum of three percent. </a:t>
            </a:r>
          </a:p>
          <a:p>
            <a:pPr>
              <a:lnSpc>
                <a:spcPct val="90000"/>
              </a:lnSpc>
            </a:pPr>
            <a:endParaRPr lang="en-US" sz="2400" smtClean="0"/>
          </a:p>
          <a:p>
            <a:pPr>
              <a:lnSpc>
                <a:spcPct val="90000"/>
              </a:lnSpc>
            </a:pPr>
            <a:r>
              <a:rPr lang="en-US" sz="2400" smtClean="0"/>
              <a:t>By the end of the asthma management classes, 75% of patients will be able to describe and demonstrate the correct use of a Peak-Flow Meter. </a:t>
            </a:r>
          </a:p>
          <a:p>
            <a:pPr>
              <a:lnSpc>
                <a:spcPct val="90000"/>
              </a:lnSpc>
            </a:pPr>
            <a:endParaRPr lang="en-US" sz="2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Grp="1" noChangeArrowheads="1"/>
          </p:cNvSpPr>
          <p:nvPr>
            <p:ph type="title"/>
          </p:nvPr>
        </p:nvSpPr>
        <p:spPr>
          <a:xfrm>
            <a:off x="1143000" y="762000"/>
            <a:ext cx="75438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Key personnel</a:t>
            </a:r>
          </a:p>
        </p:txBody>
      </p:sp>
      <p:sp>
        <p:nvSpPr>
          <p:cNvPr id="35843" name="Rectangle 3"/>
          <p:cNvSpPr>
            <a:spLocks noGrp="1" noChangeArrowheads="1"/>
          </p:cNvSpPr>
          <p:nvPr>
            <p:ph type="body" sz="half" idx="1"/>
          </p:nvPr>
        </p:nvSpPr>
        <p:spPr>
          <a:xfrm>
            <a:off x="1066800" y="2057400"/>
            <a:ext cx="3810000" cy="4191000"/>
          </a:xfrm>
        </p:spPr>
        <p:txBody>
          <a:bodyPr/>
          <a:lstStyle/>
          <a:p>
            <a:pPr eaLnBrk="1" hangingPunct="1">
              <a:lnSpc>
                <a:spcPct val="80000"/>
              </a:lnSpc>
              <a:buFont typeface="Wingdings" pitchFamily="2" charset="2"/>
              <a:buNone/>
            </a:pPr>
            <a:r>
              <a:rPr lang="en-US" sz="2000" smtClean="0"/>
              <a:t>	</a:t>
            </a:r>
            <a:r>
              <a:rPr lang="en-US" sz="2000" smtClean="0">
                <a:latin typeface="Comic Sans MS" pitchFamily="66" charset="0"/>
              </a:rPr>
              <a:t>Describe the people that will help to make decisions in how the project is carried out.  </a:t>
            </a:r>
          </a:p>
          <a:p>
            <a:pPr eaLnBrk="1" hangingPunct="1">
              <a:lnSpc>
                <a:spcPct val="80000"/>
              </a:lnSpc>
              <a:buFont typeface="Wingdings" pitchFamily="2" charset="2"/>
              <a:buNone/>
            </a:pPr>
            <a:r>
              <a:rPr lang="en-US" sz="2000" smtClean="0">
                <a:latin typeface="Comic Sans MS" pitchFamily="66" charset="0"/>
              </a:rPr>
              <a:t>	</a:t>
            </a:r>
          </a:p>
          <a:p>
            <a:pPr eaLnBrk="1" hangingPunct="1">
              <a:lnSpc>
                <a:spcPct val="80000"/>
              </a:lnSpc>
              <a:buFont typeface="Wingdings" pitchFamily="2" charset="2"/>
              <a:buNone/>
            </a:pPr>
            <a:r>
              <a:rPr lang="en-US" sz="2000" smtClean="0">
                <a:latin typeface="Comic Sans MS" pitchFamily="66" charset="0"/>
              </a:rPr>
              <a:t>	Provide a description of their background, training, and expertise. </a:t>
            </a:r>
          </a:p>
          <a:p>
            <a:pPr eaLnBrk="1" hangingPunct="1">
              <a:lnSpc>
                <a:spcPct val="80000"/>
              </a:lnSpc>
              <a:buFont typeface="Wingdings" pitchFamily="2" charset="2"/>
              <a:buNone/>
            </a:pPr>
            <a:endParaRPr lang="en-US" sz="2000" smtClean="0">
              <a:latin typeface="Comic Sans MS" pitchFamily="66" charset="0"/>
            </a:endParaRPr>
          </a:p>
          <a:p>
            <a:pPr eaLnBrk="1" hangingPunct="1">
              <a:lnSpc>
                <a:spcPct val="80000"/>
              </a:lnSpc>
              <a:buFont typeface="Wingdings" pitchFamily="2" charset="2"/>
              <a:buNone/>
            </a:pPr>
            <a:r>
              <a:rPr lang="en-US" sz="2000" smtClean="0">
                <a:latin typeface="Comic Sans MS" pitchFamily="66" charset="0"/>
              </a:rPr>
              <a:t>	Highlight everyone’s accomplishments—this is not the time to be modest!</a:t>
            </a:r>
          </a:p>
        </p:txBody>
      </p:sp>
      <p:pic>
        <p:nvPicPr>
          <p:cNvPr id="35844" name="Picture 4"/>
          <p:cNvPicPr>
            <a:picLocks noGrp="1" noChangeAspect="1" noChangeArrowheads="1"/>
          </p:cNvPicPr>
          <p:nvPr>
            <p:ph sz="half" idx="2"/>
          </p:nvPr>
        </p:nvPicPr>
        <p:blipFill>
          <a:blip r:embed="rId3" cstate="print"/>
          <a:srcRect/>
          <a:stretch>
            <a:fillRect/>
          </a:stretch>
        </p:blipFill>
        <p:spPr>
          <a:xfrm>
            <a:off x="5029200" y="3117850"/>
            <a:ext cx="3502025" cy="2212975"/>
          </a:xfrm>
        </p:spPr>
      </p:pic>
      <p:sp>
        <p:nvSpPr>
          <p:cNvPr id="35846" name="Text Box 6"/>
          <p:cNvSpPr txBox="1">
            <a:spLocks noChangeArrowheads="1"/>
          </p:cNvSpPr>
          <p:nvPr/>
        </p:nvSpPr>
        <p:spPr bwMode="auto">
          <a:xfrm>
            <a:off x="2346325" y="5980113"/>
            <a:ext cx="4641850" cy="366712"/>
          </a:xfrm>
          <a:prstGeom prst="rect">
            <a:avLst/>
          </a:prstGeom>
          <a:noFill/>
          <a:ln w="9525">
            <a:noFill/>
            <a:miter lim="800000"/>
            <a:headEnd/>
            <a:tailEnd/>
          </a:ln>
          <a:effectLst/>
        </p:spPr>
        <p:txBody>
          <a:bodyPr wrap="none">
            <a:spAutoFit/>
          </a:bodyPr>
          <a:lstStyle/>
          <a:p>
            <a:r>
              <a:rPr lang="en-US"/>
              <a:t>How are tasks assigned to the right person?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a:xfrm>
            <a:off x="1066800" y="762000"/>
            <a:ext cx="76200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Facilities &amp; resources</a:t>
            </a:r>
          </a:p>
        </p:txBody>
      </p:sp>
      <p:sp>
        <p:nvSpPr>
          <p:cNvPr id="36867" name="Rectangle 3"/>
          <p:cNvSpPr>
            <a:spLocks noGrp="1" noChangeArrowheads="1"/>
          </p:cNvSpPr>
          <p:nvPr>
            <p:ph type="body" sz="half" idx="1"/>
          </p:nvPr>
        </p:nvSpPr>
        <p:spPr>
          <a:xfrm>
            <a:off x="914400" y="2590800"/>
            <a:ext cx="3733800" cy="3733800"/>
          </a:xfrm>
        </p:spPr>
        <p:txBody>
          <a:bodyPr/>
          <a:lstStyle/>
          <a:p>
            <a:pPr eaLnBrk="1" hangingPunct="1">
              <a:lnSpc>
                <a:spcPct val="80000"/>
              </a:lnSpc>
              <a:buFont typeface="Wingdings" pitchFamily="2" charset="2"/>
              <a:buNone/>
            </a:pPr>
            <a:r>
              <a:rPr lang="en-US" sz="2000" smtClean="0"/>
              <a:t>	</a:t>
            </a:r>
            <a:r>
              <a:rPr lang="en-US" sz="2000" smtClean="0">
                <a:latin typeface="Comic Sans MS" pitchFamily="66" charset="0"/>
              </a:rPr>
              <a:t>Describe where the  project will be conducted.</a:t>
            </a:r>
          </a:p>
          <a:p>
            <a:pPr eaLnBrk="1" hangingPunct="1">
              <a:lnSpc>
                <a:spcPct val="80000"/>
              </a:lnSpc>
              <a:buFont typeface="Wingdings" pitchFamily="2" charset="2"/>
              <a:buNone/>
            </a:pPr>
            <a:endParaRPr lang="en-US" sz="2000" smtClean="0">
              <a:latin typeface="Comic Sans MS" pitchFamily="66" charset="0"/>
            </a:endParaRPr>
          </a:p>
          <a:p>
            <a:pPr eaLnBrk="1" hangingPunct="1">
              <a:lnSpc>
                <a:spcPct val="80000"/>
              </a:lnSpc>
              <a:buFont typeface="Wingdings" pitchFamily="2" charset="2"/>
              <a:buNone/>
            </a:pPr>
            <a:r>
              <a:rPr lang="en-US" sz="2000" smtClean="0">
                <a:latin typeface="Comic Sans MS" pitchFamily="66" charset="0"/>
              </a:rPr>
              <a:t>	Describe any special equipment or resources you will have access to.</a:t>
            </a:r>
          </a:p>
          <a:p>
            <a:pPr eaLnBrk="1" hangingPunct="1">
              <a:lnSpc>
                <a:spcPct val="80000"/>
              </a:lnSpc>
              <a:buFont typeface="Wingdings" pitchFamily="2" charset="2"/>
              <a:buNone/>
            </a:pPr>
            <a:endParaRPr lang="en-US" sz="2000" smtClean="0">
              <a:latin typeface="Comic Sans MS" pitchFamily="66" charset="0"/>
            </a:endParaRPr>
          </a:p>
          <a:p>
            <a:pPr eaLnBrk="1" hangingPunct="1">
              <a:lnSpc>
                <a:spcPct val="80000"/>
              </a:lnSpc>
              <a:buFont typeface="Wingdings" pitchFamily="2" charset="2"/>
              <a:buNone/>
            </a:pPr>
            <a:r>
              <a:rPr lang="en-US" sz="2000" smtClean="0">
                <a:latin typeface="Comic Sans MS" pitchFamily="66" charset="0"/>
              </a:rPr>
              <a:t>	Describe any special capabilities or experiences possessed by your group to carry out the project.</a:t>
            </a:r>
          </a:p>
        </p:txBody>
      </p:sp>
      <p:pic>
        <p:nvPicPr>
          <p:cNvPr id="36868" name="Content Placeholder 5" descr="lang-lab.jpg"/>
          <p:cNvPicPr>
            <a:picLocks noGrp="1" noChangeAspect="1"/>
          </p:cNvPicPr>
          <p:nvPr>
            <p:ph sz="half" idx="2"/>
          </p:nvPr>
        </p:nvPicPr>
        <p:blipFill>
          <a:blip r:embed="rId3" cstate="print"/>
          <a:srcRect/>
          <a:stretch>
            <a:fillRect/>
          </a:stretch>
        </p:blipFill>
        <p:spPr>
          <a:xfrm>
            <a:off x="4953000" y="3352800"/>
            <a:ext cx="3770313" cy="172085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bwMode="auto">
          <a:noFill/>
        </p:spPr>
        <p:txBody>
          <a:bodyPr vert="horz" wrap="square" lIns="91440" tIns="45720" rIns="91440" bIns="45720" numCol="1" anchorCtr="0" compatLnSpc="1">
            <a:prstTxWarp prst="textNoShape">
              <a:avLst/>
            </a:prstTxWarp>
          </a:bodyPr>
          <a:lstStyle/>
          <a:p>
            <a:r>
              <a:rPr lang="en-US" smtClean="0">
                <a:effectLst/>
              </a:rPr>
              <a:t>Who writes proposals</a:t>
            </a:r>
          </a:p>
        </p:txBody>
      </p:sp>
      <p:sp>
        <p:nvSpPr>
          <p:cNvPr id="86019" name="Rectangle 3"/>
          <p:cNvSpPr>
            <a:spLocks noGrp="1"/>
          </p:cNvSpPr>
          <p:nvPr>
            <p:ph type="body" idx="1"/>
          </p:nvPr>
        </p:nvSpPr>
        <p:spPr/>
        <p:txBody>
          <a:bodyPr/>
          <a:lstStyle/>
          <a:p>
            <a:pPr>
              <a:lnSpc>
                <a:spcPct val="90000"/>
              </a:lnSpc>
            </a:pPr>
            <a:r>
              <a:rPr lang="en-US" sz="2800" smtClean="0"/>
              <a:t>Undergraduate Students</a:t>
            </a:r>
          </a:p>
          <a:p>
            <a:pPr lvl="1">
              <a:lnSpc>
                <a:spcPct val="90000"/>
              </a:lnSpc>
            </a:pPr>
            <a:r>
              <a:rPr lang="en-US" sz="2400" smtClean="0"/>
              <a:t>Convince faculty to accept project as appropriate for the course</a:t>
            </a:r>
          </a:p>
          <a:p>
            <a:pPr lvl="2">
              <a:lnSpc>
                <a:spcPct val="90000"/>
              </a:lnSpc>
            </a:pPr>
            <a:r>
              <a:rPr lang="en-US" sz="2000" smtClean="0"/>
              <a:t>Example: Micro II and Capstone</a:t>
            </a:r>
          </a:p>
          <a:p>
            <a:pPr>
              <a:lnSpc>
                <a:spcPct val="90000"/>
              </a:lnSpc>
            </a:pPr>
            <a:r>
              <a:rPr lang="en-US" sz="2800" smtClean="0"/>
              <a:t>Graduate Students</a:t>
            </a:r>
          </a:p>
          <a:p>
            <a:pPr lvl="1">
              <a:lnSpc>
                <a:spcPct val="90000"/>
              </a:lnSpc>
            </a:pPr>
            <a:r>
              <a:rPr lang="en-US" sz="2400" smtClean="0"/>
              <a:t>Persuade a committee to approve research plan.</a:t>
            </a:r>
          </a:p>
          <a:p>
            <a:pPr>
              <a:lnSpc>
                <a:spcPct val="90000"/>
              </a:lnSpc>
            </a:pPr>
            <a:r>
              <a:rPr lang="en-US" sz="2800" smtClean="0"/>
              <a:t>Faculty</a:t>
            </a:r>
          </a:p>
          <a:p>
            <a:pPr lvl="1">
              <a:lnSpc>
                <a:spcPct val="90000"/>
              </a:lnSpc>
            </a:pPr>
            <a:r>
              <a:rPr lang="en-US" sz="2400" smtClean="0"/>
              <a:t>Convince funding agency to fund research work.</a:t>
            </a:r>
          </a:p>
          <a:p>
            <a:pPr>
              <a:lnSpc>
                <a:spcPct val="90000"/>
              </a:lnSpc>
            </a:pPr>
            <a:r>
              <a:rPr lang="en-US" sz="2800" smtClean="0"/>
              <a:t>Engineers in General</a:t>
            </a:r>
          </a:p>
          <a:p>
            <a:pPr lvl="1">
              <a:lnSpc>
                <a:spcPct val="90000"/>
              </a:lnSpc>
            </a:pPr>
            <a:r>
              <a:rPr lang="en-US" sz="2400" smtClean="0"/>
              <a:t>Convince sponsor that my company/group provides the best solution for ______.</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Grp="1" noChangeArrowheads="1"/>
          </p:cNvSpPr>
          <p:nvPr>
            <p:ph type="title"/>
          </p:nvPr>
        </p:nvSpPr>
        <p:spPr>
          <a:xfrm>
            <a:off x="1143000" y="762000"/>
            <a:ext cx="75438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Budget</a:t>
            </a:r>
          </a:p>
        </p:txBody>
      </p:sp>
      <p:pic>
        <p:nvPicPr>
          <p:cNvPr id="37891" name="Picture 4" descr="j0378757[1]"/>
          <p:cNvPicPr>
            <a:picLocks noGrp="1" noChangeAspect="1" noChangeArrowheads="1"/>
          </p:cNvPicPr>
          <p:nvPr>
            <p:ph sz="half" idx="1"/>
          </p:nvPr>
        </p:nvPicPr>
        <p:blipFill>
          <a:blip r:embed="rId3" cstate="print"/>
          <a:srcRect/>
          <a:stretch>
            <a:fillRect/>
          </a:stretch>
        </p:blipFill>
        <p:spPr>
          <a:xfrm>
            <a:off x="1828800" y="2590800"/>
            <a:ext cx="2465388" cy="2157413"/>
          </a:xfrm>
        </p:spPr>
      </p:pic>
      <p:sp>
        <p:nvSpPr>
          <p:cNvPr id="37892" name="Rectangle 3"/>
          <p:cNvSpPr>
            <a:spLocks noGrp="1" noChangeArrowheads="1"/>
          </p:cNvSpPr>
          <p:nvPr>
            <p:ph type="body" sz="half" idx="2"/>
          </p:nvPr>
        </p:nvSpPr>
        <p:spPr>
          <a:xfrm>
            <a:off x="4724400" y="2514600"/>
            <a:ext cx="3775075" cy="3724275"/>
          </a:xfrm>
        </p:spPr>
        <p:txBody>
          <a:bodyPr/>
          <a:lstStyle/>
          <a:p>
            <a:pPr eaLnBrk="1" hangingPunct="1">
              <a:lnSpc>
                <a:spcPct val="80000"/>
              </a:lnSpc>
              <a:buFont typeface="Wingdings" pitchFamily="2" charset="2"/>
              <a:buNone/>
            </a:pPr>
            <a:r>
              <a:rPr lang="en-US" sz="2000" smtClean="0"/>
              <a:t>	</a:t>
            </a:r>
            <a:r>
              <a:rPr lang="en-US" sz="2000" smtClean="0">
                <a:latin typeface="Comic Sans MS" pitchFamily="66" charset="0"/>
              </a:rPr>
              <a:t>Ask for the funds that you need to be successful, but do not pad your budget. </a:t>
            </a:r>
          </a:p>
          <a:p>
            <a:pPr eaLnBrk="1" hangingPunct="1">
              <a:lnSpc>
                <a:spcPct val="80000"/>
              </a:lnSpc>
              <a:buFont typeface="Wingdings" pitchFamily="2" charset="2"/>
              <a:buNone/>
            </a:pPr>
            <a:endParaRPr lang="en-US" sz="2000" smtClean="0">
              <a:latin typeface="Comic Sans MS" pitchFamily="66" charset="0"/>
            </a:endParaRPr>
          </a:p>
          <a:p>
            <a:pPr eaLnBrk="1" hangingPunct="1">
              <a:lnSpc>
                <a:spcPct val="80000"/>
              </a:lnSpc>
              <a:buFont typeface="Wingdings" pitchFamily="2" charset="2"/>
              <a:buNone/>
            </a:pPr>
            <a:r>
              <a:rPr lang="en-US" sz="2000" smtClean="0">
                <a:latin typeface="Comic Sans MS" pitchFamily="66" charset="0"/>
              </a:rPr>
              <a:t>	Be aware that proposal reviewers know how much things cost! </a:t>
            </a:r>
          </a:p>
          <a:p>
            <a:pPr eaLnBrk="1" hangingPunct="1">
              <a:lnSpc>
                <a:spcPct val="80000"/>
              </a:lnSpc>
              <a:buFont typeface="Wingdings" pitchFamily="2" charset="2"/>
              <a:buNone/>
            </a:pPr>
            <a:endParaRPr lang="en-US" sz="2000" smtClean="0">
              <a:latin typeface="Comic Sans MS" pitchFamily="66" charset="0"/>
            </a:endParaRPr>
          </a:p>
          <a:p>
            <a:pPr eaLnBrk="1" hangingPunct="1">
              <a:lnSpc>
                <a:spcPct val="80000"/>
              </a:lnSpc>
              <a:buFont typeface="Wingdings" pitchFamily="2" charset="2"/>
              <a:buNone/>
            </a:pPr>
            <a:r>
              <a:rPr lang="en-US" sz="2000" smtClean="0">
                <a:latin typeface="Comic Sans MS" pitchFamily="66" charset="0"/>
              </a:rPr>
              <a:t>	If you ask for too little money to do the work you propose, you will appear naïve and inexperienced.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a:xfrm>
            <a:off x="1066800" y="762000"/>
            <a:ext cx="7620000" cy="1143000"/>
          </a:xfrm>
        </p:spPr>
        <p:txBody>
          <a:bodyPr/>
          <a:lstStyle/>
          <a:p>
            <a:pPr eaLnBrk="1" fontAlgn="auto" hangingPunct="1">
              <a:spcAft>
                <a:spcPts val="0"/>
              </a:spcAft>
              <a:defRPr/>
            </a:pPr>
            <a:r>
              <a:rPr lang="en-US" dirty="0">
                <a:solidFill>
                  <a:schemeClr val="tx2">
                    <a:satMod val="130000"/>
                  </a:schemeClr>
                </a:solidFill>
                <a:latin typeface="Comic Sans MS" pitchFamily="66" charset="0"/>
              </a:rPr>
              <a:t>Time lines</a:t>
            </a:r>
          </a:p>
        </p:txBody>
      </p:sp>
      <p:sp>
        <p:nvSpPr>
          <p:cNvPr id="38915" name="Rectangle 3"/>
          <p:cNvSpPr>
            <a:spLocks noGrp="1" noChangeArrowheads="1"/>
          </p:cNvSpPr>
          <p:nvPr>
            <p:ph type="body" sz="half" idx="1"/>
          </p:nvPr>
        </p:nvSpPr>
        <p:spPr>
          <a:xfrm>
            <a:off x="990600" y="2438400"/>
            <a:ext cx="4038600" cy="3535363"/>
          </a:xfrm>
        </p:spPr>
        <p:txBody>
          <a:bodyPr/>
          <a:lstStyle/>
          <a:p>
            <a:pPr eaLnBrk="1" hangingPunct="1">
              <a:buFont typeface="Wingdings" pitchFamily="2" charset="2"/>
              <a:buNone/>
            </a:pPr>
            <a:r>
              <a:rPr lang="en-US" sz="2000" smtClean="0"/>
              <a:t>	</a:t>
            </a:r>
            <a:r>
              <a:rPr lang="en-US" sz="2000" smtClean="0">
                <a:latin typeface="Comic Sans MS" pitchFamily="66" charset="0"/>
              </a:rPr>
              <a:t>Sponsored project activities can take longer than anticipated.</a:t>
            </a:r>
          </a:p>
          <a:p>
            <a:pPr eaLnBrk="1" hangingPunct="1">
              <a:buFont typeface="Wingdings" pitchFamily="2" charset="2"/>
              <a:buNone/>
            </a:pPr>
            <a:endParaRPr lang="en-US" sz="2000" smtClean="0">
              <a:latin typeface="Comic Sans MS" pitchFamily="66" charset="0"/>
            </a:endParaRPr>
          </a:p>
          <a:p>
            <a:pPr eaLnBrk="1" hangingPunct="1">
              <a:buFont typeface="Wingdings" pitchFamily="2" charset="2"/>
              <a:buNone/>
            </a:pPr>
            <a:r>
              <a:rPr lang="en-US" sz="2000" smtClean="0">
                <a:latin typeface="Comic Sans MS" pitchFamily="66" charset="0"/>
              </a:rPr>
              <a:t>	Do not propose to do too much in any given project period.</a:t>
            </a:r>
          </a:p>
          <a:p>
            <a:pPr eaLnBrk="1" hangingPunct="1">
              <a:buFont typeface="Wingdings" pitchFamily="2" charset="2"/>
              <a:buNone/>
            </a:pPr>
            <a:endParaRPr lang="en-US" sz="2000" smtClean="0">
              <a:latin typeface="Comic Sans MS" pitchFamily="66" charset="0"/>
            </a:endParaRPr>
          </a:p>
          <a:p>
            <a:pPr eaLnBrk="1" hangingPunct="1">
              <a:buFont typeface="Wingdings" pitchFamily="2" charset="2"/>
              <a:buNone/>
            </a:pPr>
            <a:r>
              <a:rPr lang="en-US" sz="2000" smtClean="0">
                <a:latin typeface="Comic Sans MS" pitchFamily="66" charset="0"/>
              </a:rPr>
              <a:t>	Develop a time line for the reviewer.</a:t>
            </a:r>
          </a:p>
        </p:txBody>
      </p:sp>
      <p:pic>
        <p:nvPicPr>
          <p:cNvPr id="38916" name="Picture 4" descr="j0295341[1]"/>
          <p:cNvPicPr>
            <a:picLocks noGrp="1" noChangeAspect="1" noChangeArrowheads="1"/>
          </p:cNvPicPr>
          <p:nvPr>
            <p:ph sz="half" idx="2"/>
          </p:nvPr>
        </p:nvPicPr>
        <p:blipFill>
          <a:blip r:embed="rId3" cstate="print"/>
          <a:srcRect/>
          <a:stretch>
            <a:fillRect/>
          </a:stretch>
        </p:blipFill>
        <p:spPr>
          <a:xfrm>
            <a:off x="5410200" y="2819400"/>
            <a:ext cx="2760663" cy="2636838"/>
          </a:xfr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a:xfrm>
            <a:off x="1295400" y="762000"/>
            <a:ext cx="7391400" cy="1143000"/>
          </a:xfrm>
        </p:spPr>
        <p:txBody>
          <a:bodyPr/>
          <a:lstStyle/>
          <a:p>
            <a:pPr eaLnBrk="1" fontAlgn="auto" hangingPunct="1">
              <a:spcAft>
                <a:spcPts val="0"/>
              </a:spcAft>
              <a:defRPr/>
            </a:pPr>
            <a:r>
              <a:rPr lang="en-US">
                <a:solidFill>
                  <a:schemeClr val="tx2">
                    <a:satMod val="130000"/>
                  </a:schemeClr>
                </a:solidFill>
                <a:latin typeface="Comic Sans MS" pitchFamily="66" charset="0"/>
              </a:rPr>
              <a:t>Evaluation</a:t>
            </a:r>
          </a:p>
        </p:txBody>
      </p:sp>
      <p:pic>
        <p:nvPicPr>
          <p:cNvPr id="39939" name="Picture 4" descr="j0082751[1]"/>
          <p:cNvPicPr>
            <a:picLocks noGrp="1" noChangeAspect="1" noChangeArrowheads="1"/>
          </p:cNvPicPr>
          <p:nvPr>
            <p:ph sz="half" idx="1"/>
          </p:nvPr>
        </p:nvPicPr>
        <p:blipFill>
          <a:blip r:embed="rId3" cstate="print"/>
          <a:srcRect/>
          <a:stretch>
            <a:fillRect/>
          </a:stretch>
        </p:blipFill>
        <p:spPr>
          <a:xfrm>
            <a:off x="1974850" y="3316288"/>
            <a:ext cx="1497013" cy="1816100"/>
          </a:xfrm>
        </p:spPr>
      </p:pic>
      <p:sp>
        <p:nvSpPr>
          <p:cNvPr id="39940" name="Rectangle 3"/>
          <p:cNvSpPr>
            <a:spLocks noGrp="1" noChangeArrowheads="1"/>
          </p:cNvSpPr>
          <p:nvPr>
            <p:ph type="body" sz="half" idx="2"/>
          </p:nvPr>
        </p:nvSpPr>
        <p:spPr>
          <a:xfrm>
            <a:off x="3962400" y="1981200"/>
            <a:ext cx="4537075" cy="4181475"/>
          </a:xfrm>
        </p:spPr>
        <p:txBody>
          <a:bodyPr/>
          <a:lstStyle/>
          <a:p>
            <a:pPr eaLnBrk="1" hangingPunct="1">
              <a:lnSpc>
                <a:spcPct val="80000"/>
              </a:lnSpc>
            </a:pPr>
            <a:r>
              <a:rPr lang="en-US" sz="1800" smtClean="0">
                <a:latin typeface="Comic Sans MS" pitchFamily="66" charset="0"/>
              </a:rPr>
              <a:t>Describe how you will find out if your project is working.</a:t>
            </a:r>
          </a:p>
          <a:p>
            <a:pPr eaLnBrk="1" hangingPunct="1">
              <a:lnSpc>
                <a:spcPct val="80000"/>
              </a:lnSpc>
              <a:buFont typeface="Wingdings" pitchFamily="2" charset="2"/>
              <a:buNone/>
            </a:pPr>
            <a:endParaRPr lang="en-US" sz="1800" smtClean="0">
              <a:latin typeface="Comic Sans MS" pitchFamily="66" charset="0"/>
            </a:endParaRPr>
          </a:p>
          <a:p>
            <a:pPr eaLnBrk="1" hangingPunct="1">
              <a:lnSpc>
                <a:spcPct val="80000"/>
              </a:lnSpc>
            </a:pPr>
            <a:r>
              <a:rPr lang="en-US" sz="1800" smtClean="0">
                <a:latin typeface="Comic Sans MS" pitchFamily="66" charset="0"/>
              </a:rPr>
              <a:t>Describe how you will know if you have succeeded when the project is over.</a:t>
            </a:r>
          </a:p>
          <a:p>
            <a:pPr eaLnBrk="1" hangingPunct="1">
              <a:lnSpc>
                <a:spcPct val="80000"/>
              </a:lnSpc>
              <a:buFont typeface="Wingdings" pitchFamily="2" charset="2"/>
              <a:buNone/>
            </a:pPr>
            <a:endParaRPr lang="en-US" sz="1800" smtClean="0">
              <a:latin typeface="Comic Sans MS" pitchFamily="66" charset="0"/>
            </a:endParaRPr>
          </a:p>
          <a:p>
            <a:pPr eaLnBrk="1" hangingPunct="1">
              <a:lnSpc>
                <a:spcPct val="80000"/>
              </a:lnSpc>
            </a:pPr>
            <a:r>
              <a:rPr lang="en-US" sz="1800" smtClean="0">
                <a:latin typeface="Comic Sans MS" pitchFamily="66" charset="0"/>
              </a:rPr>
              <a:t>Describe how you will adjust your procedures and timelines to deal with real life events. </a:t>
            </a:r>
          </a:p>
          <a:p>
            <a:pPr eaLnBrk="1" hangingPunct="1">
              <a:lnSpc>
                <a:spcPct val="80000"/>
              </a:lnSpc>
            </a:pPr>
            <a:endParaRPr lang="en-US" sz="1800" smtClean="0">
              <a:latin typeface="Comic Sans MS" pitchFamily="66" charset="0"/>
            </a:endParaRPr>
          </a:p>
          <a:p>
            <a:pPr eaLnBrk="1" hangingPunct="1">
              <a:lnSpc>
                <a:spcPct val="80000"/>
              </a:lnSpc>
            </a:pPr>
            <a:r>
              <a:rPr lang="en-US" sz="1800" smtClean="0">
                <a:latin typeface="Comic Sans MS" pitchFamily="66" charset="0"/>
              </a:rPr>
              <a:t>Tell the proposal reviewers who will conduct the evaluation and review the information collected.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Performance Indicators</a:t>
            </a:r>
          </a:p>
        </p:txBody>
      </p:sp>
      <p:sp>
        <p:nvSpPr>
          <p:cNvPr id="91139" name="Rectangle 3"/>
          <p:cNvSpPr>
            <a:spLocks noGrp="1"/>
          </p:cNvSpPr>
          <p:nvPr>
            <p:ph type="body" idx="4294967295"/>
          </p:nvPr>
        </p:nvSpPr>
        <p:spPr/>
        <p:txBody>
          <a:bodyPr/>
          <a:lstStyle/>
          <a:p>
            <a:pPr>
              <a:lnSpc>
                <a:spcPct val="80000"/>
              </a:lnSpc>
            </a:pPr>
            <a:r>
              <a:rPr lang="en-US" sz="2800" smtClean="0"/>
              <a:t>Quantifiable measurements, agreed to beforehand, that reflect the critical success factors of a project.</a:t>
            </a:r>
          </a:p>
          <a:p>
            <a:pPr>
              <a:lnSpc>
                <a:spcPct val="80000"/>
              </a:lnSpc>
            </a:pPr>
            <a:r>
              <a:rPr lang="en-US" sz="2800" smtClean="0"/>
              <a:t>They must reflect the project’s goals, they must be key to its success, and they must be quantifiable (measurable).</a:t>
            </a:r>
          </a:p>
          <a:p>
            <a:pPr lvl="1">
              <a:lnSpc>
                <a:spcPct val="80000"/>
              </a:lnSpc>
            </a:pPr>
            <a:r>
              <a:rPr lang="en-US" sz="2400" smtClean="0"/>
              <a:t>to be of any value, there must be a way to accurately define and measure it.  </a:t>
            </a:r>
          </a:p>
          <a:p>
            <a:pPr>
              <a:lnSpc>
                <a:spcPct val="80000"/>
              </a:lnSpc>
            </a:pPr>
            <a:r>
              <a:rPr lang="en-US" sz="2800" smtClean="0"/>
              <a:t>Project Management Success</a:t>
            </a:r>
          </a:p>
          <a:p>
            <a:pPr lvl="1">
              <a:lnSpc>
                <a:spcPct val="80000"/>
              </a:lnSpc>
            </a:pPr>
            <a:r>
              <a:rPr lang="en-US" sz="2400" smtClean="0"/>
              <a:t>Efficiency of project execution</a:t>
            </a:r>
          </a:p>
          <a:p>
            <a:pPr>
              <a:lnSpc>
                <a:spcPct val="80000"/>
              </a:lnSpc>
            </a:pPr>
            <a:r>
              <a:rPr lang="en-US" sz="2800" smtClean="0"/>
              <a:t>Project Product Success</a:t>
            </a:r>
          </a:p>
          <a:p>
            <a:pPr lvl="1">
              <a:lnSpc>
                <a:spcPct val="80000"/>
              </a:lnSpc>
            </a:pPr>
            <a:r>
              <a:rPr lang="en-US" sz="2400" smtClean="0"/>
              <a:t>Project end product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Validation</a:t>
            </a:r>
          </a:p>
        </p:txBody>
      </p:sp>
      <p:sp>
        <p:nvSpPr>
          <p:cNvPr id="92163" name="Rectangle 3"/>
          <p:cNvSpPr>
            <a:spLocks noGrp="1"/>
          </p:cNvSpPr>
          <p:nvPr>
            <p:ph type="body" idx="4294967295"/>
          </p:nvPr>
        </p:nvSpPr>
        <p:spPr/>
        <p:txBody>
          <a:bodyPr/>
          <a:lstStyle/>
          <a:p>
            <a:r>
              <a:rPr lang="en-US" smtClean="0"/>
              <a:t>How are you going to make sure that everything works as expected? </a:t>
            </a:r>
          </a:p>
        </p:txBody>
      </p:sp>
      <p:sp>
        <p:nvSpPr>
          <p:cNvPr id="92164" name="AutoShape 4"/>
          <p:cNvSpPr>
            <a:spLocks noChangeArrowheads="1"/>
          </p:cNvSpPr>
          <p:nvPr/>
        </p:nvSpPr>
        <p:spPr bwMode="auto">
          <a:xfrm>
            <a:off x="3505200" y="3657600"/>
            <a:ext cx="2438400" cy="1447800"/>
          </a:xfrm>
          <a:prstGeom prst="cube">
            <a:avLst>
              <a:gd name="adj" fmla="val 25000"/>
            </a:avLst>
          </a:prstGeom>
          <a:solidFill>
            <a:schemeClr val="accent1"/>
          </a:solidFill>
          <a:ln w="9525">
            <a:solidFill>
              <a:schemeClr val="tx1"/>
            </a:solidFill>
            <a:miter lim="800000"/>
            <a:headEnd/>
            <a:tailEnd/>
          </a:ln>
          <a:effectLst/>
        </p:spPr>
        <p:txBody>
          <a:bodyPr wrap="none" anchor="ctr"/>
          <a:lstStyle/>
          <a:p>
            <a:pPr algn="ctr"/>
            <a:r>
              <a:rPr lang="en-US"/>
              <a:t>Connect this device</a:t>
            </a:r>
          </a:p>
          <a:p>
            <a:pPr algn="ctr"/>
            <a:r>
              <a:rPr lang="en-US"/>
              <a:t>To the patient</a:t>
            </a:r>
          </a:p>
          <a:p>
            <a:pPr algn="ctr"/>
            <a:r>
              <a:rPr lang="en-US"/>
              <a:t>He/She will be </a:t>
            </a:r>
          </a:p>
          <a:p>
            <a:pPr algn="ctr"/>
            <a:r>
              <a:rPr lang="en-US"/>
              <a:t>Fine!!!!!  </a:t>
            </a:r>
            <a:r>
              <a:rPr lang="en-US">
                <a:sym typeface="Wingdings" pitchFamily="2" charset="2"/>
              </a:rPr>
              <a:t></a:t>
            </a:r>
            <a:endParaRPr lang="en-US"/>
          </a:p>
        </p:txBody>
      </p:sp>
      <p:sp>
        <p:nvSpPr>
          <p:cNvPr id="92165" name="Freeform 5"/>
          <p:cNvSpPr>
            <a:spLocks/>
          </p:cNvSpPr>
          <p:nvPr/>
        </p:nvSpPr>
        <p:spPr bwMode="auto">
          <a:xfrm>
            <a:off x="2563813" y="5118100"/>
            <a:ext cx="1608137" cy="1036638"/>
          </a:xfrm>
          <a:custGeom>
            <a:avLst/>
            <a:gdLst/>
            <a:ahLst/>
            <a:cxnLst>
              <a:cxn ang="0">
                <a:pos x="1013" y="0"/>
              </a:cxn>
              <a:cxn ang="0">
                <a:pos x="841" y="371"/>
              </a:cxn>
              <a:cxn ang="0">
                <a:pos x="735" y="424"/>
              </a:cxn>
              <a:cxn ang="0">
                <a:pos x="629" y="530"/>
              </a:cxn>
              <a:cxn ang="0">
                <a:pos x="563" y="596"/>
              </a:cxn>
              <a:cxn ang="0">
                <a:pos x="530" y="649"/>
              </a:cxn>
              <a:cxn ang="0">
                <a:pos x="523" y="623"/>
              </a:cxn>
              <a:cxn ang="0">
                <a:pos x="477" y="576"/>
              </a:cxn>
              <a:cxn ang="0">
                <a:pos x="371" y="490"/>
              </a:cxn>
              <a:cxn ang="0">
                <a:pos x="159" y="258"/>
              </a:cxn>
              <a:cxn ang="0">
                <a:pos x="73" y="318"/>
              </a:cxn>
              <a:cxn ang="0">
                <a:pos x="40" y="477"/>
              </a:cxn>
              <a:cxn ang="0">
                <a:pos x="0" y="603"/>
              </a:cxn>
            </a:cxnLst>
            <a:rect l="0" t="0" r="r" b="b"/>
            <a:pathLst>
              <a:path w="1013" h="653">
                <a:moveTo>
                  <a:pt x="1013" y="0"/>
                </a:moveTo>
                <a:cubicBezTo>
                  <a:pt x="988" y="112"/>
                  <a:pt x="925" y="289"/>
                  <a:pt x="841" y="371"/>
                </a:cubicBezTo>
                <a:cubicBezTo>
                  <a:pt x="819" y="392"/>
                  <a:pt x="764" y="410"/>
                  <a:pt x="735" y="424"/>
                </a:cubicBezTo>
                <a:cubicBezTo>
                  <a:pt x="700" y="459"/>
                  <a:pt x="665" y="495"/>
                  <a:pt x="629" y="530"/>
                </a:cubicBezTo>
                <a:cubicBezTo>
                  <a:pt x="607" y="551"/>
                  <a:pt x="588" y="580"/>
                  <a:pt x="563" y="596"/>
                </a:cubicBezTo>
                <a:cubicBezTo>
                  <a:pt x="562" y="598"/>
                  <a:pt x="546" y="653"/>
                  <a:pt x="530" y="649"/>
                </a:cubicBezTo>
                <a:cubicBezTo>
                  <a:pt x="521" y="647"/>
                  <a:pt x="528" y="630"/>
                  <a:pt x="523" y="623"/>
                </a:cubicBezTo>
                <a:cubicBezTo>
                  <a:pt x="510" y="606"/>
                  <a:pt x="492" y="592"/>
                  <a:pt x="477" y="576"/>
                </a:cubicBezTo>
                <a:cubicBezTo>
                  <a:pt x="445" y="543"/>
                  <a:pt x="413" y="510"/>
                  <a:pt x="371" y="490"/>
                </a:cubicBezTo>
                <a:cubicBezTo>
                  <a:pt x="302" y="411"/>
                  <a:pt x="219" y="344"/>
                  <a:pt x="159" y="258"/>
                </a:cubicBezTo>
                <a:cubicBezTo>
                  <a:pt x="114" y="268"/>
                  <a:pt x="104" y="289"/>
                  <a:pt x="73" y="318"/>
                </a:cubicBezTo>
                <a:cubicBezTo>
                  <a:pt x="61" y="373"/>
                  <a:pt x="72" y="428"/>
                  <a:pt x="40" y="477"/>
                </a:cubicBezTo>
                <a:cubicBezTo>
                  <a:pt x="35" y="548"/>
                  <a:pt x="42" y="561"/>
                  <a:pt x="0" y="603"/>
                </a:cubicBezTo>
              </a:path>
            </a:pathLst>
          </a:custGeom>
          <a:noFill/>
          <a:ln w="9525">
            <a:solidFill>
              <a:schemeClr val="tx1"/>
            </a:solidFill>
            <a:round/>
            <a:headEnd/>
            <a:tailEnd/>
          </a:ln>
          <a:effectLst/>
        </p:spPr>
        <p:txBody>
          <a:bodyPr/>
          <a:lstStyle/>
          <a:p>
            <a:endParaRPr lang="en-US"/>
          </a:p>
        </p:txBody>
      </p:sp>
      <p:sp>
        <p:nvSpPr>
          <p:cNvPr id="92166" name="Freeform 6"/>
          <p:cNvSpPr>
            <a:spLocks/>
          </p:cNvSpPr>
          <p:nvPr/>
        </p:nvSpPr>
        <p:spPr bwMode="auto">
          <a:xfrm>
            <a:off x="4648200" y="5105400"/>
            <a:ext cx="2071688" cy="1050925"/>
          </a:xfrm>
          <a:custGeom>
            <a:avLst/>
            <a:gdLst/>
            <a:ahLst/>
            <a:cxnLst>
              <a:cxn ang="0">
                <a:pos x="0" y="0"/>
              </a:cxn>
              <a:cxn ang="0">
                <a:pos x="79" y="364"/>
              </a:cxn>
              <a:cxn ang="0">
                <a:pos x="245" y="324"/>
              </a:cxn>
              <a:cxn ang="0">
                <a:pos x="357" y="331"/>
              </a:cxn>
              <a:cxn ang="0">
                <a:pos x="390" y="404"/>
              </a:cxn>
              <a:cxn ang="0">
                <a:pos x="456" y="496"/>
              </a:cxn>
              <a:cxn ang="0">
                <a:pos x="483" y="476"/>
              </a:cxn>
              <a:cxn ang="0">
                <a:pos x="516" y="463"/>
              </a:cxn>
              <a:cxn ang="0">
                <a:pos x="595" y="410"/>
              </a:cxn>
              <a:cxn ang="0">
                <a:pos x="781" y="318"/>
              </a:cxn>
              <a:cxn ang="0">
                <a:pos x="834" y="371"/>
              </a:cxn>
              <a:cxn ang="0">
                <a:pos x="926" y="318"/>
              </a:cxn>
              <a:cxn ang="0">
                <a:pos x="1039" y="258"/>
              </a:cxn>
              <a:cxn ang="0">
                <a:pos x="1118" y="284"/>
              </a:cxn>
              <a:cxn ang="0">
                <a:pos x="1152" y="278"/>
              </a:cxn>
              <a:cxn ang="0">
                <a:pos x="1171" y="271"/>
              </a:cxn>
              <a:cxn ang="0">
                <a:pos x="1185" y="291"/>
              </a:cxn>
              <a:cxn ang="0">
                <a:pos x="1251" y="371"/>
              </a:cxn>
              <a:cxn ang="0">
                <a:pos x="1277" y="397"/>
              </a:cxn>
              <a:cxn ang="0">
                <a:pos x="1291" y="410"/>
              </a:cxn>
              <a:cxn ang="0">
                <a:pos x="1284" y="596"/>
              </a:cxn>
              <a:cxn ang="0">
                <a:pos x="1291" y="662"/>
              </a:cxn>
            </a:cxnLst>
            <a:rect l="0" t="0" r="r" b="b"/>
            <a:pathLst>
              <a:path w="1305" h="662">
                <a:moveTo>
                  <a:pt x="0" y="0"/>
                </a:moveTo>
                <a:cubicBezTo>
                  <a:pt x="8" y="114"/>
                  <a:pt x="29" y="261"/>
                  <a:pt x="79" y="364"/>
                </a:cubicBezTo>
                <a:cubicBezTo>
                  <a:pt x="134" y="352"/>
                  <a:pt x="190" y="339"/>
                  <a:pt x="245" y="324"/>
                </a:cubicBezTo>
                <a:cubicBezTo>
                  <a:pt x="282" y="326"/>
                  <a:pt x="321" y="320"/>
                  <a:pt x="357" y="331"/>
                </a:cubicBezTo>
                <a:cubicBezTo>
                  <a:pt x="371" y="335"/>
                  <a:pt x="387" y="396"/>
                  <a:pt x="390" y="404"/>
                </a:cubicBezTo>
                <a:cubicBezTo>
                  <a:pt x="404" y="446"/>
                  <a:pt x="411" y="486"/>
                  <a:pt x="456" y="496"/>
                </a:cubicBezTo>
                <a:cubicBezTo>
                  <a:pt x="465" y="489"/>
                  <a:pt x="473" y="481"/>
                  <a:pt x="483" y="476"/>
                </a:cubicBezTo>
                <a:cubicBezTo>
                  <a:pt x="493" y="470"/>
                  <a:pt x="506" y="469"/>
                  <a:pt x="516" y="463"/>
                </a:cubicBezTo>
                <a:cubicBezTo>
                  <a:pt x="543" y="446"/>
                  <a:pt x="563" y="422"/>
                  <a:pt x="595" y="410"/>
                </a:cubicBezTo>
                <a:cubicBezTo>
                  <a:pt x="644" y="361"/>
                  <a:pt x="715" y="338"/>
                  <a:pt x="781" y="318"/>
                </a:cubicBezTo>
                <a:cubicBezTo>
                  <a:pt x="804" y="335"/>
                  <a:pt x="815" y="351"/>
                  <a:pt x="834" y="371"/>
                </a:cubicBezTo>
                <a:cubicBezTo>
                  <a:pt x="871" y="361"/>
                  <a:pt x="889" y="330"/>
                  <a:pt x="926" y="318"/>
                </a:cubicBezTo>
                <a:cubicBezTo>
                  <a:pt x="961" y="292"/>
                  <a:pt x="1002" y="282"/>
                  <a:pt x="1039" y="258"/>
                </a:cubicBezTo>
                <a:cubicBezTo>
                  <a:pt x="1065" y="271"/>
                  <a:pt x="1090" y="275"/>
                  <a:pt x="1118" y="284"/>
                </a:cubicBezTo>
                <a:cubicBezTo>
                  <a:pt x="1129" y="282"/>
                  <a:pt x="1141" y="281"/>
                  <a:pt x="1152" y="278"/>
                </a:cubicBezTo>
                <a:cubicBezTo>
                  <a:pt x="1159" y="276"/>
                  <a:pt x="1165" y="269"/>
                  <a:pt x="1171" y="271"/>
                </a:cubicBezTo>
                <a:cubicBezTo>
                  <a:pt x="1179" y="274"/>
                  <a:pt x="1181" y="284"/>
                  <a:pt x="1185" y="291"/>
                </a:cubicBezTo>
                <a:cubicBezTo>
                  <a:pt x="1221" y="347"/>
                  <a:pt x="1188" y="307"/>
                  <a:pt x="1251" y="371"/>
                </a:cubicBezTo>
                <a:cubicBezTo>
                  <a:pt x="1260" y="380"/>
                  <a:pt x="1268" y="388"/>
                  <a:pt x="1277" y="397"/>
                </a:cubicBezTo>
                <a:cubicBezTo>
                  <a:pt x="1282" y="401"/>
                  <a:pt x="1291" y="410"/>
                  <a:pt x="1291" y="410"/>
                </a:cubicBezTo>
                <a:cubicBezTo>
                  <a:pt x="1305" y="471"/>
                  <a:pt x="1305" y="536"/>
                  <a:pt x="1284" y="596"/>
                </a:cubicBezTo>
                <a:cubicBezTo>
                  <a:pt x="1291" y="657"/>
                  <a:pt x="1291" y="635"/>
                  <a:pt x="1291" y="662"/>
                </a:cubicBezTo>
              </a:path>
            </a:pathLst>
          </a:cu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5" name="Content Placeholder 4"/>
          <p:cNvSpPr>
            <a:spLocks noGrp="1"/>
          </p:cNvSpPr>
          <p:nvPr>
            <p:ph idx="1"/>
          </p:nvPr>
        </p:nvSpPr>
        <p:spPr/>
        <p:txBody>
          <a:bodyPr/>
          <a:lstStyle/>
          <a:p>
            <a:r>
              <a:rPr lang="en-US" dirty="0" smtClean="0"/>
              <a:t>Will answer the sponsor what your project will cost. </a:t>
            </a:r>
          </a:p>
          <a:p>
            <a:r>
              <a:rPr lang="en-US" dirty="0" smtClean="0"/>
              <a:t>Resources</a:t>
            </a:r>
          </a:p>
          <a:p>
            <a:pPr lvl="1"/>
            <a:r>
              <a:rPr lang="en-US" dirty="0" smtClean="0"/>
              <a:t>Material</a:t>
            </a:r>
          </a:p>
          <a:p>
            <a:pPr lvl="1"/>
            <a:r>
              <a:rPr lang="en-US" dirty="0" smtClean="0"/>
              <a:t>Human</a:t>
            </a:r>
          </a:p>
          <a:p>
            <a:pPr lvl="2"/>
            <a:r>
              <a:rPr lang="en-US" dirty="0" smtClean="0"/>
              <a:t>Based on time dedicated to the project.</a:t>
            </a:r>
          </a:p>
          <a:p>
            <a:pPr lvl="2"/>
            <a:r>
              <a:rPr lang="en-US" dirty="0" smtClean="0"/>
              <a:t>Salary</a:t>
            </a:r>
          </a:p>
          <a:p>
            <a:pPr lvl="1"/>
            <a:r>
              <a:rPr lang="en-US" dirty="0" smtClean="0"/>
              <a:t>Indirect costs</a:t>
            </a:r>
          </a:p>
          <a:p>
            <a:pPr lvl="2"/>
            <a:r>
              <a:rPr lang="en-US" dirty="0" smtClean="0"/>
              <a:t>Utilities, information, clerical, admin, etc.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3" name="Content Placeholder 2"/>
          <p:cNvSpPr>
            <a:spLocks noGrp="1"/>
          </p:cNvSpPr>
          <p:nvPr>
            <p:ph idx="1"/>
          </p:nvPr>
        </p:nvSpPr>
        <p:spPr/>
        <p:txBody>
          <a:bodyPr/>
          <a:lstStyle/>
          <a:p>
            <a:r>
              <a:rPr lang="en-US" dirty="0" smtClean="0"/>
              <a:t>Human Resources</a:t>
            </a:r>
          </a:p>
          <a:p>
            <a:pPr lvl="1"/>
            <a:r>
              <a:rPr lang="en-US" dirty="0" smtClean="0"/>
              <a:t>Job description</a:t>
            </a:r>
          </a:p>
          <a:p>
            <a:pPr lvl="1"/>
            <a:r>
              <a:rPr lang="en-US" dirty="0" smtClean="0"/>
              <a:t>Cost per hour</a:t>
            </a:r>
          </a:p>
          <a:p>
            <a:pPr lvl="1"/>
            <a:r>
              <a:rPr lang="en-US" dirty="0" smtClean="0"/>
              <a:t>Benefits</a:t>
            </a:r>
          </a:p>
          <a:p>
            <a:pPr lvl="2"/>
            <a:r>
              <a:rPr lang="en-US" dirty="0" smtClean="0"/>
              <a:t>Healthcare, pension, etc.</a:t>
            </a:r>
          </a:p>
          <a:p>
            <a:r>
              <a:rPr lang="en-US" dirty="0" smtClean="0"/>
              <a:t>Materials</a:t>
            </a:r>
          </a:p>
          <a:p>
            <a:pPr lvl="1"/>
            <a:r>
              <a:rPr lang="en-US" dirty="0" smtClean="0"/>
              <a:t>Bill of materials to be purchased</a:t>
            </a:r>
          </a:p>
          <a:p>
            <a:pPr lvl="1"/>
            <a:r>
              <a:rPr lang="en-US" dirty="0" smtClean="0"/>
              <a:t>There are materials readily available.</a:t>
            </a:r>
          </a:p>
          <a:p>
            <a:r>
              <a:rPr lang="en-US" dirty="0" smtClean="0"/>
              <a:t>Indirect costs</a:t>
            </a:r>
          </a:p>
          <a:p>
            <a:pPr lvl="1"/>
            <a:r>
              <a:rPr lang="en-US" dirty="0" smtClean="0"/>
              <a:t>Percentage of modified total cost</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Final comments</a:t>
            </a:r>
          </a:p>
        </p:txBody>
      </p:sp>
      <p:sp>
        <p:nvSpPr>
          <p:cNvPr id="93187" name="Rectangle 3"/>
          <p:cNvSpPr>
            <a:spLocks noGrp="1"/>
          </p:cNvSpPr>
          <p:nvPr>
            <p:ph type="body" idx="4294967295"/>
          </p:nvPr>
        </p:nvSpPr>
        <p:spPr/>
        <p:txBody>
          <a:bodyPr/>
          <a:lstStyle/>
          <a:p>
            <a:pPr>
              <a:lnSpc>
                <a:spcPct val="80000"/>
              </a:lnSpc>
            </a:pPr>
            <a:r>
              <a:rPr lang="en-US" sz="2800" smtClean="0"/>
              <a:t>Read proposal guidelines</a:t>
            </a:r>
          </a:p>
          <a:p>
            <a:pPr>
              <a:lnSpc>
                <a:spcPct val="80000"/>
              </a:lnSpc>
            </a:pPr>
            <a:r>
              <a:rPr lang="en-US" sz="2800" smtClean="0"/>
              <a:t>Back up strong statements</a:t>
            </a:r>
          </a:p>
          <a:p>
            <a:pPr>
              <a:lnSpc>
                <a:spcPct val="80000"/>
              </a:lnSpc>
            </a:pPr>
            <a:r>
              <a:rPr lang="en-US" sz="2800" smtClean="0"/>
              <a:t>Good proposals have references that are NOT web pages</a:t>
            </a:r>
          </a:p>
          <a:p>
            <a:pPr>
              <a:lnSpc>
                <a:spcPct val="80000"/>
              </a:lnSpc>
            </a:pPr>
            <a:r>
              <a:rPr lang="en-US" sz="2800" smtClean="0"/>
              <a:t>Read, read, read</a:t>
            </a:r>
          </a:p>
          <a:p>
            <a:pPr lvl="1">
              <a:lnSpc>
                <a:spcPct val="80000"/>
              </a:lnSpc>
            </a:pPr>
            <a:r>
              <a:rPr lang="en-US" sz="2400" smtClean="0"/>
              <a:t>If you can articulate with the correct vocabulary, you know the subject</a:t>
            </a:r>
          </a:p>
          <a:p>
            <a:pPr>
              <a:lnSpc>
                <a:spcPct val="80000"/>
              </a:lnSpc>
            </a:pPr>
            <a:r>
              <a:rPr lang="en-US" sz="2800" smtClean="0"/>
              <a:t>Writing skills</a:t>
            </a:r>
          </a:p>
          <a:p>
            <a:pPr lvl="1">
              <a:lnSpc>
                <a:spcPct val="80000"/>
              </a:lnSpc>
            </a:pPr>
            <a:r>
              <a:rPr lang="en-US" sz="2400" smtClean="0"/>
              <a:t>No one will take you seriously if you have a proposal full of typos, wrong sentences, etc.</a:t>
            </a:r>
          </a:p>
          <a:p>
            <a:pPr>
              <a:lnSpc>
                <a:spcPct val="80000"/>
              </a:lnSpc>
            </a:pPr>
            <a:r>
              <a:rPr lang="en-US" sz="2800" smtClean="0"/>
              <a:t>The first person you have to convince is yourself.</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References</a:t>
            </a:r>
          </a:p>
        </p:txBody>
      </p:sp>
      <p:sp>
        <p:nvSpPr>
          <p:cNvPr id="94211" name="Rectangle 3"/>
          <p:cNvSpPr>
            <a:spLocks noGrp="1"/>
          </p:cNvSpPr>
          <p:nvPr>
            <p:ph type="body" idx="4294967295"/>
          </p:nvPr>
        </p:nvSpPr>
        <p:spPr/>
        <p:txBody>
          <a:bodyPr/>
          <a:lstStyle/>
          <a:p>
            <a:r>
              <a:rPr lang="en-US" sz="2800" smtClean="0"/>
              <a:t>The presentation “Elements of Successful Proposals”, by Pam Miller, Director of Sponsored Projects, University of San Francisco has been modified for the preparation of this presentation.</a:t>
            </a:r>
          </a:p>
          <a:p>
            <a:r>
              <a:rPr lang="en-US" sz="2800" smtClean="0"/>
              <a:t>Seely, John, 2005, Oxford Guide To Effective Writing &amp; Speaking, Oxford University Press.</a:t>
            </a:r>
          </a:p>
          <a:p>
            <a:r>
              <a:rPr lang="en-US" sz="2800" smtClean="0"/>
              <a:t>Pinkerton, WJ, 2003, Project management : achieving project bottom-line success, McGraw-Hill, New York.</a:t>
            </a:r>
          </a:p>
          <a:p>
            <a:endParaRPr lang="en-US" sz="2800" smtClean="0"/>
          </a:p>
          <a:p>
            <a:endParaRPr lang="en-US"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bwMode="auto">
          <a:noFill/>
        </p:spPr>
        <p:txBody>
          <a:bodyPr vert="horz" wrap="square" lIns="91440" tIns="45720" rIns="91440" bIns="45720" numCol="1" anchorCtr="0" compatLnSpc="1">
            <a:prstTxWarp prst="textNoShape">
              <a:avLst/>
            </a:prstTxWarp>
            <a:normAutofit fontScale="90000"/>
          </a:bodyPr>
          <a:lstStyle/>
          <a:p>
            <a:r>
              <a:rPr lang="en-US" sz="3900" smtClean="0">
                <a:effectLst/>
              </a:rPr>
              <a:t>Characteristics of a Successful Proposal</a:t>
            </a:r>
          </a:p>
        </p:txBody>
      </p:sp>
      <p:sp>
        <p:nvSpPr>
          <p:cNvPr id="87043" name="Rectangle 3"/>
          <p:cNvSpPr>
            <a:spLocks noGrp="1"/>
          </p:cNvSpPr>
          <p:nvPr>
            <p:ph type="body" idx="1"/>
          </p:nvPr>
        </p:nvSpPr>
        <p:spPr/>
        <p:txBody>
          <a:bodyPr/>
          <a:lstStyle/>
          <a:p>
            <a:r>
              <a:rPr lang="en-US" smtClean="0"/>
              <a:t>For undergraduate courses</a:t>
            </a:r>
          </a:p>
          <a:p>
            <a:pPr lvl="1"/>
            <a:r>
              <a:rPr lang="en-US" smtClean="0"/>
              <a:t>Solid background</a:t>
            </a:r>
          </a:p>
          <a:p>
            <a:pPr lvl="2"/>
            <a:r>
              <a:rPr lang="en-US" smtClean="0"/>
              <a:t>Read, read, read</a:t>
            </a:r>
          </a:p>
          <a:p>
            <a:pPr lvl="1"/>
            <a:r>
              <a:rPr lang="en-US" smtClean="0"/>
              <a:t>Feasible</a:t>
            </a:r>
          </a:p>
          <a:p>
            <a:pPr lvl="2"/>
            <a:r>
              <a:rPr lang="en-US" smtClean="0"/>
              <a:t>Well planned</a:t>
            </a:r>
          </a:p>
          <a:p>
            <a:pPr lvl="1"/>
            <a:r>
              <a:rPr lang="en-US" smtClean="0"/>
              <a:t>Relevant</a:t>
            </a:r>
          </a:p>
          <a:p>
            <a:pPr lvl="2"/>
            <a:r>
              <a:rPr lang="en-US" smtClean="0"/>
              <a:t>Associated to the course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latin typeface="Century Gothic" pitchFamily="34" charset="0"/>
              </a:rPr>
              <a:t>Answers questions</a:t>
            </a:r>
            <a:r>
              <a:rPr lang="en-US">
                <a:solidFill>
                  <a:schemeClr val="tx2">
                    <a:satMod val="130000"/>
                  </a:schemeClr>
                </a:solidFill>
              </a:rPr>
              <a:t> </a:t>
            </a:r>
          </a:p>
        </p:txBody>
      </p:sp>
      <p:sp>
        <p:nvSpPr>
          <p:cNvPr id="14339" name="Rectangle 3"/>
          <p:cNvSpPr>
            <a:spLocks noGrp="1" noChangeArrowheads="1"/>
          </p:cNvSpPr>
          <p:nvPr>
            <p:ph idx="1"/>
          </p:nvPr>
        </p:nvSpPr>
        <p:spPr/>
        <p:txBody>
          <a:bodyPr/>
          <a:lstStyle/>
          <a:p>
            <a:pPr eaLnBrk="1" hangingPunct="1"/>
            <a:r>
              <a:rPr lang="en-US" i="1" u="sng" smtClean="0">
                <a:latin typeface="Century Gothic" pitchFamily="34" charset="0"/>
              </a:rPr>
              <a:t>WHAT</a:t>
            </a:r>
            <a:r>
              <a:rPr lang="en-US" smtClean="0">
                <a:latin typeface="Century Gothic" pitchFamily="34" charset="0"/>
              </a:rPr>
              <a:t> you are proposing</a:t>
            </a:r>
            <a:r>
              <a:rPr lang="en-US" smtClean="0"/>
              <a:t> </a:t>
            </a:r>
          </a:p>
          <a:p>
            <a:pPr eaLnBrk="1" hangingPunct="1"/>
            <a:r>
              <a:rPr lang="en-US" i="1" u="sng" smtClean="0">
                <a:latin typeface="Century Gothic" pitchFamily="34" charset="0"/>
              </a:rPr>
              <a:t>HOW</a:t>
            </a:r>
            <a:r>
              <a:rPr lang="en-US" smtClean="0">
                <a:latin typeface="Century Gothic" pitchFamily="34" charset="0"/>
              </a:rPr>
              <a:t> you plan to do it</a:t>
            </a:r>
            <a:r>
              <a:rPr lang="en-US" smtClean="0"/>
              <a:t> </a:t>
            </a:r>
          </a:p>
          <a:p>
            <a:pPr eaLnBrk="1" hangingPunct="1"/>
            <a:r>
              <a:rPr lang="en-US" i="1" u="sng" smtClean="0">
                <a:latin typeface="Century Gothic" pitchFamily="34" charset="0"/>
              </a:rPr>
              <a:t>WHEN </a:t>
            </a:r>
            <a:r>
              <a:rPr lang="en-US" smtClean="0">
                <a:latin typeface="Century Gothic" pitchFamily="34" charset="0"/>
              </a:rPr>
              <a:t>you plan to do it</a:t>
            </a:r>
            <a:r>
              <a:rPr lang="en-US" smtClean="0"/>
              <a:t> </a:t>
            </a:r>
          </a:p>
          <a:p>
            <a:pPr eaLnBrk="1" hangingPunct="1"/>
            <a:r>
              <a:rPr lang="en-US" i="1" u="sng" smtClean="0">
                <a:latin typeface="Century Gothic" pitchFamily="34" charset="0"/>
              </a:rPr>
              <a:t>HOW MUCH</a:t>
            </a:r>
            <a:r>
              <a:rPr lang="en-US" smtClean="0">
                <a:latin typeface="Century Gothic" pitchFamily="34" charset="0"/>
              </a:rPr>
              <a:t> it is going to cost</a:t>
            </a:r>
            <a:r>
              <a:rPr lang="en-US"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Basic elements</a:t>
            </a:r>
          </a:p>
        </p:txBody>
      </p:sp>
      <p:sp>
        <p:nvSpPr>
          <p:cNvPr id="15363" name="Rectangle 3"/>
          <p:cNvSpPr>
            <a:spLocks noGrp="1" noChangeArrowheads="1"/>
          </p:cNvSpPr>
          <p:nvPr>
            <p:ph idx="1"/>
          </p:nvPr>
        </p:nvSpPr>
        <p:spPr/>
        <p:txBody>
          <a:bodyPr/>
          <a:lstStyle/>
          <a:p>
            <a:pPr eaLnBrk="1" hangingPunct="1"/>
            <a:r>
              <a:rPr lang="en-US" smtClean="0"/>
              <a:t>Beginning</a:t>
            </a:r>
          </a:p>
          <a:p>
            <a:pPr lvl="1" eaLnBrk="1" hangingPunct="1"/>
            <a:r>
              <a:rPr lang="en-US" smtClean="0"/>
              <a:t>Introduction</a:t>
            </a:r>
          </a:p>
          <a:p>
            <a:pPr eaLnBrk="1" hangingPunct="1"/>
            <a:r>
              <a:rPr lang="en-US" smtClean="0"/>
              <a:t>Middle</a:t>
            </a:r>
          </a:p>
          <a:p>
            <a:pPr lvl="1" eaLnBrk="1" hangingPunct="1"/>
            <a:r>
              <a:rPr lang="en-US" smtClean="0"/>
              <a:t>Body of material to be presented</a:t>
            </a:r>
          </a:p>
          <a:p>
            <a:pPr eaLnBrk="1" hangingPunct="1"/>
            <a:r>
              <a:rPr lang="en-US" smtClean="0"/>
              <a:t>End</a:t>
            </a:r>
          </a:p>
          <a:p>
            <a:pPr lvl="1" eaLnBrk="1" hangingPunct="1"/>
            <a:r>
              <a:rPr lang="en-US" smtClean="0"/>
              <a:t>Conclusion/recommendation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Introduction</a:t>
            </a:r>
          </a:p>
        </p:txBody>
      </p:sp>
      <p:sp>
        <p:nvSpPr>
          <p:cNvPr id="16387" name="Rectangle 3"/>
          <p:cNvSpPr>
            <a:spLocks noGrp="1" noChangeArrowheads="1"/>
          </p:cNvSpPr>
          <p:nvPr>
            <p:ph idx="1"/>
          </p:nvPr>
        </p:nvSpPr>
        <p:spPr/>
        <p:txBody>
          <a:bodyPr/>
          <a:lstStyle/>
          <a:p>
            <a:pPr eaLnBrk="1" hangingPunct="1"/>
            <a:r>
              <a:rPr lang="en-US" smtClean="0"/>
              <a:t>Summarizes the problem you intend to solve and your solution</a:t>
            </a:r>
          </a:p>
          <a:p>
            <a:pPr eaLnBrk="1" hangingPunct="1"/>
            <a:r>
              <a:rPr lang="en-US" smtClean="0"/>
              <a:t>Include the benefits the reader/group will receive from the solution and the cost of that solution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latin typeface="Century Gothic" pitchFamily="34" charset="0"/>
              </a:rPr>
              <a:t>The BODY </a:t>
            </a:r>
          </a:p>
        </p:txBody>
      </p:sp>
      <p:sp>
        <p:nvSpPr>
          <p:cNvPr id="17411" name="Rectangle 3"/>
          <p:cNvSpPr>
            <a:spLocks noGrp="1" noChangeArrowheads="1"/>
          </p:cNvSpPr>
          <p:nvPr>
            <p:ph idx="1"/>
          </p:nvPr>
        </p:nvSpPr>
        <p:spPr/>
        <p:txBody>
          <a:bodyPr/>
          <a:lstStyle/>
          <a:p>
            <a:pPr eaLnBrk="1" hangingPunct="1">
              <a:lnSpc>
                <a:spcPct val="90000"/>
              </a:lnSpc>
            </a:pPr>
            <a:r>
              <a:rPr lang="en-US" smtClean="0"/>
              <a:t>Explain the complete details of the solution </a:t>
            </a:r>
          </a:p>
          <a:p>
            <a:pPr lvl="1" eaLnBrk="1" hangingPunct="1">
              <a:lnSpc>
                <a:spcPct val="90000"/>
              </a:lnSpc>
            </a:pPr>
            <a:r>
              <a:rPr lang="en-US" smtClean="0"/>
              <a:t>how the job will be done, broken into separate tasks</a:t>
            </a:r>
          </a:p>
          <a:p>
            <a:pPr lvl="1" eaLnBrk="1" hangingPunct="1">
              <a:lnSpc>
                <a:spcPct val="90000"/>
              </a:lnSpc>
            </a:pPr>
            <a:r>
              <a:rPr lang="en-US" smtClean="0"/>
              <a:t>what method will be used to do it, including the equipment, material, and personnel that would be required</a:t>
            </a:r>
          </a:p>
          <a:p>
            <a:pPr lvl="1" eaLnBrk="1" hangingPunct="1">
              <a:lnSpc>
                <a:spcPct val="90000"/>
              </a:lnSpc>
            </a:pPr>
            <a:r>
              <a:rPr lang="en-US" smtClean="0"/>
              <a:t>when the work will begin</a:t>
            </a:r>
          </a:p>
          <a:p>
            <a:pPr lvl="1" eaLnBrk="1" hangingPunct="1">
              <a:lnSpc>
                <a:spcPct val="90000"/>
              </a:lnSpc>
            </a:pPr>
            <a:r>
              <a:rPr lang="en-US" smtClean="0"/>
              <a:t>when the job will be completed</a:t>
            </a:r>
          </a:p>
          <a:p>
            <a:pPr lvl="1" eaLnBrk="1" hangingPunct="1">
              <a:lnSpc>
                <a:spcPct val="90000"/>
              </a:lnSpc>
            </a:pPr>
            <a:r>
              <a:rPr lang="en-US" smtClean="0"/>
              <a:t>It should also present a detailed cost breakdown for the entire job.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latin typeface="Century Gothic" pitchFamily="34" charset="0"/>
              </a:rPr>
              <a:t>CONCLUSION </a:t>
            </a:r>
          </a:p>
        </p:txBody>
      </p:sp>
      <p:sp>
        <p:nvSpPr>
          <p:cNvPr id="18435" name="Rectangle 3"/>
          <p:cNvSpPr>
            <a:spLocks noGrp="1" noChangeArrowheads="1"/>
          </p:cNvSpPr>
          <p:nvPr>
            <p:ph idx="1"/>
          </p:nvPr>
        </p:nvSpPr>
        <p:spPr/>
        <p:txBody>
          <a:bodyPr/>
          <a:lstStyle/>
          <a:p>
            <a:pPr eaLnBrk="1" hangingPunct="1"/>
            <a:r>
              <a:rPr lang="en-US" smtClean="0"/>
              <a:t>Emphasize the benefits that the reader will realize from your solution to the problem and should urge the reader to action</a:t>
            </a:r>
          </a:p>
          <a:p>
            <a:pPr eaLnBrk="1" hangingPunct="1"/>
            <a:r>
              <a:rPr lang="en-US" smtClean="0"/>
              <a:t>It should be encouraging, confident and assertive in tone.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260</TotalTime>
  <Words>1450</Words>
  <Application>Microsoft Office PowerPoint</Application>
  <PresentationFormat>On-screen Show (4:3)</PresentationFormat>
  <Paragraphs>282</Paragraphs>
  <Slides>38</Slides>
  <Notes>29</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Solstice</vt:lpstr>
      <vt:lpstr>Writing Proposals</vt:lpstr>
      <vt:lpstr>Purpose</vt:lpstr>
      <vt:lpstr>Who writes proposals</vt:lpstr>
      <vt:lpstr>Characteristics of a Successful Proposal</vt:lpstr>
      <vt:lpstr>Answers questions </vt:lpstr>
      <vt:lpstr>Basic elements</vt:lpstr>
      <vt:lpstr>Introduction</vt:lpstr>
      <vt:lpstr>The BODY </vt:lpstr>
      <vt:lpstr>CONCLUSION </vt:lpstr>
      <vt:lpstr>Persuasive writing</vt:lpstr>
      <vt:lpstr>Characteristics</vt:lpstr>
      <vt:lpstr>Format</vt:lpstr>
      <vt:lpstr>Format</vt:lpstr>
      <vt:lpstr>Analysis of the Situation Requiring a Proposal</vt:lpstr>
      <vt:lpstr>The title</vt:lpstr>
      <vt:lpstr>Abstract or Summary of the Proposal</vt:lpstr>
      <vt:lpstr>Types of abstracts</vt:lpstr>
      <vt:lpstr>Informative Abstracts </vt:lpstr>
      <vt:lpstr>Problem Statement</vt:lpstr>
      <vt:lpstr>The rationale and significance</vt:lpstr>
      <vt:lpstr>Persuasive rationales</vt:lpstr>
      <vt:lpstr>Literature review</vt:lpstr>
      <vt:lpstr>Show you understand the problem!</vt:lpstr>
      <vt:lpstr>Show you know the solution!</vt:lpstr>
      <vt:lpstr>Project design</vt:lpstr>
      <vt:lpstr>Well written objectives</vt:lpstr>
      <vt:lpstr>Examples of objectives</vt:lpstr>
      <vt:lpstr>Key personnel</vt:lpstr>
      <vt:lpstr>Facilities &amp; resources</vt:lpstr>
      <vt:lpstr>Budget</vt:lpstr>
      <vt:lpstr>Time lines</vt:lpstr>
      <vt:lpstr>Evaluation</vt:lpstr>
      <vt:lpstr>Performance Indicators</vt:lpstr>
      <vt:lpstr>Validation</vt:lpstr>
      <vt:lpstr>Budget</vt:lpstr>
      <vt:lpstr>Budget</vt:lpstr>
      <vt:lpstr>Final comments</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Proposals</dc:title>
  <dc:creator>Nayda Santiago</dc:creator>
  <cp:lastModifiedBy>Nayda</cp:lastModifiedBy>
  <cp:revision>25</cp:revision>
  <dcterms:created xsi:type="dcterms:W3CDTF">2006-08-23T03:29:46Z</dcterms:created>
  <dcterms:modified xsi:type="dcterms:W3CDTF">2012-08-15T14:10:53Z</dcterms:modified>
</cp:coreProperties>
</file>