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14"/>
  </p:handoutMasterIdLst>
  <p:sldIdLst>
    <p:sldId id="263" r:id="rId2"/>
    <p:sldId id="265" r:id="rId3"/>
    <p:sldId id="266" r:id="rId4"/>
    <p:sldId id="267" r:id="rId5"/>
    <p:sldId id="268" r:id="rId6"/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B48E6-BF02-3D43-8240-BE800C89C9D7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FD667F-5234-0D4D-9900-38F0850BA3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DF71-37ED-4B4D-B588-1C739CFB83B3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555D-52F1-DB4F-A00B-F92D58B97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DF71-37ED-4B4D-B588-1C739CFB83B3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555D-52F1-DB4F-A00B-F92D58B97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DF71-37ED-4B4D-B588-1C739CFB83B3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555D-52F1-DB4F-A00B-F92D58B97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DF71-37ED-4B4D-B588-1C739CFB83B3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555D-52F1-DB4F-A00B-F92D58B97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DF71-37ED-4B4D-B588-1C739CFB83B3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555D-52F1-DB4F-A00B-F92D58B97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DF71-37ED-4B4D-B588-1C739CFB83B3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555D-52F1-DB4F-A00B-F92D58B97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DF71-37ED-4B4D-B588-1C739CFB83B3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555D-52F1-DB4F-A00B-F92D58B97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DF71-37ED-4B4D-B588-1C739CFB83B3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555D-52F1-DB4F-A00B-F92D58B97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DF71-37ED-4B4D-B588-1C739CFB83B3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555D-52F1-DB4F-A00B-F92D58B97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DF71-37ED-4B4D-B588-1C739CFB83B3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555D-52F1-DB4F-A00B-F92D58B97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2DF71-37ED-4B4D-B588-1C739CFB83B3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C555D-52F1-DB4F-A00B-F92D58B97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2DF71-37ED-4B4D-B588-1C739CFB83B3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555D-52F1-DB4F-A00B-F92D58B97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29900"/>
            <a:ext cx="7772400" cy="1752600"/>
          </a:xfrm>
        </p:spPr>
        <p:txBody>
          <a:bodyPr anchor="b">
            <a:normAutofit fontScale="90000"/>
          </a:bodyPr>
          <a:lstStyle/>
          <a:p>
            <a:r>
              <a:rPr lang="en-US" sz="5500" dirty="0" smtClean="0">
                <a:solidFill>
                  <a:srgbClr val="000000"/>
                </a:solidFill>
              </a:rPr>
              <a:t>Ethics in the Design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3400" y="1524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s-PR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Ética en la tercera étapa: implementación y manufactura</a:t>
            </a:r>
            <a:endParaRPr kumimoji="1" lang="es-PR" sz="3200" b="0" i="0" u="none" strike="noStrike" kern="0" cap="none" spc="0" normalizeH="0" baseline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066800"/>
            <a:ext cx="8305800" cy="5509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</a:pPr>
            <a:r>
              <a:rPr lang="es-PR" sz="2800" dirty="0" smtClean="0"/>
              <a:t>3.a ¿Cómo bajar el costo del producto?</a:t>
            </a:r>
          </a:p>
          <a:p>
            <a:pPr marL="742950" indent="-742950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</a:pPr>
            <a:r>
              <a:rPr lang="es-PR" sz="2800" dirty="0" smtClean="0"/>
              <a:t>3.b ¿Cómo producir/construir/fabricar el producto lo más rápido posible?</a:t>
            </a:r>
          </a:p>
          <a:p>
            <a:pPr marL="742950" indent="-742950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</a:pPr>
            <a:r>
              <a:rPr lang="es-PR" sz="2800" dirty="0" smtClean="0"/>
              <a:t>3.c Pruebas de seguridad del producto.</a:t>
            </a:r>
          </a:p>
          <a:p>
            <a:pPr marL="742950" lvl="1" indent="-742950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</a:pPr>
            <a:r>
              <a:rPr lang="es-PR" sz="2800" dirty="0" smtClean="0"/>
              <a:t>3.d Seguridad en el proceso de manufactura (seguridad de la mano de obra). </a:t>
            </a:r>
          </a:p>
          <a:p>
            <a:pPr marL="742950" lvl="1" indent="-742950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</a:pPr>
            <a:r>
              <a:rPr lang="es-PR" sz="2800" dirty="0" smtClean="0"/>
              <a:t>3.e Materiales, proceso de manufactura y sus consecuencias ambientales. </a:t>
            </a:r>
          </a:p>
          <a:p>
            <a:pPr marL="742950" lvl="1" indent="-742950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</a:pPr>
            <a:r>
              <a:rPr lang="es-PR" sz="2800" dirty="0" smtClean="0"/>
              <a:t>¿Hay conflictos éticos?</a:t>
            </a:r>
          </a:p>
          <a:p>
            <a:pPr marL="742950" lvl="1" indent="-742950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</a:pPr>
            <a:r>
              <a:rPr lang="es-PR" sz="2800" dirty="0" smtClean="0"/>
              <a:t>Generar soluciones técnicas y éticas.</a:t>
            </a:r>
          </a:p>
          <a:p>
            <a:pPr marL="742950" lvl="1" indent="-742950">
              <a:spcBef>
                <a:spcPct val="20000"/>
              </a:spcBef>
              <a:buClr>
                <a:schemeClr val="accent1"/>
              </a:buClr>
            </a:pPr>
            <a:r>
              <a:rPr lang="es-PR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</a:t>
            </a:r>
            <a:r>
              <a:rPr lang="es-PR" sz="3200" b="1" i="1" dirty="0" smtClean="0">
                <a:solidFill>
                  <a:srgbClr val="000000"/>
                </a:solidFill>
              </a:rPr>
              <a:t>Evaluación Ética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0" y="76200"/>
            <a:ext cx="7912100" cy="1143000"/>
          </a:xfrm>
        </p:spPr>
        <p:txBody>
          <a:bodyPr/>
          <a:lstStyle/>
          <a:p>
            <a:r>
              <a:rPr lang="es-ES_tradnl" sz="3200" dirty="0" smtClean="0"/>
              <a:t>Resumen: Proceso de Toma de Decisión Ética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825" y="1219200"/>
            <a:ext cx="8105775" cy="442595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_tradnl" sz="2800" dirty="0" smtClean="0"/>
              <a:t>Exprese claramente el problema ético en cada etapa(¿existe un problema/conflicto ético-social?)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_tradnl" sz="2800" dirty="0" smtClean="0"/>
              <a:t>Revise los hechos relevantes (¿cual es el problema real/técnico?).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_tradnl" sz="2800" dirty="0" smtClean="0"/>
              <a:t>Identifique aquellos que son afectados.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_tradnl" sz="2800" dirty="0" smtClean="0"/>
              <a:t>Identifique o desarrolle opciones-soluciones.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_tradnl" sz="2800" dirty="0" smtClean="0"/>
              <a:t>Evalué las opciones 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s-ES_tradnl" dirty="0" smtClean="0"/>
              <a:t>¿es práctica? - dimensión técnica. 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s-ES_tradnl" dirty="0" smtClean="0"/>
              <a:t>¿es legal?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s-ES_tradnl" dirty="0" smtClean="0"/>
              <a:t>¿es ética? </a:t>
            </a:r>
            <a:r>
              <a:rPr lang="es-ES_tradnl" dirty="0" err="1" smtClean="0"/>
              <a:t>–</a:t>
            </a:r>
            <a:r>
              <a:rPr lang="es-ES_tradnl" dirty="0" smtClean="0"/>
              <a:t> pruebas éticas: </a:t>
            </a:r>
            <a:r>
              <a:rPr lang="es-ES_tradnl" dirty="0" err="1" smtClean="0"/>
              <a:t>Harm</a:t>
            </a:r>
            <a:r>
              <a:rPr lang="es-ES_tradnl" dirty="0" smtClean="0"/>
              <a:t>, </a:t>
            </a:r>
            <a:r>
              <a:rPr lang="es-ES_tradnl" dirty="0" err="1" smtClean="0"/>
              <a:t>Reversibility</a:t>
            </a:r>
            <a:r>
              <a:rPr lang="es-ES_tradnl" dirty="0" smtClean="0"/>
              <a:t>, </a:t>
            </a:r>
            <a:r>
              <a:rPr lang="es-ES_tradnl" dirty="0" err="1" smtClean="0"/>
              <a:t>Publicity</a:t>
            </a:r>
            <a:r>
              <a:rPr lang="es-ES_tradnl" dirty="0" smtClean="0"/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_tradnl" sz="2800" dirty="0" smtClean="0"/>
              <a:t>Seleccione e implemente la opción. 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buFont typeface="Monotype Sorts" charset="2"/>
              <a:buNone/>
            </a:pPr>
            <a:endParaRPr lang="es-ES_tradnl" dirty="0" smtClean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s-ES_tradn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20788" y="152400"/>
            <a:ext cx="7450137" cy="614363"/>
          </a:xfrm>
        </p:spPr>
        <p:txBody>
          <a:bodyPr anchor="b">
            <a:normAutofit fontScale="90000"/>
          </a:bodyPr>
          <a:lstStyle/>
          <a:p>
            <a:r>
              <a:rPr lang="es-PR" sz="3600" dirty="0" smtClean="0"/>
              <a:t>Matriz para Evaluar Opciones</a:t>
            </a:r>
          </a:p>
        </p:txBody>
      </p:sp>
      <p:graphicFrame>
        <p:nvGraphicFramePr>
          <p:cNvPr id="192554" name="Group 42"/>
          <p:cNvGraphicFramePr>
            <a:graphicFrameLocks noGrp="1"/>
          </p:cNvGraphicFramePr>
          <p:nvPr/>
        </p:nvGraphicFramePr>
        <p:xfrm>
          <a:off x="101142" y="928104"/>
          <a:ext cx="8952945" cy="5495544"/>
        </p:xfrm>
        <a:graphic>
          <a:graphicData uri="http://schemas.openxmlformats.org/drawingml/2006/table">
            <a:tbl>
              <a:tblPr/>
              <a:tblGrid>
                <a:gridCol w="1598297"/>
                <a:gridCol w="1880349"/>
                <a:gridCol w="2350437"/>
                <a:gridCol w="1880349"/>
                <a:gridCol w="1243513"/>
              </a:tblGrid>
              <a:tr h="6905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PR" sz="17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Prueba</a:t>
                      </a:r>
                      <a:endParaRPr kumimoji="1" lang="es-PR" sz="17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s-PR" sz="17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PR" sz="17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Solución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P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Daño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P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Reversibilidad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P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Publicidad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s-P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Otras Pruebas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s-P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(Ej</a:t>
                      </a:r>
                      <a:r>
                        <a:rPr kumimoji="1" lang="es-P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r>
                        <a:rPr kumimoji="1" lang="es-P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legal</a:t>
                      </a:r>
                      <a:r>
                        <a:rPr kumimoji="1" lang="es-PR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0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PR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Descripción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80000"/>
                        </a:lnSpc>
                      </a:pPr>
                      <a:r>
                        <a:rPr lang="es-PR" sz="1600" noProof="0" dirty="0" smtClean="0">
                          <a:latin typeface="Times New Roman"/>
                          <a:cs typeface="Times New Roman"/>
                        </a:rPr>
                        <a:t>¿Hay algún daño? </a:t>
                      </a:r>
                    </a:p>
                    <a:p>
                      <a:pPr marL="0" lvl="1">
                        <a:lnSpc>
                          <a:spcPct val="80000"/>
                        </a:lnSpc>
                      </a:pPr>
                      <a:endParaRPr lang="es-PR" sz="1600" noProof="0" dirty="0" smtClean="0">
                        <a:latin typeface="Times New Roman"/>
                        <a:cs typeface="Times New Roman"/>
                      </a:endParaRPr>
                    </a:p>
                    <a:p>
                      <a:pPr marL="0" lvl="1">
                        <a:lnSpc>
                          <a:spcPct val="80000"/>
                        </a:lnSpc>
                      </a:pPr>
                      <a:r>
                        <a:rPr lang="es-PR" sz="1600" noProof="0" dirty="0" smtClean="0">
                          <a:latin typeface="Times New Roman"/>
                          <a:cs typeface="Times New Roman"/>
                        </a:rPr>
                        <a:t>¿Hace menor daño que las alternativas?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s-PR" sz="16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 algn="l">
                        <a:lnSpc>
                          <a:spcPct val="80000"/>
                        </a:lnSpc>
                      </a:pPr>
                      <a:r>
                        <a:rPr lang="es-PR" sz="1600" noProof="0" dirty="0" smtClean="0">
                          <a:latin typeface="Times New Roman"/>
                          <a:cs typeface="Times New Roman"/>
                        </a:rPr>
                        <a:t>¿Pensaría que es una buena opción si yo estuviera entre los afectados?</a:t>
                      </a:r>
                    </a:p>
                    <a:p>
                      <a:pPr marL="0" lvl="1" algn="l">
                        <a:lnSpc>
                          <a:spcPct val="80000"/>
                        </a:lnSpc>
                      </a:pPr>
                      <a:endParaRPr lang="es-PR" sz="1600" noProof="0" dirty="0" smtClean="0">
                        <a:latin typeface="Times New Roman"/>
                        <a:cs typeface="Times New Roman"/>
                      </a:endParaRPr>
                    </a:p>
                    <a:p>
                      <a:pPr marL="0" lvl="1" algn="l">
                        <a:lnSpc>
                          <a:spcPct val="80000"/>
                        </a:lnSpc>
                      </a:pPr>
                      <a:r>
                        <a:rPr lang="es-PR" sz="1600" noProof="0" dirty="0" smtClean="0">
                          <a:latin typeface="Times New Roman"/>
                          <a:cs typeface="Times New Roman"/>
                        </a:rPr>
                        <a:t>¿Qué podemos hacer</a:t>
                      </a:r>
                      <a:r>
                        <a:rPr lang="es-PR" sz="1600" baseline="0" noProof="0" dirty="0" smtClean="0">
                          <a:latin typeface="Times New Roman"/>
                          <a:cs typeface="Times New Roman"/>
                        </a:rPr>
                        <a:t> con los afectados?</a:t>
                      </a:r>
                      <a:endParaRPr lang="es-PR" sz="1600" noProof="0" dirty="0" smtClean="0"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R" sz="1600" kern="1200" noProof="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¿Mi decisión afirmaría o negaría mi integridad personal y los valores/virtudes en los que creo?</a:t>
                      </a:r>
                    </a:p>
                    <a:p>
                      <a:pPr lvl="0">
                        <a:lnSpc>
                          <a:spcPct val="80000"/>
                        </a:lnSpc>
                      </a:pPr>
                      <a:endParaRPr lang="es-ES_tradnl" sz="1600" dirty="0" smtClean="0">
                        <a:latin typeface="Times New Roman"/>
                        <a:cs typeface="Times New Roman"/>
                      </a:endParaRPr>
                    </a:p>
                    <a:p>
                      <a:pPr lvl="0">
                        <a:lnSpc>
                          <a:spcPct val="80000"/>
                        </a:lnSpc>
                      </a:pPr>
                      <a:r>
                        <a:rPr lang="es-ES_tradnl" sz="1600" dirty="0" smtClean="0">
                          <a:latin typeface="Times New Roman"/>
                          <a:cs typeface="Times New Roman"/>
                        </a:rPr>
                        <a:t>¿</a:t>
                      </a:r>
                      <a:r>
                        <a:rPr lang="es-ES_tradnl" sz="1600" dirty="0" smtClean="0">
                          <a:latin typeface="Times New Roman"/>
                          <a:cs typeface="Times New Roman"/>
                        </a:rPr>
                        <a:t>Discutiría y defendería la opción en un foro público?</a:t>
                      </a:r>
                      <a:endParaRPr lang="es-ES_tradnl" sz="1600" dirty="0" smtClean="0">
                        <a:latin typeface="Times New Roman"/>
                        <a:cs typeface="Times New Roman"/>
                      </a:endParaRPr>
                    </a:p>
                    <a:p>
                      <a:pPr lvl="0">
                        <a:lnSpc>
                          <a:spcPct val="80000"/>
                        </a:lnSpc>
                      </a:pPr>
                      <a:endParaRPr lang="es-ES_tradnl" sz="1600" dirty="0" smtClean="0"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3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PR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Solución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s-PR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s-PR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s-PR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s-PR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s-PR" sz="1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/>
                          <a:cs typeface="Times New Roman"/>
                        </a:rPr>
                        <a:t>Solución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s-PR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s-PR" sz="1400" b="0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s-PR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s-PR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79500" y="76200"/>
            <a:ext cx="8064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s-PR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85825" y="1593850"/>
            <a:ext cx="8105775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chemeClr val="accent1"/>
              </a:buClr>
              <a:buSzTx/>
              <a:buFont typeface="Monotype Sorts" charset="2"/>
              <a:buChar char="ß"/>
              <a:tabLst/>
              <a:defRPr/>
            </a:pPr>
            <a:endParaRPr kumimoji="1" lang="es-P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1625" y="228600"/>
            <a:ext cx="853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PR" sz="4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ética, </a:t>
            </a:r>
            <a:r>
              <a:rPr kumimoji="1" lang="es-PR" sz="4300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¿cuándo interviene?</a:t>
            </a:r>
            <a:endParaRPr kumimoji="1" lang="es-PR" sz="43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144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33400" marR="0" lvl="0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Monotype Sorts" charset="2"/>
              <a:buChar char="ß"/>
              <a:tabLst/>
              <a:defRPr/>
            </a:pPr>
            <a:r>
              <a:rPr kumimoji="1" lang="es-PR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Posible</a:t>
            </a:r>
            <a:r>
              <a:rPr kumimoji="1" lang="es-PR" sz="4000" kern="0" dirty="0" smtClean="0">
                <a:latin typeface="+mn-lt"/>
              </a:rPr>
              <a:t>s respuestas:</a:t>
            </a:r>
            <a:endParaRPr kumimoji="1" lang="es-PR" sz="4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lvl="1" indent="-5334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</a:pPr>
            <a:r>
              <a:rPr kumimoji="1" lang="es-PR" sz="3600" b="1" u="sng" kern="0" dirty="0" smtClean="0">
                <a:latin typeface="+mn-lt"/>
              </a:rPr>
              <a:t>Hipótesis A</a:t>
            </a:r>
            <a:r>
              <a:rPr kumimoji="1" lang="es-PR" sz="3600" kern="0" dirty="0" smtClean="0">
                <a:latin typeface="+mn-lt"/>
              </a:rPr>
              <a:t>: La ética sólo interviene con </a:t>
            </a:r>
            <a:r>
              <a:rPr kumimoji="1" lang="es-P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usuario quien es el único responsable del uso del diseño</a:t>
            </a:r>
            <a:r>
              <a:rPr kumimoji="1" lang="es-PR" sz="3600" kern="0" dirty="0" smtClean="0">
                <a:latin typeface="+mn-lt"/>
              </a:rPr>
              <a:t>.</a:t>
            </a:r>
            <a:endParaRPr kumimoji="1" lang="es-PR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lvl="1" indent="-5334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</a:pPr>
            <a:r>
              <a:rPr kumimoji="1" lang="es-PR" sz="36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Hipótesis B</a:t>
            </a:r>
            <a:r>
              <a:rPr kumimoji="1" lang="es-P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La ética interviene </a:t>
            </a:r>
            <a:r>
              <a:rPr kumimoji="1" lang="es-PR" sz="3600" kern="0" dirty="0" smtClean="0">
                <a:latin typeface="+mn-lt"/>
              </a:rPr>
              <a:t>a</a:t>
            </a:r>
            <a:r>
              <a:rPr kumimoji="1" lang="es-PR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 final del</a:t>
            </a:r>
            <a:r>
              <a:rPr kumimoji="1" lang="es-PR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diseño</a:t>
            </a:r>
            <a:r>
              <a:rPr kumimoji="1" lang="es-PR" sz="3600" kern="0" dirty="0" smtClean="0">
                <a:latin typeface="+mn-lt"/>
              </a:rPr>
              <a:t>.</a:t>
            </a:r>
            <a:r>
              <a:rPr kumimoji="1" lang="es-PR" sz="3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Así podremos evaluar sus consecuencias</a:t>
            </a:r>
            <a:r>
              <a:rPr kumimoji="1" lang="es-PR" sz="4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1" lang="es-PR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79500" y="76200"/>
            <a:ext cx="8064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s-PR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85825" y="1593850"/>
            <a:ext cx="8105775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chemeClr val="accent1"/>
              </a:buClr>
              <a:buSzTx/>
              <a:buFont typeface="Monotype Sorts" charset="2"/>
              <a:buChar char="ß"/>
              <a:tabLst/>
              <a:defRPr/>
            </a:pPr>
            <a:endParaRPr kumimoji="1" lang="es-P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1625" y="228600"/>
            <a:ext cx="853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PR" sz="4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ética, </a:t>
            </a:r>
            <a:r>
              <a:rPr kumimoji="1" lang="es-PR" sz="4300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¿cuándo interviene?</a:t>
            </a:r>
            <a:endParaRPr kumimoji="1" lang="es-PR" sz="43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144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33400" marR="0" lvl="0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Monotype Sorts" charset="2"/>
              <a:buChar char="ß"/>
              <a:tabLst/>
              <a:defRPr/>
            </a:pPr>
            <a:r>
              <a:rPr kumimoji="1" lang="es-PR" sz="4000" kern="0" dirty="0" smtClean="0">
                <a:latin typeface="+mn-lt"/>
              </a:rPr>
              <a:t>Alternativa: La ética interviene en todo el proceso de diseño.</a:t>
            </a:r>
          </a:p>
          <a:p>
            <a:pPr marL="533400" marR="0" lvl="0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Monotype Sorts" charset="2"/>
              <a:buChar char="ß"/>
              <a:tabLst/>
              <a:defRPr/>
            </a:pPr>
            <a:r>
              <a:rPr kumimoji="1" lang="es-PR" sz="4000" kern="0" dirty="0" smtClean="0">
                <a:latin typeface="+mn-lt"/>
              </a:rPr>
              <a:t>Proceso de diseño:</a:t>
            </a:r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kumimoji="1" lang="es-PR" sz="3600" kern="0" dirty="0" smtClean="0">
                <a:latin typeface="+mn-lt"/>
              </a:rPr>
              <a:t>Identificación del problema/oportunidades</a:t>
            </a:r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kumimoji="1" lang="es-PR" sz="3600" kern="0" dirty="0" smtClean="0">
                <a:latin typeface="+mn-lt"/>
              </a:rPr>
              <a:t>Invención y desarrollo de la solución/producto</a:t>
            </a:r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kumimoji="1" lang="es-PR" sz="3600" kern="0" dirty="0" smtClean="0">
                <a:latin typeface="+mn-lt"/>
              </a:rPr>
              <a:t>Implementación/Manufactura</a:t>
            </a:r>
            <a:endParaRPr kumimoji="1" lang="es-PR" sz="4000" kern="0" dirty="0" smtClean="0">
              <a:latin typeface="+mn-lt"/>
            </a:endParaRPr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  <a:buFont typeface="+mj-lt"/>
              <a:buAutoNum type="arabicPeriod"/>
            </a:pPr>
            <a:endParaRPr kumimoji="1" lang="es-PR" sz="4000" kern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079500" y="76200"/>
            <a:ext cx="8064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s-PR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85825" y="1593850"/>
            <a:ext cx="8105775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70000"/>
              </a:spcBef>
              <a:spcAft>
                <a:spcPct val="0"/>
              </a:spcAft>
              <a:buClr>
                <a:schemeClr val="accent1"/>
              </a:buClr>
              <a:buSzTx/>
              <a:buFont typeface="Monotype Sorts" charset="2"/>
              <a:buChar char="ß"/>
              <a:tabLst/>
              <a:defRPr/>
            </a:pPr>
            <a:endParaRPr kumimoji="1" lang="es-PR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01625" y="76200"/>
            <a:ext cx="853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PR" sz="4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Objetivos del proceso de diseño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3000" y="1539240"/>
          <a:ext cx="7086600" cy="52425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543300"/>
                <a:gridCol w="3543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R" sz="3200" noProof="0" dirty="0" smtClean="0"/>
                        <a:t>Etapas</a:t>
                      </a:r>
                      <a:r>
                        <a:rPr lang="es-PR" sz="3200" baseline="0" noProof="0" dirty="0" smtClean="0"/>
                        <a:t> del diseño</a:t>
                      </a:r>
                      <a:endParaRPr lang="es-PR" sz="32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sz="3200" noProof="0" dirty="0" smtClean="0"/>
                        <a:t>Objetivos</a:t>
                      </a:r>
                      <a:endParaRPr lang="es-PR" sz="32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s-PR" sz="2400" kern="0" dirty="0" smtClean="0"/>
                        <a:t>Identificación del problema/oportunidades</a:t>
                      </a:r>
                    </a:p>
                    <a:p>
                      <a:endParaRPr lang="en-US" sz="2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Clarificar</a:t>
                      </a:r>
                      <a:r>
                        <a:rPr lang="es-PR" sz="2400" baseline="0" noProof="0" dirty="0" smtClean="0"/>
                        <a:t> la necesidad/problema y las posibles soluciones.</a:t>
                      </a:r>
                      <a:endParaRPr lang="es-PR" sz="24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s-PR" sz="2400" kern="0" dirty="0" smtClean="0"/>
                        <a:t>Invención y desarrollo de la solución/producto</a:t>
                      </a:r>
                    </a:p>
                    <a:p>
                      <a:endParaRPr lang="en-US" sz="2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Especificaciones,</a:t>
                      </a:r>
                      <a:r>
                        <a:rPr lang="es-PR" sz="2400" baseline="0" noProof="0" dirty="0" smtClean="0"/>
                        <a:t> </a:t>
                      </a:r>
                    </a:p>
                    <a:p>
                      <a:r>
                        <a:rPr lang="es-PR" sz="2400" baseline="0" noProof="0" dirty="0" smtClean="0"/>
                        <a:t>optimizar la solución versus los límites.  </a:t>
                      </a:r>
                    </a:p>
                    <a:p>
                      <a:r>
                        <a:rPr lang="es-PR" sz="2400" baseline="0" noProof="0" dirty="0" smtClean="0"/>
                        <a:t>Pruebas tecnicas</a:t>
                      </a:r>
                    </a:p>
                    <a:p>
                      <a:r>
                        <a:rPr lang="es-PR" sz="2400" baseline="0" noProof="0" dirty="0" smtClean="0"/>
                        <a:t>Prototipo.</a:t>
                      </a:r>
                      <a:endParaRPr lang="es-PR" sz="24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s-PR" sz="2400" kern="0" dirty="0" smtClean="0"/>
                        <a:t>Implementación/Manufactura</a:t>
                      </a:r>
                    </a:p>
                    <a:p>
                      <a:endParaRPr lang="en-US" sz="2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Producción/Construcción/manufactura</a:t>
                      </a:r>
                      <a:r>
                        <a:rPr lang="es-PR" sz="2400" baseline="0" noProof="0" dirty="0" smtClean="0"/>
                        <a:t> en masa del producto.</a:t>
                      </a:r>
                    </a:p>
                    <a:p>
                      <a:r>
                        <a:rPr lang="es-PR" sz="2400" baseline="0" noProof="0" dirty="0" smtClean="0"/>
                        <a:t>Pruebas de seguridad.</a:t>
                      </a:r>
                      <a:endParaRPr lang="es-PR" sz="24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33400" y="294750"/>
            <a:ext cx="853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PR" sz="43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Intervención de la ética en</a:t>
            </a:r>
            <a:r>
              <a:rPr kumimoji="1" lang="es-PR" sz="4300" b="0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el </a:t>
            </a:r>
            <a:r>
              <a:rPr kumimoji="1" lang="es-PR" sz="43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proceso de diseño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1314990"/>
            <a:ext cx="8001000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1" indent="-742950">
              <a:spcBef>
                <a:spcPct val="20000"/>
              </a:spcBef>
              <a:buClr>
                <a:schemeClr val="accent1"/>
              </a:buClr>
            </a:pPr>
            <a:r>
              <a:rPr kumimoji="1" lang="es-PR" sz="3600" i="1" u="sng" kern="0" dirty="0" smtClean="0"/>
              <a:t>Momento previo al diseño</a:t>
            </a:r>
            <a:r>
              <a:rPr kumimoji="1" lang="es-PR" sz="3600" kern="0" dirty="0" smtClean="0"/>
              <a:t>:</a:t>
            </a:r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</a:pPr>
            <a:r>
              <a:rPr kumimoji="1" lang="es-PR" sz="3200" kern="0" dirty="0" smtClean="0"/>
              <a:t>Escoger un problema o una necesidad entre otras es ya una decisión ética y no técnica.</a:t>
            </a:r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</a:pPr>
            <a:endParaRPr kumimoji="1" lang="es-PR" sz="3200" kern="0" dirty="0" smtClean="0"/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</a:pPr>
            <a:r>
              <a:rPr kumimoji="1" lang="es-PR" sz="3200" kern="0" dirty="0" smtClean="0"/>
              <a:t>Detrás de esta opción hay un valor!</a:t>
            </a:r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</a:pPr>
            <a:r>
              <a:rPr kumimoji="1" lang="es-PR" sz="3200" kern="0" dirty="0" smtClean="0"/>
              <a:t>Podría ser un valor económico, político, social, moral, religioso, intelectual, etc.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19200" y="4450080"/>
          <a:ext cx="7086600" cy="19507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543300"/>
                <a:gridCol w="3543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R" sz="3200" noProof="0" dirty="0" smtClean="0"/>
                        <a:t>Interesados</a:t>
                      </a:r>
                      <a:endParaRPr lang="es-PR" sz="32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sz="3200" noProof="0" dirty="0" smtClean="0"/>
                        <a:t>Afectados</a:t>
                      </a:r>
                      <a:endParaRPr lang="es-PR" sz="32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1.</a:t>
                      </a:r>
                      <a:r>
                        <a:rPr lang="es-PR" sz="2400" baseline="0" noProof="0" dirty="0" smtClean="0"/>
                        <a:t> Interesado A.</a:t>
                      </a:r>
                      <a:endParaRPr lang="es-PR" sz="24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1. Afectado A.</a:t>
                      </a:r>
                      <a:endParaRPr lang="es-PR" sz="24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R" sz="2400" noProof="0" smtClean="0"/>
                        <a:t>2. Interesado B.</a:t>
                      </a:r>
                      <a:endParaRPr lang="es-PR" sz="2400" noProof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2. Afectado B.</a:t>
                      </a:r>
                      <a:endParaRPr lang="es-PR" sz="24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…</a:t>
                      </a:r>
                      <a:endParaRPr lang="en-US" sz="24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…</a:t>
                      </a:r>
                      <a:endParaRPr lang="es-PR" sz="24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3400" y="228600"/>
            <a:ext cx="853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s-PR" sz="3600" b="1" kern="0" dirty="0" smtClean="0">
                <a:solidFill>
                  <a:srgbClr val="000000"/>
                </a:solidFill>
              </a:rPr>
              <a:t>Ética en la primera étapa: identificación del problema/oportunidades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1391281"/>
            <a:ext cx="8001000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1" indent="-742950">
              <a:spcBef>
                <a:spcPct val="20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kumimoji="1" lang="es-PR" sz="3600" kern="0" dirty="0" smtClean="0"/>
              <a:t>Identificación del problema/oportunidades</a:t>
            </a:r>
          </a:p>
          <a:p>
            <a:pPr marL="1657350" lvl="2" indent="-742950">
              <a:spcBef>
                <a:spcPct val="20000"/>
              </a:spcBef>
              <a:buClr>
                <a:schemeClr val="accent1"/>
              </a:buClr>
              <a:buFont typeface="Arial"/>
              <a:buChar char="•"/>
            </a:pPr>
            <a:r>
              <a:rPr lang="es-PR" sz="3600" dirty="0" smtClean="0"/>
              <a:t>1a. Problema: ¿Quiénes son los interesados y quiénes los afectados? </a:t>
            </a:r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  <a:buFont typeface="+mj-lt"/>
              <a:buAutoNum type="arabicPeriod"/>
            </a:pPr>
            <a:endParaRPr kumimoji="1" lang="es-PR" sz="36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143000" y="3002280"/>
          <a:ext cx="7086600" cy="1493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543300"/>
                <a:gridCol w="3543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R" sz="3200" noProof="0" dirty="0" smtClean="0"/>
                        <a:t>Ventajas</a:t>
                      </a:r>
                      <a:endParaRPr lang="es-PR" sz="320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sz="3200" noProof="0" dirty="0" smtClean="0"/>
                        <a:t>Desventajas</a:t>
                      </a:r>
                      <a:endParaRPr lang="es-PR" sz="320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1.</a:t>
                      </a:r>
                      <a:r>
                        <a:rPr lang="es-PR" sz="2400" baseline="0" noProof="0" dirty="0" smtClean="0"/>
                        <a:t> Ventaja </a:t>
                      </a:r>
                      <a:endParaRPr lang="es-PR" sz="240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1. Desventaja</a:t>
                      </a:r>
                      <a:endParaRPr lang="es-PR" sz="240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2. Ventaja</a:t>
                      </a:r>
                      <a:endParaRPr lang="es-PR" sz="240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2. Desventaja</a:t>
                      </a:r>
                      <a:endParaRPr lang="es-PR" sz="2400" noProof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01625" y="3810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s-PR" sz="3200" b="1" kern="0" dirty="0" smtClean="0">
                <a:solidFill>
                  <a:srgbClr val="000000"/>
                </a:solidFill>
              </a:rPr>
              <a:t>Ética en la primera étapa: identificación del problema/oportunidades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860453"/>
            <a:ext cx="8382000" cy="2111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1" indent="-742950">
              <a:spcBef>
                <a:spcPct val="20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s-PR" sz="2800" dirty="0" smtClean="0"/>
              <a:t>1b. Soluciones: ventajas y desventajas </a:t>
            </a:r>
            <a:r>
              <a:rPr lang="es-PR" sz="3200" cap="all" dirty="0" smtClean="0"/>
              <a:t>para</a:t>
            </a:r>
            <a:r>
              <a:rPr lang="es-PR" sz="2800" dirty="0" smtClean="0"/>
              <a:t> los interesados y los afectados. Consecuencias sociales, institucionales y ambientales.</a:t>
            </a:r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  <a:buFont typeface="+mj-lt"/>
              <a:buAutoNum type="arabicPeriod"/>
            </a:pPr>
            <a:endParaRPr kumimoji="1" lang="es-PR" sz="3600" kern="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2316480"/>
          <a:ext cx="7086600" cy="6400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086600"/>
              </a:tblGrid>
              <a:tr h="294640">
                <a:tc>
                  <a:txBody>
                    <a:bodyPr/>
                    <a:lstStyle/>
                    <a:p>
                      <a:pPr algn="ctr"/>
                      <a:r>
                        <a:rPr lang="es-PR" sz="3600" noProof="0" dirty="0" smtClean="0"/>
                        <a:t>Solución A.</a:t>
                      </a:r>
                      <a:endParaRPr lang="es-PR" sz="36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43000" y="5288280"/>
          <a:ext cx="7086600" cy="14935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543300"/>
                <a:gridCol w="3543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R" sz="3200" noProof="0" dirty="0" smtClean="0"/>
                        <a:t>Ventajas</a:t>
                      </a:r>
                      <a:endParaRPr lang="es-PR" sz="32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R" sz="3200" noProof="0" dirty="0" smtClean="0"/>
                        <a:t>Desventajas</a:t>
                      </a:r>
                      <a:endParaRPr lang="es-PR" sz="32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1.</a:t>
                      </a:r>
                      <a:r>
                        <a:rPr lang="es-PR" sz="2400" baseline="0" noProof="0" dirty="0" smtClean="0"/>
                        <a:t> Ventaja </a:t>
                      </a:r>
                      <a:endParaRPr lang="es-PR" sz="24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1. Desventaja</a:t>
                      </a:r>
                      <a:endParaRPr lang="es-PR" sz="24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2. Ventaja</a:t>
                      </a:r>
                      <a:endParaRPr lang="es-PR" sz="24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PR" sz="2400" noProof="0" dirty="0" smtClean="0"/>
                        <a:t>2. Desventaja</a:t>
                      </a:r>
                      <a:endParaRPr lang="es-PR" sz="2400" noProof="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3000" y="4602480"/>
          <a:ext cx="7086600" cy="6400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086600"/>
              </a:tblGrid>
              <a:tr h="294640">
                <a:tc>
                  <a:txBody>
                    <a:bodyPr/>
                    <a:lstStyle/>
                    <a:p>
                      <a:pPr algn="ctr"/>
                      <a:r>
                        <a:rPr lang="es-PR" sz="3600" noProof="0" dirty="0" smtClean="0"/>
                        <a:t>Solución B.</a:t>
                      </a:r>
                      <a:endParaRPr lang="es-PR" sz="3600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01625" y="457200"/>
            <a:ext cx="853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s-PR" sz="3200" b="1" kern="0" dirty="0" smtClean="0">
                <a:solidFill>
                  <a:srgbClr val="000000"/>
                </a:solidFill>
              </a:rPr>
              <a:t>Ética en la primera étapa: identificación del problema/oportunidades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609600"/>
            <a:ext cx="8382000" cy="509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1" indent="-742950">
              <a:spcBef>
                <a:spcPct val="20000"/>
              </a:spcBef>
              <a:buClr>
                <a:schemeClr val="accent1"/>
              </a:buClr>
            </a:pPr>
            <a:endParaRPr lang="es-PR" sz="3200" dirty="0" smtClean="0"/>
          </a:p>
          <a:p>
            <a:pPr marL="1200150" lvl="1" indent="-742950" algn="ctr">
              <a:spcBef>
                <a:spcPct val="20000"/>
              </a:spcBef>
              <a:buClr>
                <a:schemeClr val="accent1"/>
              </a:buClr>
            </a:pPr>
            <a:r>
              <a:rPr lang="es-PR" sz="3200" i="1" u="sng" dirty="0" smtClean="0"/>
              <a:t>¿Hay algún problema ético? </a:t>
            </a:r>
            <a:endParaRPr lang="es-PR" sz="4000" dirty="0" smtClean="0"/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</a:pPr>
            <a:r>
              <a:rPr lang="es-PR" sz="2400" dirty="0" smtClean="0"/>
              <a:t>A. Conflicto entre los interesados y afectados. Conflicto entre los intereses y las consecuencias sociales o ambientales.</a:t>
            </a:r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</a:pPr>
            <a:endParaRPr lang="es-PR" sz="2400" dirty="0" smtClean="0"/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</a:pPr>
            <a:r>
              <a:rPr lang="es-PR" sz="2400" dirty="0" smtClean="0"/>
              <a:t>B. ¿Cúal es la lista de prioridades en cuanto a las ventajas y desventajas? Imposibilidad de satisfacer a todos. (Prioridades – valores).</a:t>
            </a:r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</a:pPr>
            <a:endParaRPr lang="es-PR" sz="2400" dirty="0" smtClean="0"/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</a:pPr>
            <a:r>
              <a:rPr lang="es-PR" sz="2400" dirty="0" smtClean="0"/>
              <a:t>C. Si hay conflictos, generar soluciones técnicas y éticas.</a:t>
            </a:r>
          </a:p>
          <a:p>
            <a:pPr marL="1200150" lvl="1" indent="-742950">
              <a:spcBef>
                <a:spcPct val="20000"/>
              </a:spcBef>
              <a:buClr>
                <a:schemeClr val="accent1"/>
              </a:buClr>
            </a:pPr>
            <a:r>
              <a:rPr lang="es-PR" sz="3200" b="1" i="1" dirty="0" smtClean="0"/>
              <a:t>Evaluación Ética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00600" y="5250318"/>
          <a:ext cx="2590800" cy="10058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590800"/>
              </a:tblGrid>
              <a:tr h="294640">
                <a:tc>
                  <a:txBody>
                    <a:bodyPr/>
                    <a:lstStyle/>
                    <a:p>
                      <a:pPr algn="ctr"/>
                      <a:r>
                        <a:rPr lang="es-PR" sz="2000" noProof="0" dirty="0" smtClean="0"/>
                        <a:t>Solución</a:t>
                      </a:r>
                      <a:r>
                        <a:rPr lang="es-PR" sz="2000" baseline="0" noProof="0" dirty="0" smtClean="0"/>
                        <a:t> A</a:t>
                      </a:r>
                    </a:p>
                    <a:p>
                      <a:pPr algn="ctr"/>
                      <a:r>
                        <a:rPr lang="es-PR" sz="2000" baseline="0" noProof="0" dirty="0" smtClean="0"/>
                        <a:t>Solución B.</a:t>
                      </a:r>
                    </a:p>
                    <a:p>
                      <a:pPr algn="ctr"/>
                      <a:r>
                        <a:rPr lang="es-PR" sz="2000" baseline="0" noProof="0" dirty="0" smtClean="0"/>
                        <a:t>Etc.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01625" y="0"/>
            <a:ext cx="8534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s-PR" sz="3200" b="1" kern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Ética en la segunda étapa: invención y desarrollo de la solución/producto</a:t>
            </a:r>
            <a:endParaRPr kumimoji="1" lang="es-PR" sz="32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PR" sz="32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kumimoji="1" lang="es-PR" sz="3200" b="0" i="0" u="none" strike="noStrike" kern="0" cap="none" spc="0" normalizeH="0" baseline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470220"/>
            <a:ext cx="7239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spcBef>
                <a:spcPct val="20000"/>
              </a:spcBef>
              <a:spcAft>
                <a:spcPts val="2400"/>
              </a:spcAft>
              <a:buClr>
                <a:schemeClr val="accent1"/>
              </a:buClr>
            </a:pPr>
            <a:r>
              <a:rPr lang="es-PR" sz="2000" dirty="0" smtClean="0"/>
              <a:t>2.a Lista de especificaciones técnicas</a:t>
            </a:r>
          </a:p>
          <a:p>
            <a:pPr marL="742950" indent="-742950">
              <a:spcBef>
                <a:spcPct val="20000"/>
              </a:spcBef>
              <a:spcAft>
                <a:spcPts val="2400"/>
              </a:spcAft>
              <a:buClr>
                <a:schemeClr val="accent1"/>
              </a:buClr>
            </a:pPr>
            <a:r>
              <a:rPr lang="es-PR" sz="2000" dirty="0" smtClean="0"/>
              <a:t>2.b Modos de optimizar las especificaciones versus costos, tiempo, tecnología disponible, materiales, pruebas técnicas, etc.</a:t>
            </a:r>
          </a:p>
          <a:p>
            <a:pPr marL="742950" lvl="1" indent="-742950">
              <a:spcBef>
                <a:spcPct val="20000"/>
              </a:spcBef>
              <a:spcAft>
                <a:spcPts val="2400"/>
              </a:spcAft>
              <a:buClr>
                <a:schemeClr val="accent1"/>
              </a:buClr>
            </a:pPr>
            <a:r>
              <a:rPr lang="es-PR" sz="2000" dirty="0" smtClean="0"/>
              <a:t>2.c Detectar problemas éticos ¿Hay problemas (conflictos) éticos entre la optimización de las especificaciones versus las consecuencias personales (interesados y afectados), sociales (grupos e instituciones) y ambientales?  </a:t>
            </a:r>
          </a:p>
          <a:p>
            <a:pPr marL="742950" lvl="1" indent="-742950">
              <a:spcBef>
                <a:spcPct val="20000"/>
              </a:spcBef>
              <a:spcAft>
                <a:spcPts val="2400"/>
              </a:spcAft>
              <a:buClr>
                <a:schemeClr val="accent1"/>
              </a:buClr>
            </a:pPr>
            <a:r>
              <a:rPr lang="es-PR" sz="2000" dirty="0" smtClean="0"/>
              <a:t>2.d Generar soluciones técnicas y éticas.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791200" y="1295400"/>
          <a:ext cx="2590800" cy="8229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590800"/>
              </a:tblGrid>
              <a:tr h="294640">
                <a:tc>
                  <a:txBody>
                    <a:bodyPr/>
                    <a:lstStyle/>
                    <a:p>
                      <a:pPr algn="ctr"/>
                      <a:r>
                        <a:rPr lang="es-PR" sz="1600" noProof="0" dirty="0" smtClean="0"/>
                        <a:t>Especificación</a:t>
                      </a:r>
                      <a:r>
                        <a:rPr lang="es-PR" sz="1600" baseline="0" noProof="0" dirty="0" smtClean="0"/>
                        <a:t> A</a:t>
                      </a:r>
                    </a:p>
                    <a:p>
                      <a:pPr algn="ctr"/>
                      <a:r>
                        <a:rPr lang="es-PR" sz="1600" baseline="0" noProof="0" dirty="0" smtClean="0"/>
                        <a:t>Especificación B.</a:t>
                      </a:r>
                    </a:p>
                    <a:p>
                      <a:pPr algn="ctr"/>
                      <a:r>
                        <a:rPr lang="es-PR" sz="1600" baseline="0" noProof="0" dirty="0" smtClean="0"/>
                        <a:t>…</a:t>
                      </a:r>
                      <a:endParaRPr lang="es-PR" sz="16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316520" y="5183311"/>
            <a:ext cx="3035544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R" sz="3200" b="1" i="1" dirty="0" smtClean="0">
                <a:solidFill>
                  <a:srgbClr val="000000"/>
                </a:solidFill>
              </a:rPr>
              <a:t>Evaluación Ética </a:t>
            </a:r>
            <a:endParaRPr lang="en-US" sz="3200" b="1" i="1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791200" y="4945127"/>
          <a:ext cx="2590800" cy="8229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590800"/>
              </a:tblGrid>
              <a:tr h="294640">
                <a:tc>
                  <a:txBody>
                    <a:bodyPr/>
                    <a:lstStyle/>
                    <a:p>
                      <a:pPr algn="ctr"/>
                      <a:r>
                        <a:rPr lang="es-PR" sz="1600" noProof="0" dirty="0" smtClean="0"/>
                        <a:t>Solución</a:t>
                      </a:r>
                      <a:r>
                        <a:rPr lang="es-PR" sz="1600" baseline="0" noProof="0" dirty="0" smtClean="0"/>
                        <a:t> A</a:t>
                      </a:r>
                    </a:p>
                    <a:p>
                      <a:pPr algn="ctr"/>
                      <a:r>
                        <a:rPr lang="es-PR" sz="1600" baseline="0" noProof="0" dirty="0" smtClean="0"/>
                        <a:t>Solución B.</a:t>
                      </a:r>
                    </a:p>
                    <a:p>
                      <a:pPr algn="ctr"/>
                      <a:r>
                        <a:rPr lang="es-PR" sz="1600" baseline="0" noProof="0" dirty="0" smtClean="0"/>
                        <a:t>Etc.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792</Words>
  <Application>Microsoft Macintosh PowerPoint</Application>
  <PresentationFormat>On-screen Show (4:3)</PresentationFormat>
  <Paragraphs>122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Ethics in the Design Process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Resumen: Proceso de Toma de Decisión Ética</vt:lpstr>
      <vt:lpstr>Matriz para Evaluar Opciones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Luis O.  Jimenez</dc:creator>
  <cp:lastModifiedBy>Luis O.  Jimenez</cp:lastModifiedBy>
  <cp:revision>11</cp:revision>
  <cp:lastPrinted>2012-03-06T13:44:59Z</cp:lastPrinted>
  <dcterms:created xsi:type="dcterms:W3CDTF">2012-08-28T12:48:46Z</dcterms:created>
  <dcterms:modified xsi:type="dcterms:W3CDTF">2012-08-28T13:18:06Z</dcterms:modified>
</cp:coreProperties>
</file>