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32"/>
  </p:notesMasterIdLst>
  <p:sldIdLst>
    <p:sldId id="256" r:id="rId2"/>
    <p:sldId id="287" r:id="rId3"/>
    <p:sldId id="283" r:id="rId4"/>
    <p:sldId id="258" r:id="rId5"/>
    <p:sldId id="259" r:id="rId6"/>
    <p:sldId id="261" r:id="rId7"/>
    <p:sldId id="262" r:id="rId8"/>
    <p:sldId id="260" r:id="rId9"/>
    <p:sldId id="263" r:id="rId10"/>
    <p:sldId id="284" r:id="rId11"/>
    <p:sldId id="264" r:id="rId12"/>
    <p:sldId id="265" r:id="rId13"/>
    <p:sldId id="266" r:id="rId14"/>
    <p:sldId id="280" r:id="rId15"/>
    <p:sldId id="286" r:id="rId16"/>
    <p:sldId id="281" r:id="rId17"/>
    <p:sldId id="282" r:id="rId18"/>
    <p:sldId id="267" r:id="rId19"/>
    <p:sldId id="270" r:id="rId20"/>
    <p:sldId id="271" r:id="rId21"/>
    <p:sldId id="272" r:id="rId22"/>
    <p:sldId id="273" r:id="rId23"/>
    <p:sldId id="268" r:id="rId24"/>
    <p:sldId id="269" r:id="rId25"/>
    <p:sldId id="277" r:id="rId26"/>
    <p:sldId id="278" r:id="rId27"/>
    <p:sldId id="279" r:id="rId28"/>
    <p:sldId id="274" r:id="rId29"/>
    <p:sldId id="285" r:id="rId30"/>
    <p:sldId id="276"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B0B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79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17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A008F17-AF17-46FE-8407-692312B6B15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AD54D0B-75F6-4EF2-AABD-0934B56685FF}" type="slidenum">
              <a:rPr lang="en-US" smtClean="0"/>
              <a:pPr/>
              <a:t>1</a:t>
            </a:fld>
            <a:endParaRPr lang="en-US"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6C00A192-4203-42A5-B84D-D63F1A229EE4}" type="slidenum">
              <a:rPr lang="en-US" smtClean="0"/>
              <a:pPr/>
              <a:t>11</a:t>
            </a:fld>
            <a:endParaRPr lang="en-US" smtClean="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C513565E-FE83-4A17-8942-08526F453CCA}" type="slidenum">
              <a:rPr lang="en-US" smtClean="0"/>
              <a:pPr/>
              <a:t>12</a:t>
            </a:fld>
            <a:endParaRPr lang="en-US"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B5B64ECF-54BD-46E7-A432-90198C610E95}" type="slidenum">
              <a:rPr lang="en-US" smtClean="0"/>
              <a:pPr/>
              <a:t>13</a:t>
            </a:fld>
            <a:endParaRPr lang="en-US" smtClean="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pPr eaLnBrk="1" hangingPunct="1"/>
            <a:endParaRPr lang="en-US" smtClean="0"/>
          </a:p>
        </p:txBody>
      </p:sp>
      <p:sp>
        <p:nvSpPr>
          <p:cNvPr id="45060" name="Slide Number Placeholder 3"/>
          <p:cNvSpPr>
            <a:spLocks noGrp="1"/>
          </p:cNvSpPr>
          <p:nvPr>
            <p:ph type="sldNum" sz="quarter" idx="5"/>
          </p:nvPr>
        </p:nvSpPr>
        <p:spPr>
          <a:noFill/>
        </p:spPr>
        <p:txBody>
          <a:bodyPr/>
          <a:lstStyle/>
          <a:p>
            <a:fld id="{BC158A94-87BE-4236-8C0E-403E06095C8D}" type="slidenum">
              <a:rPr lang="en-US" smtClean="0"/>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E8D1451B-B2EE-4D8F-9027-4F7028B10DF1}" type="slidenum">
              <a:rPr lang="en-US" smtClean="0"/>
              <a:pPr/>
              <a:t>15</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eaLnBrk="1" hangingPunct="1"/>
            <a:endParaRPr lang="en-US" smtClean="0"/>
          </a:p>
        </p:txBody>
      </p:sp>
      <p:sp>
        <p:nvSpPr>
          <p:cNvPr id="47108" name="Slide Number Placeholder 3"/>
          <p:cNvSpPr>
            <a:spLocks noGrp="1"/>
          </p:cNvSpPr>
          <p:nvPr>
            <p:ph type="sldNum" sz="quarter" idx="5"/>
          </p:nvPr>
        </p:nvSpPr>
        <p:spPr>
          <a:noFill/>
        </p:spPr>
        <p:txBody>
          <a:bodyPr/>
          <a:lstStyle/>
          <a:p>
            <a:fld id="{D6385884-3B74-4540-AE96-43CEB28E881A}" type="slidenum">
              <a:rPr lang="en-US" smtClean="0"/>
              <a:pPr/>
              <a:t>16</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eaLnBrk="1" hangingPunct="1"/>
            <a:endParaRPr lang="en-US" smtClean="0"/>
          </a:p>
        </p:txBody>
      </p:sp>
      <p:sp>
        <p:nvSpPr>
          <p:cNvPr id="48132" name="Slide Number Placeholder 3"/>
          <p:cNvSpPr>
            <a:spLocks noGrp="1"/>
          </p:cNvSpPr>
          <p:nvPr>
            <p:ph type="sldNum" sz="quarter" idx="5"/>
          </p:nvPr>
        </p:nvSpPr>
        <p:spPr>
          <a:noFill/>
        </p:spPr>
        <p:txBody>
          <a:bodyPr/>
          <a:lstStyle/>
          <a:p>
            <a:fld id="{58B21A47-0AE5-4A92-8D46-24E054E80593}" type="slidenum">
              <a:rPr lang="en-US" smtClean="0"/>
              <a:pPr/>
              <a:t>17</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24A67BFF-000C-4CDF-9BB3-02B4E22B6B26}" type="slidenum">
              <a:rPr lang="en-US" smtClean="0"/>
              <a:pPr/>
              <a:t>18</a:t>
            </a:fld>
            <a:endParaRPr lang="en-US" smtClean="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E61A85BD-F8FB-4444-BF3C-B2A32E1B45B8}" type="slidenum">
              <a:rPr lang="en-US" smtClean="0"/>
              <a:pPr/>
              <a:t>19</a:t>
            </a:fld>
            <a:endParaRPr lang="en-US" smtClean="0"/>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568C9085-A538-4169-B6DF-7F46FACE8A93}" type="slidenum">
              <a:rPr lang="en-US" smtClean="0"/>
              <a:pPr/>
              <a:t>20</a:t>
            </a:fld>
            <a:endParaRPr lang="en-US" smtClean="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33796" name="Slide Number Placeholder 3"/>
          <p:cNvSpPr>
            <a:spLocks noGrp="1"/>
          </p:cNvSpPr>
          <p:nvPr>
            <p:ph type="sldNum" sz="quarter" idx="5"/>
          </p:nvPr>
        </p:nvSpPr>
        <p:spPr>
          <a:noFill/>
        </p:spPr>
        <p:txBody>
          <a:bodyPr/>
          <a:lstStyle/>
          <a:p>
            <a:fld id="{CEF43D73-D799-4912-A649-96925CE5338E}"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8555798-460E-4D9F-91CD-AF893D7A42FC}" type="slidenum">
              <a:rPr lang="en-US" smtClean="0"/>
              <a:pPr/>
              <a:t>21</a:t>
            </a:fld>
            <a:endParaRPr lang="en-US" smtClean="0"/>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50C8461-B32C-4470-9C37-A3056D75FA92}" type="slidenum">
              <a:rPr lang="en-US" smtClean="0"/>
              <a:pPr/>
              <a:t>22</a:t>
            </a:fld>
            <a:endParaRPr lang="en-US" smtClean="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E5BF4668-A2AF-41B9-BA20-45B9AF046E08}" type="slidenum">
              <a:rPr lang="en-US" smtClean="0"/>
              <a:pPr/>
              <a:t>23</a:t>
            </a:fld>
            <a:endParaRPr lang="en-US" smtClean="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673DE202-F677-4769-8BF3-E9C5E44E13F8}" type="slidenum">
              <a:rPr lang="en-US" smtClean="0"/>
              <a:pPr/>
              <a:t>24</a:t>
            </a:fld>
            <a:endParaRPr lang="en-US" smtClean="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pPr eaLnBrk="1" hangingPunct="1"/>
            <a:endParaRPr lang="en-US" smtClean="0"/>
          </a:p>
        </p:txBody>
      </p:sp>
      <p:sp>
        <p:nvSpPr>
          <p:cNvPr id="56324" name="Slide Number Placeholder 3"/>
          <p:cNvSpPr>
            <a:spLocks noGrp="1"/>
          </p:cNvSpPr>
          <p:nvPr>
            <p:ph type="sldNum" sz="quarter" idx="5"/>
          </p:nvPr>
        </p:nvSpPr>
        <p:spPr>
          <a:noFill/>
        </p:spPr>
        <p:txBody>
          <a:bodyPr/>
          <a:lstStyle/>
          <a:p>
            <a:fld id="{3CD8BD53-3339-422C-87E5-6E656AE86A07}" type="slidenum">
              <a:rPr lang="en-US" smtClean="0"/>
              <a:pPr/>
              <a:t>25</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eaLnBrk="1" hangingPunct="1"/>
            <a:endParaRPr lang="en-US" smtClean="0"/>
          </a:p>
        </p:txBody>
      </p:sp>
      <p:sp>
        <p:nvSpPr>
          <p:cNvPr id="57348" name="Slide Number Placeholder 3"/>
          <p:cNvSpPr>
            <a:spLocks noGrp="1"/>
          </p:cNvSpPr>
          <p:nvPr>
            <p:ph type="sldNum" sz="quarter" idx="5"/>
          </p:nvPr>
        </p:nvSpPr>
        <p:spPr>
          <a:noFill/>
        </p:spPr>
        <p:txBody>
          <a:bodyPr/>
          <a:lstStyle/>
          <a:p>
            <a:fld id="{7E2F63A9-D6A6-4CBA-BD63-E1DE08F5C9BF}" type="slidenum">
              <a:rPr lang="en-US" smtClean="0"/>
              <a:pPr/>
              <a:t>26</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pPr eaLnBrk="1" hangingPunct="1"/>
            <a:endParaRPr lang="en-US" smtClean="0"/>
          </a:p>
        </p:txBody>
      </p:sp>
      <p:sp>
        <p:nvSpPr>
          <p:cNvPr id="58372" name="Slide Number Placeholder 3"/>
          <p:cNvSpPr>
            <a:spLocks noGrp="1"/>
          </p:cNvSpPr>
          <p:nvPr>
            <p:ph type="sldNum" sz="quarter" idx="5"/>
          </p:nvPr>
        </p:nvSpPr>
        <p:spPr>
          <a:noFill/>
        </p:spPr>
        <p:txBody>
          <a:bodyPr/>
          <a:lstStyle/>
          <a:p>
            <a:fld id="{074E640A-C220-477D-8E08-7948956407E1}" type="slidenum">
              <a:rPr lang="en-US" smtClean="0"/>
              <a:pPr/>
              <a:t>27</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C5BA214C-1B45-4577-894E-966E580F47FF}" type="slidenum">
              <a:rPr lang="en-US" smtClean="0"/>
              <a:pPr/>
              <a:t>28</a:t>
            </a:fld>
            <a:endParaRPr lang="en-US"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DE4E15E5-EBA7-4E38-82A5-9814577FCC3C}" type="slidenum">
              <a:rPr lang="en-US" smtClean="0"/>
              <a:pPr/>
              <a:t>29</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eaLnBrk="1" hangingPunct="1"/>
            <a:endParaRPr lang="en-US" smtClean="0"/>
          </a:p>
        </p:txBody>
      </p:sp>
      <p:sp>
        <p:nvSpPr>
          <p:cNvPr id="61444" name="Slide Number Placeholder 3"/>
          <p:cNvSpPr>
            <a:spLocks noGrp="1"/>
          </p:cNvSpPr>
          <p:nvPr>
            <p:ph type="sldNum" sz="quarter" idx="5"/>
          </p:nvPr>
        </p:nvSpPr>
        <p:spPr>
          <a:noFill/>
        </p:spPr>
        <p:txBody>
          <a:bodyPr/>
          <a:lstStyle/>
          <a:p>
            <a:fld id="{0B0489C4-92C6-44C7-851A-40EF6A0406BD}" type="slidenum">
              <a:rPr lang="en-US" smtClean="0"/>
              <a:pPr/>
              <a:t>30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3F2F29B-22FA-4CAF-8080-2B1F67EC973E}" type="slidenum">
              <a:rPr lang="en-US" smtClean="0"/>
              <a:pPr/>
              <a:t>4</a:t>
            </a:fld>
            <a:endParaRPr lang="en-US"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22E2D8C-5FD5-4D6D-BE70-C9277935AF9C}" type="slidenum">
              <a:rPr lang="en-US" smtClean="0"/>
              <a:pPr/>
              <a:t>5</a:t>
            </a:fld>
            <a:endParaRPr lang="en-US"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1DE2CF96-4815-4BB7-AEE9-7889D08DD53A}" type="slidenum">
              <a:rPr lang="en-US" smtClean="0"/>
              <a:pPr/>
              <a:t>6</a:t>
            </a:fld>
            <a:endParaRPr lang="en-US"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BA3CDF6C-E28C-49B0-98C9-B61B907C412D}" type="slidenum">
              <a:rPr lang="en-US" smtClean="0"/>
              <a:pPr/>
              <a:t>7</a:t>
            </a:fld>
            <a:endParaRPr lang="en-US" smtClean="0"/>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D197B395-EF93-4628-8CB1-F69392BAB9DE}" type="slidenum">
              <a:rPr lang="en-US" smtClean="0"/>
              <a:pPr/>
              <a:t>8</a:t>
            </a:fld>
            <a:endParaRPr lang="en-US"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83AD35F-C2F6-4D63-91C3-64A326F429EF}" type="slidenum">
              <a:rPr lang="en-US" smtClean="0"/>
              <a:pPr/>
              <a:t>9</a:t>
            </a:fld>
            <a:endParaRPr lang="en-US"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p>
        </p:txBody>
      </p:sp>
      <p:sp>
        <p:nvSpPr>
          <p:cNvPr id="40964" name="Slide Number Placeholder 3"/>
          <p:cNvSpPr>
            <a:spLocks noGrp="1"/>
          </p:cNvSpPr>
          <p:nvPr>
            <p:ph type="sldNum" sz="quarter" idx="5"/>
          </p:nvPr>
        </p:nvSpPr>
        <p:spPr>
          <a:noFill/>
        </p:spPr>
        <p:txBody>
          <a:bodyPr/>
          <a:lstStyle/>
          <a:p>
            <a:fld id="{8EA228A1-2C2C-4B5A-B269-3927515B3F42}"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88601219-5243-4EC4-825F-37E5527A4F6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94F1896F-9DC1-4BE8-B966-BCA98A9564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5B3B47C-0DD2-4CF7-9FFB-D8BBACE92C9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D06242BF-AF0C-471F-9619-F2DC853B982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14DEAD7D-E8D0-4206-9408-AC0CA80724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6B78A7D2-5450-413B-B747-48D62EA2795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040CDFD1-8552-4675-9194-CD0B5BE16F1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38429C9B-CADD-47DE-A87D-A6D5EC77976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67A0AA24-3564-49A7-AA0F-C775B1858AF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7E11A030-349A-42E3-AF82-F657681D38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59395"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59397"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59398"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9401"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p>
        </p:txBody>
      </p:sp>
      <p:sp>
        <p:nvSpPr>
          <p:cNvPr id="59402"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59403"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3EAE6EAC-D0D3-4D59-B820-AD30266DBC50}" type="slidenum">
              <a:rPr lang="en-US"/>
              <a:pPr>
                <a:defRPr/>
              </a:pPr>
              <a:t>‹#›</a:t>
            </a:fld>
            <a:endParaRPr lang="en-US"/>
          </a:p>
        </p:txBody>
      </p:sp>
      <p:sp>
        <p:nvSpPr>
          <p:cNvPr id="59404"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pigseye.kennesaw.edu/%7Edbraun/csis4650/A&amp;D/UML_tutorial/diagrams.htm"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2057400" y="1143000"/>
            <a:ext cx="6629400" cy="2209800"/>
          </a:xfrm>
        </p:spPr>
        <p:txBody>
          <a:bodyPr/>
          <a:lstStyle/>
          <a:p>
            <a:pPr eaLnBrk="1" hangingPunct="1"/>
            <a:r>
              <a:rPr lang="en-US" sz="4800" smtClean="0"/>
              <a:t>Writing Formal Reports</a:t>
            </a:r>
          </a:p>
        </p:txBody>
      </p:sp>
      <p:sp>
        <p:nvSpPr>
          <p:cNvPr id="2051" name="Rectangle 3"/>
          <p:cNvSpPr>
            <a:spLocks noGrp="1" noChangeArrowheads="1"/>
          </p:cNvSpPr>
          <p:nvPr>
            <p:ph type="subTitle" idx="4294967295"/>
          </p:nvPr>
        </p:nvSpPr>
        <p:spPr>
          <a:xfrm>
            <a:off x="1371600" y="3962400"/>
            <a:ext cx="6858000" cy="1600200"/>
          </a:xfrm>
        </p:spPr>
        <p:txBody>
          <a:bodyPr anchor="ctr"/>
          <a:lstStyle/>
          <a:p>
            <a:pPr marL="0" indent="0" algn="ctr" eaLnBrk="1" hangingPunct="1">
              <a:buFont typeface="Wingdings" pitchFamily="2" charset="2"/>
              <a:buNone/>
            </a:pPr>
            <a:r>
              <a:rPr lang="en-US" dirty="0" smtClean="0"/>
              <a:t>Nayda G. Santiago</a:t>
            </a:r>
          </a:p>
          <a:p>
            <a:pPr marL="0" indent="0" algn="ctr" eaLnBrk="1" hangingPunct="1">
              <a:buFont typeface="Wingdings" pitchFamily="2" charset="2"/>
              <a:buNone/>
            </a:pPr>
            <a:r>
              <a:rPr lang="en-US" dirty="0" smtClean="0"/>
              <a:t>ICOM 5047</a:t>
            </a:r>
          </a:p>
          <a:p>
            <a:pPr marL="0" indent="0" algn="ctr" eaLnBrk="1" hangingPunct="1">
              <a:buFont typeface="Wingdings" pitchFamily="2" charset="2"/>
              <a:buNone/>
            </a:pPr>
            <a:r>
              <a:rPr lang="en-US" dirty="0" smtClean="0"/>
              <a:t>September </a:t>
            </a:r>
            <a:r>
              <a:rPr lang="en-US" dirty="0" smtClean="0"/>
              <a:t>14, 2012</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Executive Summary</a:t>
            </a:r>
          </a:p>
        </p:txBody>
      </p:sp>
      <p:sp>
        <p:nvSpPr>
          <p:cNvPr id="10243" name="Rectangle 3"/>
          <p:cNvSpPr>
            <a:spLocks noGrp="1" noChangeArrowheads="1"/>
          </p:cNvSpPr>
          <p:nvPr>
            <p:ph type="body" idx="1"/>
          </p:nvPr>
        </p:nvSpPr>
        <p:spPr/>
        <p:txBody>
          <a:bodyPr/>
          <a:lstStyle/>
          <a:p>
            <a:r>
              <a:rPr lang="en-US" smtClean="0"/>
              <a:t>Readers of the report are busy people.</a:t>
            </a:r>
          </a:p>
          <a:p>
            <a:pPr lvl="1"/>
            <a:r>
              <a:rPr lang="en-US" smtClean="0"/>
              <a:t>Do not have time to go through the report page after page to find what is valuable for them.</a:t>
            </a:r>
          </a:p>
          <a:p>
            <a:r>
              <a:rPr lang="en-US" smtClean="0"/>
              <a:t>Purpose</a:t>
            </a:r>
          </a:p>
          <a:p>
            <a:pPr lvl="1"/>
            <a:r>
              <a:rPr lang="en-US" smtClean="0"/>
              <a:t>Set out the substance of the report briefly in such way that busy readers can see at glance whether the report is relevant to them.</a:t>
            </a:r>
          </a:p>
          <a:p>
            <a:r>
              <a:rPr lang="en-US" smtClean="0"/>
              <a:t>Should not exceed one page.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Table of contents</a:t>
            </a:r>
          </a:p>
        </p:txBody>
      </p:sp>
      <p:sp>
        <p:nvSpPr>
          <p:cNvPr id="11267" name="Rectangle 3"/>
          <p:cNvSpPr>
            <a:spLocks noGrp="1" noChangeArrowheads="1"/>
          </p:cNvSpPr>
          <p:nvPr>
            <p:ph type="body" idx="1"/>
          </p:nvPr>
        </p:nvSpPr>
        <p:spPr/>
        <p:txBody>
          <a:bodyPr/>
          <a:lstStyle/>
          <a:p>
            <a:pPr eaLnBrk="1" hangingPunct="1"/>
            <a:r>
              <a:rPr lang="en-US" smtClean="0"/>
              <a:t>How to find information</a:t>
            </a:r>
          </a:p>
          <a:p>
            <a:pPr eaLnBrk="1" hangingPunct="1"/>
            <a:r>
              <a:rPr lang="en-US" smtClean="0"/>
              <a:t>How material has been organized</a:t>
            </a:r>
          </a:p>
          <a:p>
            <a:pPr eaLnBrk="1" hangingPunct="1"/>
            <a:r>
              <a:rPr lang="en-US" smtClean="0"/>
              <a:t>Important</a:t>
            </a:r>
          </a:p>
          <a:p>
            <a:pPr lvl="1" eaLnBrk="1" hangingPunct="1"/>
            <a:r>
              <a:rPr lang="en-US" smtClean="0"/>
              <a:t>Headings exactly as they appeared in text</a:t>
            </a:r>
          </a:p>
          <a:p>
            <a:pPr lvl="1" eaLnBrk="1" hangingPunct="1"/>
            <a:r>
              <a:rPr lang="en-US" smtClean="0"/>
              <a:t>Appendixes must be included</a:t>
            </a:r>
          </a:p>
          <a:p>
            <a:pPr lvl="1" eaLnBrk="1" hangingPunct="1"/>
            <a:r>
              <a:rPr lang="en-US" smtClean="0"/>
              <a:t>If too many headings</a:t>
            </a:r>
          </a:p>
          <a:p>
            <a:pPr lvl="2" eaLnBrk="1" hangingPunct="1"/>
            <a:r>
              <a:rPr lang="en-US" smtClean="0"/>
              <a:t>Include only main ones</a:t>
            </a:r>
          </a:p>
          <a:p>
            <a:pPr eaLnBrk="1" hangingPunct="1"/>
            <a:r>
              <a:rPr lang="en-US" smtClean="0"/>
              <a:t>List of figures and List of Tables</a:t>
            </a:r>
          </a:p>
          <a:p>
            <a:pPr lvl="1" eaLnBrk="1" hangingPunct="1"/>
            <a:r>
              <a:rPr lang="en-US" smtClean="0"/>
              <a:t>If necessary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Introduction</a:t>
            </a:r>
          </a:p>
        </p:txBody>
      </p:sp>
      <p:sp>
        <p:nvSpPr>
          <p:cNvPr id="12291" name="Rectangle 3"/>
          <p:cNvSpPr>
            <a:spLocks noGrp="1" noChangeArrowheads="1"/>
          </p:cNvSpPr>
          <p:nvPr>
            <p:ph type="body" idx="1"/>
          </p:nvPr>
        </p:nvSpPr>
        <p:spPr/>
        <p:txBody>
          <a:bodyPr/>
          <a:lstStyle/>
          <a:p>
            <a:pPr eaLnBrk="1" hangingPunct="1"/>
            <a:r>
              <a:rPr lang="en-US" smtClean="0"/>
              <a:t>Prepares the reader</a:t>
            </a:r>
          </a:p>
          <a:p>
            <a:pPr eaLnBrk="1" hangingPunct="1"/>
            <a:r>
              <a:rPr lang="en-US" smtClean="0"/>
              <a:t>Main components</a:t>
            </a:r>
          </a:p>
          <a:p>
            <a:pPr lvl="1" eaLnBrk="1" hangingPunct="1"/>
            <a:r>
              <a:rPr lang="en-US" smtClean="0"/>
              <a:t>Background</a:t>
            </a:r>
          </a:p>
          <a:p>
            <a:pPr lvl="1" eaLnBrk="1" hangingPunct="1"/>
            <a:r>
              <a:rPr lang="en-US" smtClean="0"/>
              <a:t>Purpose</a:t>
            </a:r>
          </a:p>
          <a:p>
            <a:pPr lvl="1" eaLnBrk="1" hangingPunct="1"/>
            <a:r>
              <a:rPr lang="en-US" smtClean="0"/>
              <a:t>Scope</a:t>
            </a:r>
          </a:p>
          <a:p>
            <a:pPr eaLnBrk="1" hangingPunct="1"/>
            <a:r>
              <a:rPr lang="en-US" smtClean="0"/>
              <a:t>Other components</a:t>
            </a:r>
          </a:p>
          <a:p>
            <a:pPr lvl="1" eaLnBrk="1" hangingPunct="1"/>
            <a:r>
              <a:rPr lang="en-US" smtClean="0"/>
              <a:t>Problem Statement</a:t>
            </a:r>
          </a:p>
          <a:p>
            <a:pPr lvl="1" eaLnBrk="1" hangingPunct="1"/>
            <a:r>
              <a:rPr lang="en-US" smtClean="0"/>
              <a:t>Main contribution</a:t>
            </a:r>
          </a:p>
          <a:p>
            <a:pPr lvl="1" eaLnBrk="1" hangingPunct="1"/>
            <a:r>
              <a:rPr lang="en-US" smtClean="0"/>
              <a:t>Reference to technical contents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Body of the report</a:t>
            </a:r>
          </a:p>
        </p:txBody>
      </p:sp>
      <p:sp>
        <p:nvSpPr>
          <p:cNvPr id="13315" name="Rectangle 3"/>
          <p:cNvSpPr>
            <a:spLocks noGrp="1" noChangeArrowheads="1"/>
          </p:cNvSpPr>
          <p:nvPr>
            <p:ph type="body" idx="1"/>
          </p:nvPr>
        </p:nvSpPr>
        <p:spPr/>
        <p:txBody>
          <a:bodyPr/>
          <a:lstStyle/>
          <a:p>
            <a:pPr eaLnBrk="1" hangingPunct="1"/>
            <a:r>
              <a:rPr lang="en-US" sz="2400" smtClean="0"/>
              <a:t>Theoretical Background</a:t>
            </a:r>
          </a:p>
          <a:p>
            <a:pPr eaLnBrk="1" hangingPunct="1"/>
            <a:r>
              <a:rPr lang="en-US" sz="2400" smtClean="0"/>
              <a:t>Discussion</a:t>
            </a:r>
          </a:p>
          <a:p>
            <a:pPr eaLnBrk="1" hangingPunct="1"/>
            <a:r>
              <a:rPr lang="en-US" sz="2400" smtClean="0"/>
              <a:t>Detailed account of the work or research performed</a:t>
            </a:r>
          </a:p>
          <a:p>
            <a:pPr eaLnBrk="1" hangingPunct="1"/>
            <a:r>
              <a:rPr lang="en-US" sz="2400" smtClean="0"/>
              <a:t>Organized</a:t>
            </a:r>
          </a:p>
          <a:p>
            <a:pPr eaLnBrk="1" hangingPunct="1"/>
            <a:r>
              <a:rPr lang="en-US" sz="2400" smtClean="0"/>
              <a:t>Consider the audience for vocabulary</a:t>
            </a:r>
          </a:p>
          <a:p>
            <a:pPr lvl="1" eaLnBrk="1" hangingPunct="1"/>
            <a:r>
              <a:rPr lang="en-US" sz="2200" smtClean="0"/>
              <a:t>Over or under estimate reader</a:t>
            </a:r>
          </a:p>
          <a:p>
            <a:pPr eaLnBrk="1" hangingPunct="1"/>
            <a:r>
              <a:rPr lang="en-US" sz="2400" smtClean="0"/>
              <a:t>Divided in sections</a:t>
            </a:r>
          </a:p>
          <a:p>
            <a:pPr lvl="1" eaLnBrk="1" hangingPunct="1"/>
            <a:r>
              <a:rPr lang="en-US" sz="2200" smtClean="0"/>
              <a:t>Appropriate title</a:t>
            </a:r>
          </a:p>
          <a:p>
            <a:pPr lvl="2" eaLnBrk="1" hangingPunct="1"/>
            <a:r>
              <a:rPr lang="en-US" sz="2100" smtClean="0"/>
              <a:t>No Discussion as title</a:t>
            </a:r>
          </a:p>
          <a:p>
            <a:pPr eaLnBrk="1" hangingPunct="1"/>
            <a:r>
              <a:rPr lang="en-US" sz="2400" smtClean="0"/>
              <a:t>Include tables, charts, figures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Description</a:t>
            </a:r>
          </a:p>
        </p:txBody>
      </p:sp>
      <p:sp>
        <p:nvSpPr>
          <p:cNvPr id="14339" name="Rectangle 3"/>
          <p:cNvSpPr>
            <a:spLocks noGrp="1" noChangeArrowheads="1"/>
          </p:cNvSpPr>
          <p:nvPr>
            <p:ph type="body" idx="1"/>
          </p:nvPr>
        </p:nvSpPr>
        <p:spPr/>
        <p:txBody>
          <a:bodyPr/>
          <a:lstStyle/>
          <a:p>
            <a:pPr eaLnBrk="1" hangingPunct="1"/>
            <a:r>
              <a:rPr lang="en-US" smtClean="0"/>
              <a:t>Composition Structure and Block Diagram</a:t>
            </a:r>
          </a:p>
          <a:p>
            <a:pPr lvl="1" eaLnBrk="1" hangingPunct="1"/>
            <a:r>
              <a:rPr lang="en-US" smtClean="0"/>
              <a:t>In hardware: Block diagram</a:t>
            </a:r>
          </a:p>
          <a:p>
            <a:pPr lvl="2" eaLnBrk="1" hangingPunct="1"/>
            <a:r>
              <a:rPr lang="en-US" smtClean="0"/>
              <a:t>Describe components and their interconnection</a:t>
            </a:r>
          </a:p>
          <a:p>
            <a:pPr lvl="1" eaLnBrk="1" hangingPunct="1"/>
            <a:r>
              <a:rPr lang="en-US" smtClean="0"/>
              <a:t>In software: Structure diagram</a:t>
            </a:r>
          </a:p>
          <a:p>
            <a:pPr lvl="2" eaLnBrk="1" hangingPunct="1"/>
            <a:r>
              <a:rPr lang="en-US" smtClean="0"/>
              <a:t>UML </a:t>
            </a:r>
          </a:p>
          <a:p>
            <a:pPr lvl="2" eaLnBrk="1" hangingPunct="1"/>
            <a:r>
              <a:rPr lang="en-US" smtClean="0"/>
              <a:t>Class diagram</a:t>
            </a:r>
          </a:p>
          <a:p>
            <a:pPr lvl="3" eaLnBrk="1" hangingPunct="1"/>
            <a:r>
              <a:rPr lang="en-US" smtClean="0"/>
              <a:t>Component</a:t>
            </a:r>
          </a:p>
          <a:p>
            <a:pPr lvl="3" eaLnBrk="1" hangingPunct="1"/>
            <a:r>
              <a:rPr lang="en-US" smtClean="0"/>
              <a:t>Object</a:t>
            </a:r>
          </a:p>
          <a:p>
            <a:pPr lvl="3" eaLnBrk="1" hangingPunct="1"/>
            <a:r>
              <a:rPr lang="en-US" smtClean="0"/>
              <a:t>Structure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mtClean="0"/>
              <a:t>UML (From Wikipedia)</a:t>
            </a:r>
          </a:p>
        </p:txBody>
      </p:sp>
      <p:pic>
        <p:nvPicPr>
          <p:cNvPr id="15363" name="Picture 5" descr="750px-Uml_diagram"/>
          <p:cNvPicPr>
            <a:picLocks noChangeAspect="1" noChangeArrowheads="1"/>
          </p:cNvPicPr>
          <p:nvPr>
            <p:ph idx="1"/>
          </p:nvPr>
        </p:nvPicPr>
        <p:blipFill>
          <a:blip r:embed="rId3" cstate="print"/>
          <a:srcRect/>
          <a:stretch>
            <a:fillRect/>
          </a:stretch>
        </p:blipFill>
        <p:spPr>
          <a:xfrm>
            <a:off x="533400" y="1981200"/>
            <a:ext cx="8143875" cy="4071938"/>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System description</a:t>
            </a:r>
          </a:p>
        </p:txBody>
      </p:sp>
      <p:sp>
        <p:nvSpPr>
          <p:cNvPr id="16387" name="Rectangle 3"/>
          <p:cNvSpPr>
            <a:spLocks noGrp="1" noChangeArrowheads="1"/>
          </p:cNvSpPr>
          <p:nvPr>
            <p:ph type="body" idx="1"/>
          </p:nvPr>
        </p:nvSpPr>
        <p:spPr/>
        <p:txBody>
          <a:bodyPr/>
          <a:lstStyle/>
          <a:p>
            <a:pPr eaLnBrk="1" hangingPunct="1"/>
            <a:r>
              <a:rPr lang="en-US" smtClean="0"/>
              <a:t>Dynamic structure</a:t>
            </a:r>
          </a:p>
          <a:p>
            <a:pPr lvl="1" eaLnBrk="1" hangingPunct="1"/>
            <a:r>
              <a:rPr lang="en-US" smtClean="0"/>
              <a:t>Changing behavior of the system</a:t>
            </a:r>
          </a:p>
          <a:p>
            <a:pPr lvl="2" eaLnBrk="1" hangingPunct="1"/>
            <a:r>
              <a:rPr lang="en-US" smtClean="0"/>
              <a:t>Time</a:t>
            </a:r>
          </a:p>
          <a:p>
            <a:pPr eaLnBrk="1" hangingPunct="1"/>
            <a:r>
              <a:rPr lang="en-US" b="1" smtClean="0"/>
              <a:t>UML</a:t>
            </a:r>
          </a:p>
          <a:p>
            <a:pPr lvl="1" eaLnBrk="1" hangingPunct="1"/>
            <a:r>
              <a:rPr lang="en-US" b="1" smtClean="0"/>
              <a:t>Sequence Diagram</a:t>
            </a:r>
            <a:endParaRPr lang="en-US" b="1" i="1" smtClean="0"/>
          </a:p>
          <a:p>
            <a:pPr lvl="2" eaLnBrk="1" hangingPunct="1"/>
            <a:r>
              <a:rPr lang="en-US" smtClean="0"/>
              <a:t>Displays the time sequence of the objects participating in the interaction. </a:t>
            </a:r>
          </a:p>
          <a:p>
            <a:pPr lvl="2" eaLnBrk="1" hangingPunct="1"/>
            <a:r>
              <a:rPr lang="en-US" smtClean="0"/>
              <a:t>This consists of the vertical dimension (time) and horizontal dimension (different objects)</a:t>
            </a:r>
          </a:p>
          <a:p>
            <a:pPr lvl="1" eaLnBrk="1" hangingPunct="1"/>
            <a:endParaRPr lang="en-US" smtClean="0"/>
          </a:p>
          <a:p>
            <a:pPr lvl="1" eaLnBrk="1" hangingPunct="1"/>
            <a:endParaRPr lang="en-US" smtClean="0"/>
          </a:p>
        </p:txBody>
      </p:sp>
      <p:sp>
        <p:nvSpPr>
          <p:cNvPr id="16388" name="Rectangle 5"/>
          <p:cNvSpPr>
            <a:spLocks noChangeArrowheads="1"/>
          </p:cNvSpPr>
          <p:nvPr/>
        </p:nvSpPr>
        <p:spPr bwMode="auto">
          <a:xfrm>
            <a:off x="-4354513" y="3248025"/>
            <a:ext cx="454025" cy="366713"/>
          </a:xfrm>
          <a:prstGeom prst="rect">
            <a:avLst/>
          </a:prstGeom>
          <a:noFill/>
          <a:ln w="9525">
            <a:noFill/>
            <a:miter lim="800000"/>
            <a:headEnd/>
            <a:tailEnd/>
          </a:ln>
        </p:spPr>
        <p:txBody>
          <a:bodyPr wrap="none" anchor="ctr">
            <a:spAutoFit/>
          </a:bodyPr>
          <a:lstStyle/>
          <a:p>
            <a:pPr>
              <a:buFontTx/>
              <a:buChar char="•"/>
            </a:pPr>
            <a:r>
              <a:rPr lang="en-US">
                <a:hlinkClick r:id="rId3"/>
              </a:rPr>
              <a:t>1</a:t>
            </a:r>
            <a:r>
              <a:rPr lang="en-US"/>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System description</a:t>
            </a:r>
          </a:p>
        </p:txBody>
      </p:sp>
      <p:sp>
        <p:nvSpPr>
          <p:cNvPr id="17411" name="Rectangle 3"/>
          <p:cNvSpPr>
            <a:spLocks noGrp="1" noChangeArrowheads="1"/>
          </p:cNvSpPr>
          <p:nvPr>
            <p:ph type="body" idx="1"/>
          </p:nvPr>
        </p:nvSpPr>
        <p:spPr/>
        <p:txBody>
          <a:bodyPr/>
          <a:lstStyle/>
          <a:p>
            <a:pPr eaLnBrk="1" hangingPunct="1">
              <a:lnSpc>
                <a:spcPct val="80000"/>
              </a:lnSpc>
            </a:pPr>
            <a:r>
              <a:rPr lang="en-US" sz="2400" smtClean="0"/>
              <a:t>Entity relationship diagrams</a:t>
            </a:r>
          </a:p>
          <a:p>
            <a:pPr lvl="1" eaLnBrk="1" hangingPunct="1">
              <a:lnSpc>
                <a:spcPct val="80000"/>
              </a:lnSpc>
            </a:pPr>
            <a:r>
              <a:rPr lang="en-US" sz="2200" smtClean="0"/>
              <a:t>Visualize different sets of entities, each being of a certain type</a:t>
            </a:r>
          </a:p>
          <a:p>
            <a:pPr lvl="2" eaLnBrk="1" hangingPunct="1">
              <a:lnSpc>
                <a:spcPct val="80000"/>
              </a:lnSpc>
            </a:pPr>
            <a:r>
              <a:rPr lang="en-US" sz="2100" smtClean="0"/>
              <a:t>Defined by a set of attributes</a:t>
            </a:r>
          </a:p>
          <a:p>
            <a:pPr lvl="2" eaLnBrk="1" hangingPunct="1">
              <a:lnSpc>
                <a:spcPct val="80000"/>
              </a:lnSpc>
            </a:pPr>
            <a:r>
              <a:rPr lang="en-US" sz="2100" smtClean="0"/>
              <a:t>Arrows represent relations</a:t>
            </a:r>
          </a:p>
          <a:p>
            <a:pPr lvl="1" eaLnBrk="1" hangingPunct="1">
              <a:lnSpc>
                <a:spcPct val="80000"/>
              </a:lnSpc>
            </a:pPr>
            <a:r>
              <a:rPr lang="en-US" sz="2200" smtClean="0"/>
              <a:t>UML</a:t>
            </a:r>
          </a:p>
          <a:p>
            <a:pPr lvl="2" eaLnBrk="1" hangingPunct="1">
              <a:lnSpc>
                <a:spcPct val="80000"/>
              </a:lnSpc>
            </a:pPr>
            <a:r>
              <a:rPr lang="en-US" sz="2100" b="1" smtClean="0"/>
              <a:t>Component Diagram</a:t>
            </a:r>
          </a:p>
          <a:p>
            <a:pPr lvl="2" eaLnBrk="1" hangingPunct="1">
              <a:lnSpc>
                <a:spcPct val="80000"/>
              </a:lnSpc>
            </a:pPr>
            <a:r>
              <a:rPr lang="en-US" sz="2100" smtClean="0"/>
              <a:t>Displays the high level packaged structure of the code itself.  </a:t>
            </a:r>
          </a:p>
          <a:p>
            <a:pPr lvl="2" eaLnBrk="1" hangingPunct="1">
              <a:lnSpc>
                <a:spcPct val="80000"/>
              </a:lnSpc>
            </a:pPr>
            <a:r>
              <a:rPr lang="en-US" sz="2100" smtClean="0"/>
              <a:t>Dependencies among components are shown, including source code components, binary code components, and executable components.</a:t>
            </a:r>
          </a:p>
          <a:p>
            <a:pPr lvl="2" eaLnBrk="1" hangingPunct="1">
              <a:lnSpc>
                <a:spcPct val="80000"/>
              </a:lnSpc>
            </a:pPr>
            <a:r>
              <a:rPr lang="en-US" sz="2100" smtClean="0"/>
              <a:t>Some components exist at compile time, at link time, at run times well as at more than one time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Tables and Figures</a:t>
            </a:r>
          </a:p>
        </p:txBody>
      </p:sp>
      <p:sp>
        <p:nvSpPr>
          <p:cNvPr id="18435" name="Rectangle 3"/>
          <p:cNvSpPr>
            <a:spLocks noGrp="1" noChangeArrowheads="1"/>
          </p:cNvSpPr>
          <p:nvPr>
            <p:ph type="body" idx="1"/>
          </p:nvPr>
        </p:nvSpPr>
        <p:spPr/>
        <p:txBody>
          <a:bodyPr/>
          <a:lstStyle/>
          <a:p>
            <a:pPr eaLnBrk="1" hangingPunct="1">
              <a:lnSpc>
                <a:spcPct val="90000"/>
              </a:lnSpc>
            </a:pPr>
            <a:r>
              <a:rPr lang="en-US" smtClean="0"/>
              <a:t>Illustrations</a:t>
            </a:r>
          </a:p>
          <a:p>
            <a:pPr lvl="1" eaLnBrk="1" hangingPunct="1">
              <a:lnSpc>
                <a:spcPct val="90000"/>
              </a:lnSpc>
            </a:pPr>
            <a:r>
              <a:rPr lang="en-US" smtClean="0"/>
              <a:t>Must serve a purpose</a:t>
            </a:r>
          </a:p>
          <a:p>
            <a:pPr lvl="1" eaLnBrk="1" hangingPunct="1">
              <a:lnSpc>
                <a:spcPct val="90000"/>
              </a:lnSpc>
            </a:pPr>
            <a:r>
              <a:rPr lang="en-US" smtClean="0"/>
              <a:t>Supplement not duplicate information</a:t>
            </a:r>
          </a:p>
          <a:p>
            <a:pPr lvl="1" eaLnBrk="1" hangingPunct="1">
              <a:lnSpc>
                <a:spcPct val="90000"/>
              </a:lnSpc>
            </a:pPr>
            <a:r>
              <a:rPr lang="en-US" smtClean="0"/>
              <a:t>Referred to in the text</a:t>
            </a:r>
          </a:p>
          <a:p>
            <a:pPr lvl="1" eaLnBrk="1" hangingPunct="1">
              <a:lnSpc>
                <a:spcPct val="90000"/>
              </a:lnSpc>
            </a:pPr>
            <a:r>
              <a:rPr lang="en-US" smtClean="0"/>
              <a:t>Clear and simple to understand</a:t>
            </a:r>
          </a:p>
          <a:p>
            <a:pPr lvl="1" eaLnBrk="1" hangingPunct="1">
              <a:lnSpc>
                <a:spcPct val="90000"/>
              </a:lnSpc>
            </a:pPr>
            <a:r>
              <a:rPr lang="en-US" smtClean="0"/>
              <a:t>Caption and figure or table number</a:t>
            </a:r>
          </a:p>
          <a:p>
            <a:pPr lvl="1" eaLnBrk="1" hangingPunct="1">
              <a:lnSpc>
                <a:spcPct val="90000"/>
              </a:lnSpc>
            </a:pPr>
            <a:r>
              <a:rPr lang="en-US" smtClean="0"/>
              <a:t>Smaller than page</a:t>
            </a:r>
          </a:p>
          <a:p>
            <a:pPr lvl="2" eaLnBrk="1" hangingPunct="1">
              <a:lnSpc>
                <a:spcPct val="90000"/>
              </a:lnSpc>
            </a:pPr>
            <a:r>
              <a:rPr lang="en-US" smtClean="0"/>
              <a:t>If full page, read from right</a:t>
            </a:r>
          </a:p>
          <a:p>
            <a:pPr lvl="1" eaLnBrk="1" hangingPunct="1">
              <a:lnSpc>
                <a:spcPct val="90000"/>
              </a:lnSpc>
            </a:pPr>
            <a:r>
              <a:rPr lang="en-US" smtClean="0"/>
              <a:t>Don’t scan tables or figures or copy from web page. Draw them.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Conclusions</a:t>
            </a:r>
          </a:p>
        </p:txBody>
      </p:sp>
      <p:sp>
        <p:nvSpPr>
          <p:cNvPr id="19459" name="Rectangle 3"/>
          <p:cNvSpPr>
            <a:spLocks noGrp="1" noChangeArrowheads="1"/>
          </p:cNvSpPr>
          <p:nvPr>
            <p:ph type="body" idx="1"/>
          </p:nvPr>
        </p:nvSpPr>
        <p:spPr/>
        <p:txBody>
          <a:bodyPr/>
          <a:lstStyle/>
          <a:p>
            <a:pPr eaLnBrk="1" hangingPunct="1"/>
            <a:r>
              <a:rPr lang="en-US" smtClean="0"/>
              <a:t>Analyze</a:t>
            </a:r>
          </a:p>
          <a:p>
            <a:pPr eaLnBrk="1" hangingPunct="1"/>
            <a:r>
              <a:rPr lang="en-US" smtClean="0"/>
              <a:t>Provide suggestions</a:t>
            </a:r>
          </a:p>
          <a:p>
            <a:pPr eaLnBrk="1" hangingPunct="1"/>
            <a:r>
              <a:rPr lang="en-US" smtClean="0"/>
              <a:t>Future work</a:t>
            </a:r>
          </a:p>
          <a:p>
            <a:pPr eaLnBrk="1" hangingPunct="1"/>
            <a:r>
              <a:rPr lang="en-US" smtClean="0"/>
              <a:t>Summarize (don’t overdo it)</a:t>
            </a:r>
          </a:p>
          <a:p>
            <a:pPr eaLnBrk="1" hangingPunct="1"/>
            <a:r>
              <a:rPr lang="en-US" smtClean="0"/>
              <a:t>Reasoning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981200"/>
            <a:ext cx="1524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Define Problem</a:t>
            </a:r>
            <a:endParaRPr lang="en-US" dirty="0"/>
          </a:p>
        </p:txBody>
      </p:sp>
      <p:sp>
        <p:nvSpPr>
          <p:cNvPr id="3" name="Rectangle 2"/>
          <p:cNvSpPr/>
          <p:nvPr/>
        </p:nvSpPr>
        <p:spPr>
          <a:xfrm>
            <a:off x="3022600" y="1981200"/>
            <a:ext cx="1524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Gather Information</a:t>
            </a:r>
            <a:endParaRPr lang="en-US" dirty="0"/>
          </a:p>
        </p:txBody>
      </p:sp>
      <p:sp>
        <p:nvSpPr>
          <p:cNvPr id="4" name="Rectangle 3"/>
          <p:cNvSpPr/>
          <p:nvPr/>
        </p:nvSpPr>
        <p:spPr>
          <a:xfrm>
            <a:off x="5130800" y="1981200"/>
            <a:ext cx="1524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Concept Generation</a:t>
            </a:r>
            <a:endParaRPr lang="en-US" dirty="0"/>
          </a:p>
        </p:txBody>
      </p:sp>
      <p:sp>
        <p:nvSpPr>
          <p:cNvPr id="5" name="Rectangle 4"/>
          <p:cNvSpPr/>
          <p:nvPr/>
        </p:nvSpPr>
        <p:spPr>
          <a:xfrm>
            <a:off x="7239000" y="1981200"/>
            <a:ext cx="1524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Evaluate &amp; Select Concept</a:t>
            </a:r>
            <a:endParaRPr lang="en-US" dirty="0"/>
          </a:p>
        </p:txBody>
      </p:sp>
      <p:sp>
        <p:nvSpPr>
          <p:cNvPr id="6" name="Rectangle 5"/>
          <p:cNvSpPr/>
          <p:nvPr/>
        </p:nvSpPr>
        <p:spPr>
          <a:xfrm>
            <a:off x="1066800" y="5169932"/>
            <a:ext cx="1524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Product Architecture</a:t>
            </a:r>
            <a:endParaRPr lang="en-US" dirty="0"/>
          </a:p>
        </p:txBody>
      </p:sp>
      <p:sp>
        <p:nvSpPr>
          <p:cNvPr id="7" name="Rectangle 6"/>
          <p:cNvSpPr/>
          <p:nvPr/>
        </p:nvSpPr>
        <p:spPr>
          <a:xfrm>
            <a:off x="3124200" y="5169932"/>
            <a:ext cx="1524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Configuration Design</a:t>
            </a:r>
            <a:endParaRPr lang="en-US" dirty="0"/>
          </a:p>
        </p:txBody>
      </p:sp>
      <p:sp>
        <p:nvSpPr>
          <p:cNvPr id="8" name="Rectangle 7"/>
          <p:cNvSpPr/>
          <p:nvPr/>
        </p:nvSpPr>
        <p:spPr>
          <a:xfrm>
            <a:off x="5181600" y="5169932"/>
            <a:ext cx="1524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Parametric Design</a:t>
            </a:r>
            <a:endParaRPr lang="en-US" dirty="0"/>
          </a:p>
        </p:txBody>
      </p:sp>
      <p:sp>
        <p:nvSpPr>
          <p:cNvPr id="9" name="Rectangle 8"/>
          <p:cNvSpPr/>
          <p:nvPr/>
        </p:nvSpPr>
        <p:spPr>
          <a:xfrm>
            <a:off x="7239000" y="5169932"/>
            <a:ext cx="1524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Detail Design</a:t>
            </a:r>
            <a:endParaRPr lang="en-US" dirty="0"/>
          </a:p>
        </p:txBody>
      </p:sp>
      <p:cxnSp>
        <p:nvCxnSpPr>
          <p:cNvPr id="10" name="Elbow Connector 9"/>
          <p:cNvCxnSpPr>
            <a:stCxn id="2" idx="3"/>
            <a:endCxn id="3" idx="1"/>
          </p:cNvCxnSpPr>
          <p:nvPr/>
        </p:nvCxnSpPr>
        <p:spPr>
          <a:xfrm>
            <a:off x="2438400" y="2476500"/>
            <a:ext cx="584200" cy="127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3" idx="3"/>
            <a:endCxn id="4" idx="1"/>
          </p:cNvCxnSpPr>
          <p:nvPr/>
        </p:nvCxnSpPr>
        <p:spPr>
          <a:xfrm>
            <a:off x="4546600" y="2476500"/>
            <a:ext cx="584200" cy="127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4" idx="3"/>
            <a:endCxn id="5" idx="1"/>
          </p:cNvCxnSpPr>
          <p:nvPr/>
        </p:nvCxnSpPr>
        <p:spPr>
          <a:xfrm>
            <a:off x="6654800" y="2476500"/>
            <a:ext cx="584200" cy="127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hape 12"/>
          <p:cNvCxnSpPr>
            <a:stCxn id="5" idx="3"/>
            <a:endCxn id="6" idx="0"/>
          </p:cNvCxnSpPr>
          <p:nvPr/>
        </p:nvCxnSpPr>
        <p:spPr>
          <a:xfrm flipH="1">
            <a:off x="1828800" y="2476500"/>
            <a:ext cx="6934200" cy="2693432"/>
          </a:xfrm>
          <a:prstGeom prst="bentConnector4">
            <a:avLst>
              <a:gd name="adj1" fmla="val -3297"/>
              <a:gd name="adj2" fmla="val 59195"/>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6" idx="3"/>
            <a:endCxn id="7" idx="1"/>
          </p:cNvCxnSpPr>
          <p:nvPr/>
        </p:nvCxnSpPr>
        <p:spPr>
          <a:xfrm>
            <a:off x="2590800" y="5665232"/>
            <a:ext cx="533400" cy="127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7" idx="3"/>
            <a:endCxn id="8" idx="1"/>
          </p:cNvCxnSpPr>
          <p:nvPr/>
        </p:nvCxnSpPr>
        <p:spPr>
          <a:xfrm>
            <a:off x="4648200" y="5665232"/>
            <a:ext cx="533400" cy="127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8" idx="3"/>
            <a:endCxn id="9" idx="1"/>
          </p:cNvCxnSpPr>
          <p:nvPr/>
        </p:nvCxnSpPr>
        <p:spPr>
          <a:xfrm>
            <a:off x="6705600" y="5665232"/>
            <a:ext cx="533400" cy="127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2" idx="2"/>
            <a:endCxn id="5" idx="2"/>
          </p:cNvCxnSpPr>
          <p:nvPr/>
        </p:nvCxnSpPr>
        <p:spPr>
          <a:xfrm rot="16200000" flipH="1">
            <a:off x="4838700" y="-190500"/>
            <a:ext cx="12700" cy="6324600"/>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191000" y="3352800"/>
            <a:ext cx="1932517" cy="369332"/>
          </a:xfrm>
          <a:prstGeom prst="rect">
            <a:avLst/>
          </a:prstGeom>
          <a:noFill/>
        </p:spPr>
        <p:txBody>
          <a:bodyPr wrap="none" rtlCol="0">
            <a:spAutoFit/>
          </a:bodyPr>
          <a:lstStyle/>
          <a:p>
            <a:r>
              <a:rPr lang="en-US" dirty="0" smtClean="0"/>
              <a:t>Conceptual Design</a:t>
            </a:r>
            <a:endParaRPr lang="en-US" dirty="0"/>
          </a:p>
        </p:txBody>
      </p:sp>
      <p:cxnSp>
        <p:nvCxnSpPr>
          <p:cNvPr id="19" name="Elbow Connector 18"/>
          <p:cNvCxnSpPr>
            <a:stCxn id="6" idx="2"/>
            <a:endCxn id="8" idx="2"/>
          </p:cNvCxnSpPr>
          <p:nvPr/>
        </p:nvCxnSpPr>
        <p:spPr>
          <a:xfrm rot="16200000" flipH="1">
            <a:off x="3886200" y="4103132"/>
            <a:ext cx="12700" cy="4114800"/>
          </a:xfrm>
          <a:prstGeom prst="bentConnector3">
            <a:avLst>
              <a:gd name="adj1" fmla="val 1800000"/>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19400" y="6465332"/>
            <a:ext cx="2080506" cy="369332"/>
          </a:xfrm>
          <a:prstGeom prst="rect">
            <a:avLst/>
          </a:prstGeom>
          <a:noFill/>
        </p:spPr>
        <p:txBody>
          <a:bodyPr wrap="none" rtlCol="0">
            <a:spAutoFit/>
          </a:bodyPr>
          <a:lstStyle/>
          <a:p>
            <a:r>
              <a:rPr lang="en-US" dirty="0" smtClean="0"/>
              <a:t>Embodiment Design</a:t>
            </a:r>
            <a:endParaRPr lang="en-US" dirty="0"/>
          </a:p>
        </p:txBody>
      </p:sp>
      <p:sp>
        <p:nvSpPr>
          <p:cNvPr id="21" name="Title 20"/>
          <p:cNvSpPr>
            <a:spLocks noGrp="1"/>
          </p:cNvSpPr>
          <p:nvPr>
            <p:ph type="title"/>
          </p:nvPr>
        </p:nvSpPr>
        <p:spPr/>
        <p:txBody>
          <a:bodyPr/>
          <a:lstStyle/>
          <a:p>
            <a:r>
              <a:rPr lang="en-US" dirty="0" smtClean="0"/>
              <a:t>Design Process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Appendix</a:t>
            </a:r>
          </a:p>
        </p:txBody>
      </p:sp>
      <p:sp>
        <p:nvSpPr>
          <p:cNvPr id="20483" name="Rectangle 3"/>
          <p:cNvSpPr>
            <a:spLocks noGrp="1" noChangeArrowheads="1"/>
          </p:cNvSpPr>
          <p:nvPr>
            <p:ph type="body" idx="1"/>
          </p:nvPr>
        </p:nvSpPr>
        <p:spPr/>
        <p:txBody>
          <a:bodyPr/>
          <a:lstStyle/>
          <a:p>
            <a:pPr eaLnBrk="1" hangingPunct="1"/>
            <a:r>
              <a:rPr lang="en-US" sz="2400" smtClean="0"/>
              <a:t>Detailed descriptions</a:t>
            </a:r>
          </a:p>
          <a:p>
            <a:pPr eaLnBrk="1" hangingPunct="1"/>
            <a:r>
              <a:rPr lang="en-US" sz="2400" smtClean="0"/>
              <a:t>Derivations</a:t>
            </a:r>
          </a:p>
          <a:p>
            <a:pPr eaLnBrk="1" hangingPunct="1"/>
            <a:r>
              <a:rPr lang="en-US" sz="2400" smtClean="0"/>
              <a:t>Lengthy tables</a:t>
            </a:r>
          </a:p>
          <a:p>
            <a:pPr eaLnBrk="1" hangingPunct="1"/>
            <a:r>
              <a:rPr lang="en-US" sz="2400" smtClean="0"/>
              <a:t>Data</a:t>
            </a:r>
          </a:p>
          <a:p>
            <a:pPr lvl="1" eaLnBrk="1" hangingPunct="1"/>
            <a:r>
              <a:rPr lang="en-US" sz="2200" smtClean="0"/>
              <a:t>Manufacturer data</a:t>
            </a:r>
          </a:p>
          <a:p>
            <a:pPr lvl="1" eaLnBrk="1" hangingPunct="1"/>
            <a:r>
              <a:rPr lang="en-US" sz="2200" smtClean="0"/>
              <a:t>Data sheets</a:t>
            </a:r>
          </a:p>
          <a:p>
            <a:pPr eaLnBrk="1" hangingPunct="1"/>
            <a:r>
              <a:rPr lang="en-US" sz="2400" smtClean="0"/>
              <a:t>Complex analysis</a:t>
            </a:r>
          </a:p>
          <a:p>
            <a:pPr eaLnBrk="1" hangingPunct="1"/>
            <a:r>
              <a:rPr lang="en-US" sz="2400" smtClean="0"/>
              <a:t>Information that might interrupt the flow of the report.</a:t>
            </a:r>
          </a:p>
          <a:p>
            <a:pPr eaLnBrk="1" hangingPunct="1"/>
            <a:r>
              <a:rPr lang="en-US" sz="2400" smtClean="0"/>
              <a:t>Must appear in the order cited in the document</a:t>
            </a:r>
          </a:p>
          <a:p>
            <a:pPr eaLnBrk="1" hangingPunct="1"/>
            <a:r>
              <a:rPr lang="en-US" sz="2400" smtClean="0"/>
              <a:t>Assign a letter to appendix and a title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References or Bibliography</a:t>
            </a:r>
          </a:p>
        </p:txBody>
      </p:sp>
      <p:sp>
        <p:nvSpPr>
          <p:cNvPr id="21507" name="Rectangle 3"/>
          <p:cNvSpPr>
            <a:spLocks noGrp="1" noChangeArrowheads="1"/>
          </p:cNvSpPr>
          <p:nvPr>
            <p:ph type="body" idx="1"/>
          </p:nvPr>
        </p:nvSpPr>
        <p:spPr/>
        <p:txBody>
          <a:bodyPr/>
          <a:lstStyle/>
          <a:p>
            <a:pPr eaLnBrk="1" hangingPunct="1"/>
            <a:r>
              <a:rPr lang="en-US" dirty="0" smtClean="0"/>
              <a:t>References</a:t>
            </a:r>
          </a:p>
          <a:p>
            <a:pPr lvl="1" eaLnBrk="1" hangingPunct="1"/>
            <a:r>
              <a:rPr lang="en-US" dirty="0" smtClean="0"/>
              <a:t>Where did we get the information for the report</a:t>
            </a:r>
          </a:p>
          <a:p>
            <a:pPr lvl="2" eaLnBrk="1" hangingPunct="1"/>
            <a:r>
              <a:rPr lang="en-US" dirty="0" smtClean="0"/>
              <a:t>Please, no web pages if </a:t>
            </a:r>
            <a:r>
              <a:rPr lang="en-US" dirty="0" smtClean="0"/>
              <a:t>possible</a:t>
            </a:r>
          </a:p>
          <a:p>
            <a:pPr lvl="2" eaLnBrk="1" hangingPunct="1"/>
            <a:r>
              <a:rPr lang="en-US" dirty="0" smtClean="0"/>
              <a:t>Cited within</a:t>
            </a:r>
            <a:endParaRPr lang="en-US" dirty="0" smtClean="0"/>
          </a:p>
          <a:p>
            <a:pPr eaLnBrk="1" hangingPunct="1"/>
            <a:r>
              <a:rPr lang="en-US" dirty="0" smtClean="0"/>
              <a:t>Bibliography</a:t>
            </a:r>
          </a:p>
          <a:p>
            <a:pPr lvl="1" eaLnBrk="1" hangingPunct="1"/>
            <a:r>
              <a:rPr lang="en-US" dirty="0" smtClean="0"/>
              <a:t>Reading material</a:t>
            </a:r>
          </a:p>
          <a:p>
            <a:pPr lvl="2" eaLnBrk="1" hangingPunct="1"/>
            <a:r>
              <a:rPr lang="en-US" dirty="0" smtClean="0"/>
              <a:t>Might not have been used to prepare the report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References</a:t>
            </a:r>
          </a:p>
        </p:txBody>
      </p:sp>
      <p:sp>
        <p:nvSpPr>
          <p:cNvPr id="22531" name="Rectangle 3"/>
          <p:cNvSpPr>
            <a:spLocks noGrp="1" noChangeArrowheads="1"/>
          </p:cNvSpPr>
          <p:nvPr>
            <p:ph type="body" idx="1"/>
          </p:nvPr>
        </p:nvSpPr>
        <p:spPr/>
        <p:txBody>
          <a:bodyPr/>
          <a:lstStyle/>
          <a:p>
            <a:pPr eaLnBrk="1" hangingPunct="1"/>
            <a:r>
              <a:rPr lang="en-US" smtClean="0"/>
              <a:t>Essential</a:t>
            </a:r>
          </a:p>
          <a:p>
            <a:pPr lvl="1" eaLnBrk="1" hangingPunct="1"/>
            <a:r>
              <a:rPr lang="en-US" smtClean="0"/>
              <a:t>Author</a:t>
            </a:r>
          </a:p>
          <a:p>
            <a:pPr lvl="1" eaLnBrk="1" hangingPunct="1"/>
            <a:r>
              <a:rPr lang="en-US" smtClean="0"/>
              <a:t>Title</a:t>
            </a:r>
          </a:p>
          <a:p>
            <a:pPr lvl="1" eaLnBrk="1" hangingPunct="1"/>
            <a:r>
              <a:rPr lang="en-US" smtClean="0"/>
              <a:t>Publisher, publication</a:t>
            </a:r>
          </a:p>
          <a:p>
            <a:pPr lvl="1" eaLnBrk="1" hangingPunct="1"/>
            <a:r>
              <a:rPr lang="en-US" smtClean="0"/>
              <a:t>Year, date, month</a:t>
            </a:r>
          </a:p>
          <a:p>
            <a:pPr eaLnBrk="1" hangingPunct="1"/>
            <a:r>
              <a:rPr lang="en-US" smtClean="0"/>
              <a:t>Style</a:t>
            </a:r>
          </a:p>
          <a:p>
            <a:pPr lvl="1" eaLnBrk="1" hangingPunct="1"/>
            <a:r>
              <a:rPr lang="en-US" smtClean="0"/>
              <a:t>Use the same style as the people in your field</a:t>
            </a:r>
          </a:p>
          <a:p>
            <a:pPr lvl="1" eaLnBrk="1" hangingPunct="1"/>
            <a:r>
              <a:rPr lang="en-US" smtClean="0"/>
              <a:t>Read and you will learn the style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Plagiarism</a:t>
            </a:r>
          </a:p>
        </p:txBody>
      </p:sp>
      <p:sp>
        <p:nvSpPr>
          <p:cNvPr id="23555" name="Rectangle 3"/>
          <p:cNvSpPr>
            <a:spLocks noGrp="1" noChangeArrowheads="1"/>
          </p:cNvSpPr>
          <p:nvPr>
            <p:ph type="body" idx="1"/>
          </p:nvPr>
        </p:nvSpPr>
        <p:spPr/>
        <p:txBody>
          <a:bodyPr/>
          <a:lstStyle/>
          <a:p>
            <a:pPr eaLnBrk="1" hangingPunct="1"/>
            <a:r>
              <a:rPr lang="en-US" smtClean="0"/>
              <a:t>Written material must be original</a:t>
            </a:r>
          </a:p>
          <a:p>
            <a:pPr lvl="1" eaLnBrk="1" hangingPunct="1"/>
            <a:r>
              <a:rPr lang="en-US" smtClean="0"/>
              <a:t>Do NOT copy material (cut and paste) from any source</a:t>
            </a:r>
          </a:p>
          <a:p>
            <a:pPr lvl="1" eaLnBrk="1" hangingPunct="1"/>
            <a:r>
              <a:rPr lang="en-US" smtClean="0"/>
              <a:t>If so, use quotes and reference the material</a:t>
            </a:r>
          </a:p>
          <a:p>
            <a:pPr lvl="1" eaLnBrk="1" hangingPunct="1"/>
            <a:endParaRPr lang="en-US" smtClean="0"/>
          </a:p>
        </p:txBody>
      </p:sp>
      <p:sp>
        <p:nvSpPr>
          <p:cNvPr id="23556" name="Rectangle 4"/>
          <p:cNvSpPr>
            <a:spLocks noChangeArrowheads="1"/>
          </p:cNvSpPr>
          <p:nvPr/>
        </p:nvSpPr>
        <p:spPr bwMode="auto">
          <a:xfrm>
            <a:off x="1447800" y="3962400"/>
            <a:ext cx="6019800" cy="1187450"/>
          </a:xfrm>
          <a:prstGeom prst="rect">
            <a:avLst/>
          </a:prstGeom>
          <a:noFill/>
          <a:ln w="9525">
            <a:noFill/>
            <a:miter lim="800000"/>
            <a:headEnd/>
            <a:tailEnd/>
          </a:ln>
        </p:spPr>
        <p:txBody>
          <a:bodyPr>
            <a:spAutoFit/>
          </a:bodyPr>
          <a:lstStyle/>
          <a:p>
            <a:r>
              <a:rPr lang="en-US" sz="2400" b="1">
                <a:solidFill>
                  <a:srgbClr val="660000"/>
                </a:solidFill>
              </a:rPr>
              <a:t>PLAGIARISM!</a:t>
            </a:r>
          </a:p>
          <a:p>
            <a:r>
              <a:rPr lang="en-US" sz="2400" b="1">
                <a:solidFill>
                  <a:srgbClr val="000066"/>
                </a:solidFill>
              </a:rPr>
              <a:t>Plagiarism is a form of academic </a:t>
            </a:r>
          </a:p>
          <a:p>
            <a:r>
              <a:rPr lang="en-US" sz="2400" b="1">
                <a:solidFill>
                  <a:srgbClr val="000066"/>
                </a:solidFill>
              </a:rPr>
              <a:t>dishonesty punishable by expulsion.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Comparison and Contrast</a:t>
            </a:r>
          </a:p>
        </p:txBody>
      </p:sp>
      <p:sp>
        <p:nvSpPr>
          <p:cNvPr id="24579" name="Rectangle 3"/>
          <p:cNvSpPr>
            <a:spLocks noGrp="1" noChangeArrowheads="1"/>
          </p:cNvSpPr>
          <p:nvPr>
            <p:ph type="body" idx="1"/>
          </p:nvPr>
        </p:nvSpPr>
        <p:spPr/>
        <p:txBody>
          <a:bodyPr/>
          <a:lstStyle/>
          <a:p>
            <a:pPr eaLnBrk="1" hangingPunct="1"/>
            <a:r>
              <a:rPr lang="en-US" smtClean="0"/>
              <a:t>Ascending order</a:t>
            </a:r>
          </a:p>
          <a:p>
            <a:pPr lvl="1" eaLnBrk="1" hangingPunct="1"/>
            <a:r>
              <a:rPr lang="en-US" smtClean="0"/>
              <a:t>Most likely to adopt, last</a:t>
            </a:r>
          </a:p>
          <a:p>
            <a:pPr eaLnBrk="1" hangingPunct="1"/>
            <a:r>
              <a:rPr lang="en-US" smtClean="0"/>
              <a:t>Descending order</a:t>
            </a:r>
          </a:p>
          <a:p>
            <a:pPr lvl="1" eaLnBrk="1" hangingPunct="1"/>
            <a:r>
              <a:rPr lang="en-US" smtClean="0"/>
              <a:t>Most likely to adopt, first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Cognitive Mapping / Mind Maps</a:t>
            </a:r>
          </a:p>
        </p:txBody>
      </p:sp>
      <p:sp>
        <p:nvSpPr>
          <p:cNvPr id="25603" name="Rectangle 3"/>
          <p:cNvSpPr>
            <a:spLocks noGrp="1" noChangeArrowheads="1"/>
          </p:cNvSpPr>
          <p:nvPr>
            <p:ph type="body" idx="1"/>
          </p:nvPr>
        </p:nvSpPr>
        <p:spPr/>
        <p:txBody>
          <a:bodyPr/>
          <a:lstStyle/>
          <a:p>
            <a:pPr eaLnBrk="1" hangingPunct="1"/>
            <a:r>
              <a:rPr lang="en-US" sz="2400" i="1" smtClean="0"/>
              <a:t>Definition:</a:t>
            </a:r>
            <a:r>
              <a:rPr lang="en-US" sz="2400" smtClean="0"/>
              <a:t> The representation of a person’s reality as a "cognitive map" consisting of nodes and edges (linkages). Nodes are used to represent the person’s concepts, including events, actions and values, and the edges are used to represent perceived causal relationships. Using a cognitive map, one can identify idea chains or explanatory paths.</a:t>
            </a:r>
          </a:p>
          <a:p>
            <a:pPr eaLnBrk="1" hangingPunct="1"/>
            <a:endParaRPr lang="en-US" sz="2400" smtClean="0"/>
          </a:p>
          <a:p>
            <a:pPr eaLnBrk="1" hangingPunct="1">
              <a:buFont typeface="Wingdings" pitchFamily="2" charset="2"/>
              <a:buNone/>
            </a:pPr>
            <a:endParaRPr lang="en-US" sz="24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Construction of Cognitive Maps</a:t>
            </a:r>
          </a:p>
        </p:txBody>
      </p:sp>
      <p:sp>
        <p:nvSpPr>
          <p:cNvPr id="26627" name="Rectangle 3"/>
          <p:cNvSpPr>
            <a:spLocks noGrp="1" noChangeArrowheads="1"/>
          </p:cNvSpPr>
          <p:nvPr>
            <p:ph type="body" idx="1"/>
          </p:nvPr>
        </p:nvSpPr>
        <p:spPr/>
        <p:txBody>
          <a:bodyPr/>
          <a:lstStyle/>
          <a:p>
            <a:pPr marL="609600" indent="-609600" eaLnBrk="1" hangingPunct="1">
              <a:buFont typeface="Wingdings" pitchFamily="2" charset="2"/>
              <a:buAutoNum type="arabicPeriod"/>
            </a:pPr>
            <a:r>
              <a:rPr lang="en-US" smtClean="0"/>
              <a:t>Code the text by identifying the concepts and the explicit or implicit causal linkages between them.</a:t>
            </a:r>
          </a:p>
          <a:p>
            <a:pPr marL="609600" indent="-609600" eaLnBrk="1" hangingPunct="1">
              <a:buFont typeface="Wingdings" pitchFamily="2" charset="2"/>
              <a:buAutoNum type="arabicPeriod"/>
            </a:pPr>
            <a:r>
              <a:rPr lang="en-US" smtClean="0"/>
              <a:t>Construct a concept dictionary.</a:t>
            </a:r>
          </a:p>
          <a:p>
            <a:pPr marL="609600" indent="-609600" eaLnBrk="1" hangingPunct="1">
              <a:buFont typeface="Wingdings" pitchFamily="2" charset="2"/>
              <a:buAutoNum type="arabicPeriod"/>
            </a:pPr>
            <a:r>
              <a:rPr lang="en-US" smtClean="0"/>
              <a:t>List relationships between concepts.</a:t>
            </a:r>
          </a:p>
          <a:p>
            <a:pPr marL="609600" indent="-609600" eaLnBrk="1" hangingPunct="1">
              <a:buFont typeface="Wingdings" pitchFamily="2" charset="2"/>
              <a:buAutoNum type="arabicPeriod"/>
            </a:pPr>
            <a:r>
              <a:rPr lang="en-US" smtClean="0"/>
              <a:t>Draw the cognitive map.</a:t>
            </a:r>
          </a:p>
          <a:p>
            <a:pPr marL="609600" indent="-609600" eaLnBrk="1" hangingPunct="1"/>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Example</a:t>
            </a:r>
          </a:p>
        </p:txBody>
      </p:sp>
      <p:pic>
        <p:nvPicPr>
          <p:cNvPr id="27651" name="Picture 3" descr="AgBDDrel2"/>
          <p:cNvPicPr>
            <a:picLocks noChangeAspect="1" noChangeArrowheads="1"/>
          </p:cNvPicPr>
          <p:nvPr/>
        </p:nvPicPr>
        <p:blipFill>
          <a:blip r:embed="rId3" cstate="print"/>
          <a:srcRect/>
          <a:stretch>
            <a:fillRect/>
          </a:stretch>
        </p:blipFill>
        <p:spPr bwMode="auto">
          <a:xfrm>
            <a:off x="1524000" y="1752600"/>
            <a:ext cx="6064250" cy="4300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Hints</a:t>
            </a:r>
          </a:p>
        </p:txBody>
      </p:sp>
      <p:sp>
        <p:nvSpPr>
          <p:cNvPr id="28675" name="Rectangle 3"/>
          <p:cNvSpPr>
            <a:spLocks noGrp="1" noChangeArrowheads="1"/>
          </p:cNvSpPr>
          <p:nvPr>
            <p:ph type="body" idx="1"/>
          </p:nvPr>
        </p:nvSpPr>
        <p:spPr/>
        <p:txBody>
          <a:bodyPr/>
          <a:lstStyle/>
          <a:p>
            <a:pPr eaLnBrk="1" hangingPunct="1"/>
            <a:r>
              <a:rPr lang="en-US" smtClean="0"/>
              <a:t>Use diagrams</a:t>
            </a:r>
          </a:p>
          <a:p>
            <a:pPr eaLnBrk="1" hangingPunct="1"/>
            <a:r>
              <a:rPr lang="en-US" smtClean="0"/>
              <a:t>Have one person read the report at the end and oversee the overall structure</a:t>
            </a:r>
          </a:p>
          <a:p>
            <a:pPr eaLnBrk="1" hangingPunct="1"/>
            <a:r>
              <a:rPr lang="en-US" smtClean="0"/>
              <a:t>Enumerate pages and create table of contents</a:t>
            </a:r>
          </a:p>
          <a:p>
            <a:pPr eaLnBrk="1" hangingPunct="1"/>
            <a:r>
              <a:rPr lang="en-US" smtClean="0"/>
              <a:t>Write when you have something to write</a:t>
            </a:r>
          </a:p>
          <a:p>
            <a:pPr eaLnBrk="1" hangingPunct="1"/>
            <a:r>
              <a:rPr lang="en-US" smtClean="0"/>
              <a:t>Write body first, abstract last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mtClean="0"/>
              <a:t>References</a:t>
            </a:r>
          </a:p>
        </p:txBody>
      </p:sp>
      <p:sp>
        <p:nvSpPr>
          <p:cNvPr id="29699" name="Rectangle 3"/>
          <p:cNvSpPr>
            <a:spLocks noGrp="1" noChangeArrowheads="1"/>
          </p:cNvSpPr>
          <p:nvPr>
            <p:ph type="body" idx="1"/>
          </p:nvPr>
        </p:nvSpPr>
        <p:spPr/>
        <p:txBody>
          <a:bodyPr/>
          <a:lstStyle/>
          <a:p>
            <a:pPr>
              <a:lnSpc>
                <a:spcPct val="90000"/>
              </a:lnSpc>
            </a:pPr>
            <a:endParaRPr lang="en-US" sz="2000" dirty="0" smtClean="0"/>
          </a:p>
          <a:p>
            <a:pPr>
              <a:lnSpc>
                <a:spcPct val="90000"/>
              </a:lnSpc>
            </a:pPr>
            <a:r>
              <a:rPr lang="en-US" sz="2000" dirty="0" err="1" smtClean="0"/>
              <a:t>Blicq</a:t>
            </a:r>
            <a:r>
              <a:rPr lang="en-US" sz="2000" dirty="0" smtClean="0"/>
              <a:t>, Ron S., </a:t>
            </a:r>
            <a:r>
              <a:rPr lang="en-US" sz="2000" u="sng" dirty="0" smtClean="0"/>
              <a:t>Writing Reports to Get Results: Guideline for the Computer Age</a:t>
            </a:r>
            <a:r>
              <a:rPr lang="en-US" sz="2000" dirty="0" smtClean="0"/>
              <a:t>, IEEE Press, 1987. </a:t>
            </a:r>
          </a:p>
          <a:p>
            <a:pPr>
              <a:lnSpc>
                <a:spcPct val="90000"/>
              </a:lnSpc>
            </a:pPr>
            <a:r>
              <a:rPr lang="en-US" sz="2000" dirty="0" err="1" smtClean="0"/>
              <a:t>Lloréns</a:t>
            </a:r>
            <a:r>
              <a:rPr lang="en-US" sz="2000" dirty="0" smtClean="0"/>
              <a:t>, </a:t>
            </a:r>
            <a:r>
              <a:rPr lang="en-US" sz="2000" dirty="0" err="1" smtClean="0"/>
              <a:t>Baldomero</a:t>
            </a:r>
            <a:r>
              <a:rPr lang="en-US" sz="2000" dirty="0" smtClean="0"/>
              <a:t>, </a:t>
            </a:r>
            <a:r>
              <a:rPr lang="en-US" sz="2000" u="sng" dirty="0" smtClean="0"/>
              <a:t>Class notes ELEG 4165</a:t>
            </a:r>
            <a:r>
              <a:rPr lang="en-US" sz="2000" dirty="0" smtClean="0"/>
              <a:t>, Univ. of Puerto Rico at </a:t>
            </a:r>
            <a:r>
              <a:rPr lang="en-US" sz="2000" dirty="0" err="1" smtClean="0"/>
              <a:t>Mayagüez</a:t>
            </a:r>
            <a:r>
              <a:rPr lang="en-US" sz="2000" dirty="0" smtClean="0"/>
              <a:t>, 1991. </a:t>
            </a:r>
          </a:p>
          <a:p>
            <a:pPr>
              <a:lnSpc>
                <a:spcPct val="90000"/>
              </a:lnSpc>
            </a:pPr>
            <a:r>
              <a:rPr lang="en-US" sz="2000" dirty="0" err="1" smtClean="0"/>
              <a:t>Michaelson</a:t>
            </a:r>
            <a:r>
              <a:rPr lang="en-US" sz="2000" dirty="0" smtClean="0"/>
              <a:t>, Herbert B., </a:t>
            </a:r>
            <a:r>
              <a:rPr lang="en-US" sz="2000" u="sng" dirty="0" smtClean="0"/>
              <a:t>How to Write &amp; Publish Engineering Papers and Reports</a:t>
            </a:r>
            <a:r>
              <a:rPr lang="en-US" sz="2000" dirty="0" smtClean="0"/>
              <a:t>, 3rd Edition, Oryx Press, 1990. </a:t>
            </a:r>
          </a:p>
          <a:p>
            <a:pPr>
              <a:lnSpc>
                <a:spcPct val="90000"/>
              </a:lnSpc>
            </a:pPr>
            <a:r>
              <a:rPr lang="en-US" sz="2000" dirty="0" smtClean="0"/>
              <a:t>Pringle, Alan S., O’Keefe Sarah S., Burns, Bill, </a:t>
            </a:r>
            <a:r>
              <a:rPr lang="en-US" sz="2000" u="sng" dirty="0" smtClean="0"/>
              <a:t>Technical Writing 101 : A Real-World Guide to Planning and Writing Technical Documentation</a:t>
            </a:r>
            <a:r>
              <a:rPr lang="en-US" sz="2000" dirty="0" smtClean="0"/>
              <a:t>, Scriptorium Press, 2000 </a:t>
            </a:r>
            <a:endParaRPr lang="en-US" sz="2000" dirty="0" smtClean="0"/>
          </a:p>
          <a:p>
            <a:pPr>
              <a:lnSpc>
                <a:spcPct val="90000"/>
              </a:lnSpc>
            </a:pPr>
            <a:r>
              <a:rPr lang="en-US" sz="2000" dirty="0" smtClean="0"/>
              <a:t>Dieter and Schmidt, Engineering Design, Fourth Edition, Mc </a:t>
            </a:r>
            <a:r>
              <a:rPr lang="en-US" sz="2000" dirty="0" err="1" smtClean="0"/>
              <a:t>Graw</a:t>
            </a:r>
            <a:r>
              <a:rPr lang="en-US" sz="2000" dirty="0" smtClean="0"/>
              <a:t> Hill, 2007</a:t>
            </a:r>
            <a:endParaRPr lang="en-US" sz="2000" dirty="0" smtClean="0"/>
          </a:p>
          <a:p>
            <a:pPr>
              <a:lnSpc>
                <a:spcPct val="90000"/>
              </a:lnSpc>
            </a:pPr>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Why?</a:t>
            </a:r>
          </a:p>
        </p:txBody>
      </p:sp>
      <p:sp>
        <p:nvSpPr>
          <p:cNvPr id="3075" name="Rectangle 3"/>
          <p:cNvSpPr>
            <a:spLocks noGrp="1" noChangeArrowheads="1"/>
          </p:cNvSpPr>
          <p:nvPr>
            <p:ph type="body" idx="1"/>
          </p:nvPr>
        </p:nvSpPr>
        <p:spPr/>
        <p:txBody>
          <a:bodyPr/>
          <a:lstStyle/>
          <a:p>
            <a:r>
              <a:rPr lang="en-US" smtClean="0"/>
              <a:t>Flow of information.</a:t>
            </a:r>
          </a:p>
          <a:p>
            <a:pPr lvl="1"/>
            <a:r>
              <a:rPr lang="en-US" smtClean="0"/>
              <a:t>Management is impossible without flow of information. </a:t>
            </a:r>
          </a:p>
          <a:p>
            <a:pPr lvl="1"/>
            <a:r>
              <a:rPr lang="en-US" smtClean="0"/>
              <a:t>Make decisions.</a:t>
            </a:r>
          </a:p>
          <a:p>
            <a:pPr lvl="2"/>
            <a:r>
              <a:rPr lang="en-US" smtClean="0"/>
              <a:t>Need relevant facts.</a:t>
            </a:r>
          </a:p>
          <a:p>
            <a:r>
              <a:rPr lang="en-US" smtClean="0"/>
              <a:t>Constructed in an useful way.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Questions?</a:t>
            </a:r>
          </a:p>
        </p:txBody>
      </p:sp>
      <p:sp>
        <p:nvSpPr>
          <p:cNvPr id="30723" name="Rectangle 3"/>
          <p:cNvSpPr>
            <a:spLocks noGrp="1" noChangeArrowheads="1"/>
          </p:cNvSpPr>
          <p:nvPr>
            <p:ph type="body" idx="1"/>
          </p:nvPr>
        </p:nvSpPr>
        <p:spPr/>
        <p:txBody>
          <a:bodyPr/>
          <a:lstStyle/>
          <a:p>
            <a:pPr eaLnBrk="1" hangingPunct="1"/>
            <a:r>
              <a:rPr lang="en-US" smtClean="0"/>
              <a:t>?????????????</a:t>
            </a:r>
          </a:p>
          <a:p>
            <a:pPr eaLnBrk="1" hangingPunct="1"/>
            <a:endParaRPr lang="en-US" smtClean="0"/>
          </a:p>
          <a:p>
            <a:pPr eaLnBrk="1" hangingPunct="1"/>
            <a:r>
              <a:rPr lang="en-US" smtClean="0"/>
              <a:t>http://www.ece.uprm.edu/~nayda/Report_Format.pdf</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Report Components</a:t>
            </a:r>
          </a:p>
        </p:txBody>
      </p:sp>
      <p:sp>
        <p:nvSpPr>
          <p:cNvPr id="4099" name="Rectangle 3"/>
          <p:cNvSpPr>
            <a:spLocks noGrp="1" noChangeArrowheads="1"/>
          </p:cNvSpPr>
          <p:nvPr>
            <p:ph type="body" idx="1"/>
          </p:nvPr>
        </p:nvSpPr>
        <p:spPr/>
        <p:txBody>
          <a:bodyPr/>
          <a:lstStyle/>
          <a:p>
            <a:pPr eaLnBrk="1" hangingPunct="1"/>
            <a:r>
              <a:rPr lang="en-US" smtClean="0"/>
              <a:t>Abstract or Summary</a:t>
            </a:r>
          </a:p>
          <a:p>
            <a:pPr lvl="1" eaLnBrk="1" hangingPunct="1"/>
            <a:r>
              <a:rPr lang="en-US" smtClean="0"/>
              <a:t>Executive Summary</a:t>
            </a:r>
          </a:p>
          <a:p>
            <a:pPr eaLnBrk="1" hangingPunct="1"/>
            <a:r>
              <a:rPr lang="en-US" smtClean="0"/>
              <a:t>Introduction </a:t>
            </a:r>
          </a:p>
          <a:p>
            <a:pPr eaLnBrk="1" hangingPunct="1"/>
            <a:r>
              <a:rPr lang="en-US" smtClean="0"/>
              <a:t>Discussion or Body of the Report</a:t>
            </a:r>
          </a:p>
          <a:p>
            <a:pPr eaLnBrk="1" hangingPunct="1"/>
            <a:r>
              <a:rPr lang="en-US" smtClean="0"/>
              <a:t>Conclusions</a:t>
            </a:r>
          </a:p>
          <a:p>
            <a:pPr eaLnBrk="1" hangingPunct="1"/>
            <a:r>
              <a:rPr lang="en-US" smtClean="0"/>
              <a:t>Future Work or Recommendations</a:t>
            </a:r>
          </a:p>
          <a:p>
            <a:pPr eaLnBrk="1" hangingPunct="1"/>
            <a:r>
              <a:rPr lang="en-US" smtClean="0"/>
              <a:t>Appendix </a:t>
            </a:r>
          </a:p>
          <a:p>
            <a:pPr eaLnBrk="1" hangingPunct="1"/>
            <a:r>
              <a:rPr lang="en-US" smtClean="0"/>
              <a:t>References or Bibliography</a:t>
            </a:r>
          </a:p>
          <a:p>
            <a:pPr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Contents (More)</a:t>
            </a:r>
          </a:p>
        </p:txBody>
      </p:sp>
      <p:sp>
        <p:nvSpPr>
          <p:cNvPr id="5123" name="Rectangle 3"/>
          <p:cNvSpPr>
            <a:spLocks noGrp="1" noChangeArrowheads="1"/>
          </p:cNvSpPr>
          <p:nvPr>
            <p:ph type="body" idx="1"/>
          </p:nvPr>
        </p:nvSpPr>
        <p:spPr/>
        <p:txBody>
          <a:bodyPr/>
          <a:lstStyle/>
          <a:p>
            <a:pPr eaLnBrk="1" hangingPunct="1"/>
            <a:r>
              <a:rPr lang="en-US" smtClean="0"/>
              <a:t>Cover</a:t>
            </a:r>
          </a:p>
          <a:p>
            <a:pPr eaLnBrk="1" hangingPunct="1"/>
            <a:r>
              <a:rPr lang="en-US" smtClean="0"/>
              <a:t>Title page</a:t>
            </a:r>
          </a:p>
          <a:p>
            <a:pPr eaLnBrk="1" hangingPunct="1"/>
            <a:r>
              <a:rPr lang="en-US" smtClean="0"/>
              <a:t>Table of contents</a:t>
            </a:r>
          </a:p>
          <a:p>
            <a:pPr eaLnBrk="1" hangingPunct="1"/>
            <a:r>
              <a:rPr lang="en-US" smtClean="0"/>
              <a:t>List of figures</a:t>
            </a:r>
          </a:p>
          <a:p>
            <a:pPr eaLnBrk="1" hangingPunct="1"/>
            <a:r>
              <a:rPr lang="en-US" smtClean="0"/>
              <a:t>List of tables</a:t>
            </a:r>
          </a:p>
          <a:p>
            <a:pPr eaLnBrk="1" hangingPunct="1"/>
            <a:r>
              <a:rPr lang="en-US" smtClean="0"/>
              <a:t>Glossary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Cover and Title page</a:t>
            </a:r>
          </a:p>
        </p:txBody>
      </p:sp>
      <p:sp>
        <p:nvSpPr>
          <p:cNvPr id="6147" name="Rectangle 3"/>
          <p:cNvSpPr>
            <a:spLocks noGrp="1" noChangeArrowheads="1"/>
          </p:cNvSpPr>
          <p:nvPr>
            <p:ph type="body" idx="1"/>
          </p:nvPr>
        </p:nvSpPr>
        <p:spPr/>
        <p:txBody>
          <a:bodyPr/>
          <a:lstStyle/>
          <a:p>
            <a:pPr eaLnBrk="1" hangingPunct="1">
              <a:lnSpc>
                <a:spcPct val="90000"/>
              </a:lnSpc>
            </a:pPr>
            <a:r>
              <a:rPr lang="en-US" smtClean="0"/>
              <a:t>Cover</a:t>
            </a:r>
          </a:p>
          <a:p>
            <a:pPr lvl="1" eaLnBrk="1" hangingPunct="1">
              <a:lnSpc>
                <a:spcPct val="90000"/>
              </a:lnSpc>
            </a:pPr>
            <a:r>
              <a:rPr lang="en-US" smtClean="0"/>
              <a:t>Nice</a:t>
            </a:r>
          </a:p>
          <a:p>
            <a:pPr eaLnBrk="1" hangingPunct="1">
              <a:lnSpc>
                <a:spcPct val="90000"/>
              </a:lnSpc>
            </a:pPr>
            <a:r>
              <a:rPr lang="en-US" smtClean="0"/>
              <a:t>Title page</a:t>
            </a:r>
          </a:p>
          <a:p>
            <a:pPr lvl="1" eaLnBrk="1" hangingPunct="1">
              <a:lnSpc>
                <a:spcPct val="90000"/>
              </a:lnSpc>
            </a:pPr>
            <a:r>
              <a:rPr lang="en-US" smtClean="0"/>
              <a:t>Title of report</a:t>
            </a:r>
          </a:p>
          <a:p>
            <a:pPr lvl="1" eaLnBrk="1" hangingPunct="1">
              <a:lnSpc>
                <a:spcPct val="90000"/>
              </a:lnSpc>
            </a:pPr>
            <a:r>
              <a:rPr lang="en-US" smtClean="0"/>
              <a:t>Name of organization</a:t>
            </a:r>
          </a:p>
          <a:p>
            <a:pPr lvl="1" eaLnBrk="1" hangingPunct="1">
              <a:lnSpc>
                <a:spcPct val="90000"/>
              </a:lnSpc>
            </a:pPr>
            <a:r>
              <a:rPr lang="en-US" smtClean="0"/>
              <a:t>Name of people who wrote the report</a:t>
            </a:r>
          </a:p>
          <a:p>
            <a:pPr lvl="1" eaLnBrk="1" hangingPunct="1">
              <a:lnSpc>
                <a:spcPct val="90000"/>
              </a:lnSpc>
            </a:pPr>
            <a:r>
              <a:rPr lang="en-US" smtClean="0"/>
              <a:t>Date</a:t>
            </a:r>
          </a:p>
          <a:p>
            <a:pPr lvl="1" eaLnBrk="1" hangingPunct="1">
              <a:lnSpc>
                <a:spcPct val="90000"/>
              </a:lnSpc>
            </a:pPr>
            <a:r>
              <a:rPr lang="en-US" smtClean="0"/>
              <a:t>Report number</a:t>
            </a:r>
          </a:p>
          <a:p>
            <a:pPr lvl="1" eaLnBrk="1" hangingPunct="1">
              <a:lnSpc>
                <a:spcPct val="90000"/>
              </a:lnSpc>
            </a:pPr>
            <a:r>
              <a:rPr lang="en-US" smtClean="0"/>
              <a:t>(Section, course)</a:t>
            </a:r>
          </a:p>
          <a:p>
            <a:pPr lvl="1" eaLnBrk="1" hangingPunct="1">
              <a:lnSpc>
                <a:spcPct val="90000"/>
              </a:lnSpc>
            </a:pPr>
            <a:r>
              <a:rPr lang="en-US" smtClean="0"/>
              <a:t>Dignified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Example</a:t>
            </a:r>
          </a:p>
        </p:txBody>
      </p:sp>
      <p:sp>
        <p:nvSpPr>
          <p:cNvPr id="7171" name="Rectangle 4"/>
          <p:cNvSpPr>
            <a:spLocks noChangeArrowheads="1"/>
          </p:cNvSpPr>
          <p:nvPr/>
        </p:nvSpPr>
        <p:spPr bwMode="auto">
          <a:xfrm>
            <a:off x="2514600" y="1600200"/>
            <a:ext cx="4343400" cy="4876800"/>
          </a:xfrm>
          <a:prstGeom prst="rect">
            <a:avLst/>
          </a:prstGeom>
          <a:solidFill>
            <a:schemeClr val="accent1"/>
          </a:solidFill>
          <a:ln w="9525">
            <a:solidFill>
              <a:schemeClr val="tx1"/>
            </a:solidFill>
            <a:miter lim="800000"/>
            <a:headEnd/>
            <a:tailEnd/>
          </a:ln>
        </p:spPr>
        <p:txBody>
          <a:bodyPr wrap="none" anchor="ctr"/>
          <a:lstStyle/>
          <a:p>
            <a:pPr algn="ctr"/>
            <a:r>
              <a:rPr lang="en-US"/>
              <a:t>University of PR, Mayaguez Campus</a:t>
            </a:r>
          </a:p>
          <a:p>
            <a:pPr algn="ctr"/>
            <a:r>
              <a:rPr lang="en-US"/>
              <a:t>Electrical and Computer</a:t>
            </a:r>
          </a:p>
          <a:p>
            <a:pPr algn="ctr"/>
            <a:r>
              <a:rPr lang="en-US"/>
              <a:t>Engineering Department</a:t>
            </a:r>
          </a:p>
          <a:p>
            <a:pPr algn="ctr"/>
            <a:endParaRPr lang="en-US"/>
          </a:p>
          <a:p>
            <a:pPr algn="ctr"/>
            <a:endParaRPr lang="en-US"/>
          </a:p>
          <a:p>
            <a:pPr algn="ctr"/>
            <a:endParaRPr lang="en-US"/>
          </a:p>
          <a:p>
            <a:pPr algn="ctr"/>
            <a:r>
              <a:rPr lang="en-US"/>
              <a:t>Title here</a:t>
            </a:r>
          </a:p>
          <a:p>
            <a:pPr algn="ctr"/>
            <a:r>
              <a:rPr lang="en-US"/>
              <a:t>By</a:t>
            </a:r>
          </a:p>
          <a:p>
            <a:pPr algn="ctr"/>
            <a:r>
              <a:rPr lang="en-US"/>
              <a:t>Nayda G. Santiago</a:t>
            </a:r>
          </a:p>
          <a:p>
            <a:pPr algn="ctr"/>
            <a:endParaRPr lang="en-US"/>
          </a:p>
          <a:p>
            <a:pPr algn="ctr"/>
            <a:endParaRPr lang="en-US"/>
          </a:p>
          <a:p>
            <a:pPr algn="ctr"/>
            <a:endParaRPr lang="en-US"/>
          </a:p>
          <a:p>
            <a:pPr algn="ctr"/>
            <a:r>
              <a:rPr lang="en-US"/>
              <a:t>For: Fernando Vega</a:t>
            </a:r>
          </a:p>
          <a:p>
            <a:pPr algn="ctr"/>
            <a:r>
              <a:rPr lang="en-US"/>
              <a:t>Course: ICOM 5047, section 030 (031)</a:t>
            </a:r>
          </a:p>
          <a:p>
            <a:pPr algn="ctr"/>
            <a:r>
              <a:rPr lang="en-US"/>
              <a:t>Date: Sept 20, 2008</a:t>
            </a:r>
          </a:p>
        </p:txBody>
      </p:sp>
      <p:sp>
        <p:nvSpPr>
          <p:cNvPr id="7172" name="Oval 5"/>
          <p:cNvSpPr>
            <a:spLocks noChangeArrowheads="1"/>
          </p:cNvSpPr>
          <p:nvPr/>
        </p:nvSpPr>
        <p:spPr bwMode="auto">
          <a:xfrm>
            <a:off x="4343400" y="4572000"/>
            <a:ext cx="609600" cy="533400"/>
          </a:xfrm>
          <a:prstGeom prst="ellipse">
            <a:avLst/>
          </a:prstGeom>
          <a:solidFill>
            <a:srgbClr val="A9B0BD"/>
          </a:solidFill>
          <a:ln w="9525">
            <a:solidFill>
              <a:schemeClr val="tx1"/>
            </a:solidFill>
            <a:round/>
            <a:headEnd/>
            <a:tailEnd/>
          </a:ln>
        </p:spPr>
        <p:txBody>
          <a:bodyPr wrap="none" anchor="ctr"/>
          <a:lstStyle/>
          <a:p>
            <a:pPr algn="ctr"/>
            <a:r>
              <a:rPr lang="en-US" sz="1400"/>
              <a:t>Logo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Abstract or Summary</a:t>
            </a:r>
          </a:p>
        </p:txBody>
      </p:sp>
      <p:sp>
        <p:nvSpPr>
          <p:cNvPr id="8195" name="Rectangle 3"/>
          <p:cNvSpPr>
            <a:spLocks noGrp="1" noChangeArrowheads="1"/>
          </p:cNvSpPr>
          <p:nvPr>
            <p:ph type="body" idx="1"/>
          </p:nvPr>
        </p:nvSpPr>
        <p:spPr/>
        <p:txBody>
          <a:bodyPr/>
          <a:lstStyle/>
          <a:p>
            <a:pPr eaLnBrk="1" hangingPunct="1">
              <a:lnSpc>
                <a:spcPct val="90000"/>
              </a:lnSpc>
            </a:pPr>
            <a:r>
              <a:rPr lang="en-US" smtClean="0"/>
              <a:t>Purpose – contain the substance of the report</a:t>
            </a:r>
          </a:p>
          <a:p>
            <a:pPr lvl="1" eaLnBrk="1" hangingPunct="1">
              <a:lnSpc>
                <a:spcPct val="90000"/>
              </a:lnSpc>
            </a:pPr>
            <a:r>
              <a:rPr lang="en-US" smtClean="0"/>
              <a:t>Busy reader can grasp the contents</a:t>
            </a:r>
          </a:p>
          <a:p>
            <a:pPr lvl="1" eaLnBrk="1" hangingPunct="1">
              <a:lnSpc>
                <a:spcPct val="90000"/>
              </a:lnSpc>
            </a:pPr>
            <a:r>
              <a:rPr lang="en-US" smtClean="0"/>
              <a:t>Author – grasp of central idea</a:t>
            </a:r>
          </a:p>
          <a:p>
            <a:pPr eaLnBrk="1" hangingPunct="1">
              <a:lnSpc>
                <a:spcPct val="90000"/>
              </a:lnSpc>
            </a:pPr>
            <a:r>
              <a:rPr lang="en-US" smtClean="0"/>
              <a:t>Summary of purpose, main results, and findings</a:t>
            </a:r>
          </a:p>
          <a:p>
            <a:pPr eaLnBrk="1" hangingPunct="1">
              <a:lnSpc>
                <a:spcPct val="90000"/>
              </a:lnSpc>
            </a:pPr>
            <a:r>
              <a:rPr lang="en-US" smtClean="0"/>
              <a:t>Written at the end</a:t>
            </a:r>
          </a:p>
          <a:p>
            <a:pPr eaLnBrk="1" hangingPunct="1">
              <a:lnSpc>
                <a:spcPct val="90000"/>
              </a:lnSpc>
            </a:pPr>
            <a:r>
              <a:rPr lang="en-US" smtClean="0"/>
              <a:t>Types</a:t>
            </a:r>
          </a:p>
          <a:p>
            <a:pPr lvl="1" eaLnBrk="1" hangingPunct="1">
              <a:lnSpc>
                <a:spcPct val="90000"/>
              </a:lnSpc>
            </a:pPr>
            <a:r>
              <a:rPr lang="en-US" smtClean="0"/>
              <a:t>Indicative</a:t>
            </a:r>
          </a:p>
          <a:p>
            <a:pPr lvl="1" eaLnBrk="1" hangingPunct="1">
              <a:lnSpc>
                <a:spcPct val="90000"/>
              </a:lnSpc>
            </a:pPr>
            <a:r>
              <a:rPr lang="en-US" smtClean="0"/>
              <a:t>Informative</a:t>
            </a:r>
          </a:p>
          <a:p>
            <a:pPr lvl="1" eaLnBrk="1" hangingPunct="1">
              <a:lnSpc>
                <a:spcPct val="90000"/>
              </a:lnSpc>
            </a:pPr>
            <a:r>
              <a:rPr lang="en-US" smtClean="0"/>
              <a:t>Indicative-informative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Types of abstracts</a:t>
            </a:r>
          </a:p>
        </p:txBody>
      </p:sp>
      <p:sp>
        <p:nvSpPr>
          <p:cNvPr id="9219" name="Rectangle 3"/>
          <p:cNvSpPr>
            <a:spLocks noGrp="1" noChangeArrowheads="1"/>
          </p:cNvSpPr>
          <p:nvPr>
            <p:ph type="body" idx="1"/>
          </p:nvPr>
        </p:nvSpPr>
        <p:spPr/>
        <p:txBody>
          <a:bodyPr/>
          <a:lstStyle/>
          <a:p>
            <a:pPr eaLnBrk="1" hangingPunct="1">
              <a:lnSpc>
                <a:spcPct val="90000"/>
              </a:lnSpc>
            </a:pPr>
            <a:r>
              <a:rPr lang="en-US" smtClean="0"/>
              <a:t>Indicative</a:t>
            </a:r>
          </a:p>
          <a:p>
            <a:pPr lvl="1" eaLnBrk="1" hangingPunct="1">
              <a:lnSpc>
                <a:spcPct val="90000"/>
              </a:lnSpc>
            </a:pPr>
            <a:r>
              <a:rPr lang="en-US" smtClean="0"/>
              <a:t>Main subject of the document</a:t>
            </a:r>
          </a:p>
          <a:p>
            <a:pPr lvl="1" eaLnBrk="1" hangingPunct="1">
              <a:lnSpc>
                <a:spcPct val="90000"/>
              </a:lnSpc>
            </a:pPr>
            <a:r>
              <a:rPr lang="en-US" smtClean="0"/>
              <a:t>Qualitative description</a:t>
            </a:r>
          </a:p>
          <a:p>
            <a:pPr lvl="1" eaLnBrk="1" hangingPunct="1">
              <a:lnSpc>
                <a:spcPct val="90000"/>
              </a:lnSpc>
            </a:pPr>
            <a:r>
              <a:rPr lang="en-US" smtClean="0"/>
              <a:t>Simple vocabulary</a:t>
            </a:r>
          </a:p>
          <a:p>
            <a:pPr eaLnBrk="1" hangingPunct="1">
              <a:lnSpc>
                <a:spcPct val="90000"/>
              </a:lnSpc>
            </a:pPr>
            <a:r>
              <a:rPr lang="en-US" smtClean="0"/>
              <a:t>Informative</a:t>
            </a:r>
          </a:p>
          <a:p>
            <a:pPr lvl="1" eaLnBrk="1" hangingPunct="1">
              <a:lnSpc>
                <a:spcPct val="90000"/>
              </a:lnSpc>
            </a:pPr>
            <a:r>
              <a:rPr lang="en-US" smtClean="0"/>
              <a:t>Point out discoveries</a:t>
            </a:r>
          </a:p>
          <a:p>
            <a:pPr lvl="1" eaLnBrk="1" hangingPunct="1">
              <a:lnSpc>
                <a:spcPct val="90000"/>
              </a:lnSpc>
            </a:pPr>
            <a:r>
              <a:rPr lang="en-US" smtClean="0"/>
              <a:t>Quantitative description</a:t>
            </a:r>
          </a:p>
          <a:p>
            <a:pPr lvl="1" eaLnBrk="1" hangingPunct="1">
              <a:lnSpc>
                <a:spcPct val="90000"/>
              </a:lnSpc>
            </a:pPr>
            <a:r>
              <a:rPr lang="en-US" smtClean="0"/>
              <a:t>Technical</a:t>
            </a:r>
          </a:p>
          <a:p>
            <a:pPr eaLnBrk="1" hangingPunct="1">
              <a:lnSpc>
                <a:spcPct val="90000"/>
              </a:lnSpc>
            </a:pPr>
            <a:r>
              <a:rPr lang="en-US" smtClean="0"/>
              <a:t>Informative-indicative</a:t>
            </a:r>
          </a:p>
          <a:p>
            <a:pPr lvl="1" eaLnBrk="1" hangingPunct="1">
              <a:lnSpc>
                <a:spcPct val="90000"/>
              </a:lnSpc>
            </a:pPr>
            <a:r>
              <a:rPr lang="en-US" smtClean="0"/>
              <a:t>Combination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TotalTime>
  <Words>1033</Words>
  <Application>Microsoft Office PowerPoint</Application>
  <PresentationFormat>On-screen Show (4:3)</PresentationFormat>
  <Paragraphs>263</Paragraphs>
  <Slides>30</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Times New Roman</vt:lpstr>
      <vt:lpstr>Wingdings</vt:lpstr>
      <vt:lpstr>Layers</vt:lpstr>
      <vt:lpstr>Writing Formal Reports</vt:lpstr>
      <vt:lpstr>Design Process</vt:lpstr>
      <vt:lpstr>Why?</vt:lpstr>
      <vt:lpstr>Report Components</vt:lpstr>
      <vt:lpstr>Contents (More)</vt:lpstr>
      <vt:lpstr>Cover and Title page</vt:lpstr>
      <vt:lpstr>Example</vt:lpstr>
      <vt:lpstr>Abstract or Summary</vt:lpstr>
      <vt:lpstr>Types of abstracts</vt:lpstr>
      <vt:lpstr>Executive Summary</vt:lpstr>
      <vt:lpstr>Table of contents</vt:lpstr>
      <vt:lpstr>Introduction</vt:lpstr>
      <vt:lpstr>Body of the report</vt:lpstr>
      <vt:lpstr>System Description</vt:lpstr>
      <vt:lpstr>UML (From Wikipedia)</vt:lpstr>
      <vt:lpstr>System description</vt:lpstr>
      <vt:lpstr>System description</vt:lpstr>
      <vt:lpstr>Tables and Figures</vt:lpstr>
      <vt:lpstr>Conclusions</vt:lpstr>
      <vt:lpstr>Appendix</vt:lpstr>
      <vt:lpstr>References or Bibliography</vt:lpstr>
      <vt:lpstr>References</vt:lpstr>
      <vt:lpstr>Plagiarism</vt:lpstr>
      <vt:lpstr>Comparison and Contrast</vt:lpstr>
      <vt:lpstr>Cognitive Mapping / Mind Maps</vt:lpstr>
      <vt:lpstr>Construction of Cognitive Maps</vt:lpstr>
      <vt:lpstr>Example</vt:lpstr>
      <vt:lpstr>Hints</vt:lpstr>
      <vt:lpstr>References</vt:lpstr>
      <vt:lpstr>Questions?</vt:lpstr>
    </vt:vector>
  </TitlesOfParts>
  <Company>UPRM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Formal Reports</dc:title>
  <dc:creator>Nayda G. Santiago</dc:creator>
  <cp:lastModifiedBy>Nayda</cp:lastModifiedBy>
  <cp:revision>24</cp:revision>
  <dcterms:created xsi:type="dcterms:W3CDTF">2006-03-19T22:57:16Z</dcterms:created>
  <dcterms:modified xsi:type="dcterms:W3CDTF">2012-09-14T13:27:28Z</dcterms:modified>
</cp:coreProperties>
</file>