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1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48" r:id="rId3"/>
    <p:sldId id="257" r:id="rId4"/>
    <p:sldId id="347" r:id="rId5"/>
    <p:sldId id="333" r:id="rId6"/>
    <p:sldId id="334" r:id="rId7"/>
    <p:sldId id="335" r:id="rId8"/>
    <p:sldId id="336" r:id="rId9"/>
    <p:sldId id="337" r:id="rId10"/>
    <p:sldId id="349" r:id="rId11"/>
    <p:sldId id="338" r:id="rId12"/>
    <p:sldId id="339" r:id="rId13"/>
    <p:sldId id="350" r:id="rId14"/>
    <p:sldId id="340" r:id="rId15"/>
    <p:sldId id="341" r:id="rId16"/>
    <p:sldId id="345" r:id="rId17"/>
    <p:sldId id="346" r:id="rId18"/>
    <p:sldId id="344" r:id="rId19"/>
    <p:sldId id="29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D581"/>
    <a:srgbClr val="FFEA3B"/>
    <a:srgbClr val="FFD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0" autoAdjust="0"/>
    <p:restoredTop sz="94660"/>
  </p:normalViewPr>
  <p:slideViewPr>
    <p:cSldViewPr snapToGrid="0" snapToObjects="1">
      <p:cViewPr>
        <p:scale>
          <a:sx n="108" d="100"/>
          <a:sy n="108" d="100"/>
        </p:scale>
        <p:origin x="-2488" y="-8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Relationship Id="rId2" Type="http://schemas.openxmlformats.org/officeDocument/2006/relationships/image" Target="../media/image9.emf"/><Relationship Id="rId3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Relationship Id="rId2" Type="http://schemas.openxmlformats.org/officeDocument/2006/relationships/image" Target="../media/image10.emf"/><Relationship Id="rId3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C80DA-8D9A-B049-8E84-84020771FEAB}" type="datetimeFigureOut">
              <a:rPr lang="en-US" smtClean="0"/>
              <a:pPr/>
              <a:t>8/8/12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ABDD3-2D05-824E-987F-F0F62FB3E2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690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E2A83-ED34-9F41-BD0E-C8C5471F87FD}" type="datetimeFigureOut">
              <a:rPr lang="en-US" smtClean="0"/>
              <a:pPr/>
              <a:t>8/8/12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93B0-39BF-6249-A700-958A3F9B5E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431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93B0-39BF-6249-A700-958A3F9B5E3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0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0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6544"/>
            <a:ext cx="8229600" cy="4749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M. Rodriguez-Martinez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ICOM 4035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25632-A6C0-684F-B1F8-9AAAB616F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7.emf"/><Relationship Id="rId7" Type="http://schemas.openxmlformats.org/officeDocument/2006/relationships/oleObject" Target="../embeddings/oleObject7.bin"/><Relationship Id="rId8" Type="http://schemas.openxmlformats.org/officeDocument/2006/relationships/image" Target="../media/image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6.e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9.emf"/><Relationship Id="rId7" Type="http://schemas.openxmlformats.org/officeDocument/2006/relationships/oleObject" Target="../embeddings/oleObject10.bin"/><Relationship Id="rId8" Type="http://schemas.openxmlformats.org/officeDocument/2006/relationships/image" Target="../media/image8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6.e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10.emf"/><Relationship Id="rId7" Type="http://schemas.openxmlformats.org/officeDocument/2006/relationships/oleObject" Target="../embeddings/oleObject13.bin"/><Relationship Id="rId8" Type="http://schemas.openxmlformats.org/officeDocument/2006/relationships/image" Target="../media/image8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3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4525"/>
            <a:ext cx="7772400" cy="1470025"/>
          </a:xfrm>
        </p:spPr>
        <p:txBody>
          <a:bodyPr>
            <a:noAutofit/>
          </a:bodyPr>
          <a:lstStyle/>
          <a:p>
            <a:r>
              <a:rPr lang="en-US" b="1" dirty="0" smtClean="0"/>
              <a:t>ICOM 4035 – Data Structures</a:t>
            </a:r>
            <a:br>
              <a:rPr lang="en-US" b="1" dirty="0" smtClean="0"/>
            </a:br>
            <a:r>
              <a:rPr lang="en-US" b="1" dirty="0" smtClean="0"/>
              <a:t>Lecture 1 - Introduction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00450"/>
            <a:ext cx="7772400" cy="2038350"/>
          </a:xfrm>
        </p:spPr>
        <p:txBody>
          <a:bodyPr>
            <a:normAutofit/>
          </a:bodyPr>
          <a:lstStyle/>
          <a:p>
            <a:r>
              <a:rPr lang="en-US" dirty="0" smtClean="0"/>
              <a:t>Manuel Rodriguez Martinez </a:t>
            </a:r>
          </a:p>
          <a:p>
            <a:r>
              <a:rPr lang="en-US" sz="2571" dirty="0" smtClean="0"/>
              <a:t>Electrical and Computer Engineering</a:t>
            </a:r>
          </a:p>
          <a:p>
            <a:r>
              <a:rPr lang="en-US" sz="2571" dirty="0" smtClean="0"/>
              <a:t>University of Puerto Rico, Mayagüez</a:t>
            </a:r>
          </a:p>
        </p:txBody>
      </p:sp>
      <p:pic>
        <p:nvPicPr>
          <p:cNvPr id="8" name="Picture 1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1900" y="448114"/>
            <a:ext cx="1657682" cy="1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133600" y="5867400"/>
            <a:ext cx="4746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000" dirty="0">
                <a:cs typeface="+mn-cs"/>
              </a:rPr>
              <a:t>©Manuel Rodriguez – All rights reserved</a:t>
            </a:r>
          </a:p>
          <a:p>
            <a:pPr>
              <a:defRPr/>
            </a:pPr>
            <a:endParaRPr lang="en-US" sz="2000" dirty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 – Vector Class 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34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5339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Use Java classes to implement the Vector ADT</a:t>
            </a:r>
          </a:p>
          <a:p>
            <a:r>
              <a:rPr lang="en-US" dirty="0" smtClean="0"/>
              <a:t>We can create a class named Vector</a:t>
            </a:r>
          </a:p>
          <a:p>
            <a:r>
              <a:rPr lang="en-US" dirty="0" smtClean="0"/>
              <a:t>Class has two fields to represent coordinates</a:t>
            </a:r>
          </a:p>
          <a:p>
            <a:pPr lvl="1"/>
            <a:r>
              <a:rPr lang="en-US" dirty="0" smtClean="0"/>
              <a:t>Both are floating point values</a:t>
            </a:r>
          </a:p>
          <a:p>
            <a:r>
              <a:rPr lang="en-US" dirty="0" smtClean="0"/>
              <a:t>Class has a collection of public methods</a:t>
            </a:r>
          </a:p>
          <a:p>
            <a:pPr lvl="1"/>
            <a:r>
              <a:rPr lang="en-US" dirty="0" smtClean="0"/>
              <a:t>Implement all operations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86437" y="1530350"/>
            <a:ext cx="1533525" cy="1790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16611" y="1746250"/>
            <a:ext cx="749301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16611" y="2241550"/>
            <a:ext cx="749301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800631" y="1446311"/>
            <a:ext cx="60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Fields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6707093" y="1741388"/>
            <a:ext cx="262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x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6712630" y="2244923"/>
            <a:ext cx="2659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</a:t>
            </a:r>
            <a:endParaRPr lang="en-US" sz="1400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786437" y="2743200"/>
            <a:ext cx="1533525" cy="635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824729" y="2806303"/>
            <a:ext cx="8411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Methods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7408862" y="1530350"/>
            <a:ext cx="10731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Vector Class</a:t>
            </a:r>
            <a:endParaRPr lang="en-US" sz="1400" dirty="0"/>
          </a:p>
        </p:txBody>
      </p:sp>
      <p:sp>
        <p:nvSpPr>
          <p:cNvPr id="18" name="Rectangle 17"/>
          <p:cNvSpPr/>
          <p:nvPr/>
        </p:nvSpPr>
        <p:spPr>
          <a:xfrm>
            <a:off x="5842191" y="4329113"/>
            <a:ext cx="1533525" cy="1790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972365" y="4545013"/>
            <a:ext cx="749301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972365" y="5040313"/>
            <a:ext cx="749301" cy="342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56385" y="4245074"/>
            <a:ext cx="60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Fields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6762847" y="4540151"/>
            <a:ext cx="262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x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6762847" y="5089922"/>
            <a:ext cx="2659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y</a:t>
            </a:r>
            <a:endParaRPr lang="en-US" sz="1400" dirty="0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5842191" y="5541963"/>
            <a:ext cx="1533525" cy="635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880483" y="5605066"/>
            <a:ext cx="8411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Methods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7464616" y="4329113"/>
            <a:ext cx="1326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Vector instance</a:t>
            </a:r>
          </a:p>
          <a:p>
            <a:r>
              <a:rPr lang="en-US" sz="1400" dirty="0" smtClean="0"/>
              <a:t>for </a:t>
            </a:r>
            <a:r>
              <a:rPr lang="en-US" sz="1400" b="1" i="1" dirty="0" smtClean="0"/>
              <a:t>v</a:t>
            </a:r>
            <a:r>
              <a:rPr lang="en-US" sz="1400" dirty="0" smtClean="0"/>
              <a:t> = (4,3)</a:t>
            </a:r>
            <a:endParaRPr lang="en-US" sz="1400" dirty="0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20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Vector Operations – Creation &amp; </a:t>
            </a:r>
            <a:r>
              <a:rPr lang="en-US" dirty="0" err="1" smtClean="0"/>
              <a:t>Accessors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Creation – allocates memory to new instance of Vector</a:t>
            </a:r>
          </a:p>
          <a:p>
            <a:pPr lvl="1"/>
            <a:r>
              <a:rPr lang="en-US" dirty="0" smtClean="0"/>
              <a:t>Done via constructor : Vector v = Vector (4.3, 4);</a:t>
            </a:r>
          </a:p>
          <a:p>
            <a:r>
              <a:rPr lang="en-US" dirty="0" smtClean="0"/>
              <a:t>Assessors – Inspect values in vector v</a:t>
            </a:r>
          </a:p>
          <a:p>
            <a:pPr lvl="1"/>
            <a:r>
              <a:rPr lang="en-US" dirty="0" smtClean="0"/>
              <a:t>Getters in Java lingo</a:t>
            </a:r>
          </a:p>
          <a:p>
            <a:pPr lvl="1"/>
            <a:r>
              <a:rPr lang="en-US" dirty="0" smtClean="0"/>
              <a:t>Inspect value of x coordinate</a:t>
            </a:r>
          </a:p>
          <a:p>
            <a:pPr lvl="2"/>
            <a:r>
              <a:rPr lang="en-US" dirty="0" err="1"/>
              <a:t>v</a:t>
            </a:r>
            <a:r>
              <a:rPr lang="en-US" dirty="0" err="1" smtClean="0"/>
              <a:t>.getX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Inspect value of y coordinate</a:t>
            </a:r>
          </a:p>
          <a:p>
            <a:pPr lvl="2"/>
            <a:r>
              <a:rPr lang="en-US" dirty="0" err="1" smtClean="0"/>
              <a:t>v.getY</a:t>
            </a:r>
            <a:r>
              <a:rPr lang="en-US" dirty="0" smtClean="0"/>
              <a:t>();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795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III - Vector Class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806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Magnitude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Magnitude of the a vector – length of line segment</a:t>
            </a:r>
          </a:p>
          <a:p>
            <a:r>
              <a:rPr lang="en-US" dirty="0" smtClean="0"/>
              <a:t>Length of hypotenuse</a:t>
            </a:r>
          </a:p>
          <a:p>
            <a:pPr lvl="1"/>
            <a:r>
              <a:rPr lang="en-US" dirty="0" smtClean="0"/>
              <a:t>Pythagorean Theorem </a:t>
            </a:r>
          </a:p>
          <a:p>
            <a:pPr lvl="1"/>
            <a:r>
              <a:rPr lang="en-US" dirty="0" smtClean="0"/>
              <a:t>Value: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219853" y="2272824"/>
            <a:ext cx="38100" cy="2444750"/>
          </a:xfrm>
          <a:prstGeom prst="straightConnector1">
            <a:avLst/>
          </a:prstGeom>
          <a:ln w="47625">
            <a:solidFill>
              <a:schemeClr val="tx1"/>
            </a:solidFill>
            <a:headEnd type="stealth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5257953" y="4685824"/>
            <a:ext cx="2324100" cy="0"/>
          </a:xfrm>
          <a:prstGeom prst="straightConnector1">
            <a:avLst/>
          </a:prstGeom>
          <a:ln w="47625">
            <a:solidFill>
              <a:schemeClr val="tx1"/>
            </a:solidFill>
            <a:headEnd type="stealth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257953" y="2901474"/>
            <a:ext cx="1270000" cy="1784350"/>
          </a:xfrm>
          <a:prstGeom prst="straightConnector1">
            <a:avLst/>
          </a:prstGeom>
          <a:ln w="41275">
            <a:solidFill>
              <a:schemeClr val="tx2">
                <a:lumMod val="60000"/>
                <a:lumOff val="40000"/>
              </a:schemeClr>
            </a:solidFill>
            <a:headEnd type="stealth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486803" y="4348242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57953" y="1979692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57734" y="4532908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356503" y="2550160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a,b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6527953" y="2919492"/>
            <a:ext cx="0" cy="1766332"/>
          </a:xfrm>
          <a:prstGeom prst="line">
            <a:avLst/>
          </a:prstGeom>
          <a:ln w="44450">
            <a:solidFill>
              <a:schemeClr val="accent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397326" y="4685824"/>
            <a:ext cx="1130627" cy="0"/>
          </a:xfrm>
          <a:prstGeom prst="line">
            <a:avLst/>
          </a:prstGeom>
          <a:ln w="44450">
            <a:solidFill>
              <a:schemeClr val="accent2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ight Brace 24"/>
          <p:cNvSpPr/>
          <p:nvPr/>
        </p:nvSpPr>
        <p:spPr>
          <a:xfrm>
            <a:off x="6601676" y="3076021"/>
            <a:ext cx="319915" cy="1456887"/>
          </a:xfrm>
          <a:prstGeom prst="rightBrace">
            <a:avLst>
              <a:gd name="adj1" fmla="val 112012"/>
              <a:gd name="adj2" fmla="val 50807"/>
            </a:avLst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Brace 25"/>
          <p:cNvSpPr/>
          <p:nvPr/>
        </p:nvSpPr>
        <p:spPr>
          <a:xfrm rot="5400000">
            <a:off x="5732995" y="4306437"/>
            <a:ext cx="319915" cy="1270000"/>
          </a:xfrm>
          <a:prstGeom prst="rightBrace">
            <a:avLst>
              <a:gd name="adj1" fmla="val 63468"/>
              <a:gd name="adj2" fmla="val 50000"/>
            </a:avLst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724564" y="5154468"/>
            <a:ext cx="295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006804" y="3648954"/>
            <a:ext cx="30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0" name="Right Brace 29"/>
          <p:cNvSpPr/>
          <p:nvPr/>
        </p:nvSpPr>
        <p:spPr>
          <a:xfrm rot="13120832">
            <a:off x="5527319" y="2841654"/>
            <a:ext cx="319915" cy="1456887"/>
          </a:xfrm>
          <a:prstGeom prst="rightBrace">
            <a:avLst>
              <a:gd name="adj1" fmla="val 112012"/>
              <a:gd name="adj2" fmla="val 50807"/>
            </a:avLst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 rot="19474943">
            <a:off x="5282089" y="2796717"/>
            <a:ext cx="1197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magnitude</a:t>
            </a:r>
            <a:endParaRPr lang="en-US" dirty="0"/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967632"/>
              </p:ext>
            </p:extLst>
          </p:nvPr>
        </p:nvGraphicFramePr>
        <p:xfrm>
          <a:off x="1769849" y="4316955"/>
          <a:ext cx="1747272" cy="73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Equation" r:id="rId4" imgW="571500" imgH="241300" progId="Equation.3">
                  <p:embed/>
                </p:oleObj>
              </mc:Choice>
              <mc:Fallback>
                <p:oleObj name="Equation" r:id="rId4" imgW="5715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69849" y="4316955"/>
                        <a:ext cx="1747272" cy="737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9625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two vectors:</a:t>
            </a:r>
          </a:p>
          <a:p>
            <a:endParaRPr lang="en-US" dirty="0"/>
          </a:p>
          <a:p>
            <a:r>
              <a:rPr lang="en-US" dirty="0" smtClean="0"/>
              <a:t>Vector addition is defined as follows: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Method call: </a:t>
            </a:r>
          </a:p>
          <a:p>
            <a:pPr lvl="1"/>
            <a:r>
              <a:rPr lang="en-US" dirty="0" smtClean="0"/>
              <a:t>Vector v3 = v1.sum(v2);</a:t>
            </a:r>
          </a:p>
          <a:p>
            <a:pPr lvl="1"/>
            <a:r>
              <a:rPr lang="en-US" dirty="0" smtClean="0"/>
              <a:t>v3 is new vector resulting from sum v1 + v2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399383"/>
              </p:ext>
            </p:extLst>
          </p:nvPr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Equation" r:id="rId3" imgW="114300" imgH="165100" progId="Equation.3">
                  <p:embed/>
                </p:oleObj>
              </mc:Choice>
              <mc:Fallback>
                <p:oleObj name="Equation" r:id="rId3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6899042"/>
              </p:ext>
            </p:extLst>
          </p:nvPr>
        </p:nvGraphicFramePr>
        <p:xfrm>
          <a:off x="3342210" y="3194049"/>
          <a:ext cx="3186725" cy="1144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Equation" r:id="rId5" imgW="1308100" imgH="469900" progId="Equation.3">
                  <p:embed/>
                </p:oleObj>
              </mc:Choice>
              <mc:Fallback>
                <p:oleObj name="Equation" r:id="rId5" imgW="13081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42210" y="3194049"/>
                        <a:ext cx="3186725" cy="11447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818057"/>
              </p:ext>
            </p:extLst>
          </p:nvPr>
        </p:nvGraphicFramePr>
        <p:xfrm>
          <a:off x="4355149" y="1559652"/>
          <a:ext cx="2250808" cy="968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Equation" r:id="rId7" imgW="1092200" imgH="469900" progId="Equation.3">
                  <p:embed/>
                </p:oleObj>
              </mc:Choice>
              <mc:Fallback>
                <p:oleObj name="Equation" r:id="rId7" imgW="10922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55149" y="1559652"/>
                        <a:ext cx="2250808" cy="9683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7995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</a:t>
            </a:r>
            <a:r>
              <a:rPr lang="en-US" dirty="0"/>
              <a:t>Subtraction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two vectors:</a:t>
            </a:r>
          </a:p>
          <a:p>
            <a:endParaRPr lang="en-US" dirty="0"/>
          </a:p>
          <a:p>
            <a:r>
              <a:rPr lang="en-US" dirty="0"/>
              <a:t>Vector </a:t>
            </a:r>
            <a:r>
              <a:rPr lang="en-US" dirty="0" smtClean="0"/>
              <a:t>subtraction is defined as follows: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Method call: </a:t>
            </a:r>
          </a:p>
          <a:p>
            <a:pPr lvl="1"/>
            <a:r>
              <a:rPr lang="en-US" dirty="0" smtClean="0"/>
              <a:t>Vector v3 = v1.subtract(v2);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3 is new vector resulting from sum v1 - v2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4056819"/>
              </p:ext>
            </p:extLst>
          </p:nvPr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Equation" r:id="rId3" imgW="114300" imgH="165100" progId="Equation.3">
                  <p:embed/>
                </p:oleObj>
              </mc:Choice>
              <mc:Fallback>
                <p:oleObj name="Equation" r:id="rId3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108852"/>
              </p:ext>
            </p:extLst>
          </p:nvPr>
        </p:nvGraphicFramePr>
        <p:xfrm>
          <a:off x="3342210" y="3194049"/>
          <a:ext cx="3186725" cy="11447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Equation" r:id="rId5" imgW="1308100" imgH="469900" progId="Equation.3">
                  <p:embed/>
                </p:oleObj>
              </mc:Choice>
              <mc:Fallback>
                <p:oleObj name="Equation" r:id="rId5" imgW="13081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42210" y="3194049"/>
                        <a:ext cx="3186725" cy="11447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8444345"/>
              </p:ext>
            </p:extLst>
          </p:nvPr>
        </p:nvGraphicFramePr>
        <p:xfrm>
          <a:off x="4355149" y="1559652"/>
          <a:ext cx="2250808" cy="968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" name="Equation" r:id="rId7" imgW="1092200" imgH="469900" progId="Equation.3">
                  <p:embed/>
                </p:oleObj>
              </mc:Choice>
              <mc:Fallback>
                <p:oleObj name="Equation" r:id="rId7" imgW="10922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55149" y="1559652"/>
                        <a:ext cx="2250808" cy="9683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8528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Inner (Dot)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two vectors:</a:t>
            </a:r>
          </a:p>
          <a:p>
            <a:endParaRPr lang="en-US" dirty="0"/>
          </a:p>
          <a:p>
            <a:r>
              <a:rPr lang="en-US" dirty="0"/>
              <a:t>Vector </a:t>
            </a:r>
            <a:r>
              <a:rPr lang="en-US" dirty="0" smtClean="0"/>
              <a:t>subtraction is defined as follows: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Method call: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ouble n = v1.innerProduct(v2);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 is number resulting from v1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224413"/>
              </p:ext>
            </p:extLst>
          </p:nvPr>
        </p:nvGraphicFramePr>
        <p:xfrm>
          <a:off x="4514850" y="334645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Equation" r:id="rId3" imgW="114300" imgH="165100" progId="Equation.3">
                  <p:embed/>
                </p:oleObj>
              </mc:Choice>
              <mc:Fallback>
                <p:oleObj name="Equation" r:id="rId3" imgW="1143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46450"/>
                        <a:ext cx="1143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9091403"/>
              </p:ext>
            </p:extLst>
          </p:nvPr>
        </p:nvGraphicFramePr>
        <p:xfrm>
          <a:off x="2646363" y="3502025"/>
          <a:ext cx="4579937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Equation" r:id="rId5" imgW="1879600" imgH="215900" progId="Equation.3">
                  <p:embed/>
                </p:oleObj>
              </mc:Choice>
              <mc:Fallback>
                <p:oleObj name="Equation" r:id="rId5" imgW="18796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46363" y="3502025"/>
                        <a:ext cx="4579937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269412"/>
              </p:ext>
            </p:extLst>
          </p:nvPr>
        </p:nvGraphicFramePr>
        <p:xfrm>
          <a:off x="4355149" y="1559652"/>
          <a:ext cx="2250808" cy="968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Equation" r:id="rId7" imgW="1092200" imgH="469900" progId="Equation.3">
                  <p:embed/>
                </p:oleObj>
              </mc:Choice>
              <mc:Fallback>
                <p:oleObj name="Equation" r:id="rId7" imgW="1092200" imgH="469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55149" y="1559652"/>
                        <a:ext cx="2250808" cy="9683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0918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to write code should be</a:t>
            </a:r>
          </a:p>
          <a:p>
            <a:pPr lvl="1"/>
            <a:r>
              <a:rPr lang="en-US" dirty="0" smtClean="0"/>
              <a:t>1. Work on defining ADT</a:t>
            </a:r>
          </a:p>
          <a:p>
            <a:pPr lvl="2"/>
            <a:r>
              <a:rPr lang="en-US" dirty="0" smtClean="0"/>
              <a:t>What data you need to represent?</a:t>
            </a:r>
          </a:p>
          <a:p>
            <a:pPr lvl="2"/>
            <a:r>
              <a:rPr lang="en-US" dirty="0" smtClean="0"/>
              <a:t>What operations must be supported?</a:t>
            </a:r>
          </a:p>
          <a:p>
            <a:pPr lvl="1"/>
            <a:r>
              <a:rPr lang="en-US" dirty="0" smtClean="0"/>
              <a:t>2. Pick a data structure to implement ADT</a:t>
            </a:r>
          </a:p>
          <a:p>
            <a:pPr lvl="2"/>
            <a:r>
              <a:rPr lang="en-US" dirty="0" smtClean="0"/>
              <a:t>Chose basic types or other data structures </a:t>
            </a:r>
            <a:r>
              <a:rPr lang="en-US" smtClean="0"/>
              <a:t>to store values</a:t>
            </a:r>
            <a:endParaRPr lang="en-US" dirty="0" smtClean="0"/>
          </a:p>
          <a:p>
            <a:pPr lvl="2"/>
            <a:r>
              <a:rPr lang="en-US" dirty="0" smtClean="0"/>
              <a:t>Write member methods to implement operations</a:t>
            </a:r>
          </a:p>
          <a:p>
            <a:pPr lvl="1"/>
            <a:r>
              <a:rPr lang="en-US" dirty="0" smtClean="0"/>
              <a:t>3. Revise, test, revise, test, …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54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Email:</a:t>
            </a:r>
          </a:p>
          <a:p>
            <a:pPr lvl="1"/>
            <a:r>
              <a:rPr lang="en-US" dirty="0" smtClean="0"/>
              <a:t>manuel.rodriguez7@upr.edu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99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Organization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I – Introduction</a:t>
            </a:r>
          </a:p>
          <a:p>
            <a:endParaRPr lang="en-US" dirty="0" smtClean="0"/>
          </a:p>
          <a:p>
            <a:r>
              <a:rPr lang="en-US" dirty="0" smtClean="0"/>
              <a:t>Part II – Vector Class Creation</a:t>
            </a:r>
          </a:p>
          <a:p>
            <a:endParaRPr lang="en-US" smtClean="0"/>
          </a:p>
          <a:p>
            <a:r>
              <a:rPr lang="en-US" smtClean="0"/>
              <a:t>Part </a:t>
            </a:r>
            <a:r>
              <a:rPr lang="en-US" dirty="0" smtClean="0"/>
              <a:t>III – Vector Class Operators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91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 the terms abstract data types and data structures</a:t>
            </a:r>
          </a:p>
          <a:p>
            <a:endParaRPr lang="en-US" dirty="0" smtClean="0"/>
          </a:p>
          <a:p>
            <a:r>
              <a:rPr lang="en-US" dirty="0" smtClean="0"/>
              <a:t>Describe the process that leads to </a:t>
            </a:r>
          </a:p>
          <a:p>
            <a:pPr lvl="1"/>
            <a:r>
              <a:rPr lang="en-US" dirty="0" smtClean="0"/>
              <a:t>ADT design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ata structure implementation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Provide motivating examples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Companion </a:t>
            </a:r>
            <a:r>
              <a:rPr lang="en-US" dirty="0" smtClean="0"/>
              <a:t>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Lecture1 Videos</a:t>
            </a:r>
            <a:endParaRPr lang="en-US" dirty="0" smtClean="0"/>
          </a:p>
          <a:p>
            <a:pPr lvl="1"/>
            <a:r>
              <a:rPr lang="en-US" dirty="0" smtClean="0"/>
              <a:t>Contain </a:t>
            </a:r>
            <a:r>
              <a:rPr lang="en-US" dirty="0" smtClean="0"/>
              <a:t>the coding process associated with this lecture</a:t>
            </a:r>
          </a:p>
          <a:p>
            <a:pPr lvl="1"/>
            <a:r>
              <a:rPr lang="en-US" dirty="0" smtClean="0"/>
              <a:t>Show </a:t>
            </a:r>
            <a:r>
              <a:rPr lang="en-US" dirty="0" smtClean="0"/>
              <a:t>how build the Java classes mentioned here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412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Concept – </a:t>
            </a:r>
            <a:r>
              <a:rPr lang="en-US" b="1" dirty="0" smtClean="0"/>
              <a:t>Abstract Data Type (ADT)</a:t>
            </a:r>
          </a:p>
          <a:p>
            <a:pPr lvl="1"/>
            <a:r>
              <a:rPr lang="en-US" dirty="0" smtClean="0"/>
              <a:t>Mathematical model of data to be represented</a:t>
            </a:r>
          </a:p>
          <a:p>
            <a:r>
              <a:rPr lang="en-US" dirty="0" smtClean="0"/>
              <a:t>Ingredients of ADT:</a:t>
            </a:r>
          </a:p>
          <a:p>
            <a:pPr lvl="1"/>
            <a:r>
              <a:rPr lang="en-US" dirty="0" smtClean="0"/>
              <a:t>Values – data to be stored</a:t>
            </a:r>
          </a:p>
          <a:p>
            <a:pPr lvl="2"/>
            <a:r>
              <a:rPr lang="en-US" dirty="0" smtClean="0"/>
              <a:t>Represent the current state in the model</a:t>
            </a:r>
          </a:p>
          <a:p>
            <a:pPr lvl="1"/>
            <a:r>
              <a:rPr lang="en-US" dirty="0" smtClean="0"/>
              <a:t>Operations – actions to be taken</a:t>
            </a:r>
          </a:p>
          <a:p>
            <a:pPr lvl="2"/>
            <a:r>
              <a:rPr lang="en-US" dirty="0" smtClean="0"/>
              <a:t>Modify the current state in the model</a:t>
            </a:r>
          </a:p>
          <a:p>
            <a:pPr lvl="2"/>
            <a:r>
              <a:rPr lang="en-US" dirty="0" smtClean="0"/>
              <a:t>Produce new information based on current values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54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 Concept – </a:t>
            </a:r>
            <a:r>
              <a:rPr lang="en-US" b="1" dirty="0" smtClean="0"/>
              <a:t>Data Structure</a:t>
            </a:r>
          </a:p>
          <a:p>
            <a:pPr lvl="1"/>
            <a:r>
              <a:rPr lang="en-US" dirty="0" smtClean="0"/>
              <a:t>Implementation of ADT using constructs of a programming language</a:t>
            </a:r>
          </a:p>
          <a:p>
            <a:r>
              <a:rPr lang="en-US" dirty="0" smtClean="0"/>
              <a:t>Ingredients of Data Structure</a:t>
            </a:r>
          </a:p>
          <a:p>
            <a:pPr lvl="1"/>
            <a:r>
              <a:rPr lang="en-US" dirty="0" smtClean="0"/>
              <a:t>Variables and data types – storage for ADT values</a:t>
            </a:r>
          </a:p>
          <a:p>
            <a:pPr lvl="1"/>
            <a:r>
              <a:rPr lang="en-US" dirty="0" smtClean="0"/>
              <a:t>Methods – instructions to execute ADT operations</a:t>
            </a:r>
          </a:p>
          <a:p>
            <a:r>
              <a:rPr lang="en-US" dirty="0" smtClean="0"/>
              <a:t>ADT can be implemented with different types of data structures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70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Vector ADT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 two dimensional vector </a:t>
            </a:r>
          </a:p>
          <a:p>
            <a:pPr lvl="1"/>
            <a:r>
              <a:rPr lang="en-US" dirty="0" smtClean="0"/>
              <a:t>Coordinate vector in Cartesian plane</a:t>
            </a:r>
          </a:p>
          <a:p>
            <a:pPr lvl="1"/>
            <a:r>
              <a:rPr lang="en-US" dirty="0" smtClean="0"/>
              <a:t>Origin is at (0,0) and end-point is at 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Represented as:                    </a:t>
            </a:r>
          </a:p>
          <a:p>
            <a:pPr lvl="2"/>
            <a:r>
              <a:rPr lang="en-US" dirty="0" smtClean="0"/>
              <a:t>or as </a:t>
            </a:r>
          </a:p>
          <a:p>
            <a:pPr lvl="2"/>
            <a:r>
              <a:rPr lang="en-US" dirty="0" smtClean="0"/>
              <a:t>or as: 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046371"/>
              </p:ext>
            </p:extLst>
          </p:nvPr>
        </p:nvGraphicFramePr>
        <p:xfrm>
          <a:off x="3714750" y="2987323"/>
          <a:ext cx="1492250" cy="5305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" name="Equation" r:id="rId3" imgW="571500" imgH="203200" progId="Equation.3">
                  <p:embed/>
                </p:oleObj>
              </mc:Choice>
              <mc:Fallback>
                <p:oleObj name="Equation" r:id="rId3" imgW="5715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14750" y="2987323"/>
                        <a:ext cx="1492250" cy="5305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332354"/>
              </p:ext>
            </p:extLst>
          </p:nvPr>
        </p:nvGraphicFramePr>
        <p:xfrm>
          <a:off x="2425700" y="4127500"/>
          <a:ext cx="1274763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Equation" r:id="rId5" imgW="596900" imgH="520700" progId="Equation.3">
                  <p:embed/>
                </p:oleObj>
              </mc:Choice>
              <mc:Fallback>
                <p:oleObj name="Equation" r:id="rId5" imgW="596900" imgH="520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25700" y="4127500"/>
                        <a:ext cx="1274763" cy="1111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5461000" y="3911600"/>
            <a:ext cx="38100" cy="2444750"/>
          </a:xfrm>
          <a:prstGeom prst="straightConnector1">
            <a:avLst/>
          </a:prstGeom>
          <a:ln w="47625">
            <a:solidFill>
              <a:schemeClr val="tx1"/>
            </a:solidFill>
            <a:headEnd type="stealth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499100" y="6324600"/>
            <a:ext cx="2324100" cy="0"/>
          </a:xfrm>
          <a:prstGeom prst="straightConnector1">
            <a:avLst/>
          </a:prstGeom>
          <a:ln w="47625">
            <a:solidFill>
              <a:schemeClr val="tx1"/>
            </a:solidFill>
            <a:headEnd type="stealth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5499100" y="4540250"/>
            <a:ext cx="1270000" cy="1784350"/>
          </a:xfrm>
          <a:prstGeom prst="straightConnector1">
            <a:avLst/>
          </a:prstGeom>
          <a:ln w="41275">
            <a:solidFill>
              <a:schemeClr val="tx2">
                <a:lumMod val="60000"/>
                <a:lumOff val="40000"/>
              </a:schemeClr>
            </a:solidFill>
            <a:headEnd type="stealth" w="lg" len="lg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727950" y="598701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499100" y="361846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898881" y="6171684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(0,0)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597650" y="4188936"/>
            <a:ext cx="61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a,b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7416547"/>
              </p:ext>
            </p:extLst>
          </p:nvPr>
        </p:nvGraphicFramePr>
        <p:xfrm>
          <a:off x="2374900" y="3498850"/>
          <a:ext cx="1492250" cy="5305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" name="Equation" r:id="rId7" imgW="571500" imgH="203200" progId="Equation.3">
                  <p:embed/>
                </p:oleObj>
              </mc:Choice>
              <mc:Fallback>
                <p:oleObj name="Equation" r:id="rId7" imgW="5715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74900" y="3498850"/>
                        <a:ext cx="1492250" cy="5305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M. Rodriguez-Martinez</a:t>
            </a:r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70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Values in Vector ADT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vector </a:t>
            </a:r>
            <a:r>
              <a:rPr lang="en-US" b="1" i="1" dirty="0" smtClean="0"/>
              <a:t>v</a:t>
            </a:r>
            <a:r>
              <a:rPr lang="en-US" dirty="0" smtClean="0"/>
              <a:t>, we need to keep </a:t>
            </a:r>
            <a:r>
              <a:rPr lang="en-US" dirty="0" smtClean="0"/>
              <a:t>track </a:t>
            </a:r>
            <a:r>
              <a:rPr lang="en-US" dirty="0" smtClean="0"/>
              <a:t>of:</a:t>
            </a:r>
          </a:p>
          <a:p>
            <a:pPr lvl="1"/>
            <a:r>
              <a:rPr lang="en-US" dirty="0" smtClean="0"/>
              <a:t>value of x coordinate</a:t>
            </a:r>
          </a:p>
          <a:p>
            <a:pPr lvl="1"/>
            <a:r>
              <a:rPr lang="en-US" dirty="0" smtClean="0"/>
              <a:t>value of y coordinate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 know start point is at origin (0,0)</a:t>
            </a:r>
          </a:p>
          <a:p>
            <a:r>
              <a:rPr lang="en-US" dirty="0" smtClean="0"/>
              <a:t>Both x and y coordinate are real numbers</a:t>
            </a:r>
          </a:p>
          <a:p>
            <a:r>
              <a:rPr lang="en-US" dirty="0" smtClean="0"/>
              <a:t>In Java, we can represent these with the </a:t>
            </a:r>
            <a:r>
              <a:rPr lang="en-US" b="1" dirty="0" smtClean="0"/>
              <a:t>double</a:t>
            </a:r>
            <a:r>
              <a:rPr lang="en-US" dirty="0" smtClean="0"/>
              <a:t> data type</a:t>
            </a:r>
          </a:p>
          <a:p>
            <a:pPr lvl="1"/>
            <a:r>
              <a:rPr lang="en-US" dirty="0" smtClean="0"/>
              <a:t>64-bit floating point number</a:t>
            </a:r>
          </a:p>
          <a:p>
            <a:pPr lvl="1"/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04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in Vector ADT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Creation – build a new vector at (</a:t>
            </a:r>
            <a:r>
              <a:rPr lang="en-US" dirty="0" err="1" smtClean="0"/>
              <a:t>a,b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Mutators</a:t>
            </a:r>
            <a:r>
              <a:rPr lang="en-US" dirty="0" smtClean="0"/>
              <a:t>– re-assign vector coordinates</a:t>
            </a:r>
          </a:p>
          <a:p>
            <a:pPr lvl="1"/>
            <a:r>
              <a:rPr lang="en-US" dirty="0" smtClean="0"/>
              <a:t>We will not do this – vector will be </a:t>
            </a:r>
            <a:r>
              <a:rPr lang="en-US" b="1" dirty="0" smtClean="0"/>
              <a:t>immutable</a:t>
            </a:r>
          </a:p>
          <a:p>
            <a:pPr lvl="2"/>
            <a:r>
              <a:rPr lang="en-US" b="1" dirty="0" smtClean="0"/>
              <a:t>Good practice</a:t>
            </a:r>
          </a:p>
          <a:p>
            <a:r>
              <a:rPr lang="en-US" dirty="0" err="1" smtClean="0"/>
              <a:t>Accessors</a:t>
            </a:r>
            <a:r>
              <a:rPr lang="en-US" dirty="0" smtClean="0"/>
              <a:t> – inspects the values of coordinates</a:t>
            </a:r>
          </a:p>
          <a:p>
            <a:r>
              <a:rPr lang="en-US" dirty="0" err="1" smtClean="0"/>
              <a:t>Externalizer</a:t>
            </a:r>
            <a:r>
              <a:rPr lang="en-US" dirty="0" smtClean="0"/>
              <a:t> – convert to a string of characters</a:t>
            </a:r>
          </a:p>
          <a:p>
            <a:r>
              <a:rPr lang="en-US" dirty="0" smtClean="0"/>
              <a:t>Mathematical operations</a:t>
            </a:r>
          </a:p>
          <a:p>
            <a:pPr lvl="1"/>
            <a:r>
              <a:rPr lang="en-US" dirty="0" smtClean="0"/>
              <a:t>Vector addition, subtraction, dot product, magnitude, etc.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ICOM 4035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M. Rodriguez-Martinez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5632-A6C0-684F-B1F8-9AAAB616FB5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414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2866</TotalTime>
  <Words>848</Words>
  <Application>Microsoft Macintosh PowerPoint</Application>
  <PresentationFormat>On-screen Show (4:3)</PresentationFormat>
  <Paragraphs>205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ICOM 4035 – Data Structures Lecture 1 - Introduction</vt:lpstr>
      <vt:lpstr>Lecture Organization</vt:lpstr>
      <vt:lpstr>Objectives</vt:lpstr>
      <vt:lpstr>Companion videos</vt:lpstr>
      <vt:lpstr>Abstract Data Types</vt:lpstr>
      <vt:lpstr>Data Structure</vt:lpstr>
      <vt:lpstr>Example: Vector ADT</vt:lpstr>
      <vt:lpstr>Values in Vector ADT</vt:lpstr>
      <vt:lpstr>Operations in Vector ADT</vt:lpstr>
      <vt:lpstr>Part II – Vector Class Creation</vt:lpstr>
      <vt:lpstr>Vector Data Structure</vt:lpstr>
      <vt:lpstr>Vector Operations – Creation &amp; Accessors</vt:lpstr>
      <vt:lpstr>Part III - Vector Class Operators</vt:lpstr>
      <vt:lpstr>Vector Magnitude</vt:lpstr>
      <vt:lpstr>Vector Addition</vt:lpstr>
      <vt:lpstr>Vector Subtraction</vt:lpstr>
      <vt:lpstr>Vector Inner (Dot) Product</vt:lpstr>
      <vt:lpstr>Summary</vt:lpstr>
      <vt:lpstr>Questions?</vt:lpstr>
    </vt:vector>
  </TitlesOfParts>
  <Company>UPRM-Mayaguez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Manuel Rodriguez-Martinez</dc:creator>
  <cp:lastModifiedBy>Manuel Rodriguez</cp:lastModifiedBy>
  <cp:revision>300</cp:revision>
  <cp:lastPrinted>2010-07-01T20:33:27Z</cp:lastPrinted>
  <dcterms:created xsi:type="dcterms:W3CDTF">2010-07-08T13:14:26Z</dcterms:created>
  <dcterms:modified xsi:type="dcterms:W3CDTF">2012-08-08T14:20:45Z</dcterms:modified>
</cp:coreProperties>
</file>