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365" r:id="rId3"/>
    <p:sldId id="257" r:id="rId4"/>
    <p:sldId id="357" r:id="rId5"/>
    <p:sldId id="449" r:id="rId6"/>
    <p:sldId id="360" r:id="rId7"/>
    <p:sldId id="474" r:id="rId8"/>
    <p:sldId id="443" r:id="rId9"/>
    <p:sldId id="445" r:id="rId10"/>
    <p:sldId id="475" r:id="rId11"/>
    <p:sldId id="476" r:id="rId12"/>
    <p:sldId id="442" r:id="rId13"/>
    <p:sldId id="444" r:id="rId14"/>
    <p:sldId id="491" r:id="rId15"/>
    <p:sldId id="492" r:id="rId16"/>
    <p:sldId id="493" r:id="rId17"/>
    <p:sldId id="495" r:id="rId18"/>
    <p:sldId id="496" r:id="rId19"/>
    <p:sldId id="497" r:id="rId20"/>
    <p:sldId id="499" r:id="rId21"/>
    <p:sldId id="502" r:id="rId22"/>
    <p:sldId id="503" r:id="rId23"/>
    <p:sldId id="498" r:id="rId24"/>
    <p:sldId id="504" r:id="rId25"/>
    <p:sldId id="501" r:id="rId26"/>
    <p:sldId id="500" r:id="rId27"/>
    <p:sldId id="494" r:id="rId28"/>
    <p:sldId id="480" r:id="rId29"/>
    <p:sldId id="483" r:id="rId30"/>
    <p:sldId id="484" r:id="rId31"/>
    <p:sldId id="485" r:id="rId32"/>
    <p:sldId id="487" r:id="rId33"/>
    <p:sldId id="488" r:id="rId34"/>
    <p:sldId id="489" r:id="rId35"/>
    <p:sldId id="490" r:id="rId36"/>
    <p:sldId id="505" r:id="rId37"/>
    <p:sldId id="481" r:id="rId38"/>
    <p:sldId id="478" r:id="rId39"/>
    <p:sldId id="506" r:id="rId40"/>
    <p:sldId id="456" r:id="rId41"/>
    <p:sldId id="507" r:id="rId42"/>
    <p:sldId id="509" r:id="rId43"/>
    <p:sldId id="510" r:id="rId44"/>
    <p:sldId id="508" r:id="rId45"/>
    <p:sldId id="511" r:id="rId46"/>
    <p:sldId id="473" r:id="rId47"/>
    <p:sldId id="385" r:id="rId48"/>
    <p:sldId id="292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D581"/>
    <a:srgbClr val="FFEA3B"/>
    <a:srgbClr val="FFD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2" autoAdjust="0"/>
    <p:restoredTop sz="94206" autoAdjust="0"/>
  </p:normalViewPr>
  <p:slideViewPr>
    <p:cSldViewPr snapToGrid="0">
      <p:cViewPr>
        <p:scale>
          <a:sx n="150" d="100"/>
          <a:sy n="150" d="100"/>
        </p:scale>
        <p:origin x="-135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C80DA-8D9A-B049-8E84-84020771FEAB}" type="datetimeFigureOut">
              <a:rPr lang="en-US" smtClean="0"/>
              <a:pPr/>
              <a:t>10/16/12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ABDD3-2D05-824E-987F-F0F62FB3E2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690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E2A83-ED34-9F41-BD0E-C8C5471F87FD}" type="datetimeFigureOut">
              <a:rPr lang="en-US" smtClean="0"/>
              <a:pPr/>
              <a:t>10/16/12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193B0-39BF-6249-A700-958A3F9B5E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431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0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6544"/>
            <a:ext cx="8229600" cy="4749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M. Rodriguez-Martinez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ICOM 4035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25632-A6C0-684F-B1F8-9AAAB616FB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6" Type="http://schemas.openxmlformats.org/officeDocument/2006/relationships/oleObject" Target="../embeddings/oleObject7.bin"/><Relationship Id="rId7" Type="http://schemas.openxmlformats.org/officeDocument/2006/relationships/oleObject" Target="../embeddings/oleObject8.bin"/><Relationship Id="rId8" Type="http://schemas.openxmlformats.org/officeDocument/2006/relationships/oleObject" Target="../embeddings/oleObject9.bin"/><Relationship Id="rId9" Type="http://schemas.openxmlformats.org/officeDocument/2006/relationships/oleObject" Target="../embeddings/oleObject10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12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14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16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18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20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4525"/>
            <a:ext cx="7772400" cy="1470025"/>
          </a:xfrm>
        </p:spPr>
        <p:txBody>
          <a:bodyPr>
            <a:noAutofit/>
          </a:bodyPr>
          <a:lstStyle/>
          <a:p>
            <a:r>
              <a:rPr lang="en-US" b="1" dirty="0" smtClean="0"/>
              <a:t>ICOM 4035 – Data Structures</a:t>
            </a:r>
            <a:br>
              <a:rPr lang="en-US" b="1" dirty="0" smtClean="0"/>
            </a:br>
            <a:r>
              <a:rPr lang="en-US" b="1" dirty="0" smtClean="0"/>
              <a:t>Lecture 10 – Queue ADT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0450"/>
            <a:ext cx="7772400" cy="2038350"/>
          </a:xfrm>
        </p:spPr>
        <p:txBody>
          <a:bodyPr>
            <a:normAutofit/>
          </a:bodyPr>
          <a:lstStyle/>
          <a:p>
            <a:r>
              <a:rPr lang="en-US" dirty="0" smtClean="0"/>
              <a:t>Manuel Rodriguez Martinez </a:t>
            </a:r>
          </a:p>
          <a:p>
            <a:r>
              <a:rPr lang="en-US" sz="2571" dirty="0" smtClean="0"/>
              <a:t>Electrical and Computer Engineering</a:t>
            </a:r>
          </a:p>
          <a:p>
            <a:r>
              <a:rPr lang="en-US" sz="2571" dirty="0" smtClean="0"/>
              <a:t>University of Puerto Rico, Mayagüez</a:t>
            </a:r>
          </a:p>
        </p:txBody>
      </p:sp>
      <p:pic>
        <p:nvPicPr>
          <p:cNvPr id="8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1900" y="448114"/>
            <a:ext cx="1657682" cy="146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133600" y="5867400"/>
            <a:ext cx="4746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dirty="0">
                <a:cs typeface="+mn-cs"/>
              </a:rPr>
              <a:t>©Manuel Rodriguez – All rights reserved</a:t>
            </a:r>
          </a:p>
          <a:p>
            <a:pPr>
              <a:defRPr/>
            </a:pPr>
            <a:endParaRPr lang="en-US" sz="2000" dirty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 operations: </a:t>
            </a:r>
            <a:r>
              <a:rPr lang="en-US" dirty="0" err="1" smtClean="0"/>
              <a:t>dequeue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21200" y="4047067"/>
            <a:ext cx="812800" cy="51646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15934" y="3826935"/>
            <a:ext cx="136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Q.dequeue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282266" y="4191002"/>
            <a:ext cx="2059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Returns: “Ron”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575734" y="1659466"/>
            <a:ext cx="781496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dequeue</a:t>
            </a:r>
            <a:r>
              <a:rPr lang="en-US" sz="2400" dirty="0" smtClean="0"/>
              <a:t>() – removes and returns the element at the front</a:t>
            </a:r>
          </a:p>
          <a:p>
            <a:r>
              <a:rPr lang="en-US" sz="2400" dirty="0" smtClean="0"/>
              <a:t>	of the queue.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Size is decreased by one.</a:t>
            </a:r>
            <a:endParaRPr lang="en-US" sz="2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990601" y="3257831"/>
            <a:ext cx="3657599" cy="419189"/>
            <a:chOff x="4131735" y="5374498"/>
            <a:chExt cx="3657599" cy="419189"/>
          </a:xfrm>
        </p:grpSpPr>
        <p:sp>
          <p:nvSpPr>
            <p:cNvPr id="29" name="Rectangle 28"/>
            <p:cNvSpPr/>
            <p:nvPr/>
          </p:nvSpPr>
          <p:spPr>
            <a:xfrm>
              <a:off x="4131735" y="5376334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Apu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046135" y="5376057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Ned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960534" y="5374498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74935" y="5377155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55600" y="3225802"/>
            <a:ext cx="605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Q=</a:t>
            </a:r>
            <a:endParaRPr lang="en-US" sz="2800" dirty="0"/>
          </a:p>
        </p:txBody>
      </p:sp>
      <p:sp>
        <p:nvSpPr>
          <p:cNvPr id="35" name="Rectangle 34"/>
          <p:cNvSpPr/>
          <p:nvPr/>
        </p:nvSpPr>
        <p:spPr>
          <a:xfrm>
            <a:off x="5054601" y="4792133"/>
            <a:ext cx="914399" cy="416532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Apu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69001" y="4791856"/>
            <a:ext cx="914399" cy="416532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883400" y="4790297"/>
            <a:ext cx="914399" cy="416532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19600" y="4758268"/>
            <a:ext cx="605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Q=</a:t>
            </a:r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973666" y="4292600"/>
            <a:ext cx="14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queue 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1388533" y="3710066"/>
            <a:ext cx="16936" cy="5571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4224869" y="3787087"/>
            <a:ext cx="16931" cy="58171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234266" y="4275666"/>
            <a:ext cx="158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of queue 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020733" y="5816600"/>
            <a:ext cx="14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queue 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5435600" y="5234066"/>
            <a:ext cx="16936" cy="5571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7484536" y="5268754"/>
            <a:ext cx="16931" cy="58171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493933" y="5757333"/>
            <a:ext cx="158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of queue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003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 operations: </a:t>
            </a:r>
            <a:r>
              <a:rPr lang="en-US" dirty="0" err="1" smtClean="0"/>
              <a:t>enqueue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21200" y="4047067"/>
            <a:ext cx="812800" cy="51646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15934" y="3826935"/>
            <a:ext cx="1736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Q.enqueue</a:t>
            </a:r>
            <a:r>
              <a:rPr lang="en-US" dirty="0" smtClean="0"/>
              <a:t>(“</a:t>
            </a:r>
            <a:r>
              <a:rPr lang="en-US" dirty="0" err="1" smtClean="0"/>
              <a:t>Jil</a:t>
            </a:r>
            <a:r>
              <a:rPr lang="en-US" dirty="0" smtClean="0"/>
              <a:t>”)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282266" y="4191002"/>
            <a:ext cx="2277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Returns: nothing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575734" y="1659466"/>
            <a:ext cx="7725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enqueue</a:t>
            </a:r>
            <a:r>
              <a:rPr lang="en-US" sz="2400" dirty="0" smtClean="0"/>
              <a:t>() – adds a new element at the end of the queue.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Size is </a:t>
            </a:r>
            <a:r>
              <a:rPr lang="en-US" sz="2400" dirty="0" smtClean="0"/>
              <a:t>increased </a:t>
            </a:r>
            <a:r>
              <a:rPr lang="en-US" sz="2400" dirty="0"/>
              <a:t>by one.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90601" y="3257831"/>
            <a:ext cx="3657599" cy="419189"/>
            <a:chOff x="4131735" y="5374498"/>
            <a:chExt cx="3657599" cy="419189"/>
          </a:xfrm>
        </p:grpSpPr>
        <p:sp>
          <p:nvSpPr>
            <p:cNvPr id="29" name="Rectangle 28"/>
            <p:cNvSpPr/>
            <p:nvPr/>
          </p:nvSpPr>
          <p:spPr>
            <a:xfrm>
              <a:off x="4131735" y="5376334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Apu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046135" y="5376057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Ned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960534" y="5374498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74935" y="5377155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55600" y="3225802"/>
            <a:ext cx="605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Q=</a:t>
            </a:r>
            <a:endParaRPr lang="en-US" sz="28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5054601" y="4790297"/>
            <a:ext cx="3657599" cy="419189"/>
            <a:chOff x="4131735" y="5374498"/>
            <a:chExt cx="3657599" cy="419189"/>
          </a:xfrm>
        </p:grpSpPr>
        <p:sp>
          <p:nvSpPr>
            <p:cNvPr id="35" name="Rectangle 34"/>
            <p:cNvSpPr/>
            <p:nvPr/>
          </p:nvSpPr>
          <p:spPr>
            <a:xfrm>
              <a:off x="4131735" y="5376334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Apu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046135" y="5376057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Ned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960534" y="5374498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74935" y="5377155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395133" y="4724401"/>
            <a:ext cx="605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Q=</a:t>
            </a:r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973666" y="4292600"/>
            <a:ext cx="14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queue 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1388533" y="3710066"/>
            <a:ext cx="16936" cy="5571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4224869" y="3787087"/>
            <a:ext cx="16931" cy="58171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234266" y="4275666"/>
            <a:ext cx="158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of queue 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241800" y="5808133"/>
            <a:ext cx="14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queue 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4656667" y="5225599"/>
            <a:ext cx="16936" cy="5571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8271936" y="5311087"/>
            <a:ext cx="16931" cy="58171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281333" y="5799666"/>
            <a:ext cx="158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of queue 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4157134" y="4792133"/>
            <a:ext cx="914399" cy="416532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Jil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003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for Queue (1)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Networks – queues are used by routers to hold data packets until ready for forwarding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933" y="2955713"/>
            <a:ext cx="977900" cy="87122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667" y="2769446"/>
            <a:ext cx="977900" cy="87122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534" y="4005580"/>
            <a:ext cx="977900" cy="87122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1" y="4564380"/>
            <a:ext cx="977900" cy="8712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433" y="2899833"/>
            <a:ext cx="1447800" cy="1447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0" y="4262967"/>
            <a:ext cx="1447800" cy="1447800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2260601" y="3012298"/>
            <a:ext cx="838199" cy="162702"/>
            <a:chOff x="4131735" y="5374498"/>
            <a:chExt cx="3657599" cy="419189"/>
          </a:xfrm>
          <a:solidFill>
            <a:schemeClr val="bg1"/>
          </a:solidFill>
        </p:grpSpPr>
        <p:sp>
          <p:nvSpPr>
            <p:cNvPr id="70" name="Rectangle 69"/>
            <p:cNvSpPr/>
            <p:nvPr/>
          </p:nvSpPr>
          <p:spPr>
            <a:xfrm>
              <a:off x="4131735" y="5376334"/>
              <a:ext cx="914399" cy="4165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46135" y="5376057"/>
              <a:ext cx="914399" cy="4165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960534" y="5374498"/>
              <a:ext cx="914399" cy="4165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874935" y="5377155"/>
              <a:ext cx="914399" cy="4165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90601" y="4798765"/>
            <a:ext cx="838199" cy="162702"/>
            <a:chOff x="4131735" y="5374498"/>
            <a:chExt cx="3657599" cy="419189"/>
          </a:xfrm>
          <a:solidFill>
            <a:schemeClr val="bg1"/>
          </a:solidFill>
        </p:grpSpPr>
        <p:sp>
          <p:nvSpPr>
            <p:cNvPr id="75" name="Rectangle 74"/>
            <p:cNvSpPr/>
            <p:nvPr/>
          </p:nvSpPr>
          <p:spPr>
            <a:xfrm>
              <a:off x="4131735" y="5376334"/>
              <a:ext cx="914399" cy="4165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046135" y="5376057"/>
              <a:ext cx="914399" cy="4165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960534" y="5374498"/>
              <a:ext cx="914399" cy="4165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874935" y="5377155"/>
              <a:ext cx="914399" cy="4165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495801" y="2936098"/>
            <a:ext cx="838199" cy="162702"/>
            <a:chOff x="4131735" y="5374498"/>
            <a:chExt cx="3657599" cy="419189"/>
          </a:xfrm>
          <a:solidFill>
            <a:schemeClr val="bg1"/>
          </a:solidFill>
        </p:grpSpPr>
        <p:sp>
          <p:nvSpPr>
            <p:cNvPr id="80" name="Rectangle 79"/>
            <p:cNvSpPr/>
            <p:nvPr/>
          </p:nvSpPr>
          <p:spPr>
            <a:xfrm>
              <a:off x="4131735" y="5376334"/>
              <a:ext cx="914399" cy="4165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046135" y="5376057"/>
              <a:ext cx="914399" cy="4165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960534" y="5374498"/>
              <a:ext cx="914399" cy="4165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874935" y="5377155"/>
              <a:ext cx="914399" cy="4165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4013201" y="4011364"/>
            <a:ext cx="838199" cy="162702"/>
            <a:chOff x="4131735" y="5374498"/>
            <a:chExt cx="3657599" cy="419189"/>
          </a:xfrm>
          <a:solidFill>
            <a:schemeClr val="bg1"/>
          </a:solidFill>
        </p:grpSpPr>
        <p:sp>
          <p:nvSpPr>
            <p:cNvPr id="85" name="Rectangle 84"/>
            <p:cNvSpPr/>
            <p:nvPr/>
          </p:nvSpPr>
          <p:spPr>
            <a:xfrm>
              <a:off x="4131735" y="5376334"/>
              <a:ext cx="914399" cy="4165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046135" y="5376057"/>
              <a:ext cx="914399" cy="4165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960534" y="5374498"/>
              <a:ext cx="914399" cy="4165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874935" y="5377155"/>
              <a:ext cx="914399" cy="4165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 flipV="1">
            <a:off x="1642533" y="3217333"/>
            <a:ext cx="1490134" cy="2878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68" idx="0"/>
          </p:cNvCxnSpPr>
          <p:nvPr/>
        </p:nvCxnSpPr>
        <p:spPr>
          <a:xfrm flipV="1">
            <a:off x="2266951" y="3285067"/>
            <a:ext cx="924982" cy="12793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endCxn id="67" idx="0"/>
          </p:cNvCxnSpPr>
          <p:nvPr/>
        </p:nvCxnSpPr>
        <p:spPr>
          <a:xfrm>
            <a:off x="3962400" y="3183468"/>
            <a:ext cx="1344084" cy="8221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3987800" y="3098800"/>
            <a:ext cx="1447800" cy="677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olded Corner 19"/>
          <p:cNvSpPr/>
          <p:nvPr/>
        </p:nvSpPr>
        <p:spPr>
          <a:xfrm>
            <a:off x="1126066" y="3953933"/>
            <a:ext cx="381001" cy="474134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/>
          <p:nvPr/>
        </p:nvCxnSpPr>
        <p:spPr>
          <a:xfrm>
            <a:off x="5765800" y="4165600"/>
            <a:ext cx="1337733" cy="2455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753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repeatCount="3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354 -0.00902 0.02708 -0.01782 0.0566 -0.03935 C 0.08611 -0.06087 0.14115 -0.1125 0.17691 -0.12962 C 0.21268 -0.14675 0.2309 -0.16087 0.27136 -0.14189 C 0.31181 -0.12291 0.36511 -0.04791 0.41945 -0.01597 C 0.47379 0.01598 0.53542 0.03264 0.59722 0.04954 " pathEditMode="relative" ptsTypes="aaaa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for Queue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 queue for shared printers – hold documents until ready for printing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899" y="3086099"/>
            <a:ext cx="1062567" cy="1062567"/>
          </a:xfrm>
          <a:prstGeom prst="rect">
            <a:avLst/>
          </a:prstGeom>
        </p:spPr>
      </p:pic>
      <p:sp>
        <p:nvSpPr>
          <p:cNvPr id="9" name="Folded Corner 8"/>
          <p:cNvSpPr/>
          <p:nvPr/>
        </p:nvSpPr>
        <p:spPr>
          <a:xfrm>
            <a:off x="6239932" y="3564466"/>
            <a:ext cx="381001" cy="474134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33" y="2925234"/>
            <a:ext cx="1447800" cy="1447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66" y="4559300"/>
            <a:ext cx="1447800" cy="14478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2266951" y="3970867"/>
            <a:ext cx="2728382" cy="5935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3"/>
            <a:endCxn id="8" idx="1"/>
          </p:cNvCxnSpPr>
          <p:nvPr/>
        </p:nvCxnSpPr>
        <p:spPr>
          <a:xfrm flipV="1">
            <a:off x="2239433" y="3617383"/>
            <a:ext cx="2802466" cy="317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4436534" y="3266298"/>
            <a:ext cx="838199" cy="162702"/>
            <a:chOff x="4131735" y="5374498"/>
            <a:chExt cx="3657599" cy="419189"/>
          </a:xfrm>
          <a:solidFill>
            <a:schemeClr val="bg1"/>
          </a:solidFill>
        </p:grpSpPr>
        <p:sp>
          <p:nvSpPr>
            <p:cNvPr id="21" name="Rectangle 20"/>
            <p:cNvSpPr/>
            <p:nvPr/>
          </p:nvSpPr>
          <p:spPr>
            <a:xfrm>
              <a:off x="4131735" y="5376334"/>
              <a:ext cx="914399" cy="4165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46135" y="5376057"/>
              <a:ext cx="914399" cy="4165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960534" y="5374498"/>
              <a:ext cx="914399" cy="4165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874935" y="5377155"/>
              <a:ext cx="914399" cy="4165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Folded Corner 24"/>
          <p:cNvSpPr/>
          <p:nvPr/>
        </p:nvSpPr>
        <p:spPr>
          <a:xfrm>
            <a:off x="6392332" y="3716866"/>
            <a:ext cx="381001" cy="474134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olded Corner 25"/>
          <p:cNvSpPr/>
          <p:nvPr/>
        </p:nvSpPr>
        <p:spPr>
          <a:xfrm>
            <a:off x="6544732" y="3869266"/>
            <a:ext cx="381001" cy="474134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olded Corner 26"/>
          <p:cNvSpPr/>
          <p:nvPr/>
        </p:nvSpPr>
        <p:spPr>
          <a:xfrm>
            <a:off x="6697132" y="4021666"/>
            <a:ext cx="381001" cy="474134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olded Corner 27"/>
          <p:cNvSpPr/>
          <p:nvPr/>
        </p:nvSpPr>
        <p:spPr>
          <a:xfrm>
            <a:off x="1769532" y="3175000"/>
            <a:ext cx="381001" cy="474134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olded Corner 28"/>
          <p:cNvSpPr/>
          <p:nvPr/>
        </p:nvSpPr>
        <p:spPr>
          <a:xfrm>
            <a:off x="1955799" y="4961466"/>
            <a:ext cx="381001" cy="474134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24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267 -0.01783 0.12552 -0.03542 0.18976 -0.03334 C 0.25399 -0.03125 0.35313 0.00463 0.38524 0.01226 " pathEditMode="relative" ptsTypes="a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982 -0.04629 0.09965 -0.09259 0.1434 -0.12338 C 0.18715 -0.15416 0.22413 -0.16828 0.26284 -0.18518 C 0.30156 -0.20208 0.35711 -0.21805 0.37586 -0.22453 " pathEditMode="relative" ptsTypes="aa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and implementation of </a:t>
            </a:r>
            <a:r>
              <a:rPr lang="en-US" dirty="0" smtClean="0"/>
              <a:t>queue using doubly linked list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46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Queues and doubly linked lists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607734" y="1716897"/>
            <a:ext cx="3657599" cy="419189"/>
            <a:chOff x="4131735" y="5374498"/>
            <a:chExt cx="3657599" cy="419189"/>
          </a:xfrm>
        </p:grpSpPr>
        <p:sp>
          <p:nvSpPr>
            <p:cNvPr id="8" name="Rectangle 7"/>
            <p:cNvSpPr/>
            <p:nvPr/>
          </p:nvSpPr>
          <p:spPr>
            <a:xfrm>
              <a:off x="4131735" y="5376334"/>
              <a:ext cx="914399" cy="416532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Apu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046135" y="5376057"/>
              <a:ext cx="914399" cy="416532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Ned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60534" y="5374498"/>
              <a:ext cx="914399" cy="416532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74935" y="5377155"/>
              <a:ext cx="914399" cy="416532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972733" y="1684868"/>
            <a:ext cx="605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Q=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590799" y="2751666"/>
            <a:ext cx="14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queue 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005666" y="2169132"/>
            <a:ext cx="16936" cy="5571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842002" y="2246153"/>
            <a:ext cx="16931" cy="58171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51399" y="2734732"/>
            <a:ext cx="158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of queue 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734733" y="4800602"/>
            <a:ext cx="1041400" cy="778932"/>
            <a:chOff x="3462867" y="4148668"/>
            <a:chExt cx="1041400" cy="778932"/>
          </a:xfrm>
          <a:effectLst/>
        </p:grpSpPr>
        <p:sp>
          <p:nvSpPr>
            <p:cNvPr id="18" name="Rectangle 17"/>
            <p:cNvSpPr/>
            <p:nvPr/>
          </p:nvSpPr>
          <p:spPr>
            <a:xfrm>
              <a:off x="3462867" y="4148668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Ron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462867" y="4538134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3776133" y="4724400"/>
              <a:ext cx="728134" cy="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776133" y="4800603"/>
            <a:ext cx="1041400" cy="778932"/>
            <a:chOff x="3462867" y="4148668"/>
            <a:chExt cx="1041400" cy="778932"/>
          </a:xfrm>
          <a:effectLst/>
        </p:grpSpPr>
        <p:sp>
          <p:nvSpPr>
            <p:cNvPr id="22" name="Rectangle 21"/>
            <p:cNvSpPr/>
            <p:nvPr/>
          </p:nvSpPr>
          <p:spPr>
            <a:xfrm>
              <a:off x="3462867" y="4148668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Ron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462867" y="4538134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3776133" y="4724400"/>
              <a:ext cx="728134" cy="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817533" y="4800602"/>
            <a:ext cx="1041400" cy="778932"/>
            <a:chOff x="3462867" y="4148668"/>
            <a:chExt cx="1041400" cy="778932"/>
          </a:xfrm>
          <a:effectLst/>
        </p:grpSpPr>
        <p:sp>
          <p:nvSpPr>
            <p:cNvPr id="26" name="Rectangle 25"/>
            <p:cNvSpPr/>
            <p:nvPr/>
          </p:nvSpPr>
          <p:spPr>
            <a:xfrm>
              <a:off x="3462867" y="4148668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Ned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462867" y="4538134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776133" y="4724400"/>
              <a:ext cx="728134" cy="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6942666" y="4809071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942666" y="5198537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7255932" y="5198537"/>
            <a:ext cx="880534" cy="313264"/>
            <a:chOff x="6697133" y="2082803"/>
            <a:chExt cx="880534" cy="313264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6697133" y="2269069"/>
              <a:ext cx="728134" cy="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425267" y="2082803"/>
              <a:ext cx="0" cy="31326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93000" y="2120900"/>
              <a:ext cx="0" cy="194733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577667" y="2150533"/>
              <a:ext cx="0" cy="1270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/>
          <p:cNvSpPr/>
          <p:nvPr/>
        </p:nvSpPr>
        <p:spPr>
          <a:xfrm>
            <a:off x="1701799" y="4800602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1701799" y="5190068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015065" y="5376334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91331" y="4792137"/>
            <a:ext cx="774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header</a:t>
            </a:r>
            <a:endParaRPr lang="en-US" sz="1600" dirty="0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090434"/>
              </p:ext>
            </p:extLst>
          </p:nvPr>
        </p:nvGraphicFramePr>
        <p:xfrm>
          <a:off x="1873249" y="4872566"/>
          <a:ext cx="268818" cy="271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38" name="Equation" r:id="rId4" imgW="165100" imgH="177800" progId="Equation.3">
                  <p:embed/>
                </p:oleObj>
              </mc:Choice>
              <mc:Fallback>
                <p:oleObj name="Equation" r:id="rId4" imgW="1651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73249" y="4872566"/>
                        <a:ext cx="268818" cy="271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44"/>
          <p:cNvSpPr/>
          <p:nvPr/>
        </p:nvSpPr>
        <p:spPr>
          <a:xfrm>
            <a:off x="1701799" y="5583768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734732" y="5583768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776132" y="5583767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817532" y="5583768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942665" y="5588002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2336799" y="5803900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369733" y="5803900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389965" y="5791200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527798" y="5795434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 rot="10800000">
            <a:off x="1164166" y="5681136"/>
            <a:ext cx="880534" cy="313264"/>
            <a:chOff x="6697133" y="2082803"/>
            <a:chExt cx="880534" cy="313264"/>
          </a:xfrm>
        </p:grpSpPr>
        <p:cxnSp>
          <p:nvCxnSpPr>
            <p:cNvPr id="55" name="Straight Arrow Connector 54"/>
            <p:cNvCxnSpPr/>
            <p:nvPr/>
          </p:nvCxnSpPr>
          <p:spPr>
            <a:xfrm>
              <a:off x="6697133" y="2269069"/>
              <a:ext cx="728134" cy="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425267" y="2082803"/>
              <a:ext cx="0" cy="31326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7493000" y="2120900"/>
              <a:ext cx="0" cy="194733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7577667" y="2150533"/>
              <a:ext cx="0" cy="1270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5283198" y="3860798"/>
            <a:ext cx="14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queue </a:t>
            </a:r>
            <a:endParaRPr lang="en-US" dirty="0"/>
          </a:p>
        </p:txBody>
      </p:sp>
      <p:cxnSp>
        <p:nvCxnSpPr>
          <p:cNvPr id="60" name="Straight Arrow Connector 59"/>
          <p:cNvCxnSpPr>
            <a:endCxn id="18" idx="0"/>
          </p:cNvCxnSpPr>
          <p:nvPr/>
        </p:nvCxnSpPr>
        <p:spPr>
          <a:xfrm>
            <a:off x="3031067" y="4292600"/>
            <a:ext cx="16933" cy="50800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096000" y="4241800"/>
            <a:ext cx="16933" cy="50800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294466" y="3928531"/>
            <a:ext cx="158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of queue 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5884333" y="4834469"/>
            <a:ext cx="1041400" cy="778932"/>
            <a:chOff x="3462867" y="4148668"/>
            <a:chExt cx="1041400" cy="778932"/>
          </a:xfrm>
          <a:effectLst/>
        </p:grpSpPr>
        <p:sp>
          <p:nvSpPr>
            <p:cNvPr id="67" name="Rectangle 66"/>
            <p:cNvSpPr/>
            <p:nvPr/>
          </p:nvSpPr>
          <p:spPr>
            <a:xfrm>
              <a:off x="3462867" y="4148668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Apu</a:t>
              </a:r>
              <a:endParaRPr lang="en-US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462867" y="4538134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>
              <a:off x="3776133" y="4724400"/>
              <a:ext cx="728134" cy="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ctangle 69"/>
          <p:cNvSpPr/>
          <p:nvPr/>
        </p:nvSpPr>
        <p:spPr>
          <a:xfrm>
            <a:off x="5884332" y="5617635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5456765" y="5825067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302760"/>
              </p:ext>
            </p:extLst>
          </p:nvPr>
        </p:nvGraphicFramePr>
        <p:xfrm>
          <a:off x="7105649" y="4872567"/>
          <a:ext cx="268818" cy="271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39" name="Equation" r:id="rId6" imgW="165100" imgH="177800" progId="Equation.3">
                  <p:embed/>
                </p:oleObj>
              </mc:Choice>
              <mc:Fallback>
                <p:oleObj name="Equation" r:id="rId6" imgW="1651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05649" y="4872567"/>
                        <a:ext cx="268818" cy="271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TextBox 73"/>
          <p:cNvSpPr txBox="1"/>
          <p:nvPr/>
        </p:nvSpPr>
        <p:spPr>
          <a:xfrm>
            <a:off x="7241331" y="4411137"/>
            <a:ext cx="445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tail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63388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</a:t>
            </a:r>
            <a:r>
              <a:rPr lang="en-US" smtClean="0"/>
              <a:t>: use </a:t>
            </a:r>
            <a:r>
              <a:rPr lang="en-US" dirty="0" smtClean="0"/>
              <a:t>header and tail</a:t>
            </a:r>
            <a:endParaRPr lang="en-US" dirty="0"/>
          </a:p>
        </p:txBody>
      </p:sp>
      <p:sp>
        <p:nvSpPr>
          <p:cNvPr id="56" name="Content Placeholder 55"/>
          <p:cNvSpPr>
            <a:spLocks noGrp="1"/>
          </p:cNvSpPr>
          <p:nvPr>
            <p:ph idx="1"/>
          </p:nvPr>
        </p:nvSpPr>
        <p:spPr>
          <a:xfrm>
            <a:off x="457200" y="1376544"/>
            <a:ext cx="8229600" cy="1900056"/>
          </a:xfrm>
        </p:spPr>
        <p:txBody>
          <a:bodyPr/>
          <a:lstStyle/>
          <a:p>
            <a:r>
              <a:rPr lang="en-US" dirty="0" smtClean="0"/>
              <a:t>Use header to point to the front of queue</a:t>
            </a:r>
          </a:p>
          <a:p>
            <a:r>
              <a:rPr lang="en-US" dirty="0" smtClean="0"/>
              <a:t>Use tail to point to last element of queue</a:t>
            </a:r>
          </a:p>
          <a:p>
            <a:r>
              <a:rPr lang="en-US" dirty="0" err="1" smtClean="0"/>
              <a:t>currentSize</a:t>
            </a:r>
            <a:r>
              <a:rPr lang="en-US" dirty="0" smtClean="0"/>
              <a:t> – number of elements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734733" y="4800602"/>
            <a:ext cx="1041400" cy="778932"/>
            <a:chOff x="3462867" y="4148668"/>
            <a:chExt cx="1041400" cy="778932"/>
          </a:xfrm>
          <a:effectLst/>
        </p:grpSpPr>
        <p:sp>
          <p:nvSpPr>
            <p:cNvPr id="7" name="Rectangle 6"/>
            <p:cNvSpPr/>
            <p:nvPr/>
          </p:nvSpPr>
          <p:spPr>
            <a:xfrm>
              <a:off x="3462867" y="4148668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Ron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462867" y="4538134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776133" y="4724400"/>
              <a:ext cx="728134" cy="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776133" y="4800603"/>
            <a:ext cx="1041400" cy="778932"/>
            <a:chOff x="3462867" y="4148668"/>
            <a:chExt cx="1041400" cy="778932"/>
          </a:xfrm>
          <a:effectLst/>
        </p:grpSpPr>
        <p:sp>
          <p:nvSpPr>
            <p:cNvPr id="11" name="Rectangle 10"/>
            <p:cNvSpPr/>
            <p:nvPr/>
          </p:nvSpPr>
          <p:spPr>
            <a:xfrm>
              <a:off x="3462867" y="4148668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Ron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62867" y="4538134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776133" y="4724400"/>
              <a:ext cx="728134" cy="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817533" y="4800602"/>
            <a:ext cx="1041400" cy="778932"/>
            <a:chOff x="3462867" y="4148668"/>
            <a:chExt cx="1041400" cy="778932"/>
          </a:xfrm>
          <a:effectLst/>
        </p:grpSpPr>
        <p:sp>
          <p:nvSpPr>
            <p:cNvPr id="15" name="Rectangle 14"/>
            <p:cNvSpPr/>
            <p:nvPr/>
          </p:nvSpPr>
          <p:spPr>
            <a:xfrm>
              <a:off x="3462867" y="4148668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Ned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62867" y="4538134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3776133" y="4724400"/>
              <a:ext cx="728134" cy="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6942666" y="4809071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942666" y="5198537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7255932" y="5198537"/>
            <a:ext cx="880534" cy="313264"/>
            <a:chOff x="6697133" y="2082803"/>
            <a:chExt cx="880534" cy="313264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6697133" y="2269069"/>
              <a:ext cx="728134" cy="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425267" y="2082803"/>
              <a:ext cx="0" cy="31326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493000" y="2120900"/>
              <a:ext cx="0" cy="194733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577667" y="2150533"/>
              <a:ext cx="0" cy="1270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1701799" y="4800602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701799" y="5190068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015065" y="5376334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91331" y="4792137"/>
            <a:ext cx="774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header</a:t>
            </a:r>
            <a:endParaRPr lang="en-US" sz="1600" dirty="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367157"/>
              </p:ext>
            </p:extLst>
          </p:nvPr>
        </p:nvGraphicFramePr>
        <p:xfrm>
          <a:off x="1873249" y="4872566"/>
          <a:ext cx="268818" cy="271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60" name="Equation" r:id="rId3" imgW="165100" imgH="177800" progId="Equation.3">
                  <p:embed/>
                </p:oleObj>
              </mc:Choice>
              <mc:Fallback>
                <p:oleObj name="Equation" r:id="rId3" imgW="1651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73249" y="4872566"/>
                        <a:ext cx="268818" cy="271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1701799" y="5583768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734732" y="5583768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776132" y="5583767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817532" y="5583768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942665" y="5588002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336799" y="5803900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369733" y="5803900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389965" y="5791200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527798" y="5795434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 rot="10800000">
            <a:off x="1164166" y="5681136"/>
            <a:ext cx="880534" cy="313264"/>
            <a:chOff x="6697133" y="2082803"/>
            <a:chExt cx="880534" cy="313264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6697133" y="2269069"/>
              <a:ext cx="728134" cy="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425267" y="2082803"/>
              <a:ext cx="0" cy="31326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7493000" y="2120900"/>
              <a:ext cx="0" cy="194733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577667" y="2150533"/>
              <a:ext cx="0" cy="1270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5283198" y="3860798"/>
            <a:ext cx="14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queue </a:t>
            </a:r>
            <a:endParaRPr lang="en-US" dirty="0"/>
          </a:p>
        </p:txBody>
      </p:sp>
      <p:cxnSp>
        <p:nvCxnSpPr>
          <p:cNvPr id="45" name="Straight Arrow Connector 44"/>
          <p:cNvCxnSpPr>
            <a:endCxn id="7" idx="0"/>
          </p:cNvCxnSpPr>
          <p:nvPr/>
        </p:nvCxnSpPr>
        <p:spPr>
          <a:xfrm>
            <a:off x="3031067" y="4292600"/>
            <a:ext cx="16933" cy="50800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096000" y="4241800"/>
            <a:ext cx="16933" cy="50800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294466" y="3928531"/>
            <a:ext cx="158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of queue 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5884333" y="4834469"/>
            <a:ext cx="1041400" cy="778932"/>
            <a:chOff x="3462867" y="4148668"/>
            <a:chExt cx="1041400" cy="778932"/>
          </a:xfrm>
          <a:effectLst/>
        </p:grpSpPr>
        <p:sp>
          <p:nvSpPr>
            <p:cNvPr id="49" name="Rectangle 48"/>
            <p:cNvSpPr/>
            <p:nvPr/>
          </p:nvSpPr>
          <p:spPr>
            <a:xfrm>
              <a:off x="3462867" y="4148668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Apu</a:t>
              </a:r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462867" y="4538134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3776133" y="4724400"/>
              <a:ext cx="728134" cy="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5884332" y="5617635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5456765" y="5825067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438777"/>
              </p:ext>
            </p:extLst>
          </p:nvPr>
        </p:nvGraphicFramePr>
        <p:xfrm>
          <a:off x="7105649" y="4872567"/>
          <a:ext cx="268818" cy="271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61" name="Equation" r:id="rId5" imgW="165100" imgH="177800" progId="Equation.3">
                  <p:embed/>
                </p:oleObj>
              </mc:Choice>
              <mc:Fallback>
                <p:oleObj name="Equation" r:id="rId5" imgW="1651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05649" y="4872567"/>
                        <a:ext cx="268818" cy="271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7241331" y="4411137"/>
            <a:ext cx="445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tail</a:t>
            </a:r>
            <a:endParaRPr lang="en-US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787400" y="3640666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currentSize</a:t>
            </a:r>
            <a:r>
              <a:rPr lang="en-US" dirty="0" smtClean="0"/>
              <a:t> =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528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cases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734733" y="4800602"/>
            <a:ext cx="1041400" cy="778932"/>
            <a:chOff x="3462867" y="4148668"/>
            <a:chExt cx="1041400" cy="778932"/>
          </a:xfrm>
          <a:effectLst/>
        </p:grpSpPr>
        <p:sp>
          <p:nvSpPr>
            <p:cNvPr id="7" name="Rectangle 6"/>
            <p:cNvSpPr/>
            <p:nvPr/>
          </p:nvSpPr>
          <p:spPr>
            <a:xfrm>
              <a:off x="3462867" y="4148668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Ron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462867" y="4538134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776133" y="4724400"/>
              <a:ext cx="728134" cy="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776133" y="4800603"/>
            <a:ext cx="1041400" cy="778932"/>
            <a:chOff x="3462867" y="4148668"/>
            <a:chExt cx="1041400" cy="778932"/>
          </a:xfrm>
          <a:effectLst/>
        </p:grpSpPr>
        <p:sp>
          <p:nvSpPr>
            <p:cNvPr id="11" name="Rectangle 10"/>
            <p:cNvSpPr/>
            <p:nvPr/>
          </p:nvSpPr>
          <p:spPr>
            <a:xfrm>
              <a:off x="3462867" y="4148668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Ron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62867" y="4538134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776133" y="4724400"/>
              <a:ext cx="728134" cy="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817533" y="4800602"/>
            <a:ext cx="1041400" cy="778932"/>
            <a:chOff x="3462867" y="4148668"/>
            <a:chExt cx="1041400" cy="778932"/>
          </a:xfrm>
          <a:effectLst/>
        </p:grpSpPr>
        <p:sp>
          <p:nvSpPr>
            <p:cNvPr id="15" name="Rectangle 14"/>
            <p:cNvSpPr/>
            <p:nvPr/>
          </p:nvSpPr>
          <p:spPr>
            <a:xfrm>
              <a:off x="3462867" y="4148668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Ned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62867" y="4538134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3776133" y="4724400"/>
              <a:ext cx="728134" cy="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6942666" y="4809071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942666" y="5198537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7255932" y="5198537"/>
            <a:ext cx="880534" cy="313264"/>
            <a:chOff x="6697133" y="2082803"/>
            <a:chExt cx="880534" cy="313264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6697133" y="2269069"/>
              <a:ext cx="728134" cy="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425267" y="2082803"/>
              <a:ext cx="0" cy="31326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493000" y="2120900"/>
              <a:ext cx="0" cy="194733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577667" y="2150533"/>
              <a:ext cx="0" cy="1270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1701799" y="4800602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701799" y="5190068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015065" y="5376334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91331" y="4792137"/>
            <a:ext cx="774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header</a:t>
            </a:r>
            <a:endParaRPr lang="en-US" sz="1600" dirty="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530004"/>
              </p:ext>
            </p:extLst>
          </p:nvPr>
        </p:nvGraphicFramePr>
        <p:xfrm>
          <a:off x="1873249" y="4872566"/>
          <a:ext cx="268818" cy="271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40" name="Equation" r:id="rId3" imgW="165100" imgH="177800" progId="Equation.3">
                  <p:embed/>
                </p:oleObj>
              </mc:Choice>
              <mc:Fallback>
                <p:oleObj name="Equation" r:id="rId3" imgW="1651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73249" y="4872566"/>
                        <a:ext cx="268818" cy="271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1701799" y="5583768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734732" y="5583768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776132" y="5583767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817532" y="5583768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942665" y="5588002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336799" y="5803900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369733" y="5803900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389965" y="5791200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527798" y="5795434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 rot="10800000">
            <a:off x="1164166" y="5681136"/>
            <a:ext cx="880534" cy="313264"/>
            <a:chOff x="6697133" y="2082803"/>
            <a:chExt cx="880534" cy="313264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6697133" y="2269069"/>
              <a:ext cx="728134" cy="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425267" y="2082803"/>
              <a:ext cx="0" cy="31326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7493000" y="2120900"/>
              <a:ext cx="0" cy="194733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577667" y="2150533"/>
              <a:ext cx="0" cy="1270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5283198" y="3860798"/>
            <a:ext cx="14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queue </a:t>
            </a:r>
            <a:endParaRPr lang="en-US" dirty="0"/>
          </a:p>
        </p:txBody>
      </p:sp>
      <p:cxnSp>
        <p:nvCxnSpPr>
          <p:cNvPr id="45" name="Straight Arrow Connector 44"/>
          <p:cNvCxnSpPr>
            <a:endCxn id="7" idx="0"/>
          </p:cNvCxnSpPr>
          <p:nvPr/>
        </p:nvCxnSpPr>
        <p:spPr>
          <a:xfrm>
            <a:off x="3031067" y="4292600"/>
            <a:ext cx="16933" cy="50800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096000" y="4241800"/>
            <a:ext cx="16933" cy="50800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294466" y="3928531"/>
            <a:ext cx="158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of queue 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5884333" y="4834469"/>
            <a:ext cx="1041400" cy="778932"/>
            <a:chOff x="3462867" y="4148668"/>
            <a:chExt cx="1041400" cy="778932"/>
          </a:xfrm>
          <a:effectLst/>
        </p:grpSpPr>
        <p:sp>
          <p:nvSpPr>
            <p:cNvPr id="49" name="Rectangle 48"/>
            <p:cNvSpPr/>
            <p:nvPr/>
          </p:nvSpPr>
          <p:spPr>
            <a:xfrm>
              <a:off x="3462867" y="4148668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Apu</a:t>
              </a:r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462867" y="4538134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3776133" y="4724400"/>
              <a:ext cx="728134" cy="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5884332" y="5617635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5456765" y="5825067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099181"/>
              </p:ext>
            </p:extLst>
          </p:nvPr>
        </p:nvGraphicFramePr>
        <p:xfrm>
          <a:off x="7105649" y="4872567"/>
          <a:ext cx="268818" cy="271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41" name="Equation" r:id="rId5" imgW="165100" imgH="177800" progId="Equation.3">
                  <p:embed/>
                </p:oleObj>
              </mc:Choice>
              <mc:Fallback>
                <p:oleObj name="Equation" r:id="rId5" imgW="1651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05649" y="4872567"/>
                        <a:ext cx="268818" cy="271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7630798" y="4749803"/>
            <a:ext cx="445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tail</a:t>
            </a:r>
            <a:endParaRPr lang="en-US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728133" y="4182533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currentSize</a:t>
            </a:r>
            <a:r>
              <a:rPr lang="en-US" dirty="0" smtClean="0"/>
              <a:t> = 4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1828799" y="1828802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1828799" y="2218268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018331" y="1820337"/>
            <a:ext cx="774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header</a:t>
            </a:r>
            <a:endParaRPr lang="en-US" sz="1600" dirty="0"/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980617"/>
              </p:ext>
            </p:extLst>
          </p:nvPr>
        </p:nvGraphicFramePr>
        <p:xfrm>
          <a:off x="2000249" y="1900766"/>
          <a:ext cx="268818" cy="271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42" name="Equation" r:id="rId6" imgW="165100" imgH="177800" progId="Equation.3">
                  <p:embed/>
                </p:oleObj>
              </mc:Choice>
              <mc:Fallback>
                <p:oleObj name="Equation" r:id="rId6" imgW="1651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0249" y="1900766"/>
                        <a:ext cx="268818" cy="271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tangle 61"/>
          <p:cNvSpPr/>
          <p:nvPr/>
        </p:nvSpPr>
        <p:spPr>
          <a:xfrm>
            <a:off x="1828799" y="2611968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 rot="10800000">
            <a:off x="1291166" y="2709336"/>
            <a:ext cx="880534" cy="313264"/>
            <a:chOff x="6697133" y="2082803"/>
            <a:chExt cx="880534" cy="313264"/>
          </a:xfrm>
        </p:grpSpPr>
        <p:cxnSp>
          <p:nvCxnSpPr>
            <p:cNvPr id="64" name="Straight Arrow Connector 63"/>
            <p:cNvCxnSpPr/>
            <p:nvPr/>
          </p:nvCxnSpPr>
          <p:spPr>
            <a:xfrm>
              <a:off x="6697133" y="2269069"/>
              <a:ext cx="728134" cy="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425267" y="2082803"/>
              <a:ext cx="0" cy="31326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7493000" y="2120900"/>
              <a:ext cx="0" cy="194733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7577667" y="2150533"/>
              <a:ext cx="0" cy="1270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Arrow Connector 67"/>
          <p:cNvCxnSpPr/>
          <p:nvPr/>
        </p:nvCxnSpPr>
        <p:spPr>
          <a:xfrm>
            <a:off x="2158998" y="2446867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2878666" y="1871138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2878666" y="2260604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3191932" y="2260604"/>
            <a:ext cx="880534" cy="313264"/>
            <a:chOff x="6697133" y="2082803"/>
            <a:chExt cx="880534" cy="313264"/>
          </a:xfrm>
        </p:grpSpPr>
        <p:cxnSp>
          <p:nvCxnSpPr>
            <p:cNvPr id="72" name="Straight Arrow Connector 71"/>
            <p:cNvCxnSpPr/>
            <p:nvPr/>
          </p:nvCxnSpPr>
          <p:spPr>
            <a:xfrm>
              <a:off x="6697133" y="2269069"/>
              <a:ext cx="728134" cy="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7425267" y="2082803"/>
              <a:ext cx="0" cy="31326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7493000" y="2120900"/>
              <a:ext cx="0" cy="194733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7577667" y="2150533"/>
              <a:ext cx="0" cy="1270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75"/>
          <p:cNvSpPr/>
          <p:nvPr/>
        </p:nvSpPr>
        <p:spPr>
          <a:xfrm>
            <a:off x="2878665" y="2650069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2463798" y="2857501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8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89534"/>
              </p:ext>
            </p:extLst>
          </p:nvPr>
        </p:nvGraphicFramePr>
        <p:xfrm>
          <a:off x="3041649" y="1934634"/>
          <a:ext cx="268818" cy="271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43" name="Equation" r:id="rId7" imgW="165100" imgH="177800" progId="Equation.3">
                  <p:embed/>
                </p:oleObj>
              </mc:Choice>
              <mc:Fallback>
                <p:oleObj name="Equation" r:id="rId7" imgW="1651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1649" y="1934634"/>
                        <a:ext cx="268818" cy="271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TextBox 78"/>
          <p:cNvSpPr txBox="1"/>
          <p:nvPr/>
        </p:nvSpPr>
        <p:spPr>
          <a:xfrm>
            <a:off x="3515998" y="1693338"/>
            <a:ext cx="445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tail</a:t>
            </a:r>
            <a:endParaRPr lang="en-US" sz="1600" dirty="0"/>
          </a:p>
        </p:txBody>
      </p:sp>
      <p:sp>
        <p:nvSpPr>
          <p:cNvPr id="80" name="TextBox 79"/>
          <p:cNvSpPr txBox="1"/>
          <p:nvPr/>
        </p:nvSpPr>
        <p:spPr>
          <a:xfrm>
            <a:off x="1168400" y="3090333"/>
            <a:ext cx="14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 queue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592666" y="1329266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currentSize</a:t>
            </a:r>
            <a:r>
              <a:rPr lang="en-US" dirty="0" smtClean="0"/>
              <a:t> = 0</a:t>
            </a:r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5249333" y="1913469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>
            <a:off x="5249333" y="2302935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4438865" y="1905004"/>
            <a:ext cx="774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header</a:t>
            </a:r>
            <a:endParaRPr lang="en-US" sz="1600" dirty="0"/>
          </a:p>
        </p:txBody>
      </p:sp>
      <p:graphicFrame>
        <p:nvGraphicFramePr>
          <p:cNvPr id="96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475305"/>
              </p:ext>
            </p:extLst>
          </p:nvPr>
        </p:nvGraphicFramePr>
        <p:xfrm>
          <a:off x="5420783" y="1985433"/>
          <a:ext cx="268818" cy="271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44" name="Equation" r:id="rId8" imgW="165100" imgH="177800" progId="Equation.3">
                  <p:embed/>
                </p:oleObj>
              </mc:Choice>
              <mc:Fallback>
                <p:oleObj name="Equation" r:id="rId8" imgW="1651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0783" y="1985433"/>
                        <a:ext cx="268818" cy="271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Rectangle 96"/>
          <p:cNvSpPr/>
          <p:nvPr/>
        </p:nvSpPr>
        <p:spPr>
          <a:xfrm>
            <a:off x="5249333" y="2696635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/>
          <p:cNvGrpSpPr/>
          <p:nvPr/>
        </p:nvGrpSpPr>
        <p:grpSpPr>
          <a:xfrm rot="10800000">
            <a:off x="4711700" y="2794003"/>
            <a:ext cx="880534" cy="313264"/>
            <a:chOff x="6697133" y="2082803"/>
            <a:chExt cx="880534" cy="313264"/>
          </a:xfrm>
        </p:grpSpPr>
        <p:cxnSp>
          <p:nvCxnSpPr>
            <p:cNvPr id="99" name="Straight Arrow Connector 98"/>
            <p:cNvCxnSpPr/>
            <p:nvPr/>
          </p:nvCxnSpPr>
          <p:spPr>
            <a:xfrm>
              <a:off x="6697133" y="2269069"/>
              <a:ext cx="728134" cy="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7425267" y="2082803"/>
              <a:ext cx="0" cy="31326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7493000" y="2120900"/>
              <a:ext cx="0" cy="194733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7577667" y="2150533"/>
              <a:ext cx="0" cy="1270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3" name="Straight Arrow Connector 102"/>
          <p:cNvCxnSpPr/>
          <p:nvPr/>
        </p:nvCxnSpPr>
        <p:spPr>
          <a:xfrm>
            <a:off x="5579532" y="2531534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7433733" y="2006605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7433733" y="2396071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/>
          <p:cNvGrpSpPr/>
          <p:nvPr/>
        </p:nvGrpSpPr>
        <p:grpSpPr>
          <a:xfrm>
            <a:off x="7746999" y="2396071"/>
            <a:ext cx="880534" cy="313264"/>
            <a:chOff x="6697133" y="2082803"/>
            <a:chExt cx="880534" cy="313264"/>
          </a:xfrm>
        </p:grpSpPr>
        <p:cxnSp>
          <p:nvCxnSpPr>
            <p:cNvPr id="107" name="Straight Arrow Connector 106"/>
            <p:cNvCxnSpPr/>
            <p:nvPr/>
          </p:nvCxnSpPr>
          <p:spPr>
            <a:xfrm>
              <a:off x="6697133" y="2269069"/>
              <a:ext cx="728134" cy="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7425267" y="2082803"/>
              <a:ext cx="0" cy="31326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7493000" y="2120900"/>
              <a:ext cx="0" cy="194733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7577667" y="2150533"/>
              <a:ext cx="0" cy="1270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Rectangle 110"/>
          <p:cNvSpPr/>
          <p:nvPr/>
        </p:nvSpPr>
        <p:spPr>
          <a:xfrm>
            <a:off x="7433732" y="2785536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/>
          <p:nvPr/>
        </p:nvCxnSpPr>
        <p:spPr>
          <a:xfrm>
            <a:off x="6959598" y="2984501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3" name="Object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040386"/>
              </p:ext>
            </p:extLst>
          </p:nvPr>
        </p:nvGraphicFramePr>
        <p:xfrm>
          <a:off x="7596716" y="2070101"/>
          <a:ext cx="268818" cy="271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45" name="Equation" r:id="rId9" imgW="165100" imgH="177800" progId="Equation.3">
                  <p:embed/>
                </p:oleObj>
              </mc:Choice>
              <mc:Fallback>
                <p:oleObj name="Equation" r:id="rId9" imgW="1651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96716" y="2070101"/>
                        <a:ext cx="268818" cy="271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" name="TextBox 113"/>
          <p:cNvSpPr txBox="1"/>
          <p:nvPr/>
        </p:nvSpPr>
        <p:spPr>
          <a:xfrm>
            <a:off x="8104932" y="1718738"/>
            <a:ext cx="445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tail</a:t>
            </a:r>
            <a:endParaRPr lang="en-US" sz="1600" dirty="0"/>
          </a:p>
        </p:txBody>
      </p:sp>
      <p:sp>
        <p:nvSpPr>
          <p:cNvPr id="115" name="TextBox 114"/>
          <p:cNvSpPr txBox="1"/>
          <p:nvPr/>
        </p:nvSpPr>
        <p:spPr>
          <a:xfrm>
            <a:off x="5096934" y="3183467"/>
            <a:ext cx="2052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element queue</a:t>
            </a:r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4521200" y="142240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currentSize</a:t>
            </a:r>
            <a:r>
              <a:rPr lang="en-US" dirty="0" smtClean="0"/>
              <a:t> = 1</a:t>
            </a:r>
            <a:endParaRPr lang="en-US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6324600" y="1964269"/>
            <a:ext cx="1041400" cy="778932"/>
            <a:chOff x="3462867" y="4148668"/>
            <a:chExt cx="1041400" cy="778932"/>
          </a:xfrm>
          <a:effectLst/>
        </p:grpSpPr>
        <p:sp>
          <p:nvSpPr>
            <p:cNvPr id="118" name="Rectangle 117"/>
            <p:cNvSpPr/>
            <p:nvPr/>
          </p:nvSpPr>
          <p:spPr>
            <a:xfrm>
              <a:off x="3462867" y="4148668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Apu</a:t>
              </a:r>
              <a:endParaRPr lang="en-US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462867" y="4538134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" name="Straight Arrow Connector 119"/>
            <p:cNvCxnSpPr/>
            <p:nvPr/>
          </p:nvCxnSpPr>
          <p:spPr>
            <a:xfrm>
              <a:off x="3776133" y="4724400"/>
              <a:ext cx="728134" cy="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Rectangle 120"/>
          <p:cNvSpPr/>
          <p:nvPr/>
        </p:nvSpPr>
        <p:spPr>
          <a:xfrm>
            <a:off x="6324599" y="2747435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Arrow Connector 121"/>
          <p:cNvCxnSpPr/>
          <p:nvPr/>
        </p:nvCxnSpPr>
        <p:spPr>
          <a:xfrm>
            <a:off x="5897032" y="2954867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5520267" y="6036733"/>
            <a:ext cx="2150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 element queue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589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 operations: front()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18</a:t>
            </a:fld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21200" y="4047067"/>
            <a:ext cx="812800" cy="51646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15934" y="3826935"/>
            <a:ext cx="1009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Q.front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282266" y="4191002"/>
            <a:ext cx="2059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Returns: “Ron”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575734" y="1659466"/>
            <a:ext cx="760977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front() – inspects and returns the element at the front of </a:t>
            </a:r>
          </a:p>
          <a:p>
            <a:pPr lvl="1"/>
            <a:r>
              <a:rPr lang="en-US" sz="2400" dirty="0" smtClean="0"/>
              <a:t>the queue.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No modification is made on queue.</a:t>
            </a:r>
            <a:endParaRPr lang="en-US" sz="2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990601" y="3257831"/>
            <a:ext cx="3657599" cy="419189"/>
            <a:chOff x="4131735" y="5374498"/>
            <a:chExt cx="3657599" cy="419189"/>
          </a:xfrm>
        </p:grpSpPr>
        <p:sp>
          <p:nvSpPr>
            <p:cNvPr id="29" name="Rectangle 28"/>
            <p:cNvSpPr/>
            <p:nvPr/>
          </p:nvSpPr>
          <p:spPr>
            <a:xfrm>
              <a:off x="4131735" y="5376334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Apu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046135" y="5376057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Ned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960534" y="5374498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74935" y="5377155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55600" y="3225802"/>
            <a:ext cx="605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Q=</a:t>
            </a:r>
            <a:endParaRPr lang="en-US" sz="28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5054601" y="4790297"/>
            <a:ext cx="3657599" cy="419189"/>
            <a:chOff x="4131735" y="5374498"/>
            <a:chExt cx="3657599" cy="419189"/>
          </a:xfrm>
        </p:grpSpPr>
        <p:sp>
          <p:nvSpPr>
            <p:cNvPr id="35" name="Rectangle 34"/>
            <p:cNvSpPr/>
            <p:nvPr/>
          </p:nvSpPr>
          <p:spPr>
            <a:xfrm>
              <a:off x="4131735" y="5376334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Apu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046135" y="5376057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Ned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960534" y="5374498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74935" y="5377155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419600" y="4758268"/>
            <a:ext cx="605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Q=</a:t>
            </a:r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973666" y="4292600"/>
            <a:ext cx="14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queue 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1388533" y="3710066"/>
            <a:ext cx="16936" cy="5571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4224869" y="3787087"/>
            <a:ext cx="16931" cy="58171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234266" y="4275666"/>
            <a:ext cx="158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of queue 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020733" y="5816600"/>
            <a:ext cx="14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queue 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5435600" y="5234066"/>
            <a:ext cx="16936" cy="5571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8271936" y="5311087"/>
            <a:ext cx="16931" cy="58171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281333" y="5799666"/>
            <a:ext cx="158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of queue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97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 operations: front(</a:t>
            </a:r>
            <a:r>
              <a:rPr lang="en-US" dirty="0" smtClean="0"/>
              <a:t>) (2)</a:t>
            </a:r>
            <a:endParaRPr lang="en-US" dirty="0"/>
          </a:p>
        </p:txBody>
      </p:sp>
      <p:sp>
        <p:nvSpPr>
          <p:cNvPr id="56" name="Content Placeholder 55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46856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If not empty</a:t>
            </a:r>
            <a:endParaRPr lang="en-US" dirty="0"/>
          </a:p>
          <a:p>
            <a:pPr lvl="1"/>
            <a:r>
              <a:rPr lang="en-US" dirty="0" smtClean="0"/>
              <a:t>return   </a:t>
            </a:r>
            <a:r>
              <a:rPr lang="en-US" dirty="0" err="1" smtClean="0"/>
              <a:t>header.getNext</a:t>
            </a:r>
            <a:r>
              <a:rPr lang="en-US" dirty="0" smtClean="0"/>
              <a:t>().</a:t>
            </a:r>
            <a:r>
              <a:rPr lang="en-US" dirty="0" err="1" smtClean="0"/>
              <a:t>getValue</a:t>
            </a:r>
            <a:r>
              <a:rPr lang="en-US" dirty="0" smtClean="0"/>
              <a:t>()</a:t>
            </a:r>
          </a:p>
          <a:p>
            <a:r>
              <a:rPr lang="en-US" dirty="0" smtClean="0"/>
              <a:t>Null if empty</a:t>
            </a:r>
          </a:p>
          <a:p>
            <a:r>
              <a:rPr lang="en-US" dirty="0" smtClean="0"/>
              <a:t>Complexity: O(1)</a:t>
            </a:r>
          </a:p>
          <a:p>
            <a:pPr lvl="1"/>
            <a:r>
              <a:rPr lang="en-US" dirty="0" smtClean="0"/>
              <a:t>Simply follow the references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912533" y="2362202"/>
            <a:ext cx="1041400" cy="778932"/>
            <a:chOff x="3462867" y="4148668"/>
            <a:chExt cx="1041400" cy="778932"/>
          </a:xfrm>
          <a:effectLst/>
        </p:grpSpPr>
        <p:sp>
          <p:nvSpPr>
            <p:cNvPr id="7" name="Rectangle 6"/>
            <p:cNvSpPr/>
            <p:nvPr/>
          </p:nvSpPr>
          <p:spPr>
            <a:xfrm>
              <a:off x="3462867" y="4148668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Ron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462867" y="4538134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776133" y="4724400"/>
              <a:ext cx="728134" cy="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953933" y="2362203"/>
            <a:ext cx="1041400" cy="778932"/>
            <a:chOff x="3462867" y="4148668"/>
            <a:chExt cx="1041400" cy="778932"/>
          </a:xfrm>
          <a:effectLst/>
        </p:grpSpPr>
        <p:sp>
          <p:nvSpPr>
            <p:cNvPr id="11" name="Rectangle 10"/>
            <p:cNvSpPr/>
            <p:nvPr/>
          </p:nvSpPr>
          <p:spPr>
            <a:xfrm>
              <a:off x="3462867" y="4148668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Ron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62867" y="4538134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776133" y="4724400"/>
              <a:ext cx="728134" cy="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995333" y="2362202"/>
            <a:ext cx="1041400" cy="778932"/>
            <a:chOff x="3462867" y="4148668"/>
            <a:chExt cx="1041400" cy="778932"/>
          </a:xfrm>
          <a:effectLst/>
        </p:grpSpPr>
        <p:sp>
          <p:nvSpPr>
            <p:cNvPr id="15" name="Rectangle 14"/>
            <p:cNvSpPr/>
            <p:nvPr/>
          </p:nvSpPr>
          <p:spPr>
            <a:xfrm>
              <a:off x="3462867" y="4148668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Ned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62867" y="4538134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3776133" y="4724400"/>
              <a:ext cx="728134" cy="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7120466" y="2370671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120466" y="2760137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7433732" y="2760137"/>
            <a:ext cx="880534" cy="313264"/>
            <a:chOff x="6697133" y="2082803"/>
            <a:chExt cx="880534" cy="313264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6697133" y="2269069"/>
              <a:ext cx="728134" cy="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425267" y="2082803"/>
              <a:ext cx="0" cy="31326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493000" y="2120900"/>
              <a:ext cx="0" cy="194733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577667" y="2150533"/>
              <a:ext cx="0" cy="1270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1879599" y="2362202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879599" y="2751668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192865" y="2937934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69131" y="2353737"/>
            <a:ext cx="774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header</a:t>
            </a:r>
            <a:endParaRPr lang="en-US" sz="1600" dirty="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372947"/>
              </p:ext>
            </p:extLst>
          </p:nvPr>
        </p:nvGraphicFramePr>
        <p:xfrm>
          <a:off x="2051049" y="2434166"/>
          <a:ext cx="268818" cy="271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2" name="Equation" r:id="rId3" imgW="165100" imgH="177800" progId="Equation.3">
                  <p:embed/>
                </p:oleObj>
              </mc:Choice>
              <mc:Fallback>
                <p:oleObj name="Equation" r:id="rId3" imgW="1651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1049" y="2434166"/>
                        <a:ext cx="268818" cy="271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1879599" y="3145368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912532" y="3145368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953932" y="3145367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995332" y="3145368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120465" y="3149602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514599" y="3365500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547533" y="3365500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567765" y="3352800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705598" y="3357034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 rot="10800000">
            <a:off x="1341966" y="3242736"/>
            <a:ext cx="880534" cy="313264"/>
            <a:chOff x="6697133" y="2082803"/>
            <a:chExt cx="880534" cy="313264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6697133" y="2269069"/>
              <a:ext cx="728134" cy="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425267" y="2082803"/>
              <a:ext cx="0" cy="31326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7493000" y="2120900"/>
              <a:ext cx="0" cy="194733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577667" y="2150533"/>
              <a:ext cx="0" cy="1270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5460998" y="1422398"/>
            <a:ext cx="14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queue </a:t>
            </a:r>
            <a:endParaRPr lang="en-US" dirty="0"/>
          </a:p>
        </p:txBody>
      </p:sp>
      <p:cxnSp>
        <p:nvCxnSpPr>
          <p:cNvPr id="45" name="Straight Arrow Connector 44"/>
          <p:cNvCxnSpPr>
            <a:endCxn id="7" idx="0"/>
          </p:cNvCxnSpPr>
          <p:nvPr/>
        </p:nvCxnSpPr>
        <p:spPr>
          <a:xfrm>
            <a:off x="3208867" y="1854200"/>
            <a:ext cx="16933" cy="50800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273800" y="1803400"/>
            <a:ext cx="16933" cy="50800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472266" y="1490131"/>
            <a:ext cx="158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of queue 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6062133" y="2396069"/>
            <a:ext cx="1041400" cy="778932"/>
            <a:chOff x="3462867" y="4148668"/>
            <a:chExt cx="1041400" cy="778932"/>
          </a:xfrm>
          <a:effectLst/>
        </p:grpSpPr>
        <p:sp>
          <p:nvSpPr>
            <p:cNvPr id="49" name="Rectangle 48"/>
            <p:cNvSpPr/>
            <p:nvPr/>
          </p:nvSpPr>
          <p:spPr>
            <a:xfrm>
              <a:off x="3462867" y="4148668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Apu</a:t>
              </a:r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462867" y="4538134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3776133" y="4724400"/>
              <a:ext cx="728134" cy="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6062132" y="3179235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5634565" y="3386667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176911"/>
              </p:ext>
            </p:extLst>
          </p:nvPr>
        </p:nvGraphicFramePr>
        <p:xfrm>
          <a:off x="7283449" y="2434167"/>
          <a:ext cx="268818" cy="271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3" name="Equation" r:id="rId5" imgW="165100" imgH="177800" progId="Equation.3">
                  <p:embed/>
                </p:oleObj>
              </mc:Choice>
              <mc:Fallback>
                <p:oleObj name="Equation" r:id="rId5" imgW="1651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83449" y="2434167"/>
                        <a:ext cx="268818" cy="271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7419131" y="1972737"/>
            <a:ext cx="445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tail</a:t>
            </a:r>
            <a:endParaRPr lang="en-US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905933" y="1744133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currentSize</a:t>
            </a:r>
            <a:r>
              <a:rPr lang="en-US" dirty="0" smtClean="0"/>
              <a:t> =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89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 I – Introduction to the Queue ADT</a:t>
            </a:r>
          </a:p>
          <a:p>
            <a:endParaRPr lang="en-US" dirty="0" smtClean="0"/>
          </a:p>
          <a:p>
            <a:r>
              <a:rPr lang="en-US" dirty="0" smtClean="0"/>
              <a:t>Part II – Design and implementation of queue using doubly linked lists</a:t>
            </a:r>
          </a:p>
          <a:p>
            <a:endParaRPr lang="en-US" dirty="0" smtClean="0"/>
          </a:p>
          <a:p>
            <a:r>
              <a:rPr lang="en-US" dirty="0" smtClean="0"/>
              <a:t>Part III – </a:t>
            </a:r>
            <a:r>
              <a:rPr lang="en-US" dirty="0"/>
              <a:t>Design and implementation of </a:t>
            </a:r>
            <a:r>
              <a:rPr lang="en-US" dirty="0" smtClean="0"/>
              <a:t>queue using dynamic arrays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49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 operations: </a:t>
            </a:r>
            <a:r>
              <a:rPr lang="en-US" dirty="0" err="1" smtClean="0"/>
              <a:t>enqueue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20</a:t>
            </a:fld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21200" y="4047067"/>
            <a:ext cx="812800" cy="51646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15934" y="3826935"/>
            <a:ext cx="1736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Q.enqueue</a:t>
            </a:r>
            <a:r>
              <a:rPr lang="en-US" dirty="0" smtClean="0"/>
              <a:t>(“</a:t>
            </a:r>
            <a:r>
              <a:rPr lang="en-US" dirty="0" err="1" smtClean="0"/>
              <a:t>Jil</a:t>
            </a:r>
            <a:r>
              <a:rPr lang="en-US" dirty="0" smtClean="0"/>
              <a:t>”)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282266" y="4191002"/>
            <a:ext cx="2277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Returns: nothing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575734" y="1659466"/>
            <a:ext cx="7725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enqueue</a:t>
            </a:r>
            <a:r>
              <a:rPr lang="en-US" sz="2400" dirty="0" smtClean="0"/>
              <a:t>() – adds a new element at the end of the queue.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Size is </a:t>
            </a:r>
            <a:r>
              <a:rPr lang="en-US" sz="2400" dirty="0" smtClean="0"/>
              <a:t>increased </a:t>
            </a:r>
            <a:r>
              <a:rPr lang="en-US" sz="2400" dirty="0"/>
              <a:t>by one.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90601" y="3257831"/>
            <a:ext cx="3657599" cy="419189"/>
            <a:chOff x="4131735" y="5374498"/>
            <a:chExt cx="3657599" cy="419189"/>
          </a:xfrm>
        </p:grpSpPr>
        <p:sp>
          <p:nvSpPr>
            <p:cNvPr id="29" name="Rectangle 28"/>
            <p:cNvSpPr/>
            <p:nvPr/>
          </p:nvSpPr>
          <p:spPr>
            <a:xfrm>
              <a:off x="4131735" y="5376334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Apu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046135" y="5376057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Ned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960534" y="5374498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74935" y="5377155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55600" y="3225802"/>
            <a:ext cx="605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Q=</a:t>
            </a:r>
            <a:endParaRPr lang="en-US" sz="28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5054601" y="4790297"/>
            <a:ext cx="3657599" cy="419189"/>
            <a:chOff x="4131735" y="5374498"/>
            <a:chExt cx="3657599" cy="419189"/>
          </a:xfrm>
        </p:grpSpPr>
        <p:sp>
          <p:nvSpPr>
            <p:cNvPr id="35" name="Rectangle 34"/>
            <p:cNvSpPr/>
            <p:nvPr/>
          </p:nvSpPr>
          <p:spPr>
            <a:xfrm>
              <a:off x="4131735" y="5376334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Apu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046135" y="5376057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Ned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960534" y="5374498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74935" y="5377155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395133" y="4724401"/>
            <a:ext cx="605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Q=</a:t>
            </a:r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973666" y="4292600"/>
            <a:ext cx="14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queue 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1388533" y="3710066"/>
            <a:ext cx="16936" cy="5571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4224869" y="3787087"/>
            <a:ext cx="16931" cy="58171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234266" y="4275666"/>
            <a:ext cx="158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of queue 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241800" y="5808133"/>
            <a:ext cx="14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queue 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4656667" y="5225599"/>
            <a:ext cx="16936" cy="5571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8271936" y="5311087"/>
            <a:ext cx="16931" cy="58171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281333" y="5799666"/>
            <a:ext cx="158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of queue 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4157134" y="4792133"/>
            <a:ext cx="914399" cy="416532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Jil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239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 operations: </a:t>
            </a:r>
            <a:r>
              <a:rPr lang="en-US" dirty="0" err="1" smtClean="0"/>
              <a:t>enqueue</a:t>
            </a:r>
            <a:r>
              <a:rPr lang="en-US" dirty="0" smtClean="0"/>
              <a:t>() (2)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870200" y="2446869"/>
            <a:ext cx="1041400" cy="778932"/>
            <a:chOff x="3462867" y="4148668"/>
            <a:chExt cx="1041400" cy="778932"/>
          </a:xfrm>
          <a:effectLst/>
        </p:grpSpPr>
        <p:sp>
          <p:nvSpPr>
            <p:cNvPr id="7" name="Rectangle 6"/>
            <p:cNvSpPr/>
            <p:nvPr/>
          </p:nvSpPr>
          <p:spPr>
            <a:xfrm>
              <a:off x="3462867" y="4148668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Ron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462867" y="4538134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776133" y="4724400"/>
              <a:ext cx="728134" cy="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911600" y="2446870"/>
            <a:ext cx="1041400" cy="778932"/>
            <a:chOff x="3462867" y="4148668"/>
            <a:chExt cx="1041400" cy="778932"/>
          </a:xfrm>
          <a:effectLst/>
        </p:grpSpPr>
        <p:sp>
          <p:nvSpPr>
            <p:cNvPr id="11" name="Rectangle 10"/>
            <p:cNvSpPr/>
            <p:nvPr/>
          </p:nvSpPr>
          <p:spPr>
            <a:xfrm>
              <a:off x="3462867" y="4148668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Ron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62867" y="4538134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776133" y="4724400"/>
              <a:ext cx="728134" cy="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953000" y="2446869"/>
            <a:ext cx="1041400" cy="778932"/>
            <a:chOff x="3462867" y="4148668"/>
            <a:chExt cx="1041400" cy="778932"/>
          </a:xfrm>
          <a:effectLst/>
        </p:grpSpPr>
        <p:sp>
          <p:nvSpPr>
            <p:cNvPr id="15" name="Rectangle 14"/>
            <p:cNvSpPr/>
            <p:nvPr/>
          </p:nvSpPr>
          <p:spPr>
            <a:xfrm>
              <a:off x="3462867" y="4148668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Ned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62867" y="4538134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3776133" y="4724400"/>
              <a:ext cx="728134" cy="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7078133" y="2455338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078133" y="2844804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7391399" y="2844804"/>
            <a:ext cx="880534" cy="313264"/>
            <a:chOff x="6697133" y="2082803"/>
            <a:chExt cx="880534" cy="313264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6697133" y="2269069"/>
              <a:ext cx="728134" cy="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425267" y="2082803"/>
              <a:ext cx="0" cy="31326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493000" y="2120900"/>
              <a:ext cx="0" cy="194733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577667" y="2150533"/>
              <a:ext cx="0" cy="1270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1837266" y="2446869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837266" y="2836335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150532" y="3022601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26798" y="2438404"/>
            <a:ext cx="774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header</a:t>
            </a:r>
            <a:endParaRPr lang="en-US" sz="1600" dirty="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733482"/>
              </p:ext>
            </p:extLst>
          </p:nvPr>
        </p:nvGraphicFramePr>
        <p:xfrm>
          <a:off x="2008716" y="2518833"/>
          <a:ext cx="268818" cy="271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2" name="Equation" r:id="rId3" imgW="165100" imgH="177800" progId="Equation.3">
                  <p:embed/>
                </p:oleObj>
              </mc:Choice>
              <mc:Fallback>
                <p:oleObj name="Equation" r:id="rId3" imgW="1651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8716" y="2518833"/>
                        <a:ext cx="268818" cy="271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1837266" y="3230035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870199" y="3230035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911599" y="3230034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952999" y="3230035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078132" y="3234269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472266" y="3450167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505200" y="3450167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525432" y="3437467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663265" y="3441701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 rot="10800000">
            <a:off x="1299633" y="3327403"/>
            <a:ext cx="880534" cy="313264"/>
            <a:chOff x="6697133" y="2082803"/>
            <a:chExt cx="880534" cy="313264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6697133" y="2269069"/>
              <a:ext cx="728134" cy="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425267" y="2082803"/>
              <a:ext cx="0" cy="31326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7493000" y="2120900"/>
              <a:ext cx="0" cy="194733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577667" y="2150533"/>
              <a:ext cx="0" cy="1270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5427132" y="1735665"/>
            <a:ext cx="14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queue </a:t>
            </a:r>
            <a:endParaRPr lang="en-US" dirty="0"/>
          </a:p>
        </p:txBody>
      </p:sp>
      <p:cxnSp>
        <p:nvCxnSpPr>
          <p:cNvPr id="45" name="Straight Arrow Connector 44"/>
          <p:cNvCxnSpPr>
            <a:endCxn id="7" idx="0"/>
          </p:cNvCxnSpPr>
          <p:nvPr/>
        </p:nvCxnSpPr>
        <p:spPr>
          <a:xfrm flipH="1">
            <a:off x="3183467" y="2099734"/>
            <a:ext cx="8466" cy="34713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239933" y="2074334"/>
            <a:ext cx="8467" cy="32173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438400" y="1761064"/>
            <a:ext cx="158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of queue 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6019800" y="2480736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Apu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019800" y="2870202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6333066" y="3056468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6019799" y="3263902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5592232" y="3471334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756714"/>
              </p:ext>
            </p:extLst>
          </p:nvPr>
        </p:nvGraphicFramePr>
        <p:xfrm>
          <a:off x="7241116" y="2518834"/>
          <a:ext cx="268818" cy="271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3" name="Equation" r:id="rId5" imgW="165100" imgH="177800" progId="Equation.3">
                  <p:embed/>
                </p:oleObj>
              </mc:Choice>
              <mc:Fallback>
                <p:oleObj name="Equation" r:id="rId5" imgW="1651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41116" y="2518834"/>
                        <a:ext cx="268818" cy="271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7376798" y="2057404"/>
            <a:ext cx="445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tail</a:t>
            </a:r>
            <a:endParaRPr lang="en-US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702734" y="4470400"/>
            <a:ext cx="1410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currentSize</a:t>
            </a:r>
            <a:r>
              <a:rPr lang="en-US" dirty="0"/>
              <a:t> </a:t>
            </a:r>
            <a:r>
              <a:rPr lang="en-US" dirty="0" smtClean="0"/>
              <a:t>=</a:t>
            </a:r>
            <a:endParaRPr lang="en-US" dirty="0"/>
          </a:p>
        </p:txBody>
      </p:sp>
      <p:grpSp>
        <p:nvGrpSpPr>
          <p:cNvPr id="122" name="Group 121"/>
          <p:cNvGrpSpPr/>
          <p:nvPr/>
        </p:nvGrpSpPr>
        <p:grpSpPr>
          <a:xfrm>
            <a:off x="6502400" y="4250269"/>
            <a:ext cx="626534" cy="1172630"/>
            <a:chOff x="2472266" y="4207936"/>
            <a:chExt cx="626534" cy="1172630"/>
          </a:xfrm>
        </p:grpSpPr>
        <p:sp>
          <p:nvSpPr>
            <p:cNvPr id="113" name="Rectangle 112"/>
            <p:cNvSpPr/>
            <p:nvPr/>
          </p:nvSpPr>
          <p:spPr>
            <a:xfrm>
              <a:off x="2472267" y="4207936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Jil</a:t>
              </a:r>
              <a:endParaRPr lang="en-US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2472267" y="4597402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2472266" y="4991100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 rot="10800000">
            <a:off x="5871634" y="5105403"/>
            <a:ext cx="880534" cy="313264"/>
            <a:chOff x="6697133" y="2082803"/>
            <a:chExt cx="880534" cy="313264"/>
          </a:xfrm>
        </p:grpSpPr>
        <p:cxnSp>
          <p:nvCxnSpPr>
            <p:cNvPr id="124" name="Straight Arrow Connector 123"/>
            <p:cNvCxnSpPr/>
            <p:nvPr/>
          </p:nvCxnSpPr>
          <p:spPr>
            <a:xfrm>
              <a:off x="6697133" y="2269069"/>
              <a:ext cx="728134" cy="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7425267" y="2082803"/>
              <a:ext cx="0" cy="31326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7493000" y="2120900"/>
              <a:ext cx="0" cy="194733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7577667" y="2150533"/>
              <a:ext cx="0" cy="1270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/>
          <p:cNvGrpSpPr/>
          <p:nvPr/>
        </p:nvGrpSpPr>
        <p:grpSpPr>
          <a:xfrm>
            <a:off x="6955367" y="4665136"/>
            <a:ext cx="880534" cy="313264"/>
            <a:chOff x="6697133" y="2082803"/>
            <a:chExt cx="880534" cy="313264"/>
          </a:xfrm>
        </p:grpSpPr>
        <p:cxnSp>
          <p:nvCxnSpPr>
            <p:cNvPr id="129" name="Straight Arrow Connector 128"/>
            <p:cNvCxnSpPr/>
            <p:nvPr/>
          </p:nvCxnSpPr>
          <p:spPr>
            <a:xfrm>
              <a:off x="6697133" y="2269069"/>
              <a:ext cx="728134" cy="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7425267" y="2082803"/>
              <a:ext cx="0" cy="31326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7493000" y="2120900"/>
              <a:ext cx="0" cy="194733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7577667" y="2150533"/>
              <a:ext cx="0" cy="1270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3" name="Straight Arrow Connector 132"/>
          <p:cNvCxnSpPr>
            <a:endCxn id="114" idx="3"/>
          </p:cNvCxnSpPr>
          <p:nvPr/>
        </p:nvCxnSpPr>
        <p:spPr>
          <a:xfrm flipH="1">
            <a:off x="7128934" y="3670301"/>
            <a:ext cx="177799" cy="116416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6273800" y="3670301"/>
            <a:ext cx="211667" cy="14224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flipV="1">
            <a:off x="7052734" y="3657600"/>
            <a:ext cx="101600" cy="5842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6426199" y="3683000"/>
            <a:ext cx="211668" cy="5672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2048933" y="450426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44" name="TextBox 143"/>
          <p:cNvSpPr txBox="1"/>
          <p:nvPr/>
        </p:nvSpPr>
        <p:spPr>
          <a:xfrm>
            <a:off x="2260600" y="4521200"/>
            <a:ext cx="237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312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P spid="1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 operations: </a:t>
            </a:r>
            <a:r>
              <a:rPr lang="en-US" dirty="0" err="1" smtClean="0"/>
              <a:t>enqueue</a:t>
            </a:r>
            <a:r>
              <a:rPr lang="en-US" dirty="0" smtClean="0"/>
              <a:t>() (3)</a:t>
            </a:r>
            <a:endParaRPr lang="en-US" dirty="0"/>
          </a:p>
        </p:txBody>
      </p:sp>
      <p:sp>
        <p:nvSpPr>
          <p:cNvPr id="56" name="Content Placeholder 55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46856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Add a new element before the tail</a:t>
            </a:r>
          </a:p>
          <a:p>
            <a:pPr lvl="1"/>
            <a:r>
              <a:rPr lang="en-US" dirty="0" err="1"/>
              <a:t>t</a:t>
            </a:r>
            <a:r>
              <a:rPr lang="en-US" smtClean="0"/>
              <a:t>ail.setPrev</a:t>
            </a:r>
            <a:r>
              <a:rPr lang="en-US" dirty="0" smtClean="0"/>
              <a:t>(</a:t>
            </a:r>
            <a:r>
              <a:rPr lang="en-US" dirty="0" err="1" smtClean="0"/>
              <a:t>newNode</a:t>
            </a:r>
            <a:r>
              <a:rPr lang="en-US" dirty="0" smtClean="0"/>
              <a:t>);</a:t>
            </a:r>
          </a:p>
          <a:p>
            <a:r>
              <a:rPr lang="en-US" dirty="0" smtClean="0"/>
              <a:t>Increment with </a:t>
            </a:r>
            <a:r>
              <a:rPr lang="en-US" dirty="0" err="1" smtClean="0"/>
              <a:t>currentSize</a:t>
            </a:r>
            <a:r>
              <a:rPr lang="en-US" dirty="0" smtClean="0"/>
              <a:t>++</a:t>
            </a:r>
          </a:p>
          <a:p>
            <a:r>
              <a:rPr lang="en-US" dirty="0" smtClean="0"/>
              <a:t>Complexity: O(1)</a:t>
            </a:r>
          </a:p>
          <a:p>
            <a:pPr lvl="1"/>
            <a:r>
              <a:rPr lang="en-US" dirty="0" smtClean="0"/>
              <a:t>Simply manipulate the references and </a:t>
            </a:r>
            <a:r>
              <a:rPr lang="en-US" dirty="0" err="1" smtClean="0"/>
              <a:t>int</a:t>
            </a:r>
            <a:r>
              <a:rPr lang="en-US" dirty="0" smtClean="0"/>
              <a:t> value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235200" y="2362202"/>
            <a:ext cx="1041400" cy="778932"/>
            <a:chOff x="3462867" y="4148668"/>
            <a:chExt cx="1041400" cy="778932"/>
          </a:xfrm>
          <a:effectLst/>
        </p:grpSpPr>
        <p:sp>
          <p:nvSpPr>
            <p:cNvPr id="7" name="Rectangle 6"/>
            <p:cNvSpPr/>
            <p:nvPr/>
          </p:nvSpPr>
          <p:spPr>
            <a:xfrm>
              <a:off x="3462867" y="4148668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Ron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462867" y="4538134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776133" y="4724400"/>
              <a:ext cx="728134" cy="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276600" y="2362203"/>
            <a:ext cx="1041400" cy="778932"/>
            <a:chOff x="3462867" y="4148668"/>
            <a:chExt cx="1041400" cy="778932"/>
          </a:xfrm>
          <a:effectLst/>
        </p:grpSpPr>
        <p:sp>
          <p:nvSpPr>
            <p:cNvPr id="11" name="Rectangle 10"/>
            <p:cNvSpPr/>
            <p:nvPr/>
          </p:nvSpPr>
          <p:spPr>
            <a:xfrm>
              <a:off x="3462867" y="4148668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Ron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62867" y="4538134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776133" y="4724400"/>
              <a:ext cx="728134" cy="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318000" y="2362202"/>
            <a:ext cx="1041400" cy="778932"/>
            <a:chOff x="3462867" y="4148668"/>
            <a:chExt cx="1041400" cy="778932"/>
          </a:xfrm>
          <a:effectLst/>
        </p:grpSpPr>
        <p:sp>
          <p:nvSpPr>
            <p:cNvPr id="15" name="Rectangle 14"/>
            <p:cNvSpPr/>
            <p:nvPr/>
          </p:nvSpPr>
          <p:spPr>
            <a:xfrm>
              <a:off x="3462867" y="4148668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Ned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62867" y="4538134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3776133" y="4724400"/>
              <a:ext cx="728134" cy="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7382933" y="2379137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382933" y="2768603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7696199" y="2768603"/>
            <a:ext cx="880534" cy="313264"/>
            <a:chOff x="6697133" y="2082803"/>
            <a:chExt cx="880534" cy="313264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6697133" y="2269069"/>
              <a:ext cx="728134" cy="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425267" y="2082803"/>
              <a:ext cx="0" cy="31326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493000" y="2120900"/>
              <a:ext cx="0" cy="194733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577667" y="2150533"/>
              <a:ext cx="0" cy="1270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1202266" y="2362202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202266" y="2751668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515532" y="2937934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91798" y="2353737"/>
            <a:ext cx="774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header</a:t>
            </a:r>
            <a:endParaRPr lang="en-US" sz="1600" dirty="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086275"/>
              </p:ext>
            </p:extLst>
          </p:nvPr>
        </p:nvGraphicFramePr>
        <p:xfrm>
          <a:off x="1373716" y="2434166"/>
          <a:ext cx="268818" cy="271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56" name="Equation" r:id="rId3" imgW="165100" imgH="177800" progId="Equation.3">
                  <p:embed/>
                </p:oleObj>
              </mc:Choice>
              <mc:Fallback>
                <p:oleObj name="Equation" r:id="rId3" imgW="1651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3716" y="2434166"/>
                        <a:ext cx="268818" cy="271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1202266" y="3145368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235199" y="3145368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276599" y="3145367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317999" y="3145368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382932" y="3158068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837266" y="3365500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870200" y="3365500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890432" y="3352800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035798" y="3382434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 rot="10800000">
            <a:off x="664633" y="3242736"/>
            <a:ext cx="880534" cy="313264"/>
            <a:chOff x="6697133" y="2082803"/>
            <a:chExt cx="880534" cy="313264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6697133" y="2269069"/>
              <a:ext cx="728134" cy="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425267" y="2082803"/>
              <a:ext cx="0" cy="31326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7493000" y="2120900"/>
              <a:ext cx="0" cy="194733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577667" y="2150533"/>
              <a:ext cx="0" cy="1270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5833531" y="1481665"/>
            <a:ext cx="14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queue </a:t>
            </a:r>
            <a:endParaRPr lang="en-US" dirty="0"/>
          </a:p>
        </p:txBody>
      </p:sp>
      <p:cxnSp>
        <p:nvCxnSpPr>
          <p:cNvPr id="45" name="Straight Arrow Connector 44"/>
          <p:cNvCxnSpPr>
            <a:endCxn id="7" idx="0"/>
          </p:cNvCxnSpPr>
          <p:nvPr/>
        </p:nvCxnSpPr>
        <p:spPr>
          <a:xfrm>
            <a:off x="2531534" y="1854200"/>
            <a:ext cx="16933" cy="50800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646333" y="1862667"/>
            <a:ext cx="16933" cy="50800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964266" y="1490131"/>
            <a:ext cx="158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of queue 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5384799" y="3179235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4957232" y="3386667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482405"/>
              </p:ext>
            </p:extLst>
          </p:nvPr>
        </p:nvGraphicFramePr>
        <p:xfrm>
          <a:off x="7545916" y="2442633"/>
          <a:ext cx="268818" cy="271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57" name="Equation" r:id="rId5" imgW="165100" imgH="177800" progId="Equation.3">
                  <p:embed/>
                </p:oleObj>
              </mc:Choice>
              <mc:Fallback>
                <p:oleObj name="Equation" r:id="rId5" imgW="1651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45916" y="2442633"/>
                        <a:ext cx="268818" cy="271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7419131" y="1972737"/>
            <a:ext cx="445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tail</a:t>
            </a:r>
            <a:endParaRPr lang="en-US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397933" y="1744133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currentSize</a:t>
            </a:r>
            <a:r>
              <a:rPr lang="en-US" dirty="0" smtClean="0"/>
              <a:t> = 5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6366933" y="2413002"/>
            <a:ext cx="1041400" cy="778932"/>
            <a:chOff x="3462867" y="4148668"/>
            <a:chExt cx="1041400" cy="778932"/>
          </a:xfrm>
          <a:effectLst/>
        </p:grpSpPr>
        <p:sp>
          <p:nvSpPr>
            <p:cNvPr id="59" name="Rectangle 58"/>
            <p:cNvSpPr/>
            <p:nvPr/>
          </p:nvSpPr>
          <p:spPr>
            <a:xfrm>
              <a:off x="3462867" y="4148668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Jil</a:t>
              </a:r>
              <a:endParaRPr lang="en-US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462867" y="4538134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3776133" y="4724400"/>
              <a:ext cx="728134" cy="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61"/>
          <p:cNvSpPr/>
          <p:nvPr/>
        </p:nvSpPr>
        <p:spPr>
          <a:xfrm>
            <a:off x="6366932" y="3196168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5384800" y="2396069"/>
            <a:ext cx="1041400" cy="778932"/>
            <a:chOff x="3462867" y="4148668"/>
            <a:chExt cx="1041400" cy="778932"/>
          </a:xfrm>
          <a:effectLst/>
        </p:grpSpPr>
        <p:sp>
          <p:nvSpPr>
            <p:cNvPr id="49" name="Rectangle 48"/>
            <p:cNvSpPr/>
            <p:nvPr/>
          </p:nvSpPr>
          <p:spPr>
            <a:xfrm>
              <a:off x="3462867" y="4148668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Apu</a:t>
              </a:r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462867" y="4538134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3776133" y="4724400"/>
              <a:ext cx="728134" cy="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Arrow Connector 63"/>
          <p:cNvCxnSpPr/>
          <p:nvPr/>
        </p:nvCxnSpPr>
        <p:spPr>
          <a:xfrm>
            <a:off x="5985931" y="3390900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570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 operations: </a:t>
            </a:r>
            <a:r>
              <a:rPr lang="en-US" dirty="0" err="1" smtClean="0"/>
              <a:t>dequeue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23</a:t>
            </a:fld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21200" y="4047067"/>
            <a:ext cx="812800" cy="51646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15934" y="3826935"/>
            <a:ext cx="136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Q.dequeue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282266" y="4191002"/>
            <a:ext cx="2059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Returns: “Ron”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575734" y="1659466"/>
            <a:ext cx="781496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dequeue</a:t>
            </a:r>
            <a:r>
              <a:rPr lang="en-US" sz="2400" dirty="0" smtClean="0"/>
              <a:t>() – removes and returns the element at the front</a:t>
            </a:r>
          </a:p>
          <a:p>
            <a:r>
              <a:rPr lang="en-US" sz="2400" dirty="0" smtClean="0"/>
              <a:t>	of the queue.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Size is decreased by one.</a:t>
            </a:r>
            <a:endParaRPr lang="en-US" sz="2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990601" y="3257831"/>
            <a:ext cx="3657599" cy="419189"/>
            <a:chOff x="4131735" y="5374498"/>
            <a:chExt cx="3657599" cy="419189"/>
          </a:xfrm>
        </p:grpSpPr>
        <p:sp>
          <p:nvSpPr>
            <p:cNvPr id="29" name="Rectangle 28"/>
            <p:cNvSpPr/>
            <p:nvPr/>
          </p:nvSpPr>
          <p:spPr>
            <a:xfrm>
              <a:off x="4131735" y="5376334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Apu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046135" y="5376057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Ned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960534" y="5374498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74935" y="5377155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55600" y="3225802"/>
            <a:ext cx="605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Q=</a:t>
            </a:r>
            <a:endParaRPr lang="en-US" sz="2800" dirty="0"/>
          </a:p>
        </p:txBody>
      </p:sp>
      <p:sp>
        <p:nvSpPr>
          <p:cNvPr id="35" name="Rectangle 34"/>
          <p:cNvSpPr/>
          <p:nvPr/>
        </p:nvSpPr>
        <p:spPr>
          <a:xfrm>
            <a:off x="5054601" y="4792133"/>
            <a:ext cx="914399" cy="416532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Apu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69001" y="4791856"/>
            <a:ext cx="914399" cy="416532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883400" y="4790297"/>
            <a:ext cx="914399" cy="416532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19600" y="4758268"/>
            <a:ext cx="605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Q=</a:t>
            </a:r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973666" y="4292600"/>
            <a:ext cx="14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queue 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1388533" y="3710066"/>
            <a:ext cx="16936" cy="5571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4224869" y="3787087"/>
            <a:ext cx="16931" cy="58171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234266" y="4275666"/>
            <a:ext cx="158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of queue 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020733" y="5816600"/>
            <a:ext cx="14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queue 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5435600" y="5234066"/>
            <a:ext cx="16936" cy="5571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7484536" y="5268754"/>
            <a:ext cx="16931" cy="58171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493933" y="5757333"/>
            <a:ext cx="158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of queue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656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 operations: </a:t>
            </a:r>
            <a:r>
              <a:rPr lang="en-US" dirty="0" err="1" smtClean="0"/>
              <a:t>dequeue</a:t>
            </a:r>
            <a:r>
              <a:rPr lang="en-US" dirty="0" smtClean="0"/>
              <a:t>() (2)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29466" y="2658535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929466" y="3048001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42732" y="3234267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3970866" y="2658536"/>
            <a:ext cx="1041400" cy="778932"/>
            <a:chOff x="3462867" y="4148668"/>
            <a:chExt cx="1041400" cy="778932"/>
          </a:xfrm>
          <a:effectLst/>
        </p:grpSpPr>
        <p:sp>
          <p:nvSpPr>
            <p:cNvPr id="11" name="Rectangle 10"/>
            <p:cNvSpPr/>
            <p:nvPr/>
          </p:nvSpPr>
          <p:spPr>
            <a:xfrm>
              <a:off x="3462867" y="4148668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Ron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62867" y="4538134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776133" y="4724400"/>
              <a:ext cx="728134" cy="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012266" y="2658535"/>
            <a:ext cx="1041400" cy="778932"/>
            <a:chOff x="3462867" y="4148668"/>
            <a:chExt cx="1041400" cy="778932"/>
          </a:xfrm>
          <a:effectLst/>
        </p:grpSpPr>
        <p:sp>
          <p:nvSpPr>
            <p:cNvPr id="15" name="Rectangle 14"/>
            <p:cNvSpPr/>
            <p:nvPr/>
          </p:nvSpPr>
          <p:spPr>
            <a:xfrm>
              <a:off x="3462867" y="4148668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Ned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62867" y="4538134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3776133" y="4724400"/>
              <a:ext cx="728134" cy="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7137399" y="2667004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137399" y="3056470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7450665" y="3056470"/>
            <a:ext cx="880534" cy="313264"/>
            <a:chOff x="6697133" y="2082803"/>
            <a:chExt cx="880534" cy="313264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6697133" y="2269069"/>
              <a:ext cx="728134" cy="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425267" y="2082803"/>
              <a:ext cx="0" cy="31326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493000" y="2120900"/>
              <a:ext cx="0" cy="194733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577667" y="2150533"/>
              <a:ext cx="0" cy="1270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1896532" y="2658535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896532" y="3048001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209798" y="3234267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86064" y="2650070"/>
            <a:ext cx="774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header</a:t>
            </a:r>
            <a:endParaRPr lang="en-US" sz="1600" dirty="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734145"/>
              </p:ext>
            </p:extLst>
          </p:nvPr>
        </p:nvGraphicFramePr>
        <p:xfrm>
          <a:off x="2067982" y="2730499"/>
          <a:ext cx="268818" cy="271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0" name="Equation" r:id="rId3" imgW="165100" imgH="177800" progId="Equation.3">
                  <p:embed/>
                </p:oleObj>
              </mc:Choice>
              <mc:Fallback>
                <p:oleObj name="Equation" r:id="rId3" imgW="1651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7982" y="2730499"/>
                        <a:ext cx="268818" cy="271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1896532" y="3441701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929465" y="3441701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970865" y="3441700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012265" y="3441701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137398" y="3445935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531532" y="3661833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564466" y="3661833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584698" y="3649133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722531" y="3653367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 rot="10800000">
            <a:off x="1358899" y="3539069"/>
            <a:ext cx="880534" cy="313264"/>
            <a:chOff x="6697133" y="2082803"/>
            <a:chExt cx="880534" cy="313264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6697133" y="2269069"/>
              <a:ext cx="728134" cy="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425267" y="2082803"/>
              <a:ext cx="0" cy="31326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7493000" y="2120900"/>
              <a:ext cx="0" cy="194733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577667" y="2150533"/>
              <a:ext cx="0" cy="1270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5477931" y="1718731"/>
            <a:ext cx="14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queue </a:t>
            </a:r>
            <a:endParaRPr lang="en-US" dirty="0"/>
          </a:p>
        </p:txBody>
      </p:sp>
      <p:cxnSp>
        <p:nvCxnSpPr>
          <p:cNvPr id="45" name="Straight Arrow Connector 44"/>
          <p:cNvCxnSpPr>
            <a:endCxn id="7" idx="0"/>
          </p:cNvCxnSpPr>
          <p:nvPr/>
        </p:nvCxnSpPr>
        <p:spPr>
          <a:xfrm>
            <a:off x="3225800" y="2150533"/>
            <a:ext cx="16933" cy="50800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290733" y="2099733"/>
            <a:ext cx="16933" cy="50800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489199" y="1786464"/>
            <a:ext cx="158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of queue 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6079066" y="2692402"/>
            <a:ext cx="1041400" cy="778932"/>
            <a:chOff x="3462867" y="4148668"/>
            <a:chExt cx="1041400" cy="778932"/>
          </a:xfrm>
          <a:effectLst/>
        </p:grpSpPr>
        <p:sp>
          <p:nvSpPr>
            <p:cNvPr id="49" name="Rectangle 48"/>
            <p:cNvSpPr/>
            <p:nvPr/>
          </p:nvSpPr>
          <p:spPr>
            <a:xfrm>
              <a:off x="3462867" y="4148668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Apu</a:t>
              </a:r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462867" y="4538134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3776133" y="4724400"/>
              <a:ext cx="728134" cy="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6079065" y="3475568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5651498" y="3683000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746566"/>
              </p:ext>
            </p:extLst>
          </p:nvPr>
        </p:nvGraphicFramePr>
        <p:xfrm>
          <a:off x="7300382" y="2730500"/>
          <a:ext cx="268818" cy="271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1" name="Equation" r:id="rId5" imgW="165100" imgH="177800" progId="Equation.3">
                  <p:embed/>
                </p:oleObj>
              </mc:Choice>
              <mc:Fallback>
                <p:oleObj name="Equation" r:id="rId5" imgW="1651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00382" y="2730500"/>
                        <a:ext cx="268818" cy="271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7436064" y="2269070"/>
            <a:ext cx="445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tail</a:t>
            </a:r>
            <a:endParaRPr lang="en-US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922866" y="2040466"/>
            <a:ext cx="1357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currentSize</a:t>
            </a:r>
            <a:r>
              <a:rPr lang="en-US" dirty="0"/>
              <a:t>=</a:t>
            </a:r>
          </a:p>
        </p:txBody>
      </p:sp>
      <p:cxnSp>
        <p:nvCxnSpPr>
          <p:cNvPr id="73" name="Elbow Connector 72"/>
          <p:cNvCxnSpPr>
            <a:stCxn id="32" idx="2"/>
            <a:endCxn id="30" idx="2"/>
          </p:cNvCxnSpPr>
          <p:nvPr/>
        </p:nvCxnSpPr>
        <p:spPr>
          <a:xfrm rot="5400000">
            <a:off x="3246966" y="2794000"/>
            <a:ext cx="1" cy="2074333"/>
          </a:xfrm>
          <a:prstGeom prst="bentConnector3">
            <a:avLst>
              <a:gd name="adj1" fmla="val 2286010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/>
          <p:nvPr/>
        </p:nvCxnSpPr>
        <p:spPr>
          <a:xfrm rot="10800000" flipV="1">
            <a:off x="2328333" y="3835400"/>
            <a:ext cx="2192868" cy="12700"/>
          </a:xfrm>
          <a:prstGeom prst="bentConnector4">
            <a:avLst>
              <a:gd name="adj1" fmla="val 772"/>
              <a:gd name="adj2" fmla="val 2833339"/>
            </a:avLst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3589867" y="2184400"/>
            <a:ext cx="448733" cy="3810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2167466" y="204893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2412999" y="20574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04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1" grpId="0" animBg="1"/>
      <p:bldP spid="87" grpId="0"/>
      <p:bldP spid="8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 operations: </a:t>
            </a:r>
            <a:r>
              <a:rPr lang="en-US" dirty="0" err="1" smtClean="0"/>
              <a:t>dequeue</a:t>
            </a:r>
            <a:r>
              <a:rPr lang="en-US" dirty="0" smtClean="0"/>
              <a:t>() (3)</a:t>
            </a:r>
            <a:endParaRPr lang="en-US" dirty="0"/>
          </a:p>
        </p:txBody>
      </p:sp>
      <p:sp>
        <p:nvSpPr>
          <p:cNvPr id="56" name="Content Placeholder 55"/>
          <p:cNvSpPr>
            <a:spLocks noGrp="1"/>
          </p:cNvSpPr>
          <p:nvPr>
            <p:ph idx="1"/>
          </p:nvPr>
        </p:nvSpPr>
        <p:spPr>
          <a:xfrm>
            <a:off x="457200" y="3572933"/>
            <a:ext cx="8229600" cy="2743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If not empty</a:t>
            </a:r>
            <a:endParaRPr lang="en-US" sz="2000" dirty="0"/>
          </a:p>
          <a:p>
            <a:pPr lvl="1"/>
            <a:r>
              <a:rPr lang="en-US" sz="2000" dirty="0" smtClean="0"/>
              <a:t>result = </a:t>
            </a:r>
            <a:r>
              <a:rPr lang="en-US" sz="2000" dirty="0" err="1" smtClean="0"/>
              <a:t>header.getNext</a:t>
            </a:r>
            <a:r>
              <a:rPr lang="en-US" sz="2000" dirty="0" smtClean="0"/>
              <a:t>().</a:t>
            </a:r>
            <a:r>
              <a:rPr lang="en-US" sz="2000" dirty="0" err="1" smtClean="0"/>
              <a:t>getValue</a:t>
            </a:r>
            <a:r>
              <a:rPr lang="en-US" sz="2000" dirty="0" smtClean="0"/>
              <a:t>()</a:t>
            </a:r>
          </a:p>
          <a:p>
            <a:pPr lvl="1"/>
            <a:r>
              <a:rPr lang="en-US" sz="2000" dirty="0" smtClean="0"/>
              <a:t>Change header with </a:t>
            </a:r>
            <a:r>
              <a:rPr lang="en-US" sz="2000" dirty="0" err="1" smtClean="0"/>
              <a:t>header.setNext</a:t>
            </a:r>
            <a:r>
              <a:rPr lang="en-US" sz="2000" dirty="0" smtClean="0"/>
              <a:t>(</a:t>
            </a:r>
            <a:r>
              <a:rPr lang="en-US" sz="2000" dirty="0" err="1" smtClean="0"/>
              <a:t>header.getNext</a:t>
            </a:r>
            <a:r>
              <a:rPr lang="en-US" sz="2000" dirty="0" smtClean="0"/>
              <a:t>().</a:t>
            </a:r>
            <a:r>
              <a:rPr lang="en-US" sz="2000" dirty="0" err="1" smtClean="0"/>
              <a:t>getNext</a:t>
            </a:r>
            <a:r>
              <a:rPr lang="en-US" sz="2000" dirty="0" smtClean="0"/>
              <a:t>())</a:t>
            </a:r>
          </a:p>
          <a:p>
            <a:pPr lvl="1"/>
            <a:r>
              <a:rPr lang="en-US" sz="2000" dirty="0" smtClean="0"/>
              <a:t>Decrement current size with </a:t>
            </a:r>
            <a:r>
              <a:rPr lang="en-US" sz="2000" dirty="0" err="1" smtClean="0"/>
              <a:t>currentSize</a:t>
            </a:r>
            <a:r>
              <a:rPr lang="en-US" sz="2000" dirty="0" smtClean="0"/>
              <a:t>--</a:t>
            </a:r>
          </a:p>
          <a:p>
            <a:r>
              <a:rPr lang="en-US" sz="2000" dirty="0" smtClean="0"/>
              <a:t>Null if empty</a:t>
            </a:r>
          </a:p>
          <a:p>
            <a:r>
              <a:rPr lang="en-US" sz="2000" dirty="0" smtClean="0"/>
              <a:t>Complexity: O(1)</a:t>
            </a:r>
          </a:p>
          <a:p>
            <a:pPr lvl="1"/>
            <a:r>
              <a:rPr lang="en-US" sz="2000" dirty="0" smtClean="0"/>
              <a:t>Simply follow the references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937933" y="2243670"/>
            <a:ext cx="1041400" cy="778932"/>
            <a:chOff x="3462867" y="4148668"/>
            <a:chExt cx="1041400" cy="778932"/>
          </a:xfrm>
          <a:effectLst/>
        </p:grpSpPr>
        <p:sp>
          <p:nvSpPr>
            <p:cNvPr id="11" name="Rectangle 10"/>
            <p:cNvSpPr/>
            <p:nvPr/>
          </p:nvSpPr>
          <p:spPr>
            <a:xfrm>
              <a:off x="3462867" y="4148668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Ron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62867" y="4538134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776133" y="4724400"/>
              <a:ext cx="728134" cy="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979333" y="2243669"/>
            <a:ext cx="1041400" cy="778932"/>
            <a:chOff x="3462867" y="4148668"/>
            <a:chExt cx="1041400" cy="778932"/>
          </a:xfrm>
          <a:effectLst/>
        </p:grpSpPr>
        <p:sp>
          <p:nvSpPr>
            <p:cNvPr id="15" name="Rectangle 14"/>
            <p:cNvSpPr/>
            <p:nvPr/>
          </p:nvSpPr>
          <p:spPr>
            <a:xfrm>
              <a:off x="3462867" y="4148668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Ned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62867" y="4538134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3776133" y="4724400"/>
              <a:ext cx="728134" cy="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6104466" y="2252138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104466" y="2641604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417732" y="2641604"/>
            <a:ext cx="880534" cy="313264"/>
            <a:chOff x="6697133" y="2082803"/>
            <a:chExt cx="880534" cy="313264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6697133" y="2269069"/>
              <a:ext cx="728134" cy="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425267" y="2082803"/>
              <a:ext cx="0" cy="31326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493000" y="2120900"/>
              <a:ext cx="0" cy="194733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577667" y="2150533"/>
              <a:ext cx="0" cy="1270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1879599" y="2252135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879599" y="2641601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192865" y="2827867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69131" y="2243670"/>
            <a:ext cx="774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header</a:t>
            </a:r>
            <a:endParaRPr lang="en-US" sz="1600" dirty="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705295"/>
              </p:ext>
            </p:extLst>
          </p:nvPr>
        </p:nvGraphicFramePr>
        <p:xfrm>
          <a:off x="2051049" y="2324099"/>
          <a:ext cx="268818" cy="271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Equation" r:id="rId3" imgW="165100" imgH="177800" progId="Equation.3">
                  <p:embed/>
                </p:oleObj>
              </mc:Choice>
              <mc:Fallback>
                <p:oleObj name="Equation" r:id="rId3" imgW="1651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1049" y="2324099"/>
                        <a:ext cx="268818" cy="271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1879599" y="3035301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937932" y="3026834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979332" y="3026835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104465" y="3031069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531533" y="3246967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551765" y="3234267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689598" y="3238501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 rot="10800000">
            <a:off x="1341966" y="3132669"/>
            <a:ext cx="880534" cy="313264"/>
            <a:chOff x="6697133" y="2082803"/>
            <a:chExt cx="880534" cy="313264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6697133" y="2269069"/>
              <a:ext cx="728134" cy="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425267" y="2082803"/>
              <a:ext cx="0" cy="31326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7493000" y="2120900"/>
              <a:ext cx="0" cy="194733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577667" y="2150533"/>
              <a:ext cx="0" cy="1270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4792131" y="1363131"/>
            <a:ext cx="14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queue </a:t>
            </a:r>
            <a:endParaRPr lang="en-US" dirty="0"/>
          </a:p>
        </p:txBody>
      </p:sp>
      <p:cxnSp>
        <p:nvCxnSpPr>
          <p:cNvPr id="45" name="Straight Arrow Connector 44"/>
          <p:cNvCxnSpPr>
            <a:endCxn id="7" idx="0"/>
          </p:cNvCxnSpPr>
          <p:nvPr/>
        </p:nvCxnSpPr>
        <p:spPr>
          <a:xfrm>
            <a:off x="3208867" y="1744133"/>
            <a:ext cx="16933" cy="50800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257800" y="1684867"/>
            <a:ext cx="16933" cy="50800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472266" y="1380064"/>
            <a:ext cx="158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of queue 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5046133" y="2277536"/>
            <a:ext cx="1041400" cy="778932"/>
            <a:chOff x="3462867" y="4148668"/>
            <a:chExt cx="1041400" cy="778932"/>
          </a:xfrm>
          <a:effectLst/>
        </p:grpSpPr>
        <p:sp>
          <p:nvSpPr>
            <p:cNvPr id="49" name="Rectangle 48"/>
            <p:cNvSpPr/>
            <p:nvPr/>
          </p:nvSpPr>
          <p:spPr>
            <a:xfrm>
              <a:off x="3462867" y="4148668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Apu</a:t>
              </a:r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462867" y="4538134"/>
              <a:ext cx="626533" cy="389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3776133" y="4724400"/>
              <a:ext cx="728134" cy="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5046132" y="3060702"/>
            <a:ext cx="626533" cy="38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4618565" y="3268134"/>
            <a:ext cx="728134" cy="846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460417"/>
              </p:ext>
            </p:extLst>
          </p:nvPr>
        </p:nvGraphicFramePr>
        <p:xfrm>
          <a:off x="6267449" y="2315634"/>
          <a:ext cx="268818" cy="271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Equation" r:id="rId5" imgW="165100" imgH="177800" progId="Equation.3">
                  <p:embed/>
                </p:oleObj>
              </mc:Choice>
              <mc:Fallback>
                <p:oleObj name="Equation" r:id="rId5" imgW="1651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67449" y="2315634"/>
                        <a:ext cx="268818" cy="271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6403131" y="1854204"/>
            <a:ext cx="445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tail</a:t>
            </a:r>
            <a:endParaRPr lang="en-US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905933" y="1634066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currentSize</a:t>
            </a:r>
            <a:r>
              <a:rPr lang="en-US" dirty="0" smtClean="0"/>
              <a:t> =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576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operations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</a:t>
            </a:r>
            <a:r>
              <a:rPr lang="en-US" dirty="0" smtClean="0"/>
              <a:t>ize()</a:t>
            </a:r>
          </a:p>
          <a:p>
            <a:pPr lvl="1"/>
            <a:r>
              <a:rPr lang="en-US" dirty="0" smtClean="0"/>
              <a:t>Return value of variable </a:t>
            </a:r>
            <a:r>
              <a:rPr lang="en-US" dirty="0" err="1" smtClean="0"/>
              <a:t>currentSize</a:t>
            </a:r>
            <a:endParaRPr lang="en-US" dirty="0" smtClean="0"/>
          </a:p>
          <a:p>
            <a:pPr lvl="1"/>
            <a:r>
              <a:rPr lang="en-US" dirty="0" smtClean="0"/>
              <a:t>Complexity: O(1)</a:t>
            </a:r>
          </a:p>
          <a:p>
            <a:r>
              <a:rPr lang="en-US" dirty="0" err="1" smtClean="0"/>
              <a:t>isEmpty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Return size() == 0</a:t>
            </a:r>
          </a:p>
          <a:p>
            <a:pPr lvl="1"/>
            <a:r>
              <a:rPr lang="en-US" dirty="0" smtClean="0"/>
              <a:t>Complexity: O(1)</a:t>
            </a:r>
          </a:p>
          <a:p>
            <a:r>
              <a:rPr lang="en-US" dirty="0" err="1" smtClean="0"/>
              <a:t>makeEmpty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Call </a:t>
            </a:r>
            <a:r>
              <a:rPr lang="en-US" dirty="0" err="1" smtClean="0"/>
              <a:t>dequeue</a:t>
            </a:r>
            <a:r>
              <a:rPr lang="en-US" dirty="0" smtClean="0"/>
              <a:t>() while queue is not empty</a:t>
            </a:r>
          </a:p>
          <a:p>
            <a:pPr lvl="1"/>
            <a:r>
              <a:rPr lang="en-US" dirty="0" smtClean="0"/>
              <a:t>Complexity: O(n), n = </a:t>
            </a:r>
            <a:r>
              <a:rPr lang="en-US" dirty="0" err="1" smtClean="0"/>
              <a:t>Q.size</a:t>
            </a:r>
            <a:r>
              <a:rPr lang="en-US" dirty="0" smtClean="0"/>
              <a:t>()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M. Rodriguez-Martinez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88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and implementation of </a:t>
            </a:r>
            <a:r>
              <a:rPr lang="en-US" dirty="0" smtClean="0"/>
              <a:t>queue using arrays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38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 and queue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always used arrays as linear entities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78281" y="3216202"/>
            <a:ext cx="567266" cy="4233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45547" y="3216202"/>
            <a:ext cx="567266" cy="4233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08581" y="3216202"/>
            <a:ext cx="630766" cy="4233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439347" y="3216202"/>
            <a:ext cx="567266" cy="4233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Apu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006613" y="3216202"/>
            <a:ext cx="567266" cy="4233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31055" y="2777536"/>
            <a:ext cx="3182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0          1           2       3         4       5 </a:t>
            </a:r>
            <a:endParaRPr lang="en-US" dirty="0"/>
          </a:p>
        </p:txBody>
      </p:sp>
      <p:sp>
        <p:nvSpPr>
          <p:cNvPr id="13" name="Left Brace 12"/>
          <p:cNvSpPr/>
          <p:nvPr/>
        </p:nvSpPr>
        <p:spPr>
          <a:xfrm rot="16200000">
            <a:off x="5403142" y="3423829"/>
            <a:ext cx="372534" cy="110347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48091" y="4161835"/>
            <a:ext cx="874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unused</a:t>
            </a:r>
            <a:endParaRPr lang="en-US" dirty="0"/>
          </a:p>
        </p:txBody>
      </p:sp>
      <p:sp>
        <p:nvSpPr>
          <p:cNvPr id="15" name="Left Brace 14"/>
          <p:cNvSpPr/>
          <p:nvPr/>
        </p:nvSpPr>
        <p:spPr>
          <a:xfrm rot="16200000">
            <a:off x="3646306" y="2821273"/>
            <a:ext cx="372534" cy="230858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701833" y="4185635"/>
            <a:ext cx="737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 use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99062" y="2455803"/>
            <a:ext cx="1473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currentSize</a:t>
            </a:r>
            <a:r>
              <a:rPr lang="en-US" dirty="0" smtClean="0"/>
              <a:t>: 4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573879" y="3216202"/>
            <a:ext cx="567266" cy="4233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89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mapping queue to array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23534" y="1454431"/>
            <a:ext cx="3657599" cy="419189"/>
            <a:chOff x="4131735" y="5374498"/>
            <a:chExt cx="3657599" cy="419189"/>
          </a:xfrm>
        </p:grpSpPr>
        <p:sp>
          <p:nvSpPr>
            <p:cNvPr id="8" name="Rectangle 7"/>
            <p:cNvSpPr/>
            <p:nvPr/>
          </p:nvSpPr>
          <p:spPr>
            <a:xfrm>
              <a:off x="4131735" y="5376334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Apu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046135" y="5376057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Ned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60534" y="5374498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74935" y="5377155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88533" y="1422402"/>
            <a:ext cx="605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Q=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006599" y="2489200"/>
            <a:ext cx="14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queue 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421466" y="1906666"/>
            <a:ext cx="16936" cy="5571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257802" y="1983687"/>
            <a:ext cx="16931" cy="58171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67199" y="2472266"/>
            <a:ext cx="158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of queue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373481" y="4350736"/>
            <a:ext cx="567266" cy="4233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Ron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940747" y="4350736"/>
            <a:ext cx="567266" cy="4233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Ron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503781" y="4350736"/>
            <a:ext cx="630766" cy="4233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Ned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134547" y="4350736"/>
            <a:ext cx="567266" cy="4233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Apu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701813" y="4350736"/>
            <a:ext cx="567266" cy="4233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526255" y="3912070"/>
            <a:ext cx="3182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0          1           2       3         4       5 </a:t>
            </a:r>
            <a:endParaRPr lang="en-US" dirty="0"/>
          </a:p>
        </p:txBody>
      </p:sp>
      <p:sp>
        <p:nvSpPr>
          <p:cNvPr id="23" name="Left Brace 22"/>
          <p:cNvSpPr/>
          <p:nvPr/>
        </p:nvSpPr>
        <p:spPr>
          <a:xfrm rot="16200000">
            <a:off x="5098342" y="4558363"/>
            <a:ext cx="372534" cy="110347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43291" y="5296369"/>
            <a:ext cx="874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unused</a:t>
            </a:r>
            <a:endParaRPr lang="en-US" dirty="0"/>
          </a:p>
        </p:txBody>
      </p:sp>
      <p:sp>
        <p:nvSpPr>
          <p:cNvPr id="25" name="Left Brace 24"/>
          <p:cNvSpPr/>
          <p:nvPr/>
        </p:nvSpPr>
        <p:spPr>
          <a:xfrm rot="16200000">
            <a:off x="3341506" y="3955807"/>
            <a:ext cx="372534" cy="230858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397033" y="5320169"/>
            <a:ext cx="737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 use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269079" y="4350736"/>
            <a:ext cx="567266" cy="4233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725332" y="3251200"/>
            <a:ext cx="14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queue 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4326468" y="3623733"/>
            <a:ext cx="16932" cy="4233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930399" y="3276599"/>
            <a:ext cx="158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of queue 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2455335" y="3623733"/>
            <a:ext cx="16932" cy="4233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290733" y="3683000"/>
            <a:ext cx="20471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This scheme </a:t>
            </a:r>
          </a:p>
          <a:p>
            <a:r>
              <a:rPr lang="en-US" sz="2000" b="1" dirty="0" smtClean="0"/>
              <a:t>appears to work </a:t>
            </a:r>
          </a:p>
          <a:p>
            <a:r>
              <a:rPr lang="en-US" sz="2000" b="1" dirty="0"/>
              <a:t>u</a:t>
            </a:r>
            <a:r>
              <a:rPr lang="en-US" sz="2000" b="1" dirty="0" smtClean="0"/>
              <a:t>ntil we </a:t>
            </a:r>
            <a:r>
              <a:rPr lang="en-US" sz="2000" b="1" dirty="0" err="1" smtClean="0"/>
              <a:t>dequeue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58640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Introduce the concept of a Queue</a:t>
            </a:r>
          </a:p>
          <a:p>
            <a:pPr lvl="1"/>
            <a:r>
              <a:rPr lang="en-US" dirty="0" smtClean="0"/>
              <a:t>First-In First-Out (FIFO) list</a:t>
            </a:r>
          </a:p>
          <a:p>
            <a:endParaRPr lang="en-US" dirty="0" smtClean="0"/>
          </a:p>
          <a:p>
            <a:r>
              <a:rPr lang="en-US" dirty="0" smtClean="0"/>
              <a:t>Discuss the application of queues</a:t>
            </a:r>
          </a:p>
          <a:p>
            <a:endParaRPr lang="en-US" dirty="0" smtClean="0"/>
          </a:p>
          <a:p>
            <a:r>
              <a:rPr lang="en-US" dirty="0" smtClean="0"/>
              <a:t>Understand the design and implementation of a queues using arrays and linked lists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Provide motivating examples</a:t>
            </a:r>
          </a:p>
          <a:p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</a:t>
            </a:r>
            <a:r>
              <a:rPr lang="en-US" dirty="0" err="1" smtClean="0"/>
              <a:t>dequeue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23534" y="1454431"/>
            <a:ext cx="2743198" cy="418368"/>
            <a:chOff x="4131735" y="5374498"/>
            <a:chExt cx="2743198" cy="418368"/>
          </a:xfrm>
        </p:grpSpPr>
        <p:sp>
          <p:nvSpPr>
            <p:cNvPr id="8" name="Rectangle 7"/>
            <p:cNvSpPr/>
            <p:nvPr/>
          </p:nvSpPr>
          <p:spPr>
            <a:xfrm>
              <a:off x="4131735" y="5376334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Apu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046135" y="5376057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Ned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60534" y="5374498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88533" y="1422402"/>
            <a:ext cx="605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Q=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006599" y="2489200"/>
            <a:ext cx="14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queue 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421466" y="1906666"/>
            <a:ext cx="16936" cy="5571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402669" y="1966754"/>
            <a:ext cx="16931" cy="58171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12066" y="2455333"/>
            <a:ext cx="158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of queue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373481" y="4350736"/>
            <a:ext cx="567266" cy="4233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940747" y="4350736"/>
            <a:ext cx="567266" cy="4233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Ron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503781" y="4350736"/>
            <a:ext cx="630766" cy="4233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Ned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134547" y="4350736"/>
            <a:ext cx="567266" cy="4233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Apu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701813" y="4350736"/>
            <a:ext cx="567266" cy="4233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526255" y="3912070"/>
            <a:ext cx="3182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0          1           2       3         4       5 </a:t>
            </a:r>
            <a:endParaRPr lang="en-US" dirty="0"/>
          </a:p>
        </p:txBody>
      </p:sp>
      <p:sp>
        <p:nvSpPr>
          <p:cNvPr id="23" name="Left Brace 22"/>
          <p:cNvSpPr/>
          <p:nvPr/>
        </p:nvSpPr>
        <p:spPr>
          <a:xfrm rot="16200000">
            <a:off x="5098342" y="4558363"/>
            <a:ext cx="372534" cy="110347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43291" y="5296369"/>
            <a:ext cx="874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unused</a:t>
            </a:r>
            <a:endParaRPr lang="en-US" dirty="0"/>
          </a:p>
        </p:txBody>
      </p:sp>
      <p:sp>
        <p:nvSpPr>
          <p:cNvPr id="25" name="Left Brace 24"/>
          <p:cNvSpPr/>
          <p:nvPr/>
        </p:nvSpPr>
        <p:spPr>
          <a:xfrm rot="16200000">
            <a:off x="3623733" y="4238034"/>
            <a:ext cx="372534" cy="174413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397033" y="5320169"/>
            <a:ext cx="737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 use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269079" y="4350736"/>
            <a:ext cx="567266" cy="4233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725332" y="3251200"/>
            <a:ext cx="14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queue 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4326468" y="3623733"/>
            <a:ext cx="16932" cy="4233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930399" y="3276599"/>
            <a:ext cx="158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of queue 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3073402" y="3623733"/>
            <a:ext cx="16932" cy="4233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265333" y="4859866"/>
            <a:ext cx="1895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No we get holes</a:t>
            </a:r>
          </a:p>
          <a:p>
            <a:r>
              <a:rPr lang="en-US" sz="2000" b="1" dirty="0"/>
              <a:t>i</a:t>
            </a:r>
            <a:r>
              <a:rPr lang="en-US" sz="2000" b="1" dirty="0" smtClean="0"/>
              <a:t>n the array</a:t>
            </a:r>
            <a:endParaRPr lang="en-US" sz="2000" b="1" dirty="0"/>
          </a:p>
        </p:txBody>
      </p:sp>
      <p:sp>
        <p:nvSpPr>
          <p:cNvPr id="35" name="Left Brace 34"/>
          <p:cNvSpPr/>
          <p:nvPr/>
        </p:nvSpPr>
        <p:spPr>
          <a:xfrm rot="16200000">
            <a:off x="2431343" y="4871628"/>
            <a:ext cx="372534" cy="52774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088426" y="5321769"/>
            <a:ext cx="874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208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</a:t>
            </a:r>
            <a:r>
              <a:rPr lang="en-US" dirty="0" err="1" smtClean="0"/>
              <a:t>dequeue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23534" y="1454431"/>
            <a:ext cx="2743198" cy="418368"/>
            <a:chOff x="4131735" y="5374498"/>
            <a:chExt cx="2743198" cy="418368"/>
          </a:xfrm>
        </p:grpSpPr>
        <p:sp>
          <p:nvSpPr>
            <p:cNvPr id="8" name="Rectangle 7"/>
            <p:cNvSpPr/>
            <p:nvPr/>
          </p:nvSpPr>
          <p:spPr>
            <a:xfrm>
              <a:off x="4131735" y="5376334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Apu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046135" y="5376057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Ned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60534" y="5374498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88533" y="1422402"/>
            <a:ext cx="605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Q=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006599" y="2489200"/>
            <a:ext cx="14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queue 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421466" y="1906666"/>
            <a:ext cx="16936" cy="5571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402669" y="1966754"/>
            <a:ext cx="16931" cy="58171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12066" y="2455333"/>
            <a:ext cx="158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of queue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373481" y="4350736"/>
            <a:ext cx="567266" cy="4233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Ron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940747" y="4350736"/>
            <a:ext cx="567266" cy="4233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Ned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503781" y="4350736"/>
            <a:ext cx="630766" cy="4233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Apu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134547" y="4350736"/>
            <a:ext cx="567266" cy="4233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701813" y="4350736"/>
            <a:ext cx="567266" cy="4233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526255" y="3912070"/>
            <a:ext cx="3182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0          1           2       3         4       5 </a:t>
            </a:r>
            <a:endParaRPr lang="en-US" dirty="0"/>
          </a:p>
        </p:txBody>
      </p:sp>
      <p:sp>
        <p:nvSpPr>
          <p:cNvPr id="23" name="Left Brace 22"/>
          <p:cNvSpPr/>
          <p:nvPr/>
        </p:nvSpPr>
        <p:spPr>
          <a:xfrm rot="16200000">
            <a:off x="4838704" y="4318470"/>
            <a:ext cx="372534" cy="1617131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43291" y="5296369"/>
            <a:ext cx="874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unused</a:t>
            </a:r>
            <a:endParaRPr lang="en-US" dirty="0"/>
          </a:p>
        </p:txBody>
      </p:sp>
      <p:sp>
        <p:nvSpPr>
          <p:cNvPr id="25" name="Left Brace 24"/>
          <p:cNvSpPr/>
          <p:nvPr/>
        </p:nvSpPr>
        <p:spPr>
          <a:xfrm rot="16200000">
            <a:off x="3073400" y="4221101"/>
            <a:ext cx="372534" cy="1778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397033" y="5320169"/>
            <a:ext cx="737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 use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269079" y="4350736"/>
            <a:ext cx="567266" cy="4233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725332" y="3251200"/>
            <a:ext cx="14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queue 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3860802" y="3657600"/>
            <a:ext cx="16932" cy="4233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930399" y="3276599"/>
            <a:ext cx="158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of queue 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3073402" y="3623733"/>
            <a:ext cx="16932" cy="4233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41549" y="2506133"/>
            <a:ext cx="33181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One option is to move all </a:t>
            </a:r>
          </a:p>
          <a:p>
            <a:r>
              <a:rPr lang="en-US" sz="2000" b="1" dirty="0" smtClean="0"/>
              <a:t>elements to the left, but it </a:t>
            </a:r>
          </a:p>
          <a:p>
            <a:r>
              <a:rPr lang="en-US" sz="2000" b="1" dirty="0"/>
              <a:t>m</a:t>
            </a:r>
            <a:r>
              <a:rPr lang="en-US" sz="2000" b="1" dirty="0" smtClean="0"/>
              <a:t>akes queue very inefficient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97782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Notion of circular array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2751668" y="1335897"/>
            <a:ext cx="3657599" cy="419189"/>
            <a:chOff x="4131735" y="5374498"/>
            <a:chExt cx="3657599" cy="419189"/>
          </a:xfrm>
        </p:grpSpPr>
        <p:sp>
          <p:nvSpPr>
            <p:cNvPr id="27" name="Rectangle 26"/>
            <p:cNvSpPr/>
            <p:nvPr/>
          </p:nvSpPr>
          <p:spPr>
            <a:xfrm>
              <a:off x="4131735" y="5376334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Apu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046135" y="5376057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Ned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960534" y="5374498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874935" y="5377155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167467" y="1320801"/>
            <a:ext cx="605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Q=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2726267" y="2167467"/>
            <a:ext cx="14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queue 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3217336" y="1855866"/>
            <a:ext cx="8464" cy="3285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190067" y="2116666"/>
            <a:ext cx="158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of queue 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5952070" y="1779666"/>
            <a:ext cx="8464" cy="3285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773282" y="3935870"/>
            <a:ext cx="567266" cy="4233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Ron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1340548" y="3935870"/>
            <a:ext cx="567266" cy="4233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Ron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1903582" y="3935870"/>
            <a:ext cx="630766" cy="4233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Ned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2534348" y="3935870"/>
            <a:ext cx="567266" cy="4233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Apu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3101614" y="3935870"/>
            <a:ext cx="567266" cy="4233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26056" y="3497204"/>
            <a:ext cx="3182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0          1           2       3         4       5 </a:t>
            </a:r>
            <a:endParaRPr lang="en-US" dirty="0"/>
          </a:p>
        </p:txBody>
      </p:sp>
      <p:sp>
        <p:nvSpPr>
          <p:cNvPr id="61" name="Left Brace 60"/>
          <p:cNvSpPr/>
          <p:nvPr/>
        </p:nvSpPr>
        <p:spPr>
          <a:xfrm rot="16200000">
            <a:off x="3498143" y="4143497"/>
            <a:ext cx="372534" cy="110347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3443092" y="4881503"/>
            <a:ext cx="874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unused</a:t>
            </a:r>
            <a:endParaRPr lang="en-US" dirty="0"/>
          </a:p>
        </p:txBody>
      </p:sp>
      <p:sp>
        <p:nvSpPr>
          <p:cNvPr id="65" name="Left Brace 64"/>
          <p:cNvSpPr/>
          <p:nvPr/>
        </p:nvSpPr>
        <p:spPr>
          <a:xfrm rot="16200000">
            <a:off x="1741307" y="3540941"/>
            <a:ext cx="372534" cy="230858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796834" y="4905303"/>
            <a:ext cx="737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 use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3668880" y="3935870"/>
            <a:ext cx="567266" cy="4233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125133" y="2836334"/>
            <a:ext cx="14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queue </a:t>
            </a:r>
            <a:endParaRPr lang="en-US" dirty="0"/>
          </a:p>
        </p:txBody>
      </p:sp>
      <p:cxnSp>
        <p:nvCxnSpPr>
          <p:cNvPr id="69" name="Straight Arrow Connector 68"/>
          <p:cNvCxnSpPr/>
          <p:nvPr/>
        </p:nvCxnSpPr>
        <p:spPr>
          <a:xfrm flipH="1">
            <a:off x="2726269" y="3208867"/>
            <a:ext cx="16932" cy="4233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30200" y="2861733"/>
            <a:ext cx="158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of queue </a:t>
            </a:r>
            <a:endParaRPr lang="en-US" dirty="0"/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855136" y="3208867"/>
            <a:ext cx="16932" cy="4233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4521200" y="2006600"/>
            <a:ext cx="4003489" cy="4250267"/>
            <a:chOff x="4521200" y="2006600"/>
            <a:chExt cx="4003489" cy="4250267"/>
          </a:xfrm>
        </p:grpSpPr>
        <p:sp>
          <p:nvSpPr>
            <p:cNvPr id="84" name="TextBox 83"/>
            <p:cNvSpPr txBox="1"/>
            <p:nvPr/>
          </p:nvSpPr>
          <p:spPr>
            <a:xfrm>
              <a:off x="4563534" y="5325533"/>
              <a:ext cx="542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end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5139267" y="3005667"/>
              <a:ext cx="2726267" cy="253153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002865" y="3767668"/>
              <a:ext cx="1041401" cy="104986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>
              <a:stCxn id="42" idx="0"/>
              <a:endCxn id="41" idx="0"/>
            </p:cNvCxnSpPr>
            <p:nvPr/>
          </p:nvCxnSpPr>
          <p:spPr>
            <a:xfrm flipH="1" flipV="1">
              <a:off x="6502401" y="3005667"/>
              <a:ext cx="21165" cy="762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7027333" y="3810001"/>
              <a:ext cx="762000" cy="2878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291667" y="3708401"/>
              <a:ext cx="719667" cy="3725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7526867" y="304800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924799" y="4157133"/>
              <a:ext cx="313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128933" y="535939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765800" y="5427133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747934" y="3327400"/>
              <a:ext cx="5530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Ron</a:t>
              </a:r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128933" y="4351865"/>
              <a:ext cx="5530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Ron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629401" y="4919133"/>
              <a:ext cx="5698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Ned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757335" y="4910666"/>
              <a:ext cx="5607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Apu</a:t>
              </a:r>
              <a:endParaRPr lang="en-US" dirty="0" smtClean="0"/>
            </a:p>
          </p:txBody>
        </p:sp>
        <p:cxnSp>
          <p:nvCxnSpPr>
            <p:cNvPr id="78" name="Straight Connector 77"/>
            <p:cNvCxnSpPr>
              <a:endCxn id="41" idx="4"/>
            </p:cNvCxnSpPr>
            <p:nvPr/>
          </p:nvCxnSpPr>
          <p:spPr>
            <a:xfrm flipH="1">
              <a:off x="6502401" y="4826000"/>
              <a:ext cx="25399" cy="711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4893734" y="4385733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865534" y="2794000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front</a:t>
              </a:r>
              <a:endParaRPr lang="en-US" dirty="0"/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 flipH="1">
              <a:off x="7332135" y="2954867"/>
              <a:ext cx="474132" cy="23026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4919134" y="4885268"/>
              <a:ext cx="372534" cy="440266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5554135" y="4555067"/>
              <a:ext cx="533398" cy="5418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42" idx="5"/>
            </p:cNvCxnSpPr>
            <p:nvPr/>
          </p:nvCxnSpPr>
          <p:spPr>
            <a:xfrm>
              <a:off x="6891756" y="4663784"/>
              <a:ext cx="685911" cy="3908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5511801" y="2912533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4521200" y="2006600"/>
              <a:ext cx="50800" cy="4250267"/>
            </a:xfrm>
            <a:prstGeom prst="line">
              <a:avLst/>
            </a:prstGeom>
            <a:ln w="57150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397935" y="5477934"/>
            <a:ext cx="3736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Suppose we could bend the array</a:t>
            </a:r>
          </a:p>
          <a:p>
            <a:r>
              <a:rPr lang="en-US" sz="2000" b="1" dirty="0"/>
              <a:t>t</a:t>
            </a:r>
            <a:r>
              <a:rPr lang="en-US" sz="2000" b="1" dirty="0" smtClean="0"/>
              <a:t>o connect the end with the start</a:t>
            </a:r>
            <a:endParaRPr lang="en-US" sz="2000" b="1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6536267" y="1532468"/>
            <a:ext cx="2260600" cy="1159932"/>
          </a:xfrm>
          <a:prstGeom prst="wedgeRoundRectCallout">
            <a:avLst>
              <a:gd name="adj1" fmla="val -50931"/>
              <a:gd name="adj2" fmla="val 9824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can now wrap around numbers! Go from 5 to 0 again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278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Notion of circular array (2)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2523067"/>
            <a:ext cx="4038600" cy="3603096"/>
          </a:xfrm>
        </p:spPr>
        <p:txBody>
          <a:bodyPr/>
          <a:lstStyle/>
          <a:p>
            <a:pPr marL="285750" indent="-285750"/>
            <a:r>
              <a:rPr lang="en-US" dirty="0" smtClean="0"/>
              <a:t>Front </a:t>
            </a:r>
            <a:endParaRPr lang="en-US" sz="2400" dirty="0" smtClean="0"/>
          </a:p>
          <a:p>
            <a:pPr marL="685800" lvl="1"/>
            <a:r>
              <a:rPr lang="en-US" dirty="0" smtClean="0"/>
              <a:t>Keep track of current element at front</a:t>
            </a:r>
          </a:p>
          <a:p>
            <a:pPr marL="285750"/>
            <a:r>
              <a:rPr lang="en-US" dirty="0" smtClean="0"/>
              <a:t>End </a:t>
            </a:r>
          </a:p>
          <a:p>
            <a:pPr marL="685800" lvl="1"/>
            <a:r>
              <a:rPr lang="en-US" dirty="0" smtClean="0"/>
              <a:t>Keeps track of next available position for end</a:t>
            </a:r>
          </a:p>
          <a:p>
            <a:pPr marL="285750"/>
            <a:r>
              <a:rPr lang="en-US" dirty="0" err="1"/>
              <a:t>c</a:t>
            </a:r>
            <a:r>
              <a:rPr lang="en-US" dirty="0" err="1" smtClean="0"/>
              <a:t>urrentSize</a:t>
            </a:r>
            <a:endParaRPr lang="en-US" dirty="0" smtClean="0"/>
          </a:p>
          <a:p>
            <a:pPr marL="685800" lvl="1"/>
            <a:r>
              <a:rPr lang="en-US" dirty="0" smtClean="0"/>
              <a:t>Current size of queue</a:t>
            </a:r>
          </a:p>
          <a:p>
            <a:pPr marL="85725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2751668" y="1335897"/>
            <a:ext cx="3657599" cy="419189"/>
            <a:chOff x="4131735" y="5374498"/>
            <a:chExt cx="3657599" cy="419189"/>
          </a:xfrm>
        </p:grpSpPr>
        <p:sp>
          <p:nvSpPr>
            <p:cNvPr id="27" name="Rectangle 26"/>
            <p:cNvSpPr/>
            <p:nvPr/>
          </p:nvSpPr>
          <p:spPr>
            <a:xfrm>
              <a:off x="4131735" y="5376334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Apu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046135" y="5376057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Ned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960534" y="5374498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874935" y="5377155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167467" y="1320801"/>
            <a:ext cx="605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Q=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2726267" y="2167467"/>
            <a:ext cx="14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queue 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3217336" y="1855866"/>
            <a:ext cx="8464" cy="3285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190067" y="2116666"/>
            <a:ext cx="158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of queue 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5952070" y="1779666"/>
            <a:ext cx="8464" cy="3285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563534" y="5325533"/>
            <a:ext cx="542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</a:t>
            </a:r>
          </a:p>
        </p:txBody>
      </p:sp>
      <p:sp>
        <p:nvSpPr>
          <p:cNvPr id="41" name="Oval 40"/>
          <p:cNvSpPr/>
          <p:nvPr/>
        </p:nvSpPr>
        <p:spPr>
          <a:xfrm>
            <a:off x="5139267" y="3005667"/>
            <a:ext cx="2726267" cy="25315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002865" y="3767668"/>
            <a:ext cx="1041401" cy="10498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>
            <a:stCxn id="42" idx="0"/>
            <a:endCxn id="41" idx="0"/>
          </p:cNvCxnSpPr>
          <p:nvPr/>
        </p:nvCxnSpPr>
        <p:spPr>
          <a:xfrm flipH="1" flipV="1">
            <a:off x="6502401" y="3005667"/>
            <a:ext cx="21165" cy="762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7027333" y="3810001"/>
            <a:ext cx="762000" cy="2878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291667" y="3708401"/>
            <a:ext cx="719667" cy="3725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526867" y="30480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924799" y="4157133"/>
            <a:ext cx="313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28933" y="535939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765800" y="542713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747934" y="3327400"/>
            <a:ext cx="553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Ron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7128933" y="4351865"/>
            <a:ext cx="553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Ron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629401" y="4919133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Ned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757335" y="4910666"/>
            <a:ext cx="56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Apu</a:t>
            </a:r>
            <a:endParaRPr lang="en-US" dirty="0" smtClean="0"/>
          </a:p>
        </p:txBody>
      </p:sp>
      <p:cxnSp>
        <p:nvCxnSpPr>
          <p:cNvPr id="78" name="Straight Connector 77"/>
          <p:cNvCxnSpPr>
            <a:endCxn id="41" idx="4"/>
          </p:cNvCxnSpPr>
          <p:nvPr/>
        </p:nvCxnSpPr>
        <p:spPr>
          <a:xfrm flipH="1">
            <a:off x="6502401" y="4826000"/>
            <a:ext cx="25399" cy="711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893734" y="438573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865534" y="27940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</a:t>
            </a:r>
            <a:endParaRPr lang="en-US" dirty="0"/>
          </a:p>
        </p:txBody>
      </p:sp>
      <p:cxnSp>
        <p:nvCxnSpPr>
          <p:cNvPr id="82" name="Straight Arrow Connector 81"/>
          <p:cNvCxnSpPr/>
          <p:nvPr/>
        </p:nvCxnSpPr>
        <p:spPr>
          <a:xfrm flipH="1">
            <a:off x="7332135" y="2954867"/>
            <a:ext cx="474132" cy="23026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4919134" y="4885268"/>
            <a:ext cx="372534" cy="44026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5554135" y="4555067"/>
            <a:ext cx="533398" cy="5418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2" idx="5"/>
          </p:cNvCxnSpPr>
          <p:nvPr/>
        </p:nvCxnSpPr>
        <p:spPr>
          <a:xfrm>
            <a:off x="6891756" y="4663784"/>
            <a:ext cx="685911" cy="3908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511801" y="291253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75866" y="5808133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currentSize</a:t>
            </a:r>
            <a:r>
              <a:rPr lang="en-US" dirty="0" smtClean="0"/>
              <a:t> =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907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Notion of circular array (3)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2523067"/>
            <a:ext cx="4038600" cy="3603096"/>
          </a:xfrm>
        </p:spPr>
        <p:txBody>
          <a:bodyPr>
            <a:normAutofit/>
          </a:bodyPr>
          <a:lstStyle/>
          <a:p>
            <a:pPr marL="285750" indent="-285750"/>
            <a:r>
              <a:rPr lang="en-US" dirty="0"/>
              <a:t>As element are added or removed simply move the </a:t>
            </a:r>
            <a:r>
              <a:rPr lang="en-US" dirty="0" smtClean="0"/>
              <a:t>variables </a:t>
            </a:r>
            <a:r>
              <a:rPr lang="en-US" dirty="0"/>
              <a:t>ahead (increment by one)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/>
              <a:t>Use modulo math for </a:t>
            </a:r>
            <a:r>
              <a:rPr lang="en-US" sz="2800" dirty="0" smtClean="0"/>
              <a:t>this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Enables wrap around</a:t>
            </a:r>
            <a:endParaRPr lang="en-US" sz="2800" dirty="0"/>
          </a:p>
          <a:p>
            <a:pPr marL="857250" lvl="2" indent="0">
              <a:buNone/>
            </a:pPr>
            <a:endParaRPr lang="en-US" sz="2400" dirty="0"/>
          </a:p>
          <a:p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ICOM 4035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2751668" y="1335897"/>
            <a:ext cx="2743198" cy="418368"/>
            <a:chOff x="4131735" y="5374498"/>
            <a:chExt cx="2743198" cy="418368"/>
          </a:xfrm>
        </p:grpSpPr>
        <p:sp>
          <p:nvSpPr>
            <p:cNvPr id="27" name="Rectangle 26"/>
            <p:cNvSpPr/>
            <p:nvPr/>
          </p:nvSpPr>
          <p:spPr>
            <a:xfrm>
              <a:off x="4131735" y="5376334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Apu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046135" y="5376057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Ned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960534" y="5374498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167467" y="1320801"/>
            <a:ext cx="605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Q=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2726267" y="2167467"/>
            <a:ext cx="14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queue 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3217336" y="1855866"/>
            <a:ext cx="8464" cy="3285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521200" y="2159000"/>
            <a:ext cx="158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of queue 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5113870" y="1796599"/>
            <a:ext cx="8464" cy="3285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563534" y="5325533"/>
            <a:ext cx="542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</a:t>
            </a:r>
          </a:p>
        </p:txBody>
      </p:sp>
      <p:sp>
        <p:nvSpPr>
          <p:cNvPr id="41" name="Oval 40"/>
          <p:cNvSpPr/>
          <p:nvPr/>
        </p:nvSpPr>
        <p:spPr>
          <a:xfrm>
            <a:off x="5139267" y="3005667"/>
            <a:ext cx="2726267" cy="25315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002865" y="3767668"/>
            <a:ext cx="1041401" cy="10498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>
            <a:stCxn id="42" idx="0"/>
            <a:endCxn id="41" idx="0"/>
          </p:cNvCxnSpPr>
          <p:nvPr/>
        </p:nvCxnSpPr>
        <p:spPr>
          <a:xfrm flipH="1" flipV="1">
            <a:off x="6502401" y="3005667"/>
            <a:ext cx="21165" cy="762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7027333" y="3810001"/>
            <a:ext cx="762000" cy="2878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291667" y="3708401"/>
            <a:ext cx="719667" cy="3725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442201" y="297180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924799" y="4157133"/>
            <a:ext cx="313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28933" y="535939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765800" y="542713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28933" y="4351865"/>
            <a:ext cx="553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Ron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629401" y="4919133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Ned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757335" y="4910666"/>
            <a:ext cx="56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Apu</a:t>
            </a:r>
            <a:endParaRPr lang="en-US" dirty="0" smtClean="0"/>
          </a:p>
        </p:txBody>
      </p:sp>
      <p:cxnSp>
        <p:nvCxnSpPr>
          <p:cNvPr id="78" name="Straight Connector 77"/>
          <p:cNvCxnSpPr>
            <a:endCxn id="41" idx="4"/>
          </p:cNvCxnSpPr>
          <p:nvPr/>
        </p:nvCxnSpPr>
        <p:spPr>
          <a:xfrm flipH="1">
            <a:off x="6502401" y="4826000"/>
            <a:ext cx="25399" cy="711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893734" y="438573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992534" y="353906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</a:t>
            </a:r>
            <a:endParaRPr lang="en-US" dirty="0"/>
          </a:p>
        </p:txBody>
      </p:sp>
      <p:cxnSp>
        <p:nvCxnSpPr>
          <p:cNvPr id="82" name="Straight Arrow Connector 81"/>
          <p:cNvCxnSpPr/>
          <p:nvPr/>
        </p:nvCxnSpPr>
        <p:spPr>
          <a:xfrm flipH="1">
            <a:off x="7941735" y="3894667"/>
            <a:ext cx="474132" cy="23026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4919134" y="4885268"/>
            <a:ext cx="372534" cy="44026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5554135" y="4555067"/>
            <a:ext cx="533398" cy="5418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2" idx="5"/>
          </p:cNvCxnSpPr>
          <p:nvPr/>
        </p:nvCxnSpPr>
        <p:spPr>
          <a:xfrm>
            <a:off x="6891756" y="4663784"/>
            <a:ext cx="685911" cy="3908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511801" y="291253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75866" y="5808133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currentSize</a:t>
            </a:r>
            <a:r>
              <a:rPr lang="en-US" dirty="0" smtClean="0"/>
              <a:t> =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862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Notion of circular array (4)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2523067"/>
            <a:ext cx="4038600" cy="3603096"/>
          </a:xfrm>
        </p:spPr>
        <p:txBody>
          <a:bodyPr>
            <a:normAutofit/>
          </a:bodyPr>
          <a:lstStyle/>
          <a:p>
            <a:pPr marL="285750" indent="-285750"/>
            <a:r>
              <a:rPr lang="en-US" dirty="0"/>
              <a:t>As element are </a:t>
            </a:r>
            <a:r>
              <a:rPr lang="en-US" dirty="0" smtClean="0"/>
              <a:t>added or removed </a:t>
            </a:r>
            <a:r>
              <a:rPr lang="en-US" dirty="0"/>
              <a:t>simply move the </a:t>
            </a:r>
            <a:r>
              <a:rPr lang="en-US" dirty="0" smtClean="0"/>
              <a:t>variables </a:t>
            </a:r>
            <a:r>
              <a:rPr lang="en-US" dirty="0"/>
              <a:t>ahead (increment by one)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/>
              <a:t>Use modulo math for </a:t>
            </a:r>
            <a:r>
              <a:rPr lang="en-US" sz="2800" dirty="0" smtClean="0"/>
              <a:t>this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Enables wrap around</a:t>
            </a:r>
            <a:endParaRPr lang="en-US" sz="2800" dirty="0"/>
          </a:p>
          <a:p>
            <a:pPr marL="857250" lvl="2" indent="0">
              <a:buNone/>
            </a:pPr>
            <a:endParaRPr lang="en-US" sz="2400" dirty="0"/>
          </a:p>
          <a:p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ICOM 4035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2751668" y="1335897"/>
            <a:ext cx="2743198" cy="418368"/>
            <a:chOff x="4131735" y="5374498"/>
            <a:chExt cx="2743198" cy="418368"/>
          </a:xfrm>
        </p:grpSpPr>
        <p:sp>
          <p:nvSpPr>
            <p:cNvPr id="27" name="Rectangle 26"/>
            <p:cNvSpPr/>
            <p:nvPr/>
          </p:nvSpPr>
          <p:spPr>
            <a:xfrm>
              <a:off x="4131735" y="5376334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046135" y="5376057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Mel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960534" y="5374498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Jil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167467" y="1320801"/>
            <a:ext cx="605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Q=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2726267" y="2167467"/>
            <a:ext cx="14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queue 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3217336" y="1855866"/>
            <a:ext cx="8464" cy="3285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521200" y="2159000"/>
            <a:ext cx="158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of queue 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5113870" y="1796599"/>
            <a:ext cx="8464" cy="3285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8263467" y="3513665"/>
            <a:ext cx="542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</a:t>
            </a:r>
          </a:p>
        </p:txBody>
      </p:sp>
      <p:sp>
        <p:nvSpPr>
          <p:cNvPr id="41" name="Oval 40"/>
          <p:cNvSpPr/>
          <p:nvPr/>
        </p:nvSpPr>
        <p:spPr>
          <a:xfrm>
            <a:off x="5139267" y="3005667"/>
            <a:ext cx="2726267" cy="25315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002865" y="3767668"/>
            <a:ext cx="1041401" cy="10498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>
            <a:stCxn id="42" idx="0"/>
            <a:endCxn id="41" idx="0"/>
          </p:cNvCxnSpPr>
          <p:nvPr/>
        </p:nvCxnSpPr>
        <p:spPr>
          <a:xfrm flipH="1" flipV="1">
            <a:off x="6502401" y="3005667"/>
            <a:ext cx="21165" cy="762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7027333" y="3810001"/>
            <a:ext cx="762000" cy="2878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291667" y="3708401"/>
            <a:ext cx="719667" cy="3725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442201" y="297180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924799" y="4157133"/>
            <a:ext cx="313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28933" y="535939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765800" y="542713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748866" y="3412065"/>
            <a:ext cx="54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Mel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257801" y="4157133"/>
            <a:ext cx="364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Jil</a:t>
            </a:r>
            <a:endParaRPr lang="en-US" dirty="0" smtClean="0"/>
          </a:p>
        </p:txBody>
      </p:sp>
      <p:cxnSp>
        <p:nvCxnSpPr>
          <p:cNvPr id="78" name="Straight Connector 77"/>
          <p:cNvCxnSpPr>
            <a:endCxn id="41" idx="4"/>
          </p:cNvCxnSpPr>
          <p:nvPr/>
        </p:nvCxnSpPr>
        <p:spPr>
          <a:xfrm flipH="1">
            <a:off x="6502401" y="4826000"/>
            <a:ext cx="25399" cy="711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893734" y="438573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639734" y="531706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</a:t>
            </a:r>
            <a:endParaRPr lang="en-US" dirty="0"/>
          </a:p>
        </p:txBody>
      </p:sp>
      <p:cxnSp>
        <p:nvCxnSpPr>
          <p:cNvPr id="82" name="Straight Arrow Connector 81"/>
          <p:cNvCxnSpPr/>
          <p:nvPr/>
        </p:nvCxnSpPr>
        <p:spPr>
          <a:xfrm flipH="1">
            <a:off x="7967135" y="3894668"/>
            <a:ext cx="474132" cy="23026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4919134" y="4885268"/>
            <a:ext cx="372534" cy="44026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5554135" y="4555067"/>
            <a:ext cx="533398" cy="5418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2" idx="5"/>
          </p:cNvCxnSpPr>
          <p:nvPr/>
        </p:nvCxnSpPr>
        <p:spPr>
          <a:xfrm>
            <a:off x="6891756" y="4663784"/>
            <a:ext cx="685911" cy="3908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511801" y="291253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75866" y="5808133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currentSize</a:t>
            </a:r>
            <a:r>
              <a:rPr lang="en-US" dirty="0" smtClean="0"/>
              <a:t> = 3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773333" y="3301999"/>
            <a:ext cx="334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</a:t>
            </a:r>
          </a:p>
        </p:txBody>
      </p:sp>
    </p:spTree>
    <p:extLst>
      <p:ext uri="{BB962C8B-B14F-4D97-AF65-F5344CB8AC3E}">
        <p14:creationId xmlns:p14="http://schemas.microsoft.com/office/powerpoint/2010/main" val="2532642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Modulo math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376544"/>
            <a:ext cx="8229600" cy="4846456"/>
          </a:xfrm>
        </p:spPr>
        <p:txBody>
          <a:bodyPr>
            <a:noAutofit/>
          </a:bodyPr>
          <a:lstStyle/>
          <a:p>
            <a:r>
              <a:rPr lang="en-US" sz="2800" dirty="0" smtClean="0"/>
              <a:t>Remember f(</a:t>
            </a:r>
            <a:r>
              <a:rPr lang="en-US" sz="2800" dirty="0" err="1" smtClean="0"/>
              <a:t>n,i</a:t>
            </a:r>
            <a:r>
              <a:rPr lang="en-US" sz="2800" dirty="0" smtClean="0"/>
              <a:t>) = n mod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/>
              <a:t>Remainder after dividing n by </a:t>
            </a:r>
            <a:r>
              <a:rPr lang="en-US" sz="2400" dirty="0" err="1" smtClean="0"/>
              <a:t>i</a:t>
            </a:r>
            <a:endParaRPr lang="en-US" sz="2400" dirty="0" smtClean="0"/>
          </a:p>
          <a:p>
            <a:pPr lvl="1"/>
            <a:r>
              <a:rPr lang="en-US" sz="2400" dirty="0" smtClean="0"/>
              <a:t>Range of function is set {0, 1, 2, …, i-1}</a:t>
            </a:r>
          </a:p>
          <a:p>
            <a:r>
              <a:rPr lang="en-US" sz="2800" dirty="0" smtClean="0"/>
              <a:t>Results are cyclic: </a:t>
            </a:r>
          </a:p>
          <a:p>
            <a:pPr lvl="1"/>
            <a:r>
              <a:rPr lang="en-US" sz="2400" dirty="0" smtClean="0"/>
              <a:t>0 mod 3 = 0</a:t>
            </a:r>
          </a:p>
          <a:p>
            <a:pPr lvl="1"/>
            <a:r>
              <a:rPr lang="en-US" sz="2400" dirty="0" smtClean="0"/>
              <a:t>1 mod 3 = 1</a:t>
            </a:r>
          </a:p>
          <a:p>
            <a:pPr lvl="1"/>
            <a:r>
              <a:rPr lang="en-US" sz="2400" dirty="0" smtClean="0"/>
              <a:t>2 mod 3 = 2</a:t>
            </a:r>
          </a:p>
          <a:p>
            <a:pPr lvl="1"/>
            <a:r>
              <a:rPr lang="en-US" sz="2400" dirty="0" smtClean="0"/>
              <a:t>3 mod 3 = 0 </a:t>
            </a:r>
          </a:p>
          <a:p>
            <a:pPr lvl="1"/>
            <a:r>
              <a:rPr lang="en-US" sz="2400" dirty="0" smtClean="0"/>
              <a:t>4 mod 3 = 1</a:t>
            </a:r>
          </a:p>
          <a:p>
            <a:pPr lvl="1"/>
            <a:r>
              <a:rPr lang="en-US" sz="2400" dirty="0" smtClean="0"/>
              <a:t>5 mod 3 = 2 </a:t>
            </a:r>
          </a:p>
          <a:p>
            <a:pPr marL="457200" lvl="1" indent="0">
              <a:buNone/>
            </a:pPr>
            <a:r>
              <a:rPr lang="en-US" sz="2400" dirty="0" smtClean="0"/>
              <a:t>	...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M. Rodriguez-Martinez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90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on circular array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029200" y="1583267"/>
            <a:ext cx="2726267" cy="25315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892798" y="2345268"/>
            <a:ext cx="1041401" cy="10498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>
            <a:stCxn id="44" idx="0"/>
            <a:endCxn id="43" idx="0"/>
          </p:cNvCxnSpPr>
          <p:nvPr/>
        </p:nvCxnSpPr>
        <p:spPr>
          <a:xfrm flipH="1" flipV="1">
            <a:off x="6392334" y="1583267"/>
            <a:ext cx="21165" cy="762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654800" y="1735666"/>
            <a:ext cx="3556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6874933" y="2192866"/>
            <a:ext cx="677334" cy="3979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4" idx="6"/>
            <a:endCxn id="43" idx="6"/>
          </p:cNvCxnSpPr>
          <p:nvPr/>
        </p:nvCxnSpPr>
        <p:spPr>
          <a:xfrm flipV="1">
            <a:off x="6934199" y="2849034"/>
            <a:ext cx="821268" cy="211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858000" y="3115733"/>
            <a:ext cx="719667" cy="3725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416800" y="16256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721600" y="225213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797800" y="310726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6671734" y="3361267"/>
            <a:ext cx="423333" cy="54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357533" y="367453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45866" y="2472266"/>
            <a:ext cx="553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027333" y="2895599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Ned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807200" y="3301999"/>
            <a:ext cx="56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Apu</a:t>
            </a:r>
            <a:endParaRPr lang="en-US" dirty="0" smtClean="0"/>
          </a:p>
        </p:txBody>
      </p:sp>
      <p:cxnSp>
        <p:nvCxnSpPr>
          <p:cNvPr id="70" name="Straight Connector 69"/>
          <p:cNvCxnSpPr>
            <a:endCxn id="43" idx="4"/>
          </p:cNvCxnSpPr>
          <p:nvPr/>
        </p:nvCxnSpPr>
        <p:spPr>
          <a:xfrm flipH="1">
            <a:off x="6392334" y="3429000"/>
            <a:ext cx="8466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697133" y="407246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136466" y="17018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7145867" y="4165600"/>
            <a:ext cx="542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</a:t>
            </a:r>
          </a:p>
        </p:txBody>
      </p:sp>
      <p:cxnSp>
        <p:nvCxnSpPr>
          <p:cNvPr id="76" name="Straight Arrow Connector 75"/>
          <p:cNvCxnSpPr/>
          <p:nvPr/>
        </p:nvCxnSpPr>
        <p:spPr>
          <a:xfrm flipH="1">
            <a:off x="7704668" y="2082800"/>
            <a:ext cx="474132" cy="23026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 flipV="1">
            <a:off x="6908801" y="4107998"/>
            <a:ext cx="423333" cy="21000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516467" y="1710267"/>
            <a:ext cx="2726267" cy="25315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380065" y="2472268"/>
            <a:ext cx="1041401" cy="10498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>
            <a:stCxn id="42" idx="0"/>
            <a:endCxn id="41" idx="0"/>
          </p:cNvCxnSpPr>
          <p:nvPr/>
        </p:nvCxnSpPr>
        <p:spPr>
          <a:xfrm flipH="1" flipV="1">
            <a:off x="1879601" y="1710267"/>
            <a:ext cx="21165" cy="762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142067" y="1862666"/>
            <a:ext cx="3556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2362200" y="2319866"/>
            <a:ext cx="677334" cy="3979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2" idx="6"/>
            <a:endCxn id="41" idx="6"/>
          </p:cNvCxnSpPr>
          <p:nvPr/>
        </p:nvCxnSpPr>
        <p:spPr>
          <a:xfrm flipV="1">
            <a:off x="2421466" y="2976034"/>
            <a:ext cx="821268" cy="211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345267" y="3242733"/>
            <a:ext cx="719667" cy="3725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904067" y="17526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251200" y="244686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259667" y="314113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2159001" y="3488267"/>
            <a:ext cx="423333" cy="54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844800" y="380153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311401" y="2142067"/>
            <a:ext cx="553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Ron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2633133" y="2599266"/>
            <a:ext cx="553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Ron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514600" y="3022599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Ned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294467" y="3428999"/>
            <a:ext cx="56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Apu</a:t>
            </a:r>
            <a:endParaRPr lang="en-US" dirty="0" smtClean="0"/>
          </a:p>
        </p:txBody>
      </p:sp>
      <p:cxnSp>
        <p:nvCxnSpPr>
          <p:cNvPr id="78" name="Straight Connector 77"/>
          <p:cNvCxnSpPr>
            <a:endCxn id="41" idx="4"/>
          </p:cNvCxnSpPr>
          <p:nvPr/>
        </p:nvCxnSpPr>
        <p:spPr>
          <a:xfrm flipH="1">
            <a:off x="1879601" y="3556000"/>
            <a:ext cx="8466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184400" y="419946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242734" y="1498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</a:t>
            </a:r>
            <a:endParaRPr lang="en-US" dirty="0"/>
          </a:p>
        </p:txBody>
      </p:sp>
      <p:cxnSp>
        <p:nvCxnSpPr>
          <p:cNvPr id="82" name="Straight Arrow Connector 81"/>
          <p:cNvCxnSpPr/>
          <p:nvPr/>
        </p:nvCxnSpPr>
        <p:spPr>
          <a:xfrm flipH="1">
            <a:off x="2709335" y="1659467"/>
            <a:ext cx="474132" cy="23026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2396068" y="4234998"/>
            <a:ext cx="423333" cy="21000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2836334" y="4301067"/>
            <a:ext cx="542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</a:t>
            </a:r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3556000" y="3022600"/>
            <a:ext cx="13208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72933" y="2506133"/>
            <a:ext cx="136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Q.dequeue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21466" y="5037667"/>
            <a:ext cx="4762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dequeue</a:t>
            </a:r>
            <a:r>
              <a:rPr lang="en-US" sz="2400" dirty="0" smtClean="0"/>
              <a:t> moves the front forward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5947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Notion of circular array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295401" y="5020734"/>
            <a:ext cx="671209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Enqueue</a:t>
            </a:r>
            <a:r>
              <a:rPr lang="en-US" sz="2400" dirty="0" smtClean="0"/>
              <a:t> moves the end forward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Re</a:t>
            </a:r>
            <a:r>
              <a:rPr lang="en-US" sz="2400" dirty="0" smtClean="0"/>
              <a:t>-allocate array when size() = </a:t>
            </a:r>
            <a:r>
              <a:rPr lang="en-US" sz="2400" dirty="0" err="1" smtClean="0"/>
              <a:t>elements.length</a:t>
            </a:r>
            <a:r>
              <a:rPr lang="en-US" sz="2400" dirty="0" smtClean="0"/>
              <a:t> -1</a:t>
            </a:r>
          </a:p>
          <a:p>
            <a:pPr marL="800100" lvl="1" indent="-342900">
              <a:buFont typeface="Arial"/>
              <a:buChar char="•"/>
            </a:pPr>
            <a:endParaRPr lang="en-US" sz="2400" dirty="0"/>
          </a:p>
        </p:txBody>
      </p:sp>
      <p:sp>
        <p:nvSpPr>
          <p:cNvPr id="43" name="Oval 42"/>
          <p:cNvSpPr/>
          <p:nvPr/>
        </p:nvSpPr>
        <p:spPr>
          <a:xfrm>
            <a:off x="5029200" y="1583267"/>
            <a:ext cx="2726267" cy="25315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892798" y="2345268"/>
            <a:ext cx="1041401" cy="10498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>
            <a:stCxn id="44" idx="0"/>
            <a:endCxn id="43" idx="0"/>
          </p:cNvCxnSpPr>
          <p:nvPr/>
        </p:nvCxnSpPr>
        <p:spPr>
          <a:xfrm flipH="1" flipV="1">
            <a:off x="6392334" y="1583267"/>
            <a:ext cx="21165" cy="762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654800" y="1735666"/>
            <a:ext cx="3556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6874933" y="2192866"/>
            <a:ext cx="677334" cy="3979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4" idx="6"/>
            <a:endCxn id="43" idx="6"/>
          </p:cNvCxnSpPr>
          <p:nvPr/>
        </p:nvCxnSpPr>
        <p:spPr>
          <a:xfrm flipV="1">
            <a:off x="6934199" y="2849034"/>
            <a:ext cx="821268" cy="211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858000" y="3115733"/>
            <a:ext cx="719667" cy="3725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416800" y="16256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721600" y="225213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797800" y="310726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6671734" y="3361267"/>
            <a:ext cx="423333" cy="54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357533" y="367453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45866" y="2472266"/>
            <a:ext cx="553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027333" y="2895599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Ned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807200" y="3301999"/>
            <a:ext cx="56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Apu</a:t>
            </a:r>
            <a:endParaRPr lang="en-US" dirty="0" smtClean="0"/>
          </a:p>
        </p:txBody>
      </p:sp>
      <p:cxnSp>
        <p:nvCxnSpPr>
          <p:cNvPr id="70" name="Straight Connector 69"/>
          <p:cNvCxnSpPr>
            <a:endCxn id="43" idx="4"/>
          </p:cNvCxnSpPr>
          <p:nvPr/>
        </p:nvCxnSpPr>
        <p:spPr>
          <a:xfrm flipH="1">
            <a:off x="6392334" y="3429000"/>
            <a:ext cx="8466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697133" y="407246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831666" y="127846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5096934" y="4207933"/>
            <a:ext cx="542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</a:t>
            </a:r>
          </a:p>
        </p:txBody>
      </p:sp>
      <p:cxnSp>
        <p:nvCxnSpPr>
          <p:cNvPr id="76" name="Straight Arrow Connector 75"/>
          <p:cNvCxnSpPr/>
          <p:nvPr/>
        </p:nvCxnSpPr>
        <p:spPr>
          <a:xfrm flipH="1">
            <a:off x="7332135" y="1456267"/>
            <a:ext cx="474132" cy="23026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5537200" y="4114800"/>
            <a:ext cx="406400" cy="21166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516467" y="1710267"/>
            <a:ext cx="2726267" cy="25315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380065" y="2472268"/>
            <a:ext cx="1041401" cy="10498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>
            <a:stCxn id="42" idx="0"/>
            <a:endCxn id="41" idx="0"/>
          </p:cNvCxnSpPr>
          <p:nvPr/>
        </p:nvCxnSpPr>
        <p:spPr>
          <a:xfrm flipH="1" flipV="1">
            <a:off x="1879601" y="1710267"/>
            <a:ext cx="21165" cy="762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142067" y="1862666"/>
            <a:ext cx="3556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2362200" y="2319866"/>
            <a:ext cx="677334" cy="3979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2" idx="6"/>
            <a:endCxn id="41" idx="6"/>
          </p:cNvCxnSpPr>
          <p:nvPr/>
        </p:nvCxnSpPr>
        <p:spPr>
          <a:xfrm flipV="1">
            <a:off x="2421466" y="2976034"/>
            <a:ext cx="821268" cy="211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345267" y="3242733"/>
            <a:ext cx="719667" cy="3725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904067" y="17526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251200" y="244686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259667" y="314113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2159001" y="3488267"/>
            <a:ext cx="423333" cy="54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844800" y="380153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311401" y="2142067"/>
            <a:ext cx="553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Ron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2633133" y="2599266"/>
            <a:ext cx="553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Ron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514600" y="3022599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Ned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294467" y="3428999"/>
            <a:ext cx="56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Apu</a:t>
            </a:r>
            <a:endParaRPr lang="en-US" dirty="0" smtClean="0"/>
          </a:p>
        </p:txBody>
      </p:sp>
      <p:cxnSp>
        <p:nvCxnSpPr>
          <p:cNvPr id="78" name="Straight Connector 77"/>
          <p:cNvCxnSpPr>
            <a:endCxn id="41" idx="4"/>
          </p:cNvCxnSpPr>
          <p:nvPr/>
        </p:nvCxnSpPr>
        <p:spPr>
          <a:xfrm flipH="1">
            <a:off x="1879601" y="3556000"/>
            <a:ext cx="8466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184400" y="419946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242734" y="1498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</a:t>
            </a:r>
            <a:endParaRPr lang="en-US" dirty="0"/>
          </a:p>
        </p:txBody>
      </p:sp>
      <p:cxnSp>
        <p:nvCxnSpPr>
          <p:cNvPr id="82" name="Straight Arrow Connector 81"/>
          <p:cNvCxnSpPr/>
          <p:nvPr/>
        </p:nvCxnSpPr>
        <p:spPr>
          <a:xfrm flipH="1">
            <a:off x="2709335" y="1659467"/>
            <a:ext cx="474132" cy="23026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2396068" y="4234998"/>
            <a:ext cx="423333" cy="21000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2836334" y="4301067"/>
            <a:ext cx="542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</a:t>
            </a:r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3556000" y="3022600"/>
            <a:ext cx="13208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72933" y="2506133"/>
            <a:ext cx="1517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Q.enqueue</a:t>
            </a:r>
            <a:r>
              <a:rPr lang="en-US" dirty="0" smtClean="0"/>
              <a:t>(Li)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6841068" y="1998133"/>
            <a:ext cx="553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Ron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6375401" y="3615267"/>
            <a:ext cx="334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</a:t>
            </a:r>
            <a:endParaRPr lang="en-US" dirty="0"/>
          </a:p>
        </p:txBody>
      </p:sp>
      <p:cxnSp>
        <p:nvCxnSpPr>
          <p:cNvPr id="87" name="Straight Connector 86"/>
          <p:cNvCxnSpPr/>
          <p:nvPr/>
        </p:nvCxnSpPr>
        <p:spPr>
          <a:xfrm flipH="1">
            <a:off x="5842000" y="3361267"/>
            <a:ext cx="347133" cy="618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943600" y="409786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1148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 operations: front()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39</a:t>
            </a:fld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21200" y="4047067"/>
            <a:ext cx="812800" cy="51646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15934" y="3826935"/>
            <a:ext cx="1009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Q.front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282266" y="4191002"/>
            <a:ext cx="2059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Returns: “Ron”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575734" y="1659466"/>
            <a:ext cx="760977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front() – inspects and returns the element at the front of </a:t>
            </a:r>
          </a:p>
          <a:p>
            <a:pPr lvl="1"/>
            <a:r>
              <a:rPr lang="en-US" sz="2400" dirty="0" smtClean="0"/>
              <a:t>the queue.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No modification is made on queue.</a:t>
            </a:r>
            <a:endParaRPr lang="en-US" sz="2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990601" y="3257831"/>
            <a:ext cx="3657599" cy="419189"/>
            <a:chOff x="4131735" y="5374498"/>
            <a:chExt cx="3657599" cy="419189"/>
          </a:xfrm>
        </p:grpSpPr>
        <p:sp>
          <p:nvSpPr>
            <p:cNvPr id="29" name="Rectangle 28"/>
            <p:cNvSpPr/>
            <p:nvPr/>
          </p:nvSpPr>
          <p:spPr>
            <a:xfrm>
              <a:off x="4131735" y="5376334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Apu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046135" y="5376057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Ned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960534" y="5374498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74935" y="5377155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55600" y="3225802"/>
            <a:ext cx="605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Q=</a:t>
            </a:r>
            <a:endParaRPr lang="en-US" sz="28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5054601" y="4790297"/>
            <a:ext cx="3657599" cy="419189"/>
            <a:chOff x="4131735" y="5374498"/>
            <a:chExt cx="3657599" cy="419189"/>
          </a:xfrm>
        </p:grpSpPr>
        <p:sp>
          <p:nvSpPr>
            <p:cNvPr id="35" name="Rectangle 34"/>
            <p:cNvSpPr/>
            <p:nvPr/>
          </p:nvSpPr>
          <p:spPr>
            <a:xfrm>
              <a:off x="4131735" y="5376334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Apu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046135" y="5376057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Ned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960534" y="5374498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74935" y="5377155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419600" y="4758268"/>
            <a:ext cx="605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Q=</a:t>
            </a:r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973666" y="4292600"/>
            <a:ext cx="14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queue 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1388533" y="3710066"/>
            <a:ext cx="16936" cy="5571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4224869" y="3787087"/>
            <a:ext cx="16931" cy="58171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234266" y="4275666"/>
            <a:ext cx="158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of queue 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020733" y="5816600"/>
            <a:ext cx="14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queue 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5435600" y="5234066"/>
            <a:ext cx="16936" cy="5571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8271936" y="5311087"/>
            <a:ext cx="16931" cy="58171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281333" y="5799666"/>
            <a:ext cx="158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of queue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237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Companion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Lecture10 videos</a:t>
            </a:r>
          </a:p>
          <a:p>
            <a:pPr lvl="1"/>
            <a:r>
              <a:rPr lang="en-US" dirty="0" smtClean="0"/>
              <a:t>Contains the coding process associated with this lecture</a:t>
            </a:r>
          </a:p>
          <a:p>
            <a:pPr lvl="1"/>
            <a:r>
              <a:rPr lang="en-US" dirty="0" smtClean="0"/>
              <a:t>Shows how to build the interfaces, concrete classes, and factory classes mentioned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56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 operations</a:t>
            </a:r>
            <a:r>
              <a:rPr lang="en-US" dirty="0"/>
              <a:t>: </a:t>
            </a:r>
            <a:r>
              <a:rPr lang="en-US" dirty="0" smtClean="0"/>
              <a:t>front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If not empty, simply return element at </a:t>
            </a:r>
            <a:r>
              <a:rPr lang="en-US" dirty="0" smtClean="0"/>
              <a:t>front</a:t>
            </a:r>
            <a:endParaRPr lang="en-US" dirty="0" smtClean="0"/>
          </a:p>
          <a:p>
            <a:r>
              <a:rPr lang="en-US" dirty="0" smtClean="0"/>
              <a:t>Complexity: O(1)</a:t>
            </a:r>
          </a:p>
          <a:p>
            <a:pPr lvl="1"/>
            <a:r>
              <a:rPr lang="en-US" dirty="0" smtClean="0"/>
              <a:t>Random access </a:t>
            </a:r>
            <a:r>
              <a:rPr lang="en-US" dirty="0" smtClean="0"/>
              <a:t>to array element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639734" y="4487333"/>
            <a:ext cx="542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</a:t>
            </a:r>
          </a:p>
        </p:txBody>
      </p:sp>
      <p:sp>
        <p:nvSpPr>
          <p:cNvPr id="26" name="Oval 25"/>
          <p:cNvSpPr/>
          <p:nvPr/>
        </p:nvSpPr>
        <p:spPr>
          <a:xfrm>
            <a:off x="5215467" y="2167467"/>
            <a:ext cx="2726267" cy="25315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079065" y="2929468"/>
            <a:ext cx="1041401" cy="10498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27" idx="0"/>
            <a:endCxn id="26" idx="0"/>
          </p:cNvCxnSpPr>
          <p:nvPr/>
        </p:nvCxnSpPr>
        <p:spPr>
          <a:xfrm flipH="1" flipV="1">
            <a:off x="6578601" y="2167467"/>
            <a:ext cx="21165" cy="762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103533" y="2971801"/>
            <a:ext cx="762000" cy="2878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367867" y="2870201"/>
            <a:ext cx="719667" cy="3725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603067" y="22098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00999" y="3318933"/>
            <a:ext cx="313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205133" y="452119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42000" y="458893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24134" y="2489200"/>
            <a:ext cx="553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205133" y="3513665"/>
            <a:ext cx="553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05601" y="4080933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833535" y="4072466"/>
            <a:ext cx="56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Apu</a:t>
            </a:r>
            <a:endParaRPr lang="en-US" dirty="0" smtClean="0"/>
          </a:p>
        </p:txBody>
      </p:sp>
      <p:cxnSp>
        <p:nvCxnSpPr>
          <p:cNvPr id="41" name="Straight Connector 40"/>
          <p:cNvCxnSpPr>
            <a:endCxn id="26" idx="4"/>
          </p:cNvCxnSpPr>
          <p:nvPr/>
        </p:nvCxnSpPr>
        <p:spPr>
          <a:xfrm flipH="1">
            <a:off x="6578601" y="3987800"/>
            <a:ext cx="25399" cy="711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69934" y="354753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941734" y="19558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7408335" y="2116667"/>
            <a:ext cx="474132" cy="23026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995334" y="4047068"/>
            <a:ext cx="372534" cy="44026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5630335" y="3716867"/>
            <a:ext cx="533398" cy="5418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7" idx="5"/>
          </p:cNvCxnSpPr>
          <p:nvPr/>
        </p:nvCxnSpPr>
        <p:spPr>
          <a:xfrm>
            <a:off x="6967956" y="3825584"/>
            <a:ext cx="685911" cy="3908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588001" y="207433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52066" y="4969933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currentSize</a:t>
            </a:r>
            <a:r>
              <a:rPr lang="en-US" dirty="0" smtClean="0"/>
              <a:t> =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962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 operations: </a:t>
            </a:r>
            <a:r>
              <a:rPr lang="en-US" dirty="0" err="1" smtClean="0"/>
              <a:t>enqueue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41</a:t>
            </a:fld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21200" y="4047067"/>
            <a:ext cx="812800" cy="51646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15934" y="3826935"/>
            <a:ext cx="1736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Q.enqueue</a:t>
            </a:r>
            <a:r>
              <a:rPr lang="en-US" dirty="0" smtClean="0"/>
              <a:t>(“</a:t>
            </a:r>
            <a:r>
              <a:rPr lang="en-US" dirty="0" err="1" smtClean="0"/>
              <a:t>Jil</a:t>
            </a:r>
            <a:r>
              <a:rPr lang="en-US" dirty="0" smtClean="0"/>
              <a:t>”)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282266" y="4191002"/>
            <a:ext cx="2277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Returns: nothing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575734" y="1659466"/>
            <a:ext cx="7725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enqueue</a:t>
            </a:r>
            <a:r>
              <a:rPr lang="en-US" sz="2400" dirty="0" smtClean="0"/>
              <a:t>() – adds a new element at the end of the queue.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Size is </a:t>
            </a:r>
            <a:r>
              <a:rPr lang="en-US" sz="2400" dirty="0" smtClean="0"/>
              <a:t>increased </a:t>
            </a:r>
            <a:r>
              <a:rPr lang="en-US" sz="2400" dirty="0"/>
              <a:t>by one.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90601" y="3257831"/>
            <a:ext cx="3657599" cy="419189"/>
            <a:chOff x="4131735" y="5374498"/>
            <a:chExt cx="3657599" cy="419189"/>
          </a:xfrm>
        </p:grpSpPr>
        <p:sp>
          <p:nvSpPr>
            <p:cNvPr id="29" name="Rectangle 28"/>
            <p:cNvSpPr/>
            <p:nvPr/>
          </p:nvSpPr>
          <p:spPr>
            <a:xfrm>
              <a:off x="4131735" y="5376334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Apu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046135" y="5376057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Ned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960534" y="5374498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74935" y="5377155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55600" y="3225802"/>
            <a:ext cx="605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Q=</a:t>
            </a:r>
            <a:endParaRPr lang="en-US" sz="28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5054601" y="4790297"/>
            <a:ext cx="3657599" cy="419189"/>
            <a:chOff x="4131735" y="5374498"/>
            <a:chExt cx="3657599" cy="419189"/>
          </a:xfrm>
        </p:grpSpPr>
        <p:sp>
          <p:nvSpPr>
            <p:cNvPr id="35" name="Rectangle 34"/>
            <p:cNvSpPr/>
            <p:nvPr/>
          </p:nvSpPr>
          <p:spPr>
            <a:xfrm>
              <a:off x="4131735" y="5376334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Apu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046135" y="5376057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Ned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960534" y="5374498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74935" y="5377155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395133" y="4724401"/>
            <a:ext cx="605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Q=</a:t>
            </a:r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973666" y="4292600"/>
            <a:ext cx="14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queue 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1388533" y="3710066"/>
            <a:ext cx="16936" cy="5571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4224869" y="3787087"/>
            <a:ext cx="16931" cy="58171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234266" y="4275666"/>
            <a:ext cx="158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of queue 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241800" y="5808133"/>
            <a:ext cx="14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queue 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4656667" y="5225599"/>
            <a:ext cx="16936" cy="5571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8271936" y="5311087"/>
            <a:ext cx="16931" cy="58171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281333" y="5799666"/>
            <a:ext cx="158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of queue 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4157134" y="4792133"/>
            <a:ext cx="914399" cy="416532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Jil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87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 operations</a:t>
            </a:r>
            <a:r>
              <a:rPr lang="en-US" dirty="0"/>
              <a:t>: </a:t>
            </a:r>
            <a:r>
              <a:rPr lang="en-US" dirty="0" err="1" smtClean="0"/>
              <a:t>enqueue</a:t>
            </a:r>
            <a:r>
              <a:rPr lang="en-US" dirty="0" smtClean="0"/>
              <a:t>(</a:t>
            </a:r>
            <a:r>
              <a:rPr lang="en-US" dirty="0" smtClean="0"/>
              <a:t>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Add element at end</a:t>
            </a:r>
          </a:p>
          <a:p>
            <a:r>
              <a:rPr lang="en-US" dirty="0" smtClean="0"/>
              <a:t>Update end as:</a:t>
            </a:r>
          </a:p>
          <a:p>
            <a:pPr lvl="1"/>
            <a:r>
              <a:rPr lang="en-US" dirty="0" smtClean="0"/>
              <a:t>e</a:t>
            </a:r>
            <a:r>
              <a:rPr lang="en-US" dirty="0" smtClean="0"/>
              <a:t>nd = (end + 1) mod N , </a:t>
            </a:r>
            <a:r>
              <a:rPr lang="en-US" dirty="0" err="1" smtClean="0"/>
              <a:t>wher</a:t>
            </a:r>
            <a:r>
              <a:rPr lang="en-US" dirty="0" smtClean="0"/>
              <a:t> </a:t>
            </a:r>
            <a:r>
              <a:rPr lang="en-US" dirty="0" smtClean="0"/>
              <a:t>N = </a:t>
            </a:r>
            <a:r>
              <a:rPr lang="en-US" dirty="0" smtClean="0"/>
              <a:t>array length</a:t>
            </a:r>
            <a:endParaRPr lang="en-US" dirty="0" smtClean="0"/>
          </a:p>
          <a:p>
            <a:r>
              <a:rPr lang="en-US" dirty="0" smtClean="0"/>
              <a:t>Complexity: O</a:t>
            </a:r>
            <a:r>
              <a:rPr lang="en-US" dirty="0" smtClean="0"/>
              <a:t>(n), n = </a:t>
            </a:r>
            <a:r>
              <a:rPr lang="en-US" dirty="0" err="1" smtClean="0"/>
              <a:t>Q.size</a:t>
            </a:r>
            <a:r>
              <a:rPr lang="en-US" dirty="0" smtClean="0"/>
              <a:t>()</a:t>
            </a:r>
            <a:endParaRPr lang="en-US" dirty="0" smtClean="0"/>
          </a:p>
          <a:p>
            <a:pPr lvl="1"/>
            <a:r>
              <a:rPr lang="en-US" dirty="0" smtClean="0"/>
              <a:t>If need to reallocate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639734" y="4487333"/>
            <a:ext cx="542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</a:t>
            </a:r>
          </a:p>
        </p:txBody>
      </p:sp>
      <p:sp>
        <p:nvSpPr>
          <p:cNvPr id="26" name="Oval 25"/>
          <p:cNvSpPr/>
          <p:nvPr/>
        </p:nvSpPr>
        <p:spPr>
          <a:xfrm>
            <a:off x="5215467" y="2167467"/>
            <a:ext cx="2726267" cy="25315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079065" y="2929468"/>
            <a:ext cx="1041401" cy="10498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27" idx="0"/>
            <a:endCxn id="26" idx="0"/>
          </p:cNvCxnSpPr>
          <p:nvPr/>
        </p:nvCxnSpPr>
        <p:spPr>
          <a:xfrm flipH="1" flipV="1">
            <a:off x="6578601" y="2167467"/>
            <a:ext cx="21165" cy="762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103533" y="2971801"/>
            <a:ext cx="762000" cy="2878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367867" y="2870201"/>
            <a:ext cx="719667" cy="3725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603067" y="22098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00999" y="3318933"/>
            <a:ext cx="313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205133" y="452119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42000" y="458893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24134" y="2489200"/>
            <a:ext cx="553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205133" y="3513665"/>
            <a:ext cx="553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05601" y="4080933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833535" y="4072466"/>
            <a:ext cx="56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Apu</a:t>
            </a:r>
            <a:endParaRPr lang="en-US" dirty="0" smtClean="0"/>
          </a:p>
        </p:txBody>
      </p:sp>
      <p:cxnSp>
        <p:nvCxnSpPr>
          <p:cNvPr id="41" name="Straight Connector 40"/>
          <p:cNvCxnSpPr>
            <a:endCxn id="26" idx="4"/>
          </p:cNvCxnSpPr>
          <p:nvPr/>
        </p:nvCxnSpPr>
        <p:spPr>
          <a:xfrm flipH="1">
            <a:off x="6578601" y="3987800"/>
            <a:ext cx="25399" cy="711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69934" y="354753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941734" y="19558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7408335" y="2116667"/>
            <a:ext cx="474132" cy="23026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995334" y="4047068"/>
            <a:ext cx="372534" cy="44026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5630335" y="3716867"/>
            <a:ext cx="533398" cy="5418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7" idx="5"/>
          </p:cNvCxnSpPr>
          <p:nvPr/>
        </p:nvCxnSpPr>
        <p:spPr>
          <a:xfrm>
            <a:off x="6967956" y="3825584"/>
            <a:ext cx="685911" cy="3908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588001" y="207433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52066" y="4969933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currentSize</a:t>
            </a:r>
            <a:r>
              <a:rPr lang="en-US" dirty="0" smtClean="0"/>
              <a:t> = 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61000" y="3420533"/>
            <a:ext cx="364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Jil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597401" y="2108200"/>
            <a:ext cx="542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4953001" y="2108201"/>
            <a:ext cx="601132" cy="33019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079066" y="5393267"/>
            <a:ext cx="157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currentSize</a:t>
            </a:r>
            <a:r>
              <a:rPr lang="en-US" dirty="0" smtClean="0"/>
              <a:t> </a:t>
            </a:r>
            <a:r>
              <a:rPr lang="en-US" dirty="0" smtClean="0"/>
              <a:t>=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903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9" grpId="0"/>
      <p:bldP spid="7" grpId="0"/>
      <p:bldP spid="50" grpId="0"/>
      <p:bldP spid="5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 operations</a:t>
            </a:r>
            <a:r>
              <a:rPr lang="en-US" dirty="0"/>
              <a:t>: </a:t>
            </a:r>
            <a:r>
              <a:rPr lang="en-US" dirty="0" err="1" smtClean="0"/>
              <a:t>enqueue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Add Xi to this example causes wrap around</a:t>
            </a:r>
          </a:p>
          <a:p>
            <a:r>
              <a:rPr lang="en-US" dirty="0" smtClean="0"/>
              <a:t>end will become 0</a:t>
            </a:r>
          </a:p>
          <a:p>
            <a:pPr lvl="1"/>
            <a:r>
              <a:rPr lang="en-US" dirty="0" smtClean="0"/>
              <a:t>(5 +1) mod 6 = 0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215467" y="2167467"/>
            <a:ext cx="2726267" cy="25315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079065" y="2929468"/>
            <a:ext cx="1041401" cy="10498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27" idx="0"/>
            <a:endCxn id="26" idx="0"/>
          </p:cNvCxnSpPr>
          <p:nvPr/>
        </p:nvCxnSpPr>
        <p:spPr>
          <a:xfrm flipH="1" flipV="1">
            <a:off x="6578601" y="2167467"/>
            <a:ext cx="21165" cy="762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103533" y="2971801"/>
            <a:ext cx="762000" cy="2878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367867" y="2870201"/>
            <a:ext cx="719667" cy="3725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603067" y="22098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00999" y="3318933"/>
            <a:ext cx="313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205133" y="452119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42000" y="458893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05133" y="3513665"/>
            <a:ext cx="553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05601" y="4080933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833535" y="4072466"/>
            <a:ext cx="56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Apu</a:t>
            </a:r>
            <a:endParaRPr lang="en-US" dirty="0" smtClean="0"/>
          </a:p>
        </p:txBody>
      </p:sp>
      <p:cxnSp>
        <p:nvCxnSpPr>
          <p:cNvPr id="41" name="Straight Connector 40"/>
          <p:cNvCxnSpPr>
            <a:endCxn id="26" idx="4"/>
          </p:cNvCxnSpPr>
          <p:nvPr/>
        </p:nvCxnSpPr>
        <p:spPr>
          <a:xfrm flipH="1">
            <a:off x="6578601" y="3987800"/>
            <a:ext cx="25399" cy="711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69934" y="354753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221134" y="287866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7916335" y="3225800"/>
            <a:ext cx="474132" cy="23026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5630335" y="3716867"/>
            <a:ext cx="533398" cy="5418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7" idx="5"/>
          </p:cNvCxnSpPr>
          <p:nvPr/>
        </p:nvCxnSpPr>
        <p:spPr>
          <a:xfrm>
            <a:off x="6967956" y="3825584"/>
            <a:ext cx="685911" cy="3908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588001" y="207433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52066" y="4969933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currentSize</a:t>
            </a:r>
            <a:r>
              <a:rPr lang="en-US" dirty="0" smtClean="0"/>
              <a:t> = 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61000" y="3420533"/>
            <a:ext cx="364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Jil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597401" y="2108200"/>
            <a:ext cx="542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4953001" y="2108201"/>
            <a:ext cx="601132" cy="33019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926667" y="2497666"/>
            <a:ext cx="357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Xi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7188200" y="1566333"/>
            <a:ext cx="542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</a:t>
            </a:r>
          </a:p>
        </p:txBody>
      </p:sp>
      <p:cxnSp>
        <p:nvCxnSpPr>
          <p:cNvPr id="54" name="Straight Arrow Connector 53"/>
          <p:cNvCxnSpPr>
            <a:stCxn id="53" idx="2"/>
          </p:cNvCxnSpPr>
          <p:nvPr/>
        </p:nvCxnSpPr>
        <p:spPr>
          <a:xfrm flipH="1">
            <a:off x="7332133" y="1935665"/>
            <a:ext cx="127104" cy="47733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079066" y="5418666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currentSize</a:t>
            </a:r>
            <a:r>
              <a:rPr lang="en-US" dirty="0" smtClean="0"/>
              <a:t> = </a:t>
            </a:r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778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2" grpId="0"/>
      <p:bldP spid="53" grpId="0"/>
      <p:bldP spid="5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 operations: </a:t>
            </a:r>
            <a:r>
              <a:rPr lang="en-US" dirty="0" err="1" smtClean="0"/>
              <a:t>dequeue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44</a:t>
            </a:fld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21200" y="4047067"/>
            <a:ext cx="812800" cy="51646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15934" y="3826935"/>
            <a:ext cx="136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Q.dequeue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282266" y="4191002"/>
            <a:ext cx="2059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Returns: “Ron”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575734" y="1659466"/>
            <a:ext cx="781496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dequeue</a:t>
            </a:r>
            <a:r>
              <a:rPr lang="en-US" sz="2400" dirty="0" smtClean="0"/>
              <a:t>() – removes and returns the element at the front</a:t>
            </a:r>
          </a:p>
          <a:p>
            <a:r>
              <a:rPr lang="en-US" sz="2400" dirty="0" smtClean="0"/>
              <a:t>	of the queue.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Size is decreased by one.</a:t>
            </a:r>
            <a:endParaRPr lang="en-US" sz="2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990601" y="3257831"/>
            <a:ext cx="3657599" cy="419189"/>
            <a:chOff x="4131735" y="5374498"/>
            <a:chExt cx="3657599" cy="419189"/>
          </a:xfrm>
        </p:grpSpPr>
        <p:sp>
          <p:nvSpPr>
            <p:cNvPr id="29" name="Rectangle 28"/>
            <p:cNvSpPr/>
            <p:nvPr/>
          </p:nvSpPr>
          <p:spPr>
            <a:xfrm>
              <a:off x="4131735" y="5376334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Apu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046135" y="5376057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Ned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960534" y="5374498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74935" y="5377155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55600" y="3225802"/>
            <a:ext cx="605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Q=</a:t>
            </a:r>
            <a:endParaRPr lang="en-US" sz="2800" dirty="0"/>
          </a:p>
        </p:txBody>
      </p:sp>
      <p:sp>
        <p:nvSpPr>
          <p:cNvPr id="35" name="Rectangle 34"/>
          <p:cNvSpPr/>
          <p:nvPr/>
        </p:nvSpPr>
        <p:spPr>
          <a:xfrm>
            <a:off x="5054601" y="4792133"/>
            <a:ext cx="914399" cy="416532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Apu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69001" y="4791856"/>
            <a:ext cx="914399" cy="416532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883400" y="4790297"/>
            <a:ext cx="914399" cy="416532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19600" y="4758268"/>
            <a:ext cx="605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Q=</a:t>
            </a:r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973666" y="4292600"/>
            <a:ext cx="14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queue 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1388533" y="3710066"/>
            <a:ext cx="16936" cy="5571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4224869" y="3787087"/>
            <a:ext cx="16931" cy="58171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234266" y="4275666"/>
            <a:ext cx="158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of queue 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020733" y="5816600"/>
            <a:ext cx="14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queue 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5435600" y="5234066"/>
            <a:ext cx="16936" cy="5571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7484536" y="5268754"/>
            <a:ext cx="16931" cy="58171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493933" y="5757333"/>
            <a:ext cx="158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of queue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88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 operations</a:t>
            </a:r>
            <a:r>
              <a:rPr lang="en-US" dirty="0"/>
              <a:t>: </a:t>
            </a:r>
            <a:r>
              <a:rPr lang="en-US" dirty="0" err="1" smtClean="0"/>
              <a:t>de</a:t>
            </a:r>
            <a:r>
              <a:rPr lang="en-US" dirty="0" err="1" smtClean="0"/>
              <a:t>queue</a:t>
            </a:r>
            <a:r>
              <a:rPr lang="en-US" dirty="0" smtClean="0"/>
              <a:t>(</a:t>
            </a:r>
            <a:r>
              <a:rPr lang="en-US" dirty="0" smtClean="0"/>
              <a:t>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182533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remove element at front</a:t>
            </a:r>
          </a:p>
          <a:p>
            <a:r>
              <a:rPr lang="en-US" dirty="0" smtClean="0"/>
              <a:t>Update front as: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ront </a:t>
            </a:r>
            <a:r>
              <a:rPr lang="en-US" dirty="0" smtClean="0"/>
              <a:t>= (front+ 1) mod N , </a:t>
            </a:r>
            <a:r>
              <a:rPr lang="en-US" dirty="0" err="1" smtClean="0"/>
              <a:t>wher</a:t>
            </a:r>
            <a:r>
              <a:rPr lang="en-US" dirty="0" smtClean="0"/>
              <a:t> </a:t>
            </a:r>
            <a:r>
              <a:rPr lang="en-US" dirty="0" smtClean="0"/>
              <a:t>N = </a:t>
            </a:r>
            <a:r>
              <a:rPr lang="en-US" dirty="0" smtClean="0"/>
              <a:t>array length</a:t>
            </a:r>
            <a:endParaRPr lang="en-US" dirty="0" smtClean="0"/>
          </a:p>
          <a:p>
            <a:r>
              <a:rPr lang="en-US" dirty="0" smtClean="0"/>
              <a:t>Complexity: O</a:t>
            </a:r>
            <a:r>
              <a:rPr lang="en-US" dirty="0" smtClean="0"/>
              <a:t>(1)</a:t>
            </a:r>
          </a:p>
          <a:p>
            <a:pPr lvl="1"/>
            <a:r>
              <a:rPr lang="en-US" dirty="0" smtClean="0"/>
              <a:t>Only need to manipulate numeric value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639734" y="4487333"/>
            <a:ext cx="542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</a:t>
            </a:r>
          </a:p>
        </p:txBody>
      </p:sp>
      <p:sp>
        <p:nvSpPr>
          <p:cNvPr id="26" name="Oval 25"/>
          <p:cNvSpPr/>
          <p:nvPr/>
        </p:nvSpPr>
        <p:spPr>
          <a:xfrm>
            <a:off x="5215467" y="2167467"/>
            <a:ext cx="2726267" cy="25315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079065" y="2929468"/>
            <a:ext cx="1041401" cy="10498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27" idx="0"/>
            <a:endCxn id="26" idx="0"/>
          </p:cNvCxnSpPr>
          <p:nvPr/>
        </p:nvCxnSpPr>
        <p:spPr>
          <a:xfrm flipH="1" flipV="1">
            <a:off x="6578601" y="2167467"/>
            <a:ext cx="21165" cy="762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103533" y="2971801"/>
            <a:ext cx="762000" cy="2878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367867" y="2870201"/>
            <a:ext cx="719667" cy="3725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603067" y="22098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00999" y="3318933"/>
            <a:ext cx="313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205133" y="452119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42000" y="458893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24134" y="2489200"/>
            <a:ext cx="553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205133" y="3513665"/>
            <a:ext cx="553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05601" y="4080933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833535" y="4072466"/>
            <a:ext cx="56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Apu</a:t>
            </a:r>
            <a:endParaRPr lang="en-US" dirty="0" smtClean="0"/>
          </a:p>
        </p:txBody>
      </p:sp>
      <p:cxnSp>
        <p:nvCxnSpPr>
          <p:cNvPr id="41" name="Straight Connector 40"/>
          <p:cNvCxnSpPr>
            <a:endCxn id="26" idx="4"/>
          </p:cNvCxnSpPr>
          <p:nvPr/>
        </p:nvCxnSpPr>
        <p:spPr>
          <a:xfrm flipH="1">
            <a:off x="6578601" y="3987800"/>
            <a:ext cx="25399" cy="711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69934" y="354753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941734" y="19558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7408335" y="2116667"/>
            <a:ext cx="474132" cy="23026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995334" y="4047068"/>
            <a:ext cx="372534" cy="44026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5630335" y="3716867"/>
            <a:ext cx="533398" cy="5418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7" idx="5"/>
          </p:cNvCxnSpPr>
          <p:nvPr/>
        </p:nvCxnSpPr>
        <p:spPr>
          <a:xfrm>
            <a:off x="6967956" y="3825584"/>
            <a:ext cx="685911" cy="3908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588001" y="207433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52066" y="4969933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currentSize</a:t>
            </a:r>
            <a:r>
              <a:rPr lang="en-US" dirty="0" smtClean="0"/>
              <a:t> = 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61000" y="3420533"/>
            <a:ext cx="364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Jil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597401" y="2108200"/>
            <a:ext cx="542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4953001" y="2108201"/>
            <a:ext cx="601132" cy="33019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8229601" y="38608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</a:t>
            </a:r>
            <a:endParaRPr lang="en-US" dirty="0"/>
          </a:p>
        </p:txBody>
      </p:sp>
      <p:cxnSp>
        <p:nvCxnSpPr>
          <p:cNvPr id="53" name="Straight Arrow Connector 52"/>
          <p:cNvCxnSpPr>
            <a:stCxn id="52" idx="1"/>
          </p:cNvCxnSpPr>
          <p:nvPr/>
        </p:nvCxnSpPr>
        <p:spPr>
          <a:xfrm flipH="1" flipV="1">
            <a:off x="7933268" y="3691467"/>
            <a:ext cx="296333" cy="35399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791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3" grpId="0"/>
      <p:bldP spid="5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operations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</a:t>
            </a:r>
            <a:r>
              <a:rPr lang="en-US" dirty="0" smtClean="0"/>
              <a:t>ize()</a:t>
            </a:r>
          </a:p>
          <a:p>
            <a:pPr lvl="1"/>
            <a:r>
              <a:rPr lang="en-US" dirty="0" smtClean="0"/>
              <a:t>Return value of variable top</a:t>
            </a:r>
          </a:p>
          <a:p>
            <a:pPr lvl="1"/>
            <a:r>
              <a:rPr lang="en-US" dirty="0" smtClean="0"/>
              <a:t>Complexity: O(1)</a:t>
            </a:r>
          </a:p>
          <a:p>
            <a:r>
              <a:rPr lang="en-US" dirty="0" err="1" smtClean="0"/>
              <a:t>isEmpty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Return size() == </a:t>
            </a:r>
            <a:r>
              <a:rPr lang="en-US" dirty="0" smtClean="0"/>
              <a:t>0 </a:t>
            </a:r>
          </a:p>
          <a:p>
            <a:pPr lvl="2"/>
            <a:r>
              <a:rPr lang="en-US" dirty="0" smtClean="0"/>
              <a:t>Alternative: front == end</a:t>
            </a:r>
          </a:p>
          <a:p>
            <a:pPr lvl="1"/>
            <a:r>
              <a:rPr lang="en-US" dirty="0" smtClean="0"/>
              <a:t>Complexity</a:t>
            </a:r>
            <a:r>
              <a:rPr lang="en-US" dirty="0" smtClean="0"/>
              <a:t>: O(1)</a:t>
            </a:r>
          </a:p>
          <a:p>
            <a:r>
              <a:rPr lang="en-US" dirty="0" err="1" smtClean="0"/>
              <a:t>makeEmpty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Call pop() while </a:t>
            </a:r>
            <a:r>
              <a:rPr lang="en-US" dirty="0" smtClean="0"/>
              <a:t>queue is </a:t>
            </a:r>
            <a:r>
              <a:rPr lang="en-US" dirty="0" smtClean="0"/>
              <a:t>not empty</a:t>
            </a:r>
          </a:p>
          <a:p>
            <a:pPr lvl="1"/>
            <a:r>
              <a:rPr lang="en-US" dirty="0" smtClean="0"/>
              <a:t>Complexity: O(n), n = </a:t>
            </a:r>
            <a:r>
              <a:rPr lang="en-US" dirty="0" err="1" smtClean="0"/>
              <a:t>Q.size</a:t>
            </a:r>
            <a:r>
              <a:rPr lang="en-US" dirty="0" smtClean="0"/>
              <a:t>()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85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Introduced </a:t>
            </a:r>
            <a:r>
              <a:rPr lang="en-US" dirty="0"/>
              <a:t>the concept of a </a:t>
            </a:r>
            <a:r>
              <a:rPr lang="en-US" dirty="0" smtClean="0"/>
              <a:t>Queue</a:t>
            </a:r>
            <a:endParaRPr lang="en-US" dirty="0"/>
          </a:p>
          <a:p>
            <a:pPr lvl="1"/>
            <a:r>
              <a:rPr lang="en-US" dirty="0" smtClean="0"/>
              <a:t>First-</a:t>
            </a:r>
            <a:r>
              <a:rPr lang="en-US" dirty="0"/>
              <a:t>In First-Out </a:t>
            </a:r>
            <a:r>
              <a:rPr lang="en-US" dirty="0" smtClean="0"/>
              <a:t>(FIFO) list</a:t>
            </a:r>
          </a:p>
          <a:p>
            <a:pPr lvl="1"/>
            <a:r>
              <a:rPr lang="en-US" dirty="0" smtClean="0"/>
              <a:t>Elements are added to the front</a:t>
            </a:r>
          </a:p>
          <a:p>
            <a:pPr lvl="1"/>
            <a:r>
              <a:rPr lang="en-US" dirty="0" smtClean="0"/>
              <a:t>Elements are removed from the end</a:t>
            </a:r>
            <a:endParaRPr lang="en-US" dirty="0"/>
          </a:p>
          <a:p>
            <a:r>
              <a:rPr lang="en-US" dirty="0"/>
              <a:t>Discuss the application </a:t>
            </a:r>
            <a:r>
              <a:rPr lang="en-US"/>
              <a:t>of </a:t>
            </a:r>
            <a:r>
              <a:rPr lang="en-US" smtClean="0"/>
              <a:t>queues</a:t>
            </a:r>
            <a:endParaRPr lang="en-US" dirty="0" smtClean="0"/>
          </a:p>
          <a:p>
            <a:pPr lvl="1"/>
            <a:r>
              <a:rPr lang="en-US" dirty="0" smtClean="0"/>
              <a:t>Forwarding data in network routers</a:t>
            </a:r>
            <a:endParaRPr lang="en-US" dirty="0"/>
          </a:p>
          <a:p>
            <a:pPr lvl="1"/>
            <a:r>
              <a:rPr lang="en-US" dirty="0" smtClean="0"/>
              <a:t>Print queues in shared printers</a:t>
            </a:r>
            <a:endParaRPr lang="en-US" dirty="0"/>
          </a:p>
          <a:p>
            <a:r>
              <a:rPr lang="en-US" dirty="0" smtClean="0"/>
              <a:t>Describe the </a:t>
            </a:r>
            <a:r>
              <a:rPr lang="en-US" dirty="0"/>
              <a:t>design and implementation </a:t>
            </a:r>
            <a:r>
              <a:rPr lang="en-US" dirty="0" smtClean="0"/>
              <a:t>with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oubly linked </a:t>
            </a:r>
            <a:r>
              <a:rPr lang="en-US" dirty="0"/>
              <a:t>lists</a:t>
            </a:r>
          </a:p>
          <a:p>
            <a:pPr lvl="1"/>
            <a:r>
              <a:rPr lang="en-US" dirty="0" smtClean="0"/>
              <a:t>arrays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40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Email:</a:t>
            </a:r>
          </a:p>
          <a:p>
            <a:pPr lvl="1"/>
            <a:r>
              <a:rPr lang="en-US" dirty="0" smtClean="0"/>
              <a:t>manuel.rodriguez7@upr.edu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99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Introduction to the </a:t>
            </a:r>
            <a:r>
              <a:rPr lang="en-US" dirty="0" smtClean="0"/>
              <a:t>Queue ADT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1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 ADT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6544"/>
            <a:ext cx="8229600" cy="274672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Queue:</a:t>
            </a:r>
          </a:p>
          <a:p>
            <a:pPr lvl="1"/>
            <a:r>
              <a:rPr lang="en-US" dirty="0" smtClean="0"/>
              <a:t>collection of things with restriction on access</a:t>
            </a:r>
          </a:p>
          <a:p>
            <a:pPr lvl="2"/>
            <a:r>
              <a:rPr lang="en-US" dirty="0" smtClean="0"/>
              <a:t>Elements are added at the end and removed from the front</a:t>
            </a:r>
          </a:p>
          <a:p>
            <a:pPr lvl="2"/>
            <a:r>
              <a:rPr lang="en-US" dirty="0" smtClean="0"/>
              <a:t>First element in must be first element out</a:t>
            </a:r>
          </a:p>
          <a:p>
            <a:pPr lvl="2"/>
            <a:r>
              <a:rPr lang="en-US" dirty="0" smtClean="0"/>
              <a:t>No notion of specific position for elements other than element at the front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epetitions are allowed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ICOM 4035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52966" y="6047062"/>
            <a:ext cx="1755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Queue of people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588407" y="5979329"/>
            <a:ext cx="1730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Queue of names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131735" y="5603098"/>
            <a:ext cx="3657599" cy="419189"/>
            <a:chOff x="4131735" y="5374498"/>
            <a:chExt cx="3657599" cy="419189"/>
          </a:xfrm>
        </p:grpSpPr>
        <p:sp>
          <p:nvSpPr>
            <p:cNvPr id="30" name="Rectangle 29"/>
            <p:cNvSpPr/>
            <p:nvPr/>
          </p:nvSpPr>
          <p:spPr>
            <a:xfrm>
              <a:off x="4131735" y="5376334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Apu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046135" y="5376057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Ned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960534" y="5374498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874935" y="5377155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77733"/>
            <a:ext cx="2980267" cy="2235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2733" y="3619500"/>
            <a:ext cx="2782443" cy="187536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493407" y="3896529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Queue of </a:t>
            </a:r>
          </a:p>
          <a:p>
            <a:r>
              <a:rPr lang="en-US" dirty="0" smtClean="0"/>
              <a:t>cars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858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a Queue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61735" y="1776165"/>
            <a:ext cx="3657599" cy="419189"/>
            <a:chOff x="4131735" y="5374498"/>
            <a:chExt cx="3657599" cy="419189"/>
          </a:xfrm>
        </p:grpSpPr>
        <p:sp>
          <p:nvSpPr>
            <p:cNvPr id="9" name="Rectangle 8"/>
            <p:cNvSpPr/>
            <p:nvPr/>
          </p:nvSpPr>
          <p:spPr>
            <a:xfrm>
              <a:off x="4131735" y="5376334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Apu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46135" y="5376057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Ned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60534" y="5374498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74935" y="5377155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12800" y="1794933"/>
            <a:ext cx="14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queue 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133600" y="2057401"/>
            <a:ext cx="635000" cy="9313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6629401" y="2032001"/>
            <a:ext cx="524933" cy="16086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52733" y="2252133"/>
            <a:ext cx="158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of queue 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802467" y="2404534"/>
            <a:ext cx="889001" cy="999066"/>
          </a:xfrm>
          <a:prstGeom prst="straightConnector1">
            <a:avLst/>
          </a:prstGeom>
          <a:ln w="76200" cmpd="sng"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253069" y="3537231"/>
            <a:ext cx="3657599" cy="419189"/>
            <a:chOff x="770469" y="3858965"/>
            <a:chExt cx="3657599" cy="419189"/>
          </a:xfrm>
        </p:grpSpPr>
        <p:sp>
          <p:nvSpPr>
            <p:cNvPr id="24" name="Rectangle 23"/>
            <p:cNvSpPr/>
            <p:nvPr/>
          </p:nvSpPr>
          <p:spPr>
            <a:xfrm>
              <a:off x="770469" y="3860801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Apu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84869" y="3860524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Ned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599268" y="3858965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513669" y="3861622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06400" y="2971801"/>
            <a:ext cx="2249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Adding Amy to Queue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47136" y="3539067"/>
            <a:ext cx="914399" cy="416532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Amy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2533" y="4538133"/>
            <a:ext cx="14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queue </a:t>
            </a:r>
            <a:endParaRPr lang="en-US" dirty="0"/>
          </a:p>
        </p:txBody>
      </p:sp>
      <p:cxnSp>
        <p:nvCxnSpPr>
          <p:cNvPr id="32" name="Straight Arrow Connector 31"/>
          <p:cNvCxnSpPr>
            <a:endCxn id="29" idx="2"/>
          </p:cNvCxnSpPr>
          <p:nvPr/>
        </p:nvCxnSpPr>
        <p:spPr>
          <a:xfrm flipV="1">
            <a:off x="787400" y="3955599"/>
            <a:ext cx="16936" cy="5571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7" idx="2"/>
          </p:cNvCxnSpPr>
          <p:nvPr/>
        </p:nvCxnSpPr>
        <p:spPr>
          <a:xfrm flipH="1" flipV="1">
            <a:off x="4453469" y="3956420"/>
            <a:ext cx="16931" cy="58171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462866" y="4444999"/>
            <a:ext cx="158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of queue 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156200" y="2421467"/>
            <a:ext cx="1270000" cy="2396066"/>
          </a:xfrm>
          <a:prstGeom prst="straightConnector1">
            <a:avLst/>
          </a:prstGeom>
          <a:ln w="76200" cmpd="sng"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587067" y="4021667"/>
            <a:ext cx="1538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Removing Ron </a:t>
            </a:r>
          </a:p>
          <a:p>
            <a:r>
              <a:rPr lang="en-US" dirty="0" smtClean="0"/>
              <a:t>from Queue</a:t>
            </a:r>
            <a:endParaRPr lang="en-US" dirty="0"/>
          </a:p>
        </p:txBody>
      </p:sp>
      <p:grpSp>
        <p:nvGrpSpPr>
          <p:cNvPr id="53" name="Group 52"/>
          <p:cNvGrpSpPr/>
          <p:nvPr/>
        </p:nvGrpSpPr>
        <p:grpSpPr>
          <a:xfrm>
            <a:off x="5554136" y="4900366"/>
            <a:ext cx="2743198" cy="418368"/>
            <a:chOff x="4775202" y="4858033"/>
            <a:chExt cx="2743198" cy="418368"/>
          </a:xfrm>
        </p:grpSpPr>
        <p:sp>
          <p:nvSpPr>
            <p:cNvPr id="44" name="Rectangle 43"/>
            <p:cNvSpPr/>
            <p:nvPr/>
          </p:nvSpPr>
          <p:spPr>
            <a:xfrm>
              <a:off x="4775202" y="4859869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Apu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689602" y="4859592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Ned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604001" y="4858033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5291666" y="5977466"/>
            <a:ext cx="14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queue </a:t>
            </a:r>
            <a:endParaRPr lang="en-US" dirty="0"/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5952066" y="5327199"/>
            <a:ext cx="16936" cy="5571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7899402" y="5531220"/>
            <a:ext cx="16931" cy="58171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908799" y="6019799"/>
            <a:ext cx="158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of queue 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77334" y="5020733"/>
            <a:ext cx="417551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Element are always: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Added at the end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Removed from the front</a:t>
            </a:r>
          </a:p>
          <a:p>
            <a:r>
              <a:rPr lang="en-US" sz="2200" dirty="0" smtClean="0"/>
              <a:t>Queue: First-In First-Out (FIFO) List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76208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 ADT Operations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</a:t>
            </a:r>
            <a:r>
              <a:rPr lang="en-US" dirty="0" smtClean="0"/>
              <a:t>ize() – number of elements in queue</a:t>
            </a:r>
          </a:p>
          <a:p>
            <a:r>
              <a:rPr lang="en-US" dirty="0" err="1" smtClean="0"/>
              <a:t>isEmpty</a:t>
            </a:r>
            <a:r>
              <a:rPr lang="en-US" dirty="0" smtClean="0"/>
              <a:t>() – is the queue empty</a:t>
            </a:r>
          </a:p>
          <a:p>
            <a:r>
              <a:rPr lang="en-US" dirty="0" smtClean="0"/>
              <a:t>front() – inspect element at the front of the queue without removing it</a:t>
            </a:r>
          </a:p>
          <a:p>
            <a:r>
              <a:rPr lang="en-US" dirty="0" err="1" smtClean="0"/>
              <a:t>enqueue</a:t>
            </a:r>
            <a:r>
              <a:rPr lang="en-US" dirty="0" smtClean="0"/>
              <a:t>() – add a new element at the end of the queue</a:t>
            </a:r>
          </a:p>
          <a:p>
            <a:r>
              <a:rPr lang="en-US" dirty="0" err="1" smtClean="0"/>
              <a:t>dequeue</a:t>
            </a:r>
            <a:r>
              <a:rPr lang="en-US" dirty="0" smtClean="0"/>
              <a:t>() – remove and returns element at the front of the queue</a:t>
            </a:r>
          </a:p>
          <a:p>
            <a:r>
              <a:rPr lang="en-US" dirty="0" err="1" smtClean="0"/>
              <a:t>makeEmpty</a:t>
            </a:r>
            <a:r>
              <a:rPr lang="en-US" dirty="0" smtClean="0"/>
              <a:t>() –remove all elements from queue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25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 operations: front()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Rodriguez-Martinez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ICOM 4035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632-A6C0-684F-B1F8-9AAAB616FB58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21200" y="4047067"/>
            <a:ext cx="812800" cy="51646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15934" y="3826935"/>
            <a:ext cx="1009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Q.front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282266" y="4191002"/>
            <a:ext cx="2059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Returns: “Ron”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575734" y="1659466"/>
            <a:ext cx="760977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front() – inspects and returns the element at the front of </a:t>
            </a:r>
          </a:p>
          <a:p>
            <a:pPr lvl="1"/>
            <a:r>
              <a:rPr lang="en-US" sz="2400" dirty="0" smtClean="0"/>
              <a:t>the queue.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No modification is made on queue.</a:t>
            </a:r>
            <a:endParaRPr lang="en-US" sz="2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990601" y="3257831"/>
            <a:ext cx="3657599" cy="419189"/>
            <a:chOff x="4131735" y="5374498"/>
            <a:chExt cx="3657599" cy="419189"/>
          </a:xfrm>
        </p:grpSpPr>
        <p:sp>
          <p:nvSpPr>
            <p:cNvPr id="29" name="Rectangle 28"/>
            <p:cNvSpPr/>
            <p:nvPr/>
          </p:nvSpPr>
          <p:spPr>
            <a:xfrm>
              <a:off x="4131735" y="5376334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Apu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046135" y="5376057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Ned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960534" y="5374498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74935" y="5377155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55600" y="3225802"/>
            <a:ext cx="605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Q=</a:t>
            </a:r>
            <a:endParaRPr lang="en-US" sz="28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5054601" y="4790297"/>
            <a:ext cx="3657599" cy="419189"/>
            <a:chOff x="4131735" y="5374498"/>
            <a:chExt cx="3657599" cy="419189"/>
          </a:xfrm>
        </p:grpSpPr>
        <p:sp>
          <p:nvSpPr>
            <p:cNvPr id="35" name="Rectangle 34"/>
            <p:cNvSpPr/>
            <p:nvPr/>
          </p:nvSpPr>
          <p:spPr>
            <a:xfrm>
              <a:off x="4131735" y="5376334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Apu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046135" y="5376057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Ned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960534" y="5374498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74935" y="5377155"/>
              <a:ext cx="914399" cy="41653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419600" y="4758268"/>
            <a:ext cx="605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Q=</a:t>
            </a:r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973666" y="4292600"/>
            <a:ext cx="14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queue 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1388533" y="3710066"/>
            <a:ext cx="16936" cy="5571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4224869" y="3787087"/>
            <a:ext cx="16931" cy="58171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234266" y="4275666"/>
            <a:ext cx="158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of queue 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020733" y="5816600"/>
            <a:ext cx="14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queue 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5435600" y="5234066"/>
            <a:ext cx="16936" cy="5571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8271936" y="5311087"/>
            <a:ext cx="16931" cy="58171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281333" y="5799666"/>
            <a:ext cx="158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of queue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905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11072</TotalTime>
  <Words>2564</Words>
  <Application>Microsoft Macintosh PowerPoint</Application>
  <PresentationFormat>On-screen Show (4:3)</PresentationFormat>
  <Paragraphs>875</Paragraphs>
  <Slides>48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Office Theme</vt:lpstr>
      <vt:lpstr>Equation</vt:lpstr>
      <vt:lpstr>ICOM 4035 – Data Structures Lecture 10 – Queue ADT</vt:lpstr>
      <vt:lpstr>Lecture Organization</vt:lpstr>
      <vt:lpstr>Objectives</vt:lpstr>
      <vt:lpstr>Companion videos</vt:lpstr>
      <vt:lpstr>Part I</vt:lpstr>
      <vt:lpstr>Queue ADT</vt:lpstr>
      <vt:lpstr>Structure of a Queue</vt:lpstr>
      <vt:lpstr>Queue ADT Operations</vt:lpstr>
      <vt:lpstr>Queue operations: front()</vt:lpstr>
      <vt:lpstr>Queue operations: dequeue()</vt:lpstr>
      <vt:lpstr>Queue operations: enqueue()</vt:lpstr>
      <vt:lpstr>Uses for Queue (1)</vt:lpstr>
      <vt:lpstr>Uses for Queue (2)</vt:lpstr>
      <vt:lpstr>Part II</vt:lpstr>
      <vt:lpstr>Queues and doubly linked lists</vt:lpstr>
      <vt:lpstr>Key idea: use header and tail</vt:lpstr>
      <vt:lpstr>Sample cases</vt:lpstr>
      <vt:lpstr>Queue operations: front()</vt:lpstr>
      <vt:lpstr>Queue operations: front() (2)</vt:lpstr>
      <vt:lpstr>Queue operations: enqueue()</vt:lpstr>
      <vt:lpstr>Queue operations: enqueue() (2)</vt:lpstr>
      <vt:lpstr>Queue operations: enqueue() (3)</vt:lpstr>
      <vt:lpstr>Queue operations: dequeue()</vt:lpstr>
      <vt:lpstr>Queue operations: dequeue() (2)</vt:lpstr>
      <vt:lpstr>Queue operations: dequeue() (3)</vt:lpstr>
      <vt:lpstr>Easy operations</vt:lpstr>
      <vt:lpstr>Part III</vt:lpstr>
      <vt:lpstr>Arrays and queue</vt:lpstr>
      <vt:lpstr>Problem: mapping queue to array</vt:lpstr>
      <vt:lpstr>Problem: dequeue</vt:lpstr>
      <vt:lpstr>Problem: dequeue (2)</vt:lpstr>
      <vt:lpstr>Notion of circular array</vt:lpstr>
      <vt:lpstr>Notion of circular array (2)</vt:lpstr>
      <vt:lpstr>Notion of circular array (3)</vt:lpstr>
      <vt:lpstr>Notion of circular array (4)</vt:lpstr>
      <vt:lpstr>Modulo math</vt:lpstr>
      <vt:lpstr>Operating on circular array</vt:lpstr>
      <vt:lpstr>Notion of circular array (2)</vt:lpstr>
      <vt:lpstr>Queue operations: front()</vt:lpstr>
      <vt:lpstr>Queue operations: front (2)</vt:lpstr>
      <vt:lpstr>Queue operations: enqueue()</vt:lpstr>
      <vt:lpstr>Queue operations: enqueue(2)</vt:lpstr>
      <vt:lpstr>Queue operations: enqueue(3)</vt:lpstr>
      <vt:lpstr>Queue operations: dequeue()</vt:lpstr>
      <vt:lpstr>Queue operations: dequeue(2)</vt:lpstr>
      <vt:lpstr>Easy operations</vt:lpstr>
      <vt:lpstr>Summary</vt:lpstr>
      <vt:lpstr>Questions?</vt:lpstr>
    </vt:vector>
  </TitlesOfParts>
  <Company>UPRM-Mayaguez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Manuel Rodriguez-Martinez</dc:creator>
  <cp:lastModifiedBy>Manuel Rodriguez</cp:lastModifiedBy>
  <cp:revision>894</cp:revision>
  <cp:lastPrinted>2010-07-01T20:33:27Z</cp:lastPrinted>
  <dcterms:created xsi:type="dcterms:W3CDTF">2010-07-08T13:14:26Z</dcterms:created>
  <dcterms:modified xsi:type="dcterms:W3CDTF">2012-10-16T19:16:32Z</dcterms:modified>
</cp:coreProperties>
</file>