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65" r:id="rId3"/>
    <p:sldId id="257" r:id="rId4"/>
    <p:sldId id="357" r:id="rId5"/>
    <p:sldId id="449" r:id="rId6"/>
    <p:sldId id="360" r:id="rId7"/>
    <p:sldId id="514" r:id="rId8"/>
    <p:sldId id="512" r:id="rId9"/>
    <p:sldId id="513" r:id="rId10"/>
    <p:sldId id="515" r:id="rId11"/>
    <p:sldId id="516" r:id="rId12"/>
    <p:sldId id="517" r:id="rId13"/>
    <p:sldId id="518" r:id="rId14"/>
    <p:sldId id="519" r:id="rId15"/>
    <p:sldId id="520" r:id="rId16"/>
    <p:sldId id="521" r:id="rId17"/>
    <p:sldId id="522" r:id="rId18"/>
    <p:sldId id="523" r:id="rId19"/>
    <p:sldId id="525" r:id="rId20"/>
    <p:sldId id="527" r:id="rId21"/>
    <p:sldId id="528" r:id="rId22"/>
    <p:sldId id="524" r:id="rId23"/>
    <p:sldId id="529" r:id="rId24"/>
    <p:sldId id="530" r:id="rId25"/>
    <p:sldId id="531" r:id="rId26"/>
    <p:sldId id="526" r:id="rId27"/>
    <p:sldId id="532" r:id="rId28"/>
    <p:sldId id="473" r:id="rId29"/>
    <p:sldId id="385" r:id="rId30"/>
    <p:sldId id="29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2" autoAdjust="0"/>
    <p:restoredTop sz="93194" autoAdjust="0"/>
  </p:normalViewPr>
  <p:slideViewPr>
    <p:cSldViewPr snapToGrid="0">
      <p:cViewPr>
        <p:scale>
          <a:sx n="150" d="100"/>
          <a:sy n="150" d="100"/>
        </p:scale>
        <p:origin x="-176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10/25/12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11 – Map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map with a list</a:t>
            </a:r>
            <a:endParaRPr lang="en-US" dirty="0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457200" y="3217332"/>
            <a:ext cx="8229600" cy="298873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Elements in the list are the values</a:t>
            </a:r>
          </a:p>
          <a:p>
            <a:r>
              <a:rPr lang="en-US" dirty="0" smtClean="0"/>
              <a:t>The keys must be extracted from the values</a:t>
            </a:r>
          </a:p>
          <a:p>
            <a:pPr lvl="1"/>
            <a:r>
              <a:rPr lang="en-US" b="1" dirty="0" smtClean="0"/>
              <a:t>Method 1</a:t>
            </a:r>
            <a:r>
              <a:rPr lang="en-US" dirty="0" smtClean="0"/>
              <a:t>: value implement an interface with a method to get a key</a:t>
            </a:r>
          </a:p>
          <a:p>
            <a:pPr lvl="1"/>
            <a:r>
              <a:rPr lang="en-US" b="1" dirty="0" smtClean="0"/>
              <a:t>Method 2</a:t>
            </a:r>
            <a:r>
              <a:rPr lang="en-US" dirty="0" smtClean="0"/>
              <a:t>: map includes an class whose instances are able to extract a key from the value</a:t>
            </a:r>
          </a:p>
          <a:p>
            <a:pPr lvl="2"/>
            <a:r>
              <a:rPr lang="en-US" dirty="0" smtClean="0"/>
              <a:t>Difference classes for different values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891195" y="1913467"/>
            <a:ext cx="860473" cy="1138987"/>
            <a:chOff x="1891195" y="1913467"/>
            <a:chExt cx="860473" cy="1138987"/>
          </a:xfrm>
        </p:grpSpPr>
        <p:sp>
          <p:nvSpPr>
            <p:cNvPr id="10" name="Rectangle 9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Jil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24</a:t>
              </a:r>
            </a:p>
            <a:p>
              <a:pPr algn="ctr"/>
              <a:r>
                <a:rPr lang="en-US" sz="1600" dirty="0" smtClean="0"/>
                <a:t>NY</a:t>
              </a:r>
              <a:endParaRPr lang="en-US" sz="16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203528" y="1913468"/>
            <a:ext cx="860473" cy="1138987"/>
            <a:chOff x="1891195" y="1913467"/>
            <a:chExt cx="860473" cy="1138987"/>
          </a:xfrm>
        </p:grpSpPr>
        <p:sp>
          <p:nvSpPr>
            <p:cNvPr id="16" name="Rectangle 15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Bob</a:t>
              </a:r>
            </a:p>
            <a:p>
              <a:pPr algn="ctr"/>
              <a:r>
                <a:rPr lang="en-US" sz="1600" dirty="0"/>
                <a:t>21</a:t>
              </a:r>
            </a:p>
            <a:p>
              <a:pPr algn="ctr"/>
              <a:r>
                <a:rPr lang="en-US" sz="1600" dirty="0"/>
                <a:t>LA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98928" y="1905000"/>
            <a:ext cx="860473" cy="1138987"/>
            <a:chOff x="1891195" y="1913467"/>
            <a:chExt cx="860473" cy="1138987"/>
          </a:xfrm>
        </p:grpSpPr>
        <p:sp>
          <p:nvSpPr>
            <p:cNvPr id="19" name="Rectangle 18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Li</a:t>
              </a:r>
            </a:p>
            <a:p>
              <a:pPr algn="ctr"/>
              <a:r>
                <a:rPr lang="en-US" sz="1600" dirty="0"/>
                <a:t>19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811261" y="1905000"/>
            <a:ext cx="860473" cy="1138987"/>
            <a:chOff x="1891195" y="1913467"/>
            <a:chExt cx="860473" cy="1138987"/>
          </a:xfrm>
        </p:grpSpPr>
        <p:sp>
          <p:nvSpPr>
            <p:cNvPr id="22" name="Rectangle 21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Apu</a:t>
              </a:r>
              <a:endParaRPr lang="en-US" sz="1600" dirty="0"/>
            </a:p>
            <a:p>
              <a:pPr algn="ctr"/>
              <a:r>
                <a:rPr lang="en-US" sz="1600" dirty="0"/>
                <a:t>41</a:t>
              </a:r>
            </a:p>
            <a:p>
              <a:pPr algn="ctr"/>
              <a:r>
                <a:rPr lang="en-US" sz="1600" dirty="0"/>
                <a:t>NY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148995" y="1921934"/>
            <a:ext cx="860473" cy="1138987"/>
            <a:chOff x="1891195" y="1913467"/>
            <a:chExt cx="860473" cy="1138987"/>
          </a:xfrm>
        </p:grpSpPr>
        <p:sp>
          <p:nvSpPr>
            <p:cNvPr id="25" name="Rectangle 24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Amy</a:t>
              </a:r>
            </a:p>
            <a:p>
              <a:pPr algn="ctr"/>
              <a:r>
                <a:rPr lang="en-US" sz="1600" dirty="0"/>
                <a:t>18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611535" y="2683937"/>
            <a:ext cx="880534" cy="313264"/>
            <a:chOff x="6697133" y="2082803"/>
            <a:chExt cx="880534" cy="313264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>
            <a:endCxn id="26" idx="1"/>
          </p:cNvCxnSpPr>
          <p:nvPr/>
        </p:nvCxnSpPr>
        <p:spPr>
          <a:xfrm>
            <a:off x="6383867" y="28532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054600" y="2844800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750734" y="2844799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429934" y="28278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604262" y="1905001"/>
            <a:ext cx="860473" cy="1138987"/>
            <a:chOff x="1891195" y="1913467"/>
            <a:chExt cx="860473" cy="1138987"/>
          </a:xfrm>
        </p:grpSpPr>
        <p:sp>
          <p:nvSpPr>
            <p:cNvPr id="39" name="Rectangle 38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cxnSp>
        <p:nvCxnSpPr>
          <p:cNvPr id="41" name="Straight Arrow Connector 40"/>
          <p:cNvCxnSpPr/>
          <p:nvPr/>
        </p:nvCxnSpPr>
        <p:spPr>
          <a:xfrm>
            <a:off x="1109134" y="28278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647665"/>
              </p:ext>
            </p:extLst>
          </p:nvPr>
        </p:nvGraphicFramePr>
        <p:xfrm>
          <a:off x="874183" y="2154766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71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4183" y="2154766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3288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in the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 – number of elements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 – determine if the map is empty</a:t>
            </a:r>
          </a:p>
          <a:p>
            <a:r>
              <a:rPr lang="en-US" dirty="0"/>
              <a:t>g</a:t>
            </a:r>
            <a:r>
              <a:rPr lang="en-US" dirty="0" smtClean="0"/>
              <a:t>et(key) – returns the value associated with a key</a:t>
            </a:r>
          </a:p>
          <a:p>
            <a:r>
              <a:rPr lang="en-US" dirty="0"/>
              <a:t>p</a:t>
            </a:r>
            <a:r>
              <a:rPr lang="en-US" dirty="0" smtClean="0"/>
              <a:t>ut(key, value) – adds a new value to the map with a given key (overwrites old one)   </a:t>
            </a:r>
          </a:p>
          <a:p>
            <a:r>
              <a:rPr lang="en-US" dirty="0"/>
              <a:t>r</a:t>
            </a:r>
            <a:r>
              <a:rPr lang="en-US" dirty="0" smtClean="0"/>
              <a:t>emove(key) – removes the value with the given key from map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 – removes all values from map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ontainsKey</a:t>
            </a:r>
            <a:r>
              <a:rPr lang="en-US" dirty="0" smtClean="0"/>
              <a:t>(key) – determines if there is a value with the given key</a:t>
            </a:r>
          </a:p>
          <a:p>
            <a:r>
              <a:rPr lang="en-US" dirty="0" err="1" smtClean="0"/>
              <a:t>getKeys</a:t>
            </a:r>
            <a:r>
              <a:rPr lang="en-US" dirty="0" smtClean="0"/>
              <a:t>() – returns a list with all keys in the map</a:t>
            </a:r>
          </a:p>
          <a:p>
            <a:r>
              <a:rPr lang="en-US" dirty="0" err="1" smtClean="0"/>
              <a:t>getValue</a:t>
            </a:r>
            <a:r>
              <a:rPr lang="en-US" dirty="0" smtClean="0"/>
              <a:t>() – returns a list with all values in the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92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84078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Databases</a:t>
            </a:r>
          </a:p>
          <a:p>
            <a:pPr lvl="1"/>
            <a:r>
              <a:rPr lang="en-US" dirty="0" smtClean="0"/>
              <a:t>Key-value pair stores (</a:t>
            </a:r>
            <a:r>
              <a:rPr lang="en-US" dirty="0" err="1" smtClean="0"/>
              <a:t>CouchDB</a:t>
            </a:r>
            <a:r>
              <a:rPr lang="en-US" dirty="0" smtClean="0"/>
              <a:t>, </a:t>
            </a:r>
            <a:r>
              <a:rPr lang="en-US" dirty="0" err="1" smtClean="0"/>
              <a:t>MongoDB</a:t>
            </a:r>
            <a:r>
              <a:rPr lang="en-US" dirty="0" smtClean="0"/>
              <a:t>, Hive,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Value – record in the database</a:t>
            </a:r>
          </a:p>
          <a:p>
            <a:pPr lvl="2"/>
            <a:r>
              <a:rPr lang="en-US" dirty="0" smtClean="0"/>
              <a:t>Key – identifier of the record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2650067" y="3285066"/>
            <a:ext cx="4580465" cy="302260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31067" y="4148666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38134" y="4182531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997201" y="5291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22801" y="5325530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40401" y="4267196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833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Maps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Processing web data with </a:t>
            </a:r>
            <a:r>
              <a:rPr lang="en-US" dirty="0" err="1" smtClean="0"/>
              <a:t>Javascript</a:t>
            </a:r>
            <a:r>
              <a:rPr lang="en-US" dirty="0" smtClean="0"/>
              <a:t> and JSON</a:t>
            </a:r>
          </a:p>
          <a:p>
            <a:r>
              <a:rPr lang="en-US" dirty="0" smtClean="0"/>
              <a:t>Format is </a:t>
            </a:r>
          </a:p>
          <a:p>
            <a:pPr lvl="1"/>
            <a:r>
              <a:rPr lang="en-US" dirty="0" smtClean="0"/>
              <a:t>&lt;key&gt; : &lt;value&gt;</a:t>
            </a:r>
          </a:p>
          <a:p>
            <a:r>
              <a:rPr lang="en-US" dirty="0" smtClean="0"/>
              <a:t>JSON data string is parsed into a map</a:t>
            </a:r>
          </a:p>
          <a:p>
            <a:r>
              <a:rPr lang="en-US" dirty="0" smtClean="0"/>
              <a:t>You can then access the values based on the attribute names (keys)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25532" y="1100667"/>
            <a:ext cx="3326953" cy="55092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{</a:t>
            </a:r>
          </a:p>
          <a:p>
            <a:r>
              <a:rPr lang="en-US" sz="1600" dirty="0"/>
              <a:t>    "</a:t>
            </a:r>
            <a:r>
              <a:rPr lang="en-US" sz="1600" dirty="0" err="1"/>
              <a:t>firstName</a:t>
            </a:r>
            <a:r>
              <a:rPr lang="en-US" sz="1600" dirty="0"/>
              <a:t>": "John",</a:t>
            </a:r>
          </a:p>
          <a:p>
            <a:r>
              <a:rPr lang="en-US" sz="1600" dirty="0"/>
              <a:t>    "</a:t>
            </a:r>
            <a:r>
              <a:rPr lang="en-US" sz="1600" dirty="0" err="1"/>
              <a:t>lastName</a:t>
            </a:r>
            <a:r>
              <a:rPr lang="en-US" sz="1600" dirty="0"/>
              <a:t>": "Smith",</a:t>
            </a:r>
          </a:p>
          <a:p>
            <a:r>
              <a:rPr lang="en-US" sz="1600" dirty="0"/>
              <a:t>    "age": 25,</a:t>
            </a:r>
          </a:p>
          <a:p>
            <a:r>
              <a:rPr lang="nb-NO" sz="1600" dirty="0"/>
              <a:t>    "</a:t>
            </a:r>
            <a:r>
              <a:rPr lang="nb-NO" sz="1600" dirty="0" err="1"/>
              <a:t>address</a:t>
            </a:r>
            <a:r>
              <a:rPr lang="nb-NO" sz="1600" dirty="0"/>
              <a:t>": {</a:t>
            </a:r>
          </a:p>
          <a:p>
            <a:r>
              <a:rPr lang="en-US" sz="1600" dirty="0"/>
              <a:t>        "</a:t>
            </a:r>
            <a:r>
              <a:rPr lang="en-US" sz="1600" dirty="0" err="1"/>
              <a:t>streetAddress</a:t>
            </a:r>
            <a:r>
              <a:rPr lang="en-US" sz="1600" dirty="0"/>
              <a:t>": "21 2nd Street",</a:t>
            </a:r>
          </a:p>
          <a:p>
            <a:r>
              <a:rPr lang="en-US" sz="1600" dirty="0"/>
              <a:t>        "city": "New York",</a:t>
            </a:r>
          </a:p>
          <a:p>
            <a:r>
              <a:rPr lang="en-US" sz="1600" dirty="0"/>
              <a:t>        "state": "NY",</a:t>
            </a:r>
          </a:p>
          <a:p>
            <a:r>
              <a:rPr lang="hr-HR" sz="1600" dirty="0"/>
              <a:t>        "postalCode": "10021"</a:t>
            </a:r>
          </a:p>
          <a:p>
            <a:r>
              <a:rPr lang="hr-HR" sz="1600" dirty="0"/>
              <a:t>    },</a:t>
            </a:r>
          </a:p>
          <a:p>
            <a:r>
              <a:rPr lang="en-US" sz="1600" dirty="0"/>
              <a:t>    "</a:t>
            </a:r>
            <a:r>
              <a:rPr lang="en-US" sz="1600" dirty="0" err="1"/>
              <a:t>phoneNumber</a:t>
            </a:r>
            <a:r>
              <a:rPr lang="en-US" sz="1600" dirty="0"/>
              <a:t>": [</a:t>
            </a:r>
          </a:p>
          <a:p>
            <a:r>
              <a:rPr lang="en-US" sz="1600" dirty="0"/>
              <a:t>        {</a:t>
            </a:r>
          </a:p>
          <a:p>
            <a:r>
              <a:rPr lang="en-US" sz="1600" dirty="0"/>
              <a:t>            "type": "home",</a:t>
            </a:r>
          </a:p>
          <a:p>
            <a:r>
              <a:rPr lang="en-US" sz="1600" dirty="0"/>
              <a:t>            "number": "212 555-1234"</a:t>
            </a:r>
          </a:p>
          <a:p>
            <a:r>
              <a:rPr lang="en-US" sz="1600" dirty="0"/>
              <a:t>        },</a:t>
            </a:r>
          </a:p>
          <a:p>
            <a:r>
              <a:rPr lang="en-US" sz="1600" dirty="0"/>
              <a:t>        {</a:t>
            </a:r>
          </a:p>
          <a:p>
            <a:r>
              <a:rPr lang="en-US" sz="1600" dirty="0"/>
              <a:t>            "type": "fax",</a:t>
            </a:r>
          </a:p>
          <a:p>
            <a:r>
              <a:rPr lang="en-US" sz="1600" dirty="0"/>
              <a:t>            "number": "646 555-4567"</a:t>
            </a:r>
          </a:p>
          <a:p>
            <a:r>
              <a:rPr lang="en-US" sz="1600" dirty="0"/>
              <a:t>        }</a:t>
            </a:r>
          </a:p>
          <a:p>
            <a:r>
              <a:rPr lang="en-US" sz="1600" dirty="0"/>
              <a:t>    ]</a:t>
            </a:r>
          </a:p>
          <a:p>
            <a:r>
              <a:rPr lang="en-US" sz="1600" dirty="0"/>
              <a:t>}</a:t>
            </a:r>
          </a:p>
          <a:p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106334" y="2650066"/>
            <a:ext cx="8266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JSON</a:t>
            </a:r>
          </a:p>
          <a:p>
            <a:r>
              <a:rPr lang="en-US" sz="2400" dirty="0" smtClean="0"/>
              <a:t>File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831403" y="3081867"/>
            <a:ext cx="765064" cy="17565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253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II – Design and implementation of a Map using linked List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04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245533" y="2336800"/>
            <a:ext cx="8483600" cy="216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a Map with a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867123"/>
          </a:xfrm>
        </p:spPr>
        <p:txBody>
          <a:bodyPr/>
          <a:lstStyle/>
          <a:p>
            <a:r>
              <a:rPr lang="en-US" dirty="0" smtClean="0"/>
              <a:t>Linked list becomes private field of Map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874261" y="2836334"/>
            <a:ext cx="860473" cy="1138987"/>
            <a:chOff x="1891195" y="1913467"/>
            <a:chExt cx="860473" cy="1138987"/>
          </a:xfrm>
        </p:grpSpPr>
        <p:sp>
          <p:nvSpPr>
            <p:cNvPr id="8" name="Rectangle 7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Jil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24</a:t>
              </a:r>
            </a:p>
            <a:p>
              <a:pPr algn="ctr"/>
              <a:r>
                <a:rPr lang="en-US" sz="1600" dirty="0" smtClean="0"/>
                <a:t>NY</a:t>
              </a:r>
              <a:endParaRPr lang="en-US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186594" y="2836335"/>
            <a:ext cx="860473" cy="1138987"/>
            <a:chOff x="1891195" y="1913467"/>
            <a:chExt cx="860473" cy="1138987"/>
          </a:xfrm>
        </p:grpSpPr>
        <p:sp>
          <p:nvSpPr>
            <p:cNvPr id="11" name="Rectangle 10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Bob</a:t>
              </a:r>
            </a:p>
            <a:p>
              <a:pPr algn="ctr"/>
              <a:r>
                <a:rPr lang="en-US" sz="1600" dirty="0"/>
                <a:t>21</a:t>
              </a:r>
            </a:p>
            <a:p>
              <a:pPr algn="ctr"/>
              <a:r>
                <a:rPr lang="en-US" sz="1600" dirty="0"/>
                <a:t>LA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81994" y="2827867"/>
            <a:ext cx="860473" cy="1138987"/>
            <a:chOff x="1891195" y="1913467"/>
            <a:chExt cx="860473" cy="1138987"/>
          </a:xfrm>
        </p:grpSpPr>
        <p:sp>
          <p:nvSpPr>
            <p:cNvPr id="14" name="Rectangle 13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Li</a:t>
              </a:r>
            </a:p>
            <a:p>
              <a:pPr algn="ctr"/>
              <a:r>
                <a:rPr lang="en-US" sz="1600" dirty="0"/>
                <a:t>19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794327" y="2827867"/>
            <a:ext cx="860473" cy="1138987"/>
            <a:chOff x="1891195" y="1913467"/>
            <a:chExt cx="860473" cy="1138987"/>
          </a:xfrm>
        </p:grpSpPr>
        <p:sp>
          <p:nvSpPr>
            <p:cNvPr id="17" name="Rectangle 16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Apu</a:t>
              </a:r>
              <a:endParaRPr lang="en-US" sz="1600" dirty="0"/>
            </a:p>
            <a:p>
              <a:pPr algn="ctr"/>
              <a:r>
                <a:rPr lang="en-US" sz="1600" dirty="0"/>
                <a:t>41</a:t>
              </a:r>
            </a:p>
            <a:p>
              <a:pPr algn="ctr"/>
              <a:r>
                <a:rPr lang="en-US" sz="1600" dirty="0"/>
                <a:t>NY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132061" y="2844801"/>
            <a:ext cx="860473" cy="1138987"/>
            <a:chOff x="1891195" y="1913467"/>
            <a:chExt cx="860473" cy="1138987"/>
          </a:xfrm>
        </p:grpSpPr>
        <p:sp>
          <p:nvSpPr>
            <p:cNvPr id="20" name="Rectangle 19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Amy</a:t>
              </a:r>
            </a:p>
            <a:p>
              <a:pPr algn="ctr"/>
              <a:r>
                <a:rPr lang="en-US" sz="1600" dirty="0"/>
                <a:t>18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594601" y="3606804"/>
            <a:ext cx="880534" cy="313264"/>
            <a:chOff x="6697133" y="2082803"/>
            <a:chExt cx="880534" cy="313264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Arrow Connector 26"/>
          <p:cNvCxnSpPr>
            <a:endCxn id="21" idx="1"/>
          </p:cNvCxnSpPr>
          <p:nvPr/>
        </p:nvCxnSpPr>
        <p:spPr>
          <a:xfrm>
            <a:off x="6366933" y="37761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37666" y="3767667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733800" y="37676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413000" y="37507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587328" y="2827868"/>
            <a:ext cx="860473" cy="1138987"/>
            <a:chOff x="1891195" y="1913467"/>
            <a:chExt cx="860473" cy="1138987"/>
          </a:xfrm>
        </p:grpSpPr>
        <p:sp>
          <p:nvSpPr>
            <p:cNvPr id="32" name="Rectangle 31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>
            <a:off x="1092200" y="37507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194951"/>
              </p:ext>
            </p:extLst>
          </p:nvPr>
        </p:nvGraphicFramePr>
        <p:xfrm>
          <a:off x="857249" y="3077633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7249" y="3077633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567266" y="4030133"/>
            <a:ext cx="157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 5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254001" y="4504267"/>
            <a:ext cx="8483600" cy="872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70933" y="2370667"/>
            <a:ext cx="613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06400" y="4622800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55599" y="2700867"/>
            <a:ext cx="8246533" cy="1710267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008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Key: Force Interface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04398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Method 1</a:t>
            </a:r>
          </a:p>
          <a:p>
            <a:pPr lvl="1"/>
            <a:r>
              <a:rPr lang="en-US" dirty="0" smtClean="0"/>
              <a:t>values of Map must implement an interface with a method to get the Key </a:t>
            </a:r>
          </a:p>
          <a:p>
            <a:pPr lvl="1"/>
            <a:r>
              <a:rPr lang="en-US" b="1" i="1" dirty="0" smtClean="0"/>
              <a:t>Problem</a:t>
            </a:r>
            <a:r>
              <a:rPr lang="en-US" dirty="0" smtClean="0"/>
              <a:t>: What about String, Integer, or other pre-existing classes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87218" y="5469466"/>
            <a:ext cx="2264047" cy="7292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</a:p>
          <a:p>
            <a:pPr algn="ctr"/>
            <a:r>
              <a:rPr lang="en-US" dirty="0" err="1" smtClean="0"/>
              <a:t>Keyable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45734" y="3843866"/>
            <a:ext cx="2125134" cy="6700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887134" y="4999171"/>
            <a:ext cx="3297821" cy="1309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8" idx="2"/>
          </p:cNvCxnSpPr>
          <p:nvPr/>
        </p:nvCxnSpPr>
        <p:spPr>
          <a:xfrm flipV="1">
            <a:off x="2887134" y="4513887"/>
            <a:ext cx="21167" cy="4729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186002" y="4513888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4504267" y="4953001"/>
            <a:ext cx="6509" cy="516433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105401" y="3869266"/>
            <a:ext cx="1805032" cy="6700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5600" y="4715933"/>
            <a:ext cx="2125134" cy="6700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5444066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32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Key: Key Extractor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41652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Method 2 (preferred):</a:t>
            </a:r>
          </a:p>
          <a:p>
            <a:pPr lvl="1"/>
            <a:r>
              <a:rPr lang="en-US" dirty="0" smtClean="0"/>
              <a:t>Instances of map must include a mechanism to extract the key of value – key extractor</a:t>
            </a:r>
          </a:p>
          <a:p>
            <a:pPr lvl="2"/>
            <a:r>
              <a:rPr lang="en-US" dirty="0" smtClean="0"/>
              <a:t>Typically a object that does this job</a:t>
            </a:r>
          </a:p>
          <a:p>
            <a:pPr lvl="2"/>
            <a:r>
              <a:rPr lang="en-US" dirty="0" smtClean="0"/>
              <a:t>One extractor for each different type of value</a:t>
            </a:r>
          </a:p>
          <a:p>
            <a:pPr lvl="3"/>
            <a:r>
              <a:rPr lang="en-US" dirty="0" smtClean="0"/>
              <a:t>Some extractors might work for several values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08951" y="5528733"/>
            <a:ext cx="2264047" cy="7292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</a:p>
          <a:p>
            <a:pPr algn="ctr"/>
            <a:r>
              <a:rPr lang="en-US" dirty="0" err="1" smtClean="0"/>
              <a:t>KeyExtractor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270001" y="3869266"/>
            <a:ext cx="2125134" cy="6700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PersonKeyExtractor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311401" y="5037670"/>
            <a:ext cx="4758266" cy="84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2" idx="2"/>
          </p:cNvCxnSpPr>
          <p:nvPr/>
        </p:nvCxnSpPr>
        <p:spPr>
          <a:xfrm flipV="1">
            <a:off x="2311401" y="4539287"/>
            <a:ext cx="21167" cy="4729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075002" y="4522355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4826000" y="5012268"/>
            <a:ext cx="6509" cy="516433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994401" y="3877733"/>
            <a:ext cx="1805032" cy="6700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CarKeyExtractor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4831336" y="4530822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50734" y="3886200"/>
            <a:ext cx="1930399" cy="6700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StringKeyExtractor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28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Extractors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KeyExtractor</a:t>
            </a:r>
            <a:r>
              <a:rPr lang="en-US" dirty="0" smtClean="0"/>
              <a:t> exposes:</a:t>
            </a:r>
          </a:p>
          <a:p>
            <a:pPr lvl="1"/>
            <a:r>
              <a:rPr lang="en-US" dirty="0" err="1" smtClean="0"/>
              <a:t>getKey</a:t>
            </a:r>
            <a:r>
              <a:rPr lang="en-US" dirty="0" smtClean="0"/>
              <a:t>() Method</a:t>
            </a:r>
          </a:p>
          <a:p>
            <a:r>
              <a:rPr lang="en-US" dirty="0" err="1" smtClean="0"/>
              <a:t>PersonKeyExtractor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/>
              <a:t>public String </a:t>
            </a:r>
            <a:r>
              <a:rPr lang="en-US" dirty="0" err="1" smtClean="0"/>
              <a:t>getKey</a:t>
            </a:r>
            <a:r>
              <a:rPr lang="en-US" dirty="0" smtClean="0"/>
              <a:t> (Person P){</a:t>
            </a:r>
          </a:p>
          <a:p>
            <a:pPr marL="914400" lvl="2" indent="0">
              <a:buNone/>
            </a:pPr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P.getSocialSecurity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r>
              <a:rPr lang="en-US" dirty="0" err="1" smtClean="0"/>
              <a:t>CarKeyExtractor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/>
              <a:t>p</a:t>
            </a:r>
            <a:r>
              <a:rPr lang="en-US" dirty="0" smtClean="0"/>
              <a:t>ublic String </a:t>
            </a:r>
            <a:r>
              <a:rPr lang="en-US" dirty="0" err="1" smtClean="0"/>
              <a:t>getKey</a:t>
            </a:r>
            <a:r>
              <a:rPr lang="en-US" dirty="0" smtClean="0"/>
              <a:t>(Car C){</a:t>
            </a:r>
          </a:p>
          <a:p>
            <a:pPr marL="914400" lvl="2" indent="0">
              <a:buNone/>
            </a:pPr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C.getLicensePlate</a:t>
            </a:r>
            <a:r>
              <a:rPr lang="en-US" dirty="0" smtClean="0"/>
              <a:t>();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StringKeyExtractor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public String </a:t>
            </a:r>
            <a:r>
              <a:rPr lang="en-US" dirty="0" err="1" smtClean="0"/>
              <a:t>getKey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(String S)</a:t>
            </a:r>
            <a:r>
              <a:rPr lang="en-US" dirty="0"/>
              <a:t>{</a:t>
            </a:r>
          </a:p>
          <a:p>
            <a:pPr marL="914400" lvl="2" indent="0">
              <a:buNone/>
            </a:pPr>
            <a:r>
              <a:rPr lang="en-US" dirty="0"/>
              <a:t>return </a:t>
            </a:r>
            <a:r>
              <a:rPr lang="en-US" dirty="0" smtClean="0"/>
              <a:t>S;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r>
              <a:rPr lang="en-US" dirty="0" err="1" smtClean="0"/>
              <a:t>IntegerKeyExtractor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/>
              <a:t>p</a:t>
            </a:r>
            <a:r>
              <a:rPr lang="en-US" dirty="0" smtClean="0"/>
              <a:t>ublic Integer </a:t>
            </a:r>
            <a:r>
              <a:rPr lang="en-US" dirty="0" err="1" smtClean="0"/>
              <a:t>getKey</a:t>
            </a:r>
            <a:r>
              <a:rPr lang="en-US" dirty="0" smtClean="0"/>
              <a:t> (Integer I){</a:t>
            </a:r>
          </a:p>
          <a:p>
            <a:pPr marL="914400" lvl="2" indent="0">
              <a:buNone/>
            </a:pPr>
            <a:r>
              <a:rPr lang="en-US" dirty="0"/>
              <a:t>r</a:t>
            </a:r>
            <a:r>
              <a:rPr lang="en-US" dirty="0" smtClean="0"/>
              <a:t>eturn I;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71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get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f</a:t>
            </a:r>
            <a:r>
              <a:rPr lang="en-US" dirty="0" smtClean="0"/>
              <a:t>etched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001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et(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33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the Map ADT</a:t>
            </a:r>
          </a:p>
          <a:p>
            <a:endParaRPr lang="en-US" dirty="0" smtClean="0"/>
          </a:p>
          <a:p>
            <a:r>
              <a:rPr lang="en-US" dirty="0" smtClean="0"/>
              <a:t>Part II – Design and implementation of a Map using linked List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get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3911600"/>
            <a:ext cx="8229600" cy="2214564"/>
          </a:xfrm>
        </p:spPr>
        <p:txBody>
          <a:bodyPr>
            <a:normAutofit/>
          </a:bodyPr>
          <a:lstStyle/>
          <a:p>
            <a:r>
              <a:rPr lang="en-US" dirty="0" smtClean="0"/>
              <a:t>If not empty, loop thru list until an element with given key is found</a:t>
            </a:r>
          </a:p>
          <a:p>
            <a:pPr lvl="1"/>
            <a:r>
              <a:rPr lang="en-US" dirty="0" smtClean="0"/>
              <a:t>If empty return null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187527" y="2277534"/>
            <a:ext cx="860473" cy="1138987"/>
            <a:chOff x="1891195" y="1913467"/>
            <a:chExt cx="860473" cy="1138987"/>
          </a:xfrm>
        </p:grpSpPr>
        <p:sp>
          <p:nvSpPr>
            <p:cNvPr id="12" name="Rectangle 11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Jil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24</a:t>
              </a:r>
            </a:p>
            <a:p>
              <a:pPr algn="ctr"/>
              <a:r>
                <a:rPr lang="en-US" sz="1600" dirty="0" smtClean="0"/>
                <a:t>NY</a:t>
              </a:r>
              <a:endParaRPr lang="en-US" sz="16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499860" y="2277535"/>
            <a:ext cx="860473" cy="1138987"/>
            <a:chOff x="1891195" y="1913467"/>
            <a:chExt cx="860473" cy="1138987"/>
          </a:xfrm>
        </p:grpSpPr>
        <p:sp>
          <p:nvSpPr>
            <p:cNvPr id="15" name="Rectangle 14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Bob</a:t>
              </a:r>
            </a:p>
            <a:p>
              <a:pPr algn="ctr"/>
              <a:r>
                <a:rPr lang="en-US" sz="1600" dirty="0"/>
                <a:t>21</a:t>
              </a:r>
            </a:p>
            <a:p>
              <a:pPr algn="ctr"/>
              <a:r>
                <a:rPr lang="en-US" sz="1600" dirty="0"/>
                <a:t>LA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95260" y="2269067"/>
            <a:ext cx="860473" cy="1138987"/>
            <a:chOff x="1891195" y="1913467"/>
            <a:chExt cx="860473" cy="1138987"/>
          </a:xfrm>
        </p:grpSpPr>
        <p:sp>
          <p:nvSpPr>
            <p:cNvPr id="18" name="Rectangle 17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Li</a:t>
              </a:r>
            </a:p>
            <a:p>
              <a:pPr algn="ctr"/>
              <a:r>
                <a:rPr lang="en-US" sz="1600" dirty="0"/>
                <a:t>19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107593" y="2269067"/>
            <a:ext cx="860473" cy="1138987"/>
            <a:chOff x="1891195" y="1913467"/>
            <a:chExt cx="860473" cy="1138987"/>
          </a:xfrm>
        </p:grpSpPr>
        <p:sp>
          <p:nvSpPr>
            <p:cNvPr id="21" name="Rectangle 20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Apu</a:t>
              </a:r>
              <a:endParaRPr lang="en-US" sz="1600" dirty="0"/>
            </a:p>
            <a:p>
              <a:pPr algn="ctr"/>
              <a:r>
                <a:rPr lang="en-US" sz="1600" dirty="0"/>
                <a:t>41</a:t>
              </a:r>
            </a:p>
            <a:p>
              <a:pPr algn="ctr"/>
              <a:r>
                <a:rPr lang="en-US" sz="1600" dirty="0"/>
                <a:t>NY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445327" y="2286001"/>
            <a:ext cx="860473" cy="1138987"/>
            <a:chOff x="1891195" y="1913467"/>
            <a:chExt cx="860473" cy="1138987"/>
          </a:xfrm>
        </p:grpSpPr>
        <p:sp>
          <p:nvSpPr>
            <p:cNvPr id="24" name="Rectangle 23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Amy</a:t>
              </a:r>
            </a:p>
            <a:p>
              <a:pPr algn="ctr"/>
              <a:r>
                <a:rPr lang="en-US" sz="1600" dirty="0"/>
                <a:t>18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907867" y="3048004"/>
            <a:ext cx="880534" cy="313264"/>
            <a:chOff x="6697133" y="2082803"/>
            <a:chExt cx="880534" cy="313264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>
            <a:endCxn id="25" idx="1"/>
          </p:cNvCxnSpPr>
          <p:nvPr/>
        </p:nvCxnSpPr>
        <p:spPr>
          <a:xfrm>
            <a:off x="6680199" y="32173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0932" y="3208867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047066" y="32088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726266" y="31919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900594" y="2269068"/>
            <a:ext cx="860473" cy="1138987"/>
            <a:chOff x="1891195" y="1913467"/>
            <a:chExt cx="860473" cy="1138987"/>
          </a:xfrm>
        </p:grpSpPr>
        <p:sp>
          <p:nvSpPr>
            <p:cNvPr id="36" name="Rectangle 35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1405466" y="31919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690729"/>
              </p:ext>
            </p:extLst>
          </p:nvPr>
        </p:nvGraphicFramePr>
        <p:xfrm>
          <a:off x="1170515" y="2518833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2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0515" y="2518833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880532" y="3471333"/>
            <a:ext cx="157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 5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84199" y="1811867"/>
            <a:ext cx="613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94266" y="1261533"/>
            <a:ext cx="1335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M.get</a:t>
            </a:r>
            <a:r>
              <a:rPr lang="en-US" sz="2000" dirty="0" smtClean="0"/>
              <a:t>(“Li”)</a:t>
            </a: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565400" y="1388533"/>
            <a:ext cx="8466" cy="745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928533" y="1405466"/>
            <a:ext cx="8466" cy="745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198533" y="1388532"/>
            <a:ext cx="8466" cy="745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94867" y="1405467"/>
            <a:ext cx="157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 found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4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1947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a</a:t>
            </a:r>
            <a:r>
              <a:rPr lang="en-US" dirty="0" smtClean="0"/>
              <a:t>dded and marked </a:t>
            </a:r>
          </a:p>
          <a:p>
            <a:r>
              <a:rPr lang="en-US" dirty="0"/>
              <a:t>w</a:t>
            </a:r>
            <a:r>
              <a:rPr lang="en-US" dirty="0" smtClean="0"/>
              <a:t>ith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32</a:t>
            </a:r>
          </a:p>
          <a:p>
            <a:pPr algn="ctr"/>
            <a:r>
              <a:rPr lang="en-US" dirty="0" smtClean="0"/>
              <a:t>SJ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6533" y="5647266"/>
            <a:ext cx="2708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M.put</a:t>
            </a:r>
            <a:r>
              <a:rPr lang="en-US" dirty="0" smtClean="0"/>
              <a:t> (Moe, {Moe, 32, SJ})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1871133" y="4453467"/>
            <a:ext cx="4715934" cy="1024466"/>
          </a:xfrm>
          <a:custGeom>
            <a:avLst/>
            <a:gdLst>
              <a:gd name="connsiteX0" fmla="*/ 0 w 4715934"/>
              <a:gd name="connsiteY0" fmla="*/ 1024466 h 1024466"/>
              <a:gd name="connsiteX1" fmla="*/ 355600 w 4715934"/>
              <a:gd name="connsiteY1" fmla="*/ 846666 h 1024466"/>
              <a:gd name="connsiteX2" fmla="*/ 364067 w 4715934"/>
              <a:gd name="connsiteY2" fmla="*/ 846666 h 1024466"/>
              <a:gd name="connsiteX3" fmla="*/ 2142067 w 4715934"/>
              <a:gd name="connsiteY3" fmla="*/ 287866 h 1024466"/>
              <a:gd name="connsiteX4" fmla="*/ 4047067 w 4715934"/>
              <a:gd name="connsiteY4" fmla="*/ 186266 h 1024466"/>
              <a:gd name="connsiteX5" fmla="*/ 4715934 w 4715934"/>
              <a:gd name="connsiteY5" fmla="*/ 0 h 1024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15934" h="1024466">
                <a:moveTo>
                  <a:pt x="0" y="1024466"/>
                </a:moveTo>
                <a:lnTo>
                  <a:pt x="355600" y="846666"/>
                </a:lnTo>
                <a:cubicBezTo>
                  <a:pt x="416278" y="817033"/>
                  <a:pt x="364067" y="846666"/>
                  <a:pt x="364067" y="846666"/>
                </a:cubicBezTo>
                <a:cubicBezTo>
                  <a:pt x="661811" y="753533"/>
                  <a:pt x="1528234" y="397933"/>
                  <a:pt x="2142067" y="287866"/>
                </a:cubicBezTo>
                <a:cubicBezTo>
                  <a:pt x="2755900" y="177799"/>
                  <a:pt x="3618089" y="234244"/>
                  <a:pt x="4047067" y="186266"/>
                </a:cubicBezTo>
                <a:cubicBezTo>
                  <a:pt x="4476045" y="138288"/>
                  <a:pt x="4595989" y="69144"/>
                  <a:pt x="4715934" y="0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C 0.04027 -0.02431 0.08073 -0.04861 0.12847 -0.06644 C 0.17621 -0.08426 0.23402 -0.09861 0.2868 -0.10741 C 0.33958 -0.11597 0.39427 -0.11366 0.44496 -0.11806 C 0.49566 -0.12269 0.55833 -0.12755 0.59114 -0.13403 C 0.62378 -0.14028 0.63263 -0.14861 0.64166 -0.15671 " pathEditMode="relative" rAng="0" ptsTypes="aaaa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83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9" grpId="0"/>
      <p:bldP spid="22" grpId="0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put(2)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111607" y="2111016"/>
            <a:ext cx="815185" cy="1083745"/>
            <a:chOff x="1891195" y="1913467"/>
            <a:chExt cx="860473" cy="1138987"/>
          </a:xfrm>
        </p:grpSpPr>
        <p:sp>
          <p:nvSpPr>
            <p:cNvPr id="12" name="Rectangle 11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Jil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24</a:t>
              </a:r>
            </a:p>
            <a:p>
              <a:pPr algn="ctr"/>
              <a:r>
                <a:rPr lang="en-US" sz="1600" dirty="0" smtClean="0"/>
                <a:t>NY</a:t>
              </a:r>
              <a:endParaRPr lang="en-US" sz="16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354870" y="2111017"/>
            <a:ext cx="815185" cy="1083745"/>
            <a:chOff x="1891195" y="1913467"/>
            <a:chExt cx="860473" cy="1138987"/>
          </a:xfrm>
        </p:grpSpPr>
        <p:sp>
          <p:nvSpPr>
            <p:cNvPr id="15" name="Rectangle 14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Bob</a:t>
              </a:r>
            </a:p>
            <a:p>
              <a:pPr algn="ctr"/>
              <a:r>
                <a:rPr lang="en-US" sz="1600" dirty="0"/>
                <a:t>21</a:t>
              </a:r>
            </a:p>
            <a:p>
              <a:pPr algn="ctr"/>
              <a:r>
                <a:rPr lang="en-US" sz="1600" dirty="0"/>
                <a:t>LA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582091" y="2102960"/>
            <a:ext cx="815185" cy="1083745"/>
            <a:chOff x="1891195" y="1913467"/>
            <a:chExt cx="860473" cy="1138987"/>
          </a:xfrm>
        </p:grpSpPr>
        <p:sp>
          <p:nvSpPr>
            <p:cNvPr id="18" name="Rectangle 17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Li</a:t>
              </a:r>
            </a:p>
            <a:p>
              <a:pPr algn="ctr"/>
              <a:r>
                <a:rPr lang="en-US" sz="1600" dirty="0"/>
                <a:t>19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825353" y="2102960"/>
            <a:ext cx="815185" cy="1083745"/>
            <a:chOff x="1891195" y="1913467"/>
            <a:chExt cx="860473" cy="1138987"/>
          </a:xfrm>
        </p:grpSpPr>
        <p:sp>
          <p:nvSpPr>
            <p:cNvPr id="21" name="Rectangle 20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Apu</a:t>
              </a:r>
              <a:endParaRPr lang="en-US" sz="1600" dirty="0"/>
            </a:p>
            <a:p>
              <a:pPr algn="ctr"/>
              <a:r>
                <a:rPr lang="en-US" sz="1600" dirty="0"/>
                <a:t>41</a:t>
              </a:r>
            </a:p>
            <a:p>
              <a:pPr algn="ctr"/>
              <a:r>
                <a:rPr lang="en-US" sz="1600" dirty="0"/>
                <a:t>NY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092680" y="2119072"/>
            <a:ext cx="815185" cy="1083745"/>
            <a:chOff x="1891195" y="1913467"/>
            <a:chExt cx="860473" cy="1138987"/>
          </a:xfrm>
        </p:grpSpPr>
        <p:sp>
          <p:nvSpPr>
            <p:cNvPr id="24" name="Rectangle 23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Amy</a:t>
              </a:r>
            </a:p>
            <a:p>
              <a:pPr algn="ctr"/>
              <a:r>
                <a:rPr lang="en-US" sz="1600" dirty="0"/>
                <a:t>18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530876" y="2844118"/>
            <a:ext cx="834190" cy="298070"/>
            <a:chOff x="6697133" y="2082803"/>
            <a:chExt cx="880534" cy="313264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>
            <a:endCxn id="25" idx="1"/>
          </p:cNvCxnSpPr>
          <p:nvPr/>
        </p:nvCxnSpPr>
        <p:spPr>
          <a:xfrm>
            <a:off x="6367822" y="3005234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108517" y="2997179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873275" y="2997178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621991" y="2981066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892408" y="2102960"/>
            <a:ext cx="815185" cy="1083745"/>
            <a:chOff x="1891195" y="1913467"/>
            <a:chExt cx="860473" cy="1138987"/>
          </a:xfrm>
        </p:grpSpPr>
        <p:sp>
          <p:nvSpPr>
            <p:cNvPr id="36" name="Rectangle 35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1370707" y="2981066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574681"/>
              </p:ext>
            </p:extLst>
          </p:nvPr>
        </p:nvGraphicFramePr>
        <p:xfrm>
          <a:off x="1148122" y="2340612"/>
          <a:ext cx="254670" cy="25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4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8122" y="2340612"/>
                        <a:ext cx="254670" cy="258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880001" y="3500914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92665" y="1667934"/>
            <a:ext cx="581561" cy="351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1722141" y="3745082"/>
            <a:ext cx="815185" cy="1083745"/>
            <a:chOff x="1891195" y="1913467"/>
            <a:chExt cx="860473" cy="1138987"/>
          </a:xfrm>
        </p:grpSpPr>
        <p:sp>
          <p:nvSpPr>
            <p:cNvPr id="44" name="Rectangle 43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Moe</a:t>
              </a:r>
            </a:p>
            <a:p>
              <a:pPr algn="ctr"/>
              <a:r>
                <a:rPr lang="en-US" sz="1600" dirty="0" smtClean="0"/>
                <a:t>32</a:t>
              </a:r>
            </a:p>
            <a:p>
              <a:pPr algn="ctr"/>
              <a:r>
                <a:rPr lang="en-US" sz="1600" dirty="0" smtClean="0"/>
                <a:t>SJ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193800" y="1464732"/>
            <a:ext cx="2897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M.put</a:t>
            </a:r>
            <a:r>
              <a:rPr lang="en-US" dirty="0" smtClean="0"/>
              <a:t> (“Moe”, {Moe, 32, SJ})</a:t>
            </a:r>
            <a:endParaRPr lang="en-US" dirty="0"/>
          </a:p>
        </p:txBody>
      </p:sp>
      <p:cxnSp>
        <p:nvCxnSpPr>
          <p:cNvPr id="47" name="Straight Arrow Connector 46"/>
          <p:cNvCxnSpPr>
            <a:endCxn id="13" idx="2"/>
          </p:cNvCxnSpPr>
          <p:nvPr/>
        </p:nvCxnSpPr>
        <p:spPr>
          <a:xfrm flipV="1">
            <a:off x="2325657" y="3194761"/>
            <a:ext cx="193543" cy="137803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337733" y="3056467"/>
            <a:ext cx="524934" cy="677333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183868" y="352631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522534" y="352631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92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put(3)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3699933"/>
            <a:ext cx="8229600" cy="245533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If map has value with that key, erase it</a:t>
            </a:r>
          </a:p>
          <a:p>
            <a:r>
              <a:rPr lang="en-US" dirty="0" smtClean="0"/>
              <a:t>Add a new node with the new element at position 0 in the list</a:t>
            </a:r>
          </a:p>
          <a:p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Need to search map to see if value with same key exists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670407" y="2085616"/>
            <a:ext cx="815185" cy="1083745"/>
            <a:chOff x="1891195" y="1913467"/>
            <a:chExt cx="860473" cy="1138987"/>
          </a:xfrm>
        </p:grpSpPr>
        <p:sp>
          <p:nvSpPr>
            <p:cNvPr id="12" name="Rectangle 11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Jil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24</a:t>
              </a:r>
            </a:p>
            <a:p>
              <a:pPr algn="ctr"/>
              <a:r>
                <a:rPr lang="en-US" sz="1600" dirty="0" smtClean="0"/>
                <a:t>NY</a:t>
              </a:r>
              <a:endParaRPr lang="en-US" sz="16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20536" y="2077151"/>
            <a:ext cx="815185" cy="1083745"/>
            <a:chOff x="1891195" y="1913467"/>
            <a:chExt cx="860473" cy="1138987"/>
          </a:xfrm>
        </p:grpSpPr>
        <p:sp>
          <p:nvSpPr>
            <p:cNvPr id="15" name="Rectangle 14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Bob</a:t>
              </a:r>
            </a:p>
            <a:p>
              <a:pPr algn="ctr"/>
              <a:r>
                <a:rPr lang="en-US" sz="1600" dirty="0"/>
                <a:t>21</a:t>
              </a:r>
            </a:p>
            <a:p>
              <a:pPr algn="ctr"/>
              <a:r>
                <a:rPr lang="en-US" sz="1600" dirty="0"/>
                <a:t>LA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047757" y="2069094"/>
            <a:ext cx="815185" cy="1083745"/>
            <a:chOff x="1891195" y="1913467"/>
            <a:chExt cx="860473" cy="1138987"/>
          </a:xfrm>
        </p:grpSpPr>
        <p:sp>
          <p:nvSpPr>
            <p:cNvPr id="18" name="Rectangle 17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Li</a:t>
              </a:r>
            </a:p>
            <a:p>
              <a:pPr algn="ctr"/>
              <a:r>
                <a:rPr lang="en-US" sz="1600" dirty="0"/>
                <a:t>19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91019" y="2069094"/>
            <a:ext cx="815185" cy="1083745"/>
            <a:chOff x="1891195" y="1913467"/>
            <a:chExt cx="860473" cy="1138987"/>
          </a:xfrm>
        </p:grpSpPr>
        <p:sp>
          <p:nvSpPr>
            <p:cNvPr id="21" name="Rectangle 20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Apu</a:t>
              </a:r>
              <a:endParaRPr lang="en-US" sz="1600" dirty="0"/>
            </a:p>
            <a:p>
              <a:pPr algn="ctr"/>
              <a:r>
                <a:rPr lang="en-US" sz="1600" dirty="0"/>
                <a:t>41</a:t>
              </a:r>
            </a:p>
            <a:p>
              <a:pPr algn="ctr"/>
              <a:r>
                <a:rPr lang="en-US" sz="1600" dirty="0"/>
                <a:t>NY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558346" y="2085206"/>
            <a:ext cx="815185" cy="1083745"/>
            <a:chOff x="1891195" y="1913467"/>
            <a:chExt cx="860473" cy="1138987"/>
          </a:xfrm>
        </p:grpSpPr>
        <p:sp>
          <p:nvSpPr>
            <p:cNvPr id="24" name="Rectangle 23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Amy</a:t>
              </a:r>
            </a:p>
            <a:p>
              <a:pPr algn="ctr"/>
              <a:r>
                <a:rPr lang="en-US" sz="1600" dirty="0"/>
                <a:t>18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996542" y="2810252"/>
            <a:ext cx="834190" cy="298070"/>
            <a:chOff x="6697133" y="2082803"/>
            <a:chExt cx="880534" cy="313264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>
            <a:endCxn id="25" idx="1"/>
          </p:cNvCxnSpPr>
          <p:nvPr/>
        </p:nvCxnSpPr>
        <p:spPr>
          <a:xfrm>
            <a:off x="6833488" y="2971368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574183" y="2963313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338941" y="2963312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087657" y="2947200"/>
            <a:ext cx="724859" cy="1017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401341" y="2111426"/>
            <a:ext cx="815185" cy="1083745"/>
            <a:chOff x="1891195" y="1913467"/>
            <a:chExt cx="860473" cy="1138987"/>
          </a:xfrm>
        </p:grpSpPr>
        <p:sp>
          <p:nvSpPr>
            <p:cNvPr id="36" name="Rectangle 35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957105"/>
              </p:ext>
            </p:extLst>
          </p:nvPr>
        </p:nvGraphicFramePr>
        <p:xfrm>
          <a:off x="657055" y="2349078"/>
          <a:ext cx="254670" cy="25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2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7055" y="2349078"/>
                        <a:ext cx="254670" cy="258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619402" y="3272314"/>
            <a:ext cx="157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 6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92665" y="1667934"/>
            <a:ext cx="581561" cy="351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1552808" y="2111016"/>
            <a:ext cx="815185" cy="1083745"/>
            <a:chOff x="1891195" y="1913467"/>
            <a:chExt cx="860473" cy="1138987"/>
          </a:xfrm>
        </p:grpSpPr>
        <p:sp>
          <p:nvSpPr>
            <p:cNvPr id="44" name="Rectangle 43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Moe</a:t>
              </a:r>
            </a:p>
            <a:p>
              <a:pPr algn="ctr"/>
              <a:r>
                <a:rPr lang="en-US" sz="1600" dirty="0" smtClean="0"/>
                <a:t>32</a:t>
              </a:r>
            </a:p>
            <a:p>
              <a:pPr algn="ctr"/>
              <a:r>
                <a:rPr lang="en-US" sz="1600" dirty="0" smtClean="0"/>
                <a:t>SJ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193800" y="1464732"/>
            <a:ext cx="2897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M.put</a:t>
            </a:r>
            <a:r>
              <a:rPr lang="en-US" dirty="0" smtClean="0"/>
              <a:t> (“Moe”, {Moe, 32, SJ})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208907" y="2998000"/>
            <a:ext cx="441160" cy="766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082841" y="3014933"/>
            <a:ext cx="441160" cy="766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460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</a:t>
            </a:r>
            <a:r>
              <a:rPr lang="en-US" smtClean="0"/>
              <a:t>: remove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308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r</a:t>
            </a:r>
            <a:r>
              <a:rPr lang="en-US" dirty="0" smtClean="0"/>
              <a:t>emoved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47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emove 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9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  <p:bldP spid="17" grpId="0" animBg="1"/>
      <p:bldP spid="18" grpId="0" animBg="1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remove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187527" y="2277534"/>
            <a:ext cx="860473" cy="1138987"/>
            <a:chOff x="1891195" y="1913467"/>
            <a:chExt cx="860473" cy="1138987"/>
          </a:xfrm>
        </p:grpSpPr>
        <p:sp>
          <p:nvSpPr>
            <p:cNvPr id="12" name="Rectangle 11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Jil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24</a:t>
              </a:r>
            </a:p>
            <a:p>
              <a:pPr algn="ctr"/>
              <a:r>
                <a:rPr lang="en-US" sz="1600" dirty="0" smtClean="0"/>
                <a:t>NY</a:t>
              </a:r>
              <a:endParaRPr lang="en-US" sz="16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499860" y="2277535"/>
            <a:ext cx="860473" cy="1138987"/>
            <a:chOff x="1891195" y="1913467"/>
            <a:chExt cx="860473" cy="1138987"/>
          </a:xfrm>
        </p:grpSpPr>
        <p:sp>
          <p:nvSpPr>
            <p:cNvPr id="15" name="Rectangle 14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Bob</a:t>
              </a:r>
            </a:p>
            <a:p>
              <a:pPr algn="ctr"/>
              <a:r>
                <a:rPr lang="en-US" sz="1600" dirty="0"/>
                <a:t>21</a:t>
              </a:r>
            </a:p>
            <a:p>
              <a:pPr algn="ctr"/>
              <a:r>
                <a:rPr lang="en-US" sz="1600" dirty="0"/>
                <a:t>LA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95260" y="2269067"/>
            <a:ext cx="860473" cy="1138987"/>
            <a:chOff x="1891195" y="1913467"/>
            <a:chExt cx="860473" cy="1138987"/>
          </a:xfrm>
        </p:grpSpPr>
        <p:sp>
          <p:nvSpPr>
            <p:cNvPr id="18" name="Rectangle 17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Li</a:t>
              </a:r>
            </a:p>
            <a:p>
              <a:pPr algn="ctr"/>
              <a:r>
                <a:rPr lang="en-US" sz="1600" dirty="0"/>
                <a:t>19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107593" y="2269067"/>
            <a:ext cx="860473" cy="1138987"/>
            <a:chOff x="1891195" y="1913467"/>
            <a:chExt cx="860473" cy="1138987"/>
          </a:xfrm>
        </p:grpSpPr>
        <p:sp>
          <p:nvSpPr>
            <p:cNvPr id="21" name="Rectangle 20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Apu</a:t>
              </a:r>
              <a:endParaRPr lang="en-US" sz="1600" dirty="0"/>
            </a:p>
            <a:p>
              <a:pPr algn="ctr"/>
              <a:r>
                <a:rPr lang="en-US" sz="1600" dirty="0"/>
                <a:t>41</a:t>
              </a:r>
            </a:p>
            <a:p>
              <a:pPr algn="ctr"/>
              <a:r>
                <a:rPr lang="en-US" sz="1600" dirty="0"/>
                <a:t>NY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445327" y="2286001"/>
            <a:ext cx="860473" cy="1138987"/>
            <a:chOff x="1891195" y="1913467"/>
            <a:chExt cx="860473" cy="1138987"/>
          </a:xfrm>
        </p:grpSpPr>
        <p:sp>
          <p:nvSpPr>
            <p:cNvPr id="24" name="Rectangle 23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Amy</a:t>
              </a:r>
            </a:p>
            <a:p>
              <a:pPr algn="ctr"/>
              <a:r>
                <a:rPr lang="en-US" sz="1600" dirty="0"/>
                <a:t>18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907867" y="3048004"/>
            <a:ext cx="880534" cy="313264"/>
            <a:chOff x="6697133" y="2082803"/>
            <a:chExt cx="880534" cy="313264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>
            <a:endCxn id="25" idx="1"/>
          </p:cNvCxnSpPr>
          <p:nvPr/>
        </p:nvCxnSpPr>
        <p:spPr>
          <a:xfrm>
            <a:off x="6680199" y="32173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0932" y="3208867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047066" y="3208866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726266" y="31919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900594" y="2269068"/>
            <a:ext cx="860473" cy="1138987"/>
            <a:chOff x="1891195" y="1913467"/>
            <a:chExt cx="860473" cy="1138987"/>
          </a:xfrm>
        </p:grpSpPr>
        <p:sp>
          <p:nvSpPr>
            <p:cNvPr id="36" name="Rectangle 35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1405466" y="31919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412398"/>
              </p:ext>
            </p:extLst>
          </p:nvPr>
        </p:nvGraphicFramePr>
        <p:xfrm>
          <a:off x="1170515" y="2518833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1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0515" y="2518833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880532" y="3615266"/>
            <a:ext cx="1357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84199" y="1811867"/>
            <a:ext cx="613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80533" y="4826000"/>
            <a:ext cx="2057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M.remove</a:t>
            </a:r>
            <a:r>
              <a:rPr lang="en-US" sz="2000" dirty="0" smtClean="0"/>
              <a:t>(“</a:t>
            </a:r>
            <a:r>
              <a:rPr lang="en-US" sz="2000" dirty="0" err="1" smtClean="0"/>
              <a:t>Apu</a:t>
            </a:r>
            <a:r>
              <a:rPr lang="en-US" sz="2000" dirty="0" smtClean="0"/>
              <a:t>”)</a:t>
            </a:r>
            <a:endParaRPr lang="en-US" sz="20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565400" y="1388533"/>
            <a:ext cx="8466" cy="745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928533" y="1405466"/>
            <a:ext cx="8466" cy="745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5198533" y="1388532"/>
            <a:ext cx="8466" cy="745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6570133" y="1396999"/>
            <a:ext cx="8466" cy="745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25" idx="2"/>
          </p:cNvCxnSpPr>
          <p:nvPr/>
        </p:nvCxnSpPr>
        <p:spPr>
          <a:xfrm>
            <a:off x="5233965" y="3416521"/>
            <a:ext cx="2641599" cy="8467"/>
          </a:xfrm>
          <a:prstGeom prst="bentConnector4">
            <a:avLst>
              <a:gd name="adj1" fmla="val -130"/>
              <a:gd name="adj2" fmla="val 4199846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125134" y="3657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353734" y="364066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7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Operations: remove (3)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72466"/>
            <a:ext cx="8229600" cy="205369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First find position </a:t>
            </a:r>
            <a:r>
              <a:rPr lang="en-US" dirty="0" err="1" smtClean="0"/>
              <a:t>i</a:t>
            </a:r>
            <a:r>
              <a:rPr lang="en-US" dirty="0" smtClean="0"/>
              <a:t> of element within list</a:t>
            </a:r>
          </a:p>
          <a:p>
            <a:r>
              <a:rPr lang="en-US" dirty="0" smtClean="0"/>
              <a:t>Then erase element at that </a:t>
            </a:r>
            <a:r>
              <a:rPr lang="en-US" smtClean="0"/>
              <a:t>position I </a:t>
            </a:r>
            <a:endParaRPr lang="en-US" dirty="0" smtClean="0"/>
          </a:p>
          <a:p>
            <a:pPr lvl="1"/>
            <a:r>
              <a:rPr lang="en-US" dirty="0" smtClean="0"/>
              <a:t>Return null if not found</a:t>
            </a:r>
          </a:p>
          <a:p>
            <a:r>
              <a:rPr lang="en-US" dirty="0" smtClean="0"/>
              <a:t>Complexity: O(n), n= </a:t>
            </a:r>
            <a:r>
              <a:rPr lang="en-US" dirty="0" err="1" smtClean="0"/>
              <a:t>M.size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797127" y="2286001"/>
            <a:ext cx="860473" cy="1138987"/>
            <a:chOff x="1891195" y="1913467"/>
            <a:chExt cx="860473" cy="1138987"/>
          </a:xfrm>
        </p:grpSpPr>
        <p:sp>
          <p:nvSpPr>
            <p:cNvPr id="12" name="Rectangle 11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/>
                <a:t>Jil</a:t>
              </a:r>
              <a:endParaRPr lang="en-US" sz="1600" dirty="0" smtClean="0"/>
            </a:p>
            <a:p>
              <a:pPr algn="ctr"/>
              <a:r>
                <a:rPr lang="en-US" sz="1600" dirty="0" smtClean="0"/>
                <a:t>24</a:t>
              </a:r>
            </a:p>
            <a:p>
              <a:pPr algn="ctr"/>
              <a:r>
                <a:rPr lang="en-US" sz="1600" dirty="0" smtClean="0"/>
                <a:t>NY</a:t>
              </a:r>
              <a:endParaRPr lang="en-US" sz="16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109460" y="2286002"/>
            <a:ext cx="860473" cy="1138987"/>
            <a:chOff x="1891195" y="1913467"/>
            <a:chExt cx="860473" cy="1138987"/>
          </a:xfrm>
        </p:grpSpPr>
        <p:sp>
          <p:nvSpPr>
            <p:cNvPr id="15" name="Rectangle 14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Bob</a:t>
              </a:r>
            </a:p>
            <a:p>
              <a:pPr algn="ctr"/>
              <a:r>
                <a:rPr lang="en-US" sz="1600" dirty="0"/>
                <a:t>21</a:t>
              </a:r>
            </a:p>
            <a:p>
              <a:pPr algn="ctr"/>
              <a:r>
                <a:rPr lang="en-US" sz="1600" dirty="0"/>
                <a:t>LA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404860" y="2277534"/>
            <a:ext cx="860473" cy="1138987"/>
            <a:chOff x="1891195" y="1913467"/>
            <a:chExt cx="860473" cy="1138987"/>
          </a:xfrm>
        </p:grpSpPr>
        <p:sp>
          <p:nvSpPr>
            <p:cNvPr id="18" name="Rectangle 17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Li</a:t>
              </a:r>
            </a:p>
            <a:p>
              <a:pPr algn="ctr"/>
              <a:r>
                <a:rPr lang="en-US" sz="1600" dirty="0"/>
                <a:t>19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767994" y="2294468"/>
            <a:ext cx="860473" cy="1138987"/>
            <a:chOff x="1891195" y="1913467"/>
            <a:chExt cx="860473" cy="1138987"/>
          </a:xfrm>
        </p:grpSpPr>
        <p:sp>
          <p:nvSpPr>
            <p:cNvPr id="24" name="Rectangle 23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Amy</a:t>
              </a:r>
            </a:p>
            <a:p>
              <a:pPr algn="ctr"/>
              <a:r>
                <a:rPr lang="en-US" sz="1600" dirty="0"/>
                <a:t>18</a:t>
              </a:r>
            </a:p>
            <a:p>
              <a:pPr algn="ctr"/>
              <a:r>
                <a:rPr lang="en-US" sz="1600" dirty="0"/>
                <a:t>SF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230534" y="3056471"/>
            <a:ext cx="880534" cy="313264"/>
            <a:chOff x="6697133" y="2082803"/>
            <a:chExt cx="880534" cy="313264"/>
          </a:xfrm>
        </p:grpSpPr>
        <p:cxnSp>
          <p:nvCxnSpPr>
            <p:cNvPr id="27" name="Straight Arrow Connector 26"/>
            <p:cNvCxnSpPr/>
            <p:nvPr/>
          </p:nvCxnSpPr>
          <p:spPr>
            <a:xfrm>
              <a:off x="6697133" y="2269069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425267" y="2082803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493000" y="2120900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577667" y="2150533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/>
          <p:nvPr/>
        </p:nvCxnSpPr>
        <p:spPr>
          <a:xfrm>
            <a:off x="5960532" y="3217334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656666" y="3217333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335866" y="3200400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1510194" y="2277535"/>
            <a:ext cx="860473" cy="1138987"/>
            <a:chOff x="1891195" y="1913467"/>
            <a:chExt cx="860473" cy="1138987"/>
          </a:xfrm>
        </p:grpSpPr>
        <p:sp>
          <p:nvSpPr>
            <p:cNvPr id="36" name="Rectangle 35"/>
            <p:cNvSpPr/>
            <p:nvPr/>
          </p:nvSpPr>
          <p:spPr>
            <a:xfrm>
              <a:off x="1891195" y="1913467"/>
              <a:ext cx="860472" cy="7535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891196" y="2658534"/>
              <a:ext cx="860472" cy="3939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2015066" y="3200400"/>
            <a:ext cx="765129" cy="1069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003778"/>
              </p:ext>
            </p:extLst>
          </p:nvPr>
        </p:nvGraphicFramePr>
        <p:xfrm>
          <a:off x="1780115" y="2527300"/>
          <a:ext cx="268818" cy="27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8" name="Equation" r:id="rId3" imgW="165100" imgH="177800" progId="Equation.3">
                  <p:embed/>
                </p:oleObj>
              </mc:Choice>
              <mc:Fallback>
                <p:oleObj name="Equation" r:id="rId3" imgW="165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0115" y="2527300"/>
                        <a:ext cx="268818" cy="271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354665" y="3513666"/>
            <a:ext cx="157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 5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193799" y="1820334"/>
            <a:ext cx="613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41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containsKey</a:t>
            </a:r>
            <a:r>
              <a:rPr lang="en-US" dirty="0" smtClean="0"/>
              <a:t>(key)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this.get</a:t>
            </a:r>
            <a:r>
              <a:rPr lang="en-US" dirty="0" smtClean="0"/>
              <a:t>(key) </a:t>
            </a:r>
            <a:r>
              <a:rPr lang="en-US" dirty="0" smtClean="0"/>
              <a:t>!= </a:t>
            </a:r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 (see all elements)</a:t>
            </a:r>
          </a:p>
          <a:p>
            <a:r>
              <a:rPr lang="en-US" dirty="0" err="1" smtClean="0"/>
              <a:t>getKeys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Create a new list and add the key of every value</a:t>
            </a:r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 (see all elements)</a:t>
            </a:r>
          </a:p>
          <a:p>
            <a:r>
              <a:rPr lang="en-US" dirty="0" err="1" smtClean="0"/>
              <a:t>getValues</a:t>
            </a:r>
            <a:r>
              <a:rPr lang="en-US" dirty="0" smtClean="0"/>
              <a:t>()</a:t>
            </a:r>
          </a:p>
          <a:p>
            <a:pPr lvl="1"/>
            <a:r>
              <a:rPr lang="en-US" dirty="0"/>
              <a:t>Create a new list and add </a:t>
            </a:r>
            <a:r>
              <a:rPr lang="en-US" dirty="0" smtClean="0"/>
              <a:t>every value to it</a:t>
            </a:r>
            <a:endParaRPr lang="en-US" dirty="0"/>
          </a:p>
          <a:p>
            <a:pPr lvl="1"/>
            <a:r>
              <a:rPr lang="en-US" dirty="0"/>
              <a:t>Complexity: O(n), n = </a:t>
            </a:r>
            <a:r>
              <a:rPr lang="en-US" dirty="0" err="1"/>
              <a:t>M.size</a:t>
            </a:r>
            <a:r>
              <a:rPr lang="en-US" dirty="0"/>
              <a:t>() (see all elements)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45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 (2)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</a:t>
            </a:r>
          </a:p>
          <a:p>
            <a:pPr lvl="1"/>
            <a:r>
              <a:rPr lang="en-US" dirty="0" smtClean="0"/>
              <a:t>Return the size of list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 size() == 0 </a:t>
            </a:r>
          </a:p>
          <a:p>
            <a:pPr lvl="1"/>
            <a:r>
              <a:rPr lang="en-US" dirty="0" smtClean="0"/>
              <a:t>Complexity: O(1)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Call clear() on the list</a:t>
            </a:r>
          </a:p>
          <a:p>
            <a:pPr lvl="1"/>
            <a:r>
              <a:rPr lang="en-US" dirty="0" smtClean="0"/>
              <a:t>Complexity: O(n), n = </a:t>
            </a:r>
            <a:r>
              <a:rPr lang="en-US" dirty="0" err="1" smtClean="0"/>
              <a:t>M.size</a:t>
            </a:r>
            <a:r>
              <a:rPr lang="en-US" dirty="0" smtClean="0"/>
              <a:t>()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8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Introduced </a:t>
            </a:r>
            <a:r>
              <a:rPr lang="en-US" dirty="0"/>
              <a:t>the concept of a </a:t>
            </a:r>
            <a:r>
              <a:rPr lang="en-US" dirty="0" smtClean="0"/>
              <a:t>map</a:t>
            </a:r>
            <a:endParaRPr lang="en-US" dirty="0"/>
          </a:p>
          <a:p>
            <a:pPr lvl="1"/>
            <a:r>
              <a:rPr lang="en-US" dirty="0" smtClean="0"/>
              <a:t>Data store organized based on key and values</a:t>
            </a:r>
          </a:p>
          <a:p>
            <a:pPr lvl="2"/>
            <a:r>
              <a:rPr lang="en-US" dirty="0" smtClean="0"/>
              <a:t>Key – unique identifier for the value</a:t>
            </a:r>
          </a:p>
          <a:p>
            <a:pPr lvl="1"/>
            <a:r>
              <a:rPr lang="en-US" dirty="0" smtClean="0"/>
              <a:t>Map must have a way to extract keys from values</a:t>
            </a:r>
            <a:endParaRPr lang="en-US" dirty="0"/>
          </a:p>
          <a:p>
            <a:r>
              <a:rPr lang="en-US" dirty="0" smtClean="0"/>
              <a:t>Discussed some application </a:t>
            </a:r>
            <a:r>
              <a:rPr lang="en-US" dirty="0"/>
              <a:t>of </a:t>
            </a:r>
            <a:r>
              <a:rPr lang="en-US" dirty="0" smtClean="0"/>
              <a:t>maps</a:t>
            </a:r>
          </a:p>
          <a:p>
            <a:pPr lvl="1"/>
            <a:r>
              <a:rPr lang="en-US" dirty="0" smtClean="0"/>
              <a:t>Storing/Fetching data from files/databases</a:t>
            </a:r>
            <a:endParaRPr lang="en-US" dirty="0"/>
          </a:p>
          <a:p>
            <a:pPr lvl="1"/>
            <a:r>
              <a:rPr lang="en-US" dirty="0" smtClean="0"/>
              <a:t>Managing web data in JSON format </a:t>
            </a:r>
            <a:endParaRPr lang="en-US" dirty="0"/>
          </a:p>
          <a:p>
            <a:r>
              <a:rPr lang="en-US" dirty="0" smtClean="0"/>
              <a:t>Described design </a:t>
            </a:r>
            <a:r>
              <a:rPr lang="en-US" dirty="0"/>
              <a:t>and implementation </a:t>
            </a:r>
            <a:r>
              <a:rPr lang="en-US" dirty="0" smtClean="0"/>
              <a:t>with</a:t>
            </a:r>
          </a:p>
          <a:p>
            <a:pPr lvl="1"/>
            <a:r>
              <a:rPr lang="en-US" dirty="0" smtClean="0"/>
              <a:t>linked lists (as private field)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Introduce the concept of a Map</a:t>
            </a:r>
          </a:p>
          <a:p>
            <a:pPr lvl="1"/>
            <a:r>
              <a:rPr lang="en-US" dirty="0" smtClean="0"/>
              <a:t>Key-Value Store</a:t>
            </a:r>
          </a:p>
          <a:p>
            <a:endParaRPr lang="en-US" dirty="0" smtClean="0"/>
          </a:p>
          <a:p>
            <a:r>
              <a:rPr lang="en-US" dirty="0" smtClean="0"/>
              <a:t>Discuss the application of Maps</a:t>
            </a:r>
          </a:p>
          <a:p>
            <a:endParaRPr lang="en-US" dirty="0" smtClean="0"/>
          </a:p>
          <a:p>
            <a:r>
              <a:rPr lang="en-US" dirty="0" smtClean="0"/>
              <a:t>Understand the design and implementation of a map using linked lists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Lecture11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Introduction to the </a:t>
            </a:r>
            <a:r>
              <a:rPr lang="en-US" dirty="0" smtClean="0"/>
              <a:t>Map ADT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1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5"/>
            <a:ext cx="8229600" cy="254352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Map :</a:t>
            </a:r>
          </a:p>
          <a:p>
            <a:pPr lvl="1"/>
            <a:r>
              <a:rPr lang="en-US" dirty="0" smtClean="0"/>
              <a:t>collection of items that can be retrieved through a key</a:t>
            </a:r>
          </a:p>
          <a:p>
            <a:pPr lvl="2"/>
            <a:r>
              <a:rPr lang="en-US" dirty="0" smtClean="0"/>
              <a:t>Stores key-value pairs : (key, value)</a:t>
            </a:r>
          </a:p>
          <a:p>
            <a:pPr lvl="2"/>
            <a:r>
              <a:rPr lang="en-US" dirty="0" smtClean="0"/>
              <a:t>Key represents a unique identifier for each item</a:t>
            </a:r>
          </a:p>
          <a:p>
            <a:pPr lvl="2"/>
            <a:r>
              <a:rPr lang="en-US" dirty="0" smtClean="0"/>
              <a:t>Each item has its key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epetitions are not allowed</a:t>
            </a:r>
          </a:p>
          <a:p>
            <a:pPr lvl="1"/>
            <a:r>
              <a:rPr lang="en-US" dirty="0" smtClean="0"/>
              <a:t>Similar to mathematical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23433" y="5589862"/>
            <a:ext cx="1755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Folder with label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26607" y="4099729"/>
            <a:ext cx="1217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Books with </a:t>
            </a:r>
          </a:p>
          <a:p>
            <a:r>
              <a:rPr lang="en-US" dirty="0"/>
              <a:t>i</a:t>
            </a:r>
            <a:r>
              <a:rPr lang="en-US" dirty="0" smtClean="0"/>
              <a:t>d tags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167" y="3814234"/>
            <a:ext cx="1883833" cy="16159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3814233"/>
            <a:ext cx="2426163" cy="14435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9666" y="5211233"/>
            <a:ext cx="2082800" cy="1298083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106741" y="5547528"/>
            <a:ext cx="1664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 with license</a:t>
            </a:r>
          </a:p>
          <a:p>
            <a:r>
              <a:rPr lang="en-US" dirty="0" smtClean="0"/>
              <a:t>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Map: Keys and Values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15733" cy="4525963"/>
          </a:xfrm>
        </p:spPr>
        <p:txBody>
          <a:bodyPr/>
          <a:lstStyle/>
          <a:p>
            <a:r>
              <a:rPr lang="en-US" dirty="0" smtClean="0"/>
              <a:t>Keys:</a:t>
            </a:r>
          </a:p>
          <a:p>
            <a:pPr lvl="1"/>
            <a:r>
              <a:rPr lang="en-US" dirty="0" smtClean="0"/>
              <a:t>Attributes that uniquely identify values stored</a:t>
            </a:r>
          </a:p>
          <a:p>
            <a:r>
              <a:rPr lang="en-US" dirty="0" smtClean="0"/>
              <a:t>Values:</a:t>
            </a:r>
          </a:p>
          <a:p>
            <a:pPr lvl="1"/>
            <a:r>
              <a:rPr lang="en-US" dirty="0" smtClean="0"/>
              <a:t>Data to be stored in the map</a:t>
            </a:r>
          </a:p>
          <a:p>
            <a:pPr lvl="2"/>
            <a:r>
              <a:rPr lang="en-US" dirty="0" smtClean="0"/>
              <a:t>Simple values</a:t>
            </a:r>
          </a:p>
          <a:p>
            <a:pPr lvl="2"/>
            <a:r>
              <a:rPr lang="en-US" dirty="0" smtClean="0"/>
              <a:t>Complex objects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530600" y="1413933"/>
            <a:ext cx="5147733" cy="438573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219528" y="2184400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599595" y="2006598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033262" y="3682998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658862" y="3716864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979662" y="2658530"/>
            <a:ext cx="970538" cy="842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58947" y="4851399"/>
            <a:ext cx="1662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431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data in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f</a:t>
            </a:r>
            <a:r>
              <a:rPr lang="en-US" dirty="0" smtClean="0"/>
              <a:t>etched based on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1769533" y="4106333"/>
            <a:ext cx="1871134" cy="880534"/>
          </a:xfrm>
          <a:custGeom>
            <a:avLst/>
            <a:gdLst>
              <a:gd name="connsiteX0" fmla="*/ 1871134 w 1871134"/>
              <a:gd name="connsiteY0" fmla="*/ 0 h 880534"/>
              <a:gd name="connsiteX1" fmla="*/ 1371600 w 1871134"/>
              <a:gd name="connsiteY1" fmla="*/ 50800 h 880534"/>
              <a:gd name="connsiteX2" fmla="*/ 745067 w 1871134"/>
              <a:gd name="connsiteY2" fmla="*/ 177800 h 880534"/>
              <a:gd name="connsiteX3" fmla="*/ 0 w 1871134"/>
              <a:gd name="connsiteY3" fmla="*/ 880534 h 880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1134" h="880534">
                <a:moveTo>
                  <a:pt x="1871134" y="0"/>
                </a:moveTo>
                <a:cubicBezTo>
                  <a:pt x="1715206" y="10583"/>
                  <a:pt x="1559278" y="21167"/>
                  <a:pt x="1371600" y="50800"/>
                </a:cubicBezTo>
                <a:cubicBezTo>
                  <a:pt x="1183922" y="80433"/>
                  <a:pt x="973667" y="39511"/>
                  <a:pt x="745067" y="177800"/>
                </a:cubicBezTo>
                <a:cubicBezTo>
                  <a:pt x="516467" y="316089"/>
                  <a:pt x="0" y="880534"/>
                  <a:pt x="0" y="880534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32000" y="4715933"/>
            <a:ext cx="125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M.get</a:t>
            </a:r>
            <a:r>
              <a:rPr lang="en-US" dirty="0" smtClean="0"/>
              <a:t>(</a:t>
            </a:r>
            <a:r>
              <a:rPr lang="en-US" dirty="0" err="1" smtClean="0"/>
              <a:t>Apu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56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607734" y="1286933"/>
            <a:ext cx="5613399" cy="4673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data to 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733" y="1972732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00667" y="1634065"/>
            <a:ext cx="1058333" cy="8974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Age</a:t>
            </a:r>
          </a:p>
          <a:p>
            <a:pPr algn="ctr"/>
            <a:r>
              <a:rPr lang="en-US" dirty="0" smtClean="0"/>
              <a:t>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467" y="255693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Student records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54600" y="18795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Bob</a:t>
            </a:r>
          </a:p>
          <a:p>
            <a:pPr algn="ctr"/>
            <a:r>
              <a:rPr lang="en-US" dirty="0" smtClean="0"/>
              <a:t>21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88267" y="3555997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 smtClean="0"/>
          </a:p>
          <a:p>
            <a:pPr algn="ctr"/>
            <a:r>
              <a:rPr lang="en-US" dirty="0" smtClean="0"/>
              <a:t>41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13867" y="3589863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</a:p>
          <a:p>
            <a:pPr algn="ctr"/>
            <a:r>
              <a:rPr lang="en-US" dirty="0" smtClean="0"/>
              <a:t>18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434667" y="2531529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97400" y="5037666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Student Map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800" y="3640666"/>
            <a:ext cx="19479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Records can be</a:t>
            </a:r>
          </a:p>
          <a:p>
            <a:r>
              <a:rPr lang="en-US" dirty="0"/>
              <a:t>a</a:t>
            </a:r>
            <a:r>
              <a:rPr lang="en-US" dirty="0" smtClean="0"/>
              <a:t>dded and marked </a:t>
            </a:r>
          </a:p>
          <a:p>
            <a:r>
              <a:rPr lang="en-US" dirty="0"/>
              <a:t>w</a:t>
            </a:r>
            <a:r>
              <a:rPr lang="en-US" dirty="0" smtClean="0"/>
              <a:t>ith key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62000" y="5037664"/>
            <a:ext cx="1058333" cy="897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32</a:t>
            </a:r>
          </a:p>
          <a:p>
            <a:pPr algn="ctr"/>
            <a:r>
              <a:rPr lang="en-US" dirty="0" smtClean="0"/>
              <a:t>SJ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446866" y="1498600"/>
            <a:ext cx="50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</p:cNvCxnSpPr>
          <p:nvPr/>
        </p:nvCxnSpPr>
        <p:spPr>
          <a:xfrm flipH="1">
            <a:off x="1888067" y="1683266"/>
            <a:ext cx="558799" cy="162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96533" y="5647266"/>
            <a:ext cx="245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ut (Moe, {Moe, 32, SJ})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1871133" y="4453467"/>
            <a:ext cx="4715934" cy="1024466"/>
          </a:xfrm>
          <a:custGeom>
            <a:avLst/>
            <a:gdLst>
              <a:gd name="connsiteX0" fmla="*/ 0 w 4715934"/>
              <a:gd name="connsiteY0" fmla="*/ 1024466 h 1024466"/>
              <a:gd name="connsiteX1" fmla="*/ 355600 w 4715934"/>
              <a:gd name="connsiteY1" fmla="*/ 846666 h 1024466"/>
              <a:gd name="connsiteX2" fmla="*/ 364067 w 4715934"/>
              <a:gd name="connsiteY2" fmla="*/ 846666 h 1024466"/>
              <a:gd name="connsiteX3" fmla="*/ 2142067 w 4715934"/>
              <a:gd name="connsiteY3" fmla="*/ 287866 h 1024466"/>
              <a:gd name="connsiteX4" fmla="*/ 4047067 w 4715934"/>
              <a:gd name="connsiteY4" fmla="*/ 186266 h 1024466"/>
              <a:gd name="connsiteX5" fmla="*/ 4715934 w 4715934"/>
              <a:gd name="connsiteY5" fmla="*/ 0 h 1024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15934" h="1024466">
                <a:moveTo>
                  <a:pt x="0" y="1024466"/>
                </a:moveTo>
                <a:lnTo>
                  <a:pt x="355600" y="846666"/>
                </a:lnTo>
                <a:cubicBezTo>
                  <a:pt x="416278" y="817033"/>
                  <a:pt x="364067" y="846666"/>
                  <a:pt x="364067" y="846666"/>
                </a:cubicBezTo>
                <a:cubicBezTo>
                  <a:pt x="661811" y="753533"/>
                  <a:pt x="1528234" y="397933"/>
                  <a:pt x="2142067" y="287866"/>
                </a:cubicBezTo>
                <a:cubicBezTo>
                  <a:pt x="2755900" y="177799"/>
                  <a:pt x="3618089" y="234244"/>
                  <a:pt x="4047067" y="186266"/>
                </a:cubicBezTo>
                <a:cubicBezTo>
                  <a:pt x="4476045" y="138288"/>
                  <a:pt x="4595989" y="69144"/>
                  <a:pt x="4715934" y="0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58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C 0.04027 -0.02431 0.08073 -0.04861 0.12847 -0.06644 C 0.17621 -0.08426 0.23402 -0.09861 0.2868 -0.10741 C 0.33958 -0.11597 0.39427 -0.11366 0.44496 -0.11806 C 0.49566 -0.12269 0.55833 -0.12755 0.59114 -0.13403 C 0.62378 -0.14028 0.63263 -0.14861 0.64166 -0.15671 " pathEditMode="relative" rAng="0" ptsTypes="aaaa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83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7" grpId="1" animBg="1"/>
      <p:bldP spid="19" grpId="0"/>
      <p:bldP spid="22" grpId="0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12107</TotalTime>
  <Words>1807</Words>
  <Application>Microsoft Macintosh PowerPoint</Application>
  <PresentationFormat>On-screen Show (4:3)</PresentationFormat>
  <Paragraphs>579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ICOM 4035 – Data Structures Lecture 11 – Map ADT</vt:lpstr>
      <vt:lpstr>Lecture Organization</vt:lpstr>
      <vt:lpstr>Objectives</vt:lpstr>
      <vt:lpstr>Companion videos</vt:lpstr>
      <vt:lpstr>Part I</vt:lpstr>
      <vt:lpstr>Map ADT</vt:lpstr>
      <vt:lpstr>Map: Keys and Values</vt:lpstr>
      <vt:lpstr>Accessing data in Map</vt:lpstr>
      <vt:lpstr>Adding data to Map</vt:lpstr>
      <vt:lpstr>Modeling map with a list</vt:lpstr>
      <vt:lpstr>Operations in the Map</vt:lpstr>
      <vt:lpstr>Uses of Maps</vt:lpstr>
      <vt:lpstr>Uses of Maps (2)</vt:lpstr>
      <vt:lpstr>Part II</vt:lpstr>
      <vt:lpstr>Implement a Map with a Linked List</vt:lpstr>
      <vt:lpstr>Getting the Key: Force Interface </vt:lpstr>
      <vt:lpstr>Getting the Key: Key Extractor class</vt:lpstr>
      <vt:lpstr>Example Extractors</vt:lpstr>
      <vt:lpstr>Map Operations: get</vt:lpstr>
      <vt:lpstr>Map Operations: get</vt:lpstr>
      <vt:lpstr>Map operations: put</vt:lpstr>
      <vt:lpstr>Map Operations: put(2)</vt:lpstr>
      <vt:lpstr>Map Operations: put(3)</vt:lpstr>
      <vt:lpstr>Map Operations: remove</vt:lpstr>
      <vt:lpstr>Map Operations: remove</vt:lpstr>
      <vt:lpstr>Map Operations: remove (3)</vt:lpstr>
      <vt:lpstr>Easy Operations </vt:lpstr>
      <vt:lpstr>Easy operations (2)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983</cp:revision>
  <cp:lastPrinted>2010-07-01T20:33:27Z</cp:lastPrinted>
  <dcterms:created xsi:type="dcterms:W3CDTF">2010-07-08T13:14:26Z</dcterms:created>
  <dcterms:modified xsi:type="dcterms:W3CDTF">2012-10-25T20:48:07Z</dcterms:modified>
</cp:coreProperties>
</file>