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ppt/embeddings/oleObject5.bin" ContentType="application/vnd.openxmlformats-officedocument.oleObject"/>
  <Override PartName="/ppt/embeddings/oleObject6.bin" ContentType="application/vnd.openxmlformats-officedocument.oleObject"/>
  <Override PartName="/ppt/embeddings/oleObject7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365" r:id="rId3"/>
    <p:sldId id="257" r:id="rId4"/>
    <p:sldId id="357" r:id="rId5"/>
    <p:sldId id="449" r:id="rId6"/>
    <p:sldId id="360" r:id="rId7"/>
    <p:sldId id="514" r:id="rId8"/>
    <p:sldId id="512" r:id="rId9"/>
    <p:sldId id="513" r:id="rId10"/>
    <p:sldId id="515" r:id="rId11"/>
    <p:sldId id="516" r:id="rId12"/>
    <p:sldId id="517" r:id="rId13"/>
    <p:sldId id="518" r:id="rId14"/>
    <p:sldId id="519" r:id="rId15"/>
    <p:sldId id="520" r:id="rId16"/>
    <p:sldId id="521" r:id="rId17"/>
    <p:sldId id="522" r:id="rId18"/>
    <p:sldId id="523" r:id="rId19"/>
    <p:sldId id="525" r:id="rId20"/>
    <p:sldId id="527" r:id="rId21"/>
    <p:sldId id="528" r:id="rId22"/>
    <p:sldId id="524" r:id="rId23"/>
    <p:sldId id="529" r:id="rId24"/>
    <p:sldId id="530" r:id="rId25"/>
    <p:sldId id="531" r:id="rId26"/>
    <p:sldId id="526" r:id="rId27"/>
    <p:sldId id="532" r:id="rId28"/>
    <p:sldId id="473" r:id="rId29"/>
    <p:sldId id="385" r:id="rId30"/>
    <p:sldId id="292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4D581"/>
    <a:srgbClr val="FFEA3B"/>
    <a:srgbClr val="FFDB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52" autoAdjust="0"/>
    <p:restoredTop sz="93194" autoAdjust="0"/>
  </p:normalViewPr>
  <p:slideViewPr>
    <p:cSldViewPr snapToGrid="0">
      <p:cViewPr>
        <p:scale>
          <a:sx n="150" d="100"/>
          <a:sy n="150" d="100"/>
        </p:scale>
        <p:origin x="-176" y="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notesMaster" Target="notesMasters/notesMaster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handoutMaster" Target="handoutMasters/handoutMaster1.xml"/><Relationship Id="rId34" Type="http://schemas.openxmlformats.org/officeDocument/2006/relationships/printerSettings" Target="printerSettings/printerSettings1.bin"/><Relationship Id="rId35" Type="http://schemas.openxmlformats.org/officeDocument/2006/relationships/presProps" Target="presProps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heme" Target="theme/theme1.xml"/><Relationship Id="rId38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69C80DA-8D9A-B049-8E84-84020771FEAB}" type="datetimeFigureOut">
              <a:rPr lang="en-US" smtClean="0"/>
              <a:pPr/>
              <a:t>10/25/12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A5ABDD3-2D05-824E-987F-F0F62FB3E2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66906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A5E2A83-ED34-9F41-BD0E-C8C5471F87FD}" type="datetimeFigureOut">
              <a:rPr lang="en-US" smtClean="0"/>
              <a:pPr/>
              <a:t>10/25/12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D5193B0-39BF-6249-A700-958A3F9B5E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294317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8022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76544"/>
            <a:ext cx="8229600" cy="47496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M. Rodriguez-Martinez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F25632-A6C0-684F-B1F8-9AAAB616FB5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4.vml"/><Relationship Id="rId2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5.vml"/><Relationship Id="rId2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6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6.vml"/><Relationship Id="rId2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4" Type="http://schemas.openxmlformats.org/officeDocument/2006/relationships/image" Target="../media/image5.emf"/><Relationship Id="rId1" Type="http://schemas.openxmlformats.org/officeDocument/2006/relationships/vmlDrawing" Target="../drawings/vmlDrawing7.vml"/><Relationship Id="rId2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14525"/>
            <a:ext cx="7772400" cy="1470025"/>
          </a:xfrm>
        </p:spPr>
        <p:txBody>
          <a:bodyPr>
            <a:noAutofit/>
          </a:bodyPr>
          <a:lstStyle/>
          <a:p>
            <a:r>
              <a:rPr lang="en-US" b="1" dirty="0" smtClean="0"/>
              <a:t>ICOM 4035 – Data Structures</a:t>
            </a:r>
            <a:br>
              <a:rPr lang="en-US" b="1" dirty="0" smtClean="0"/>
            </a:br>
            <a:r>
              <a:rPr lang="en-US" b="1" dirty="0" smtClean="0"/>
              <a:t>Lecture 11 – Map ADT</a:t>
            </a:r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600450"/>
            <a:ext cx="7772400" cy="2038350"/>
          </a:xfrm>
        </p:spPr>
        <p:txBody>
          <a:bodyPr>
            <a:normAutofit/>
          </a:bodyPr>
          <a:lstStyle/>
          <a:p>
            <a:r>
              <a:rPr lang="en-US" dirty="0" smtClean="0"/>
              <a:t>Manuel Rodriguez Martinez </a:t>
            </a:r>
          </a:p>
          <a:p>
            <a:r>
              <a:rPr lang="en-US" sz="2571" dirty="0" smtClean="0"/>
              <a:t>Electrical and Computer Engineering</a:t>
            </a:r>
          </a:p>
          <a:p>
            <a:r>
              <a:rPr lang="en-US" sz="2571" dirty="0" smtClean="0"/>
              <a:t>University of Puerto Rico, Mayagüez</a:t>
            </a:r>
          </a:p>
        </p:txBody>
      </p:sp>
      <p:pic>
        <p:nvPicPr>
          <p:cNvPr id="8" name="Picture 14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71900" y="448114"/>
            <a:ext cx="1657682" cy="14664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 Box 6"/>
          <p:cNvSpPr txBox="1">
            <a:spLocks noChangeArrowheads="1"/>
          </p:cNvSpPr>
          <p:nvPr/>
        </p:nvSpPr>
        <p:spPr bwMode="auto">
          <a:xfrm>
            <a:off x="2133600" y="5867400"/>
            <a:ext cx="4746625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>
              <a:spcBef>
                <a:spcPct val="20000"/>
              </a:spcBef>
              <a:defRPr/>
            </a:pPr>
            <a:r>
              <a:rPr lang="en-US" sz="2000" dirty="0">
                <a:cs typeface="+mn-cs"/>
              </a:rPr>
              <a:t>©Manuel Rodriguez – All rights reserved</a:t>
            </a:r>
          </a:p>
          <a:p>
            <a:pPr>
              <a:defRPr/>
            </a:pPr>
            <a:endParaRPr lang="en-US" sz="2000" dirty="0">
              <a:cs typeface="+mn-cs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map with a list</a:t>
            </a:r>
            <a:endParaRPr lang="en-US" dirty="0"/>
          </a:p>
        </p:txBody>
      </p:sp>
      <p:sp>
        <p:nvSpPr>
          <p:cNvPr id="43" name="Content Placeholder 42"/>
          <p:cNvSpPr>
            <a:spLocks noGrp="1"/>
          </p:cNvSpPr>
          <p:nvPr>
            <p:ph idx="1"/>
          </p:nvPr>
        </p:nvSpPr>
        <p:spPr>
          <a:xfrm>
            <a:off x="457200" y="3217332"/>
            <a:ext cx="8229600" cy="2988735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Elements in the list are the values</a:t>
            </a:r>
          </a:p>
          <a:p>
            <a:r>
              <a:rPr lang="en-US" dirty="0" smtClean="0"/>
              <a:t>The keys must be extracted from the values</a:t>
            </a:r>
          </a:p>
          <a:p>
            <a:pPr lvl="1"/>
            <a:r>
              <a:rPr lang="en-US" b="1" dirty="0" smtClean="0"/>
              <a:t>Method 1</a:t>
            </a:r>
            <a:r>
              <a:rPr lang="en-US" dirty="0" smtClean="0"/>
              <a:t>: value implement an interface with a method to get a key</a:t>
            </a:r>
          </a:p>
          <a:p>
            <a:pPr lvl="1"/>
            <a:r>
              <a:rPr lang="en-US" b="1" dirty="0" smtClean="0"/>
              <a:t>Method 2</a:t>
            </a:r>
            <a:r>
              <a:rPr lang="en-US" dirty="0" smtClean="0"/>
              <a:t>: map includes an class whose instances are able to extract a key from the value</a:t>
            </a:r>
          </a:p>
          <a:p>
            <a:pPr lvl="2"/>
            <a:r>
              <a:rPr lang="en-US" dirty="0" smtClean="0"/>
              <a:t>Difference classes for different values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10</a:t>
            </a:fld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1891195" y="1913467"/>
            <a:ext cx="860473" cy="1138987"/>
            <a:chOff x="1891195" y="1913467"/>
            <a:chExt cx="860473" cy="1138987"/>
          </a:xfrm>
        </p:grpSpPr>
        <p:sp>
          <p:nvSpPr>
            <p:cNvPr id="10" name="Rectangle 9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/>
                <a:t>Jil</a:t>
              </a:r>
              <a:endParaRPr lang="en-US" sz="1600" dirty="0" smtClean="0"/>
            </a:p>
            <a:p>
              <a:pPr algn="ctr"/>
              <a:r>
                <a:rPr lang="en-US" sz="1600" dirty="0" smtClean="0"/>
                <a:t>24</a:t>
              </a:r>
            </a:p>
            <a:p>
              <a:pPr algn="ctr"/>
              <a:r>
                <a:rPr lang="en-US" sz="1600" dirty="0" smtClean="0"/>
                <a:t>NY</a:t>
              </a:r>
              <a:endParaRPr lang="en-US" sz="1600" dirty="0"/>
            </a:p>
          </p:txBody>
        </p:sp>
        <p:sp>
          <p:nvSpPr>
            <p:cNvPr id="11" name="Rectangle 10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grpSp>
        <p:nvGrpSpPr>
          <p:cNvPr id="15" name="Group 14"/>
          <p:cNvGrpSpPr/>
          <p:nvPr/>
        </p:nvGrpSpPr>
        <p:grpSpPr>
          <a:xfrm>
            <a:off x="3203528" y="1913468"/>
            <a:ext cx="860473" cy="1138987"/>
            <a:chOff x="1891195" y="1913467"/>
            <a:chExt cx="860473" cy="1138987"/>
          </a:xfrm>
        </p:grpSpPr>
        <p:sp>
          <p:nvSpPr>
            <p:cNvPr id="16" name="Rectangle 15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Bob</a:t>
              </a:r>
            </a:p>
            <a:p>
              <a:pPr algn="ctr"/>
              <a:r>
                <a:rPr lang="en-US" sz="1600" dirty="0"/>
                <a:t>21</a:t>
              </a:r>
            </a:p>
            <a:p>
              <a:pPr algn="ctr"/>
              <a:r>
                <a:rPr lang="en-US" sz="1600" dirty="0"/>
                <a:t>LA</a:t>
              </a:r>
            </a:p>
          </p:txBody>
        </p:sp>
        <p:sp>
          <p:nvSpPr>
            <p:cNvPr id="17" name="Rectangle 16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grpSp>
        <p:nvGrpSpPr>
          <p:cNvPr id="18" name="Group 17"/>
          <p:cNvGrpSpPr/>
          <p:nvPr/>
        </p:nvGrpSpPr>
        <p:grpSpPr>
          <a:xfrm>
            <a:off x="4498928" y="1905000"/>
            <a:ext cx="860473" cy="1138987"/>
            <a:chOff x="1891195" y="1913467"/>
            <a:chExt cx="860473" cy="1138987"/>
          </a:xfrm>
        </p:grpSpPr>
        <p:sp>
          <p:nvSpPr>
            <p:cNvPr id="19" name="Rectangle 18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Li</a:t>
              </a:r>
            </a:p>
            <a:p>
              <a:pPr algn="ctr"/>
              <a:r>
                <a:rPr lang="en-US" sz="1600" dirty="0"/>
                <a:t>19</a:t>
              </a:r>
            </a:p>
            <a:p>
              <a:pPr algn="ctr"/>
              <a:r>
                <a:rPr lang="en-US" sz="1600" dirty="0"/>
                <a:t>SF</a:t>
              </a:r>
            </a:p>
          </p:txBody>
        </p:sp>
        <p:sp>
          <p:nvSpPr>
            <p:cNvPr id="20" name="Rectangle 19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grpSp>
        <p:nvGrpSpPr>
          <p:cNvPr id="21" name="Group 20"/>
          <p:cNvGrpSpPr/>
          <p:nvPr/>
        </p:nvGrpSpPr>
        <p:grpSpPr>
          <a:xfrm>
            <a:off x="5811261" y="1905000"/>
            <a:ext cx="860473" cy="1138987"/>
            <a:chOff x="1891195" y="1913467"/>
            <a:chExt cx="860473" cy="1138987"/>
          </a:xfrm>
        </p:grpSpPr>
        <p:sp>
          <p:nvSpPr>
            <p:cNvPr id="22" name="Rectangle 21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/>
                <a:t>Apu</a:t>
              </a:r>
              <a:endParaRPr lang="en-US" sz="1600" dirty="0"/>
            </a:p>
            <a:p>
              <a:pPr algn="ctr"/>
              <a:r>
                <a:rPr lang="en-US" sz="1600" dirty="0"/>
                <a:t>41</a:t>
              </a:r>
            </a:p>
            <a:p>
              <a:pPr algn="ctr"/>
              <a:r>
                <a:rPr lang="en-US" sz="1600" dirty="0"/>
                <a:t>NY</a:t>
              </a:r>
            </a:p>
          </p:txBody>
        </p:sp>
        <p:sp>
          <p:nvSpPr>
            <p:cNvPr id="23" name="Rectangle 22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grpSp>
        <p:nvGrpSpPr>
          <p:cNvPr id="24" name="Group 23"/>
          <p:cNvGrpSpPr/>
          <p:nvPr/>
        </p:nvGrpSpPr>
        <p:grpSpPr>
          <a:xfrm>
            <a:off x="7148995" y="1921934"/>
            <a:ext cx="860473" cy="1138987"/>
            <a:chOff x="1891195" y="1913467"/>
            <a:chExt cx="860473" cy="1138987"/>
          </a:xfrm>
        </p:grpSpPr>
        <p:sp>
          <p:nvSpPr>
            <p:cNvPr id="25" name="Rectangle 24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Amy</a:t>
              </a:r>
            </a:p>
            <a:p>
              <a:pPr algn="ctr"/>
              <a:r>
                <a:rPr lang="en-US" sz="1600" dirty="0"/>
                <a:t>18</a:t>
              </a:r>
            </a:p>
            <a:p>
              <a:pPr algn="ctr"/>
              <a:r>
                <a:rPr lang="en-US" sz="1600" dirty="0"/>
                <a:t>SF</a:t>
              </a:r>
            </a:p>
          </p:txBody>
        </p:sp>
        <p:sp>
          <p:nvSpPr>
            <p:cNvPr id="26" name="Rectangle 25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grpSp>
        <p:nvGrpSpPr>
          <p:cNvPr id="27" name="Group 26"/>
          <p:cNvGrpSpPr/>
          <p:nvPr/>
        </p:nvGrpSpPr>
        <p:grpSpPr>
          <a:xfrm>
            <a:off x="7611535" y="2683937"/>
            <a:ext cx="880534" cy="313264"/>
            <a:chOff x="6697133" y="2082803"/>
            <a:chExt cx="880534" cy="313264"/>
          </a:xfrm>
        </p:grpSpPr>
        <p:cxnSp>
          <p:nvCxnSpPr>
            <p:cNvPr id="28" name="Straight Arrow Connector 27"/>
            <p:cNvCxnSpPr/>
            <p:nvPr/>
          </p:nvCxnSpPr>
          <p:spPr>
            <a:xfrm>
              <a:off x="6697133" y="2269069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425267" y="2082803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493000" y="2120900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577667" y="2150533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31"/>
          <p:cNvCxnSpPr>
            <a:endCxn id="26" idx="1"/>
          </p:cNvCxnSpPr>
          <p:nvPr/>
        </p:nvCxnSpPr>
        <p:spPr>
          <a:xfrm>
            <a:off x="6383867" y="2853266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>
            <a:off x="5054600" y="2844800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3750734" y="2844799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/>
          <p:nvPr/>
        </p:nvCxnSpPr>
        <p:spPr>
          <a:xfrm>
            <a:off x="2429934" y="2827866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8" name="Group 37"/>
          <p:cNvGrpSpPr/>
          <p:nvPr/>
        </p:nvGrpSpPr>
        <p:grpSpPr>
          <a:xfrm>
            <a:off x="604262" y="1905001"/>
            <a:ext cx="860473" cy="1138987"/>
            <a:chOff x="1891195" y="1913467"/>
            <a:chExt cx="860473" cy="1138987"/>
          </a:xfrm>
        </p:grpSpPr>
        <p:sp>
          <p:nvSpPr>
            <p:cNvPr id="39" name="Rectangle 38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40" name="Rectangle 39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cxnSp>
        <p:nvCxnSpPr>
          <p:cNvPr id="41" name="Straight Arrow Connector 40"/>
          <p:cNvCxnSpPr/>
          <p:nvPr/>
        </p:nvCxnSpPr>
        <p:spPr>
          <a:xfrm>
            <a:off x="1109134" y="2827866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42" name="Object 4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8647665"/>
              </p:ext>
            </p:extLst>
          </p:nvPr>
        </p:nvGraphicFramePr>
        <p:xfrm>
          <a:off x="874183" y="2154766"/>
          <a:ext cx="268818" cy="271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9171" name="Equation" r:id="rId3" imgW="165100" imgH="177800" progId="Equation.3">
                  <p:embed/>
                </p:oleObj>
              </mc:Choice>
              <mc:Fallback>
                <p:oleObj name="Equation" r:id="rId3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74183" y="2154766"/>
                        <a:ext cx="268818" cy="271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1332882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Operations in the Map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s</a:t>
            </a:r>
            <a:r>
              <a:rPr lang="en-US" dirty="0" smtClean="0"/>
              <a:t>ize() – number of elements</a:t>
            </a:r>
          </a:p>
          <a:p>
            <a:r>
              <a:rPr lang="en-US" dirty="0" err="1" smtClean="0"/>
              <a:t>isEmpty</a:t>
            </a:r>
            <a:r>
              <a:rPr lang="en-US" dirty="0" smtClean="0"/>
              <a:t>() – determine if the map is empty</a:t>
            </a:r>
          </a:p>
          <a:p>
            <a:r>
              <a:rPr lang="en-US" dirty="0"/>
              <a:t>g</a:t>
            </a:r>
            <a:r>
              <a:rPr lang="en-US" dirty="0" smtClean="0"/>
              <a:t>et(key) – returns the value associated with a key</a:t>
            </a:r>
          </a:p>
          <a:p>
            <a:r>
              <a:rPr lang="en-US" dirty="0"/>
              <a:t>p</a:t>
            </a:r>
            <a:r>
              <a:rPr lang="en-US" dirty="0" smtClean="0"/>
              <a:t>ut(key, value) – adds a new value to the map with a given key (overwrites old one)   </a:t>
            </a:r>
          </a:p>
          <a:p>
            <a:r>
              <a:rPr lang="en-US" dirty="0"/>
              <a:t>r</a:t>
            </a:r>
            <a:r>
              <a:rPr lang="en-US" dirty="0" smtClean="0"/>
              <a:t>emove(key) – removes the value with the given key from map</a:t>
            </a:r>
          </a:p>
          <a:p>
            <a:r>
              <a:rPr lang="en-US" dirty="0" err="1" smtClean="0"/>
              <a:t>makeEmpty</a:t>
            </a:r>
            <a:r>
              <a:rPr lang="en-US" dirty="0" smtClean="0"/>
              <a:t>() – removes all values from map</a:t>
            </a:r>
          </a:p>
          <a:p>
            <a:r>
              <a:rPr lang="en-US" dirty="0" err="1"/>
              <a:t>c</a:t>
            </a:r>
            <a:r>
              <a:rPr lang="en-US" dirty="0" err="1" smtClean="0"/>
              <a:t>ontainsKey</a:t>
            </a:r>
            <a:r>
              <a:rPr lang="en-US" dirty="0" smtClean="0"/>
              <a:t>(key) – determines if there is a value with the given key</a:t>
            </a:r>
          </a:p>
          <a:p>
            <a:r>
              <a:rPr lang="en-US" dirty="0" err="1" smtClean="0"/>
              <a:t>getKeys</a:t>
            </a:r>
            <a:r>
              <a:rPr lang="en-US" dirty="0" smtClean="0"/>
              <a:t>() – returns a list with all keys in the map</a:t>
            </a:r>
          </a:p>
          <a:p>
            <a:r>
              <a:rPr lang="en-US" dirty="0" err="1" smtClean="0"/>
              <a:t>getValue</a:t>
            </a:r>
            <a:r>
              <a:rPr lang="en-US" dirty="0" smtClean="0"/>
              <a:t>() – returns a list with all values in the map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3924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Maps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6544"/>
            <a:ext cx="8229600" cy="1840789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Databases</a:t>
            </a:r>
          </a:p>
          <a:p>
            <a:pPr lvl="1"/>
            <a:r>
              <a:rPr lang="en-US" dirty="0" smtClean="0"/>
              <a:t>Key-value pair stores (</a:t>
            </a:r>
            <a:r>
              <a:rPr lang="en-US" dirty="0" err="1" smtClean="0"/>
              <a:t>CouchDB</a:t>
            </a:r>
            <a:r>
              <a:rPr lang="en-US" dirty="0" smtClean="0"/>
              <a:t>, </a:t>
            </a:r>
            <a:r>
              <a:rPr lang="en-US" dirty="0" err="1" smtClean="0"/>
              <a:t>MongoDB</a:t>
            </a:r>
            <a:r>
              <a:rPr lang="en-US" dirty="0" smtClean="0"/>
              <a:t>, Hive, </a:t>
            </a:r>
            <a:r>
              <a:rPr lang="en-US" dirty="0" err="1" smtClean="0"/>
              <a:t>etc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Value – record in the database</a:t>
            </a:r>
          </a:p>
          <a:p>
            <a:pPr lvl="2"/>
            <a:r>
              <a:rPr lang="en-US" dirty="0" smtClean="0"/>
              <a:t>Key – identifier of the record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12</a:t>
            </a:fld>
            <a:endParaRPr lang="en-US"/>
          </a:p>
        </p:txBody>
      </p:sp>
      <p:sp>
        <p:nvSpPr>
          <p:cNvPr id="7" name="Can 6"/>
          <p:cNvSpPr/>
          <p:nvPr/>
        </p:nvSpPr>
        <p:spPr>
          <a:xfrm>
            <a:off x="2650067" y="3285066"/>
            <a:ext cx="4580465" cy="3022601"/>
          </a:xfrm>
          <a:prstGeom prst="can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031067" y="4148666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Jil</a:t>
            </a:r>
            <a:endParaRPr lang="en-US" dirty="0" smtClean="0"/>
          </a:p>
          <a:p>
            <a:pPr algn="ctr"/>
            <a:r>
              <a:rPr lang="en-US" dirty="0" smtClean="0"/>
              <a:t>24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538134" y="4182531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</a:t>
            </a:r>
          </a:p>
          <a:p>
            <a:pPr algn="ctr"/>
            <a:r>
              <a:rPr lang="en-US" dirty="0" smtClean="0"/>
              <a:t>21</a:t>
            </a:r>
          </a:p>
          <a:p>
            <a:pPr algn="ctr"/>
            <a:r>
              <a:rPr lang="en-US" dirty="0" smtClean="0"/>
              <a:t>LA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2997201" y="5291664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Apu</a:t>
            </a:r>
            <a:endParaRPr lang="en-US" dirty="0" smtClean="0"/>
          </a:p>
          <a:p>
            <a:pPr algn="ctr"/>
            <a:r>
              <a:rPr lang="en-US" dirty="0" smtClean="0"/>
              <a:t>41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622801" y="5325530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Amy</a:t>
            </a:r>
          </a:p>
          <a:p>
            <a:pPr algn="ctr"/>
            <a:r>
              <a:rPr lang="en-US" dirty="0" smtClean="0"/>
              <a:t>18</a:t>
            </a:r>
          </a:p>
          <a:p>
            <a:pPr algn="ctr"/>
            <a:r>
              <a:rPr lang="en-US" dirty="0" smtClean="0"/>
              <a:t>SF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740401" y="4267196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</a:t>
            </a:r>
          </a:p>
          <a:p>
            <a:pPr algn="ctr"/>
            <a:r>
              <a:rPr lang="en-US" dirty="0" smtClean="0"/>
              <a:t>19</a:t>
            </a:r>
          </a:p>
          <a:p>
            <a:pPr algn="ctr"/>
            <a:r>
              <a:rPr lang="en-US" dirty="0" smtClean="0"/>
              <a:t>SF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28338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Uses of Maps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Processing web data with </a:t>
            </a:r>
            <a:r>
              <a:rPr lang="en-US" dirty="0" err="1" smtClean="0"/>
              <a:t>Javascript</a:t>
            </a:r>
            <a:r>
              <a:rPr lang="en-US" dirty="0" smtClean="0"/>
              <a:t> and JSON</a:t>
            </a:r>
          </a:p>
          <a:p>
            <a:r>
              <a:rPr lang="en-US" dirty="0" smtClean="0"/>
              <a:t>Format is </a:t>
            </a:r>
          </a:p>
          <a:p>
            <a:pPr lvl="1"/>
            <a:r>
              <a:rPr lang="en-US" dirty="0" smtClean="0"/>
              <a:t>&lt;key&gt; : &lt;value&gt;</a:t>
            </a:r>
          </a:p>
          <a:p>
            <a:r>
              <a:rPr lang="en-US" dirty="0" smtClean="0"/>
              <a:t>JSON data string is parsed into a map</a:t>
            </a:r>
          </a:p>
          <a:p>
            <a:r>
              <a:rPr lang="en-US" dirty="0" smtClean="0"/>
              <a:t>You can then access the values based on the attribute names (keys)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13</a:t>
            </a:fld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5325532" y="1100667"/>
            <a:ext cx="3326953" cy="550920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/>
              <a:t>{</a:t>
            </a:r>
          </a:p>
          <a:p>
            <a:r>
              <a:rPr lang="en-US" sz="1600" dirty="0"/>
              <a:t>    "</a:t>
            </a:r>
            <a:r>
              <a:rPr lang="en-US" sz="1600" dirty="0" err="1"/>
              <a:t>firstName</a:t>
            </a:r>
            <a:r>
              <a:rPr lang="en-US" sz="1600" dirty="0"/>
              <a:t>": "John",</a:t>
            </a:r>
          </a:p>
          <a:p>
            <a:r>
              <a:rPr lang="en-US" sz="1600" dirty="0"/>
              <a:t>    "</a:t>
            </a:r>
            <a:r>
              <a:rPr lang="en-US" sz="1600" dirty="0" err="1"/>
              <a:t>lastName</a:t>
            </a:r>
            <a:r>
              <a:rPr lang="en-US" sz="1600" dirty="0"/>
              <a:t>": "Smith",</a:t>
            </a:r>
          </a:p>
          <a:p>
            <a:r>
              <a:rPr lang="en-US" sz="1600" dirty="0"/>
              <a:t>    "age": 25,</a:t>
            </a:r>
          </a:p>
          <a:p>
            <a:r>
              <a:rPr lang="nb-NO" sz="1600" dirty="0"/>
              <a:t>    "</a:t>
            </a:r>
            <a:r>
              <a:rPr lang="nb-NO" sz="1600" dirty="0" err="1"/>
              <a:t>address</a:t>
            </a:r>
            <a:r>
              <a:rPr lang="nb-NO" sz="1600" dirty="0"/>
              <a:t>": {</a:t>
            </a:r>
          </a:p>
          <a:p>
            <a:r>
              <a:rPr lang="en-US" sz="1600" dirty="0"/>
              <a:t>        "</a:t>
            </a:r>
            <a:r>
              <a:rPr lang="en-US" sz="1600" dirty="0" err="1"/>
              <a:t>streetAddress</a:t>
            </a:r>
            <a:r>
              <a:rPr lang="en-US" sz="1600" dirty="0"/>
              <a:t>": "21 2nd Street",</a:t>
            </a:r>
          </a:p>
          <a:p>
            <a:r>
              <a:rPr lang="en-US" sz="1600" dirty="0"/>
              <a:t>        "city": "New York",</a:t>
            </a:r>
          </a:p>
          <a:p>
            <a:r>
              <a:rPr lang="en-US" sz="1600" dirty="0"/>
              <a:t>        "state": "NY",</a:t>
            </a:r>
          </a:p>
          <a:p>
            <a:r>
              <a:rPr lang="hr-HR" sz="1600" dirty="0"/>
              <a:t>        "postalCode": "10021"</a:t>
            </a:r>
          </a:p>
          <a:p>
            <a:r>
              <a:rPr lang="hr-HR" sz="1600" dirty="0"/>
              <a:t>    },</a:t>
            </a:r>
          </a:p>
          <a:p>
            <a:r>
              <a:rPr lang="en-US" sz="1600" dirty="0"/>
              <a:t>    "</a:t>
            </a:r>
            <a:r>
              <a:rPr lang="en-US" sz="1600" dirty="0" err="1"/>
              <a:t>phoneNumber</a:t>
            </a:r>
            <a:r>
              <a:rPr lang="en-US" sz="1600" dirty="0"/>
              <a:t>": [</a:t>
            </a:r>
          </a:p>
          <a:p>
            <a:r>
              <a:rPr lang="en-US" sz="1600" dirty="0"/>
              <a:t>        {</a:t>
            </a:r>
          </a:p>
          <a:p>
            <a:r>
              <a:rPr lang="en-US" sz="1600" dirty="0"/>
              <a:t>            "type": "home",</a:t>
            </a:r>
          </a:p>
          <a:p>
            <a:r>
              <a:rPr lang="en-US" sz="1600" dirty="0"/>
              <a:t>            "number": "212 555-1234"</a:t>
            </a:r>
          </a:p>
          <a:p>
            <a:r>
              <a:rPr lang="en-US" sz="1600" dirty="0"/>
              <a:t>        },</a:t>
            </a:r>
          </a:p>
          <a:p>
            <a:r>
              <a:rPr lang="en-US" sz="1600" dirty="0"/>
              <a:t>        {</a:t>
            </a:r>
          </a:p>
          <a:p>
            <a:r>
              <a:rPr lang="en-US" sz="1600" dirty="0"/>
              <a:t>            "type": "fax",</a:t>
            </a:r>
          </a:p>
          <a:p>
            <a:r>
              <a:rPr lang="en-US" sz="1600" dirty="0"/>
              <a:t>            "number": "646 555-4567"</a:t>
            </a:r>
          </a:p>
          <a:p>
            <a:r>
              <a:rPr lang="en-US" sz="1600" dirty="0"/>
              <a:t>        }</a:t>
            </a:r>
          </a:p>
          <a:p>
            <a:r>
              <a:rPr lang="en-US" sz="1600" dirty="0"/>
              <a:t>    ]</a:t>
            </a:r>
          </a:p>
          <a:p>
            <a:r>
              <a:rPr lang="en-US" sz="1600" dirty="0"/>
              <a:t>}</a:t>
            </a:r>
          </a:p>
          <a:p>
            <a:endParaRPr lang="en-US" sz="1600" dirty="0"/>
          </a:p>
        </p:txBody>
      </p:sp>
      <p:sp>
        <p:nvSpPr>
          <p:cNvPr id="10" name="TextBox 9"/>
          <p:cNvSpPr txBox="1"/>
          <p:nvPr/>
        </p:nvSpPr>
        <p:spPr>
          <a:xfrm>
            <a:off x="4106334" y="2650066"/>
            <a:ext cx="82666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/>
              <a:t>JSON</a:t>
            </a:r>
          </a:p>
          <a:p>
            <a:r>
              <a:rPr lang="en-US" sz="2400" dirty="0" smtClean="0"/>
              <a:t>File</a:t>
            </a:r>
            <a:endParaRPr lang="en-US" sz="24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4831403" y="3081867"/>
            <a:ext cx="765064" cy="17565"/>
          </a:xfrm>
          <a:prstGeom prst="straightConnector1">
            <a:avLst/>
          </a:prstGeom>
          <a:ln w="38100" cmpd="sng">
            <a:solidFill>
              <a:srgbClr val="00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04253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Part II – Design and implementation of a Map using linked List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80446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Rectangle 35"/>
          <p:cNvSpPr/>
          <p:nvPr/>
        </p:nvSpPr>
        <p:spPr>
          <a:xfrm>
            <a:off x="245533" y="2336800"/>
            <a:ext cx="8483600" cy="216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Implement a Map with a Linked List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6544"/>
            <a:ext cx="8229600" cy="867123"/>
          </a:xfrm>
        </p:spPr>
        <p:txBody>
          <a:bodyPr/>
          <a:lstStyle/>
          <a:p>
            <a:r>
              <a:rPr lang="en-US" dirty="0" smtClean="0"/>
              <a:t>Linked list becomes private field of Map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15</a:t>
            </a:fld>
            <a:endParaRPr lang="en-US"/>
          </a:p>
        </p:txBody>
      </p:sp>
      <p:grpSp>
        <p:nvGrpSpPr>
          <p:cNvPr id="7" name="Group 6"/>
          <p:cNvGrpSpPr/>
          <p:nvPr/>
        </p:nvGrpSpPr>
        <p:grpSpPr>
          <a:xfrm>
            <a:off x="1874261" y="2836334"/>
            <a:ext cx="860473" cy="1138987"/>
            <a:chOff x="1891195" y="1913467"/>
            <a:chExt cx="860473" cy="1138987"/>
          </a:xfrm>
        </p:grpSpPr>
        <p:sp>
          <p:nvSpPr>
            <p:cNvPr id="8" name="Rectangle 7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/>
                <a:t>Jil</a:t>
              </a:r>
              <a:endParaRPr lang="en-US" sz="1600" dirty="0" smtClean="0"/>
            </a:p>
            <a:p>
              <a:pPr algn="ctr"/>
              <a:r>
                <a:rPr lang="en-US" sz="1600" dirty="0" smtClean="0"/>
                <a:t>24</a:t>
              </a:r>
            </a:p>
            <a:p>
              <a:pPr algn="ctr"/>
              <a:r>
                <a:rPr lang="en-US" sz="1600" dirty="0" smtClean="0"/>
                <a:t>NY</a:t>
              </a:r>
              <a:endParaRPr lang="en-US" sz="1600" dirty="0"/>
            </a:p>
          </p:txBody>
        </p:sp>
        <p:sp>
          <p:nvSpPr>
            <p:cNvPr id="9" name="Rectangle 8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grpSp>
        <p:nvGrpSpPr>
          <p:cNvPr id="10" name="Group 9"/>
          <p:cNvGrpSpPr/>
          <p:nvPr/>
        </p:nvGrpSpPr>
        <p:grpSpPr>
          <a:xfrm>
            <a:off x="3186594" y="2836335"/>
            <a:ext cx="860473" cy="1138987"/>
            <a:chOff x="1891195" y="1913467"/>
            <a:chExt cx="860473" cy="1138987"/>
          </a:xfrm>
        </p:grpSpPr>
        <p:sp>
          <p:nvSpPr>
            <p:cNvPr id="11" name="Rectangle 10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Bob</a:t>
              </a:r>
            </a:p>
            <a:p>
              <a:pPr algn="ctr"/>
              <a:r>
                <a:rPr lang="en-US" sz="1600" dirty="0"/>
                <a:t>21</a:t>
              </a:r>
            </a:p>
            <a:p>
              <a:pPr algn="ctr"/>
              <a:r>
                <a:rPr lang="en-US" sz="1600" dirty="0"/>
                <a:t>LA</a:t>
              </a:r>
            </a:p>
          </p:txBody>
        </p:sp>
        <p:sp>
          <p:nvSpPr>
            <p:cNvPr id="12" name="Rectangle 11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481994" y="2827867"/>
            <a:ext cx="860473" cy="1138987"/>
            <a:chOff x="1891195" y="1913467"/>
            <a:chExt cx="860473" cy="1138987"/>
          </a:xfrm>
        </p:grpSpPr>
        <p:sp>
          <p:nvSpPr>
            <p:cNvPr id="14" name="Rectangle 13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Li</a:t>
              </a:r>
            </a:p>
            <a:p>
              <a:pPr algn="ctr"/>
              <a:r>
                <a:rPr lang="en-US" sz="1600" dirty="0"/>
                <a:t>19</a:t>
              </a:r>
            </a:p>
            <a:p>
              <a:pPr algn="ctr"/>
              <a:r>
                <a:rPr lang="en-US" sz="1600" dirty="0"/>
                <a:t>SF</a:t>
              </a:r>
            </a:p>
          </p:txBody>
        </p:sp>
        <p:sp>
          <p:nvSpPr>
            <p:cNvPr id="15" name="Rectangle 14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grpSp>
        <p:nvGrpSpPr>
          <p:cNvPr id="16" name="Group 15"/>
          <p:cNvGrpSpPr/>
          <p:nvPr/>
        </p:nvGrpSpPr>
        <p:grpSpPr>
          <a:xfrm>
            <a:off x="5794327" y="2827867"/>
            <a:ext cx="860473" cy="1138987"/>
            <a:chOff x="1891195" y="1913467"/>
            <a:chExt cx="860473" cy="1138987"/>
          </a:xfrm>
        </p:grpSpPr>
        <p:sp>
          <p:nvSpPr>
            <p:cNvPr id="17" name="Rectangle 16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/>
                <a:t>Apu</a:t>
              </a:r>
              <a:endParaRPr lang="en-US" sz="1600" dirty="0"/>
            </a:p>
            <a:p>
              <a:pPr algn="ctr"/>
              <a:r>
                <a:rPr lang="en-US" sz="1600" dirty="0"/>
                <a:t>41</a:t>
              </a:r>
            </a:p>
            <a:p>
              <a:pPr algn="ctr"/>
              <a:r>
                <a:rPr lang="en-US" sz="1600" dirty="0"/>
                <a:t>NY</a:t>
              </a:r>
            </a:p>
          </p:txBody>
        </p:sp>
        <p:sp>
          <p:nvSpPr>
            <p:cNvPr id="18" name="Rectangle 17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grpSp>
        <p:nvGrpSpPr>
          <p:cNvPr id="19" name="Group 18"/>
          <p:cNvGrpSpPr/>
          <p:nvPr/>
        </p:nvGrpSpPr>
        <p:grpSpPr>
          <a:xfrm>
            <a:off x="7132061" y="2844801"/>
            <a:ext cx="860473" cy="1138987"/>
            <a:chOff x="1891195" y="1913467"/>
            <a:chExt cx="860473" cy="1138987"/>
          </a:xfrm>
        </p:grpSpPr>
        <p:sp>
          <p:nvSpPr>
            <p:cNvPr id="20" name="Rectangle 19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Amy</a:t>
              </a:r>
            </a:p>
            <a:p>
              <a:pPr algn="ctr"/>
              <a:r>
                <a:rPr lang="en-US" sz="1600" dirty="0"/>
                <a:t>18</a:t>
              </a:r>
            </a:p>
            <a:p>
              <a:pPr algn="ctr"/>
              <a:r>
                <a:rPr lang="en-US" sz="1600" dirty="0"/>
                <a:t>SF</a:t>
              </a:r>
            </a:p>
          </p:txBody>
        </p:sp>
        <p:sp>
          <p:nvSpPr>
            <p:cNvPr id="21" name="Rectangle 20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grpSp>
        <p:nvGrpSpPr>
          <p:cNvPr id="22" name="Group 21"/>
          <p:cNvGrpSpPr/>
          <p:nvPr/>
        </p:nvGrpSpPr>
        <p:grpSpPr>
          <a:xfrm>
            <a:off x="7594601" y="3606804"/>
            <a:ext cx="880534" cy="313264"/>
            <a:chOff x="6697133" y="2082803"/>
            <a:chExt cx="880534" cy="313264"/>
          </a:xfrm>
        </p:grpSpPr>
        <p:cxnSp>
          <p:nvCxnSpPr>
            <p:cNvPr id="23" name="Straight Arrow Connector 22"/>
            <p:cNvCxnSpPr/>
            <p:nvPr/>
          </p:nvCxnSpPr>
          <p:spPr>
            <a:xfrm>
              <a:off x="6697133" y="2269069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7425267" y="2082803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7493000" y="2120900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7577667" y="2150533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27" name="Straight Arrow Connector 26"/>
          <p:cNvCxnSpPr>
            <a:endCxn id="21" idx="1"/>
          </p:cNvCxnSpPr>
          <p:nvPr/>
        </p:nvCxnSpPr>
        <p:spPr>
          <a:xfrm>
            <a:off x="6366933" y="3776133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>
            <a:off x="5037666" y="3767667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733800" y="3767666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2413000" y="3750733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1" name="Group 30"/>
          <p:cNvGrpSpPr/>
          <p:nvPr/>
        </p:nvGrpSpPr>
        <p:grpSpPr>
          <a:xfrm>
            <a:off x="587328" y="2827868"/>
            <a:ext cx="860473" cy="1138987"/>
            <a:chOff x="1891195" y="1913467"/>
            <a:chExt cx="860473" cy="1138987"/>
          </a:xfrm>
        </p:grpSpPr>
        <p:sp>
          <p:nvSpPr>
            <p:cNvPr id="32" name="Rectangle 31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33" name="Rectangle 32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cxnSp>
        <p:nvCxnSpPr>
          <p:cNvPr id="34" name="Straight Arrow Connector 33"/>
          <p:cNvCxnSpPr/>
          <p:nvPr/>
        </p:nvCxnSpPr>
        <p:spPr>
          <a:xfrm>
            <a:off x="1092200" y="3750733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5" name="Object 3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76194951"/>
              </p:ext>
            </p:extLst>
          </p:nvPr>
        </p:nvGraphicFramePr>
        <p:xfrm>
          <a:off x="857249" y="3077633"/>
          <a:ext cx="268818" cy="271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2" name="Equation" r:id="rId3" imgW="165100" imgH="177800" progId="Equation.3">
                  <p:embed/>
                </p:oleObj>
              </mc:Choice>
              <mc:Fallback>
                <p:oleObj name="Equation" r:id="rId3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57249" y="3077633"/>
                        <a:ext cx="268818" cy="271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7" name="TextBox 36"/>
          <p:cNvSpPr txBox="1"/>
          <p:nvPr/>
        </p:nvSpPr>
        <p:spPr>
          <a:xfrm>
            <a:off x="567266" y="4030133"/>
            <a:ext cx="1579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 = 5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254001" y="4504267"/>
            <a:ext cx="8483600" cy="87206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TextBox 38"/>
          <p:cNvSpPr txBox="1"/>
          <p:nvPr/>
        </p:nvSpPr>
        <p:spPr>
          <a:xfrm>
            <a:off x="270933" y="2370667"/>
            <a:ext cx="613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40" name="TextBox 39"/>
          <p:cNvSpPr txBox="1"/>
          <p:nvPr/>
        </p:nvSpPr>
        <p:spPr>
          <a:xfrm>
            <a:off x="406400" y="4622800"/>
            <a:ext cx="10310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Methods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355599" y="2700867"/>
            <a:ext cx="8246533" cy="1710267"/>
          </a:xfrm>
          <a:prstGeom prst="rect">
            <a:avLst/>
          </a:prstGeom>
          <a:noFill/>
          <a:ln>
            <a:prstDash val="sysDash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0081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the Key: Force Interface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6544"/>
            <a:ext cx="8229600" cy="204398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Method 1</a:t>
            </a:r>
          </a:p>
          <a:p>
            <a:pPr lvl="1"/>
            <a:r>
              <a:rPr lang="en-US" dirty="0" smtClean="0"/>
              <a:t>values of Map must implement an interface with a method to get the Key </a:t>
            </a:r>
          </a:p>
          <a:p>
            <a:pPr lvl="1"/>
            <a:r>
              <a:rPr lang="en-US" b="1" i="1" dirty="0" smtClean="0"/>
              <a:t>Problem</a:t>
            </a:r>
            <a:r>
              <a:rPr lang="en-US" dirty="0" smtClean="0"/>
              <a:t>: What about String, Integer, or other pre-existing classes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16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387218" y="5469466"/>
            <a:ext cx="2264047" cy="7292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&lt;&lt;interface&gt;&gt;</a:t>
            </a:r>
          </a:p>
          <a:p>
            <a:pPr algn="ctr"/>
            <a:r>
              <a:rPr lang="en-US" dirty="0" err="1" smtClean="0"/>
              <a:t>Keyable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845734" y="3843866"/>
            <a:ext cx="2125134" cy="6700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Person</a:t>
            </a:r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2887134" y="4999171"/>
            <a:ext cx="3297821" cy="1309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>
            <a:endCxn id="8" idx="2"/>
          </p:cNvCxnSpPr>
          <p:nvPr/>
        </p:nvCxnSpPr>
        <p:spPr>
          <a:xfrm flipV="1">
            <a:off x="2887134" y="4513887"/>
            <a:ext cx="21167" cy="47298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flipV="1">
            <a:off x="6186002" y="4513888"/>
            <a:ext cx="0" cy="48956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H="1" flipV="1">
            <a:off x="4504267" y="4953001"/>
            <a:ext cx="6509" cy="516433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5105401" y="3869266"/>
            <a:ext cx="1805032" cy="6700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Car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355600" y="4715933"/>
            <a:ext cx="2125134" cy="67002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String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1143000" y="5444066"/>
            <a:ext cx="5055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???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4532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17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Getting the Key: Key Extractor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6544"/>
            <a:ext cx="8229600" cy="241652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Method 2 (preferred):</a:t>
            </a:r>
          </a:p>
          <a:p>
            <a:pPr lvl="1"/>
            <a:r>
              <a:rPr lang="en-US" dirty="0" smtClean="0"/>
              <a:t>Instances of map must include a mechanism to extract the key of value – key extractor</a:t>
            </a:r>
          </a:p>
          <a:p>
            <a:pPr lvl="2"/>
            <a:r>
              <a:rPr lang="en-US" dirty="0" smtClean="0"/>
              <a:t>Typically a object that does this job</a:t>
            </a:r>
          </a:p>
          <a:p>
            <a:pPr lvl="2"/>
            <a:r>
              <a:rPr lang="en-US" dirty="0" smtClean="0"/>
              <a:t>One extractor for each different type of value</a:t>
            </a:r>
          </a:p>
          <a:p>
            <a:pPr lvl="3"/>
            <a:r>
              <a:rPr lang="en-US" dirty="0" smtClean="0"/>
              <a:t>Some extractors might work for several values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>
            <a:off x="3708951" y="5528733"/>
            <a:ext cx="2264047" cy="729253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&lt;&lt;interface&gt;&gt;</a:t>
            </a:r>
          </a:p>
          <a:p>
            <a:pPr algn="ctr"/>
            <a:r>
              <a:rPr lang="en-US" dirty="0" err="1" smtClean="0"/>
              <a:t>KeyExtractor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270001" y="3869266"/>
            <a:ext cx="2125134" cy="6700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PersonKeyExtractor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>
            <a:off x="2311401" y="5037670"/>
            <a:ext cx="4758266" cy="846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>
            <a:endCxn id="12" idx="2"/>
          </p:cNvCxnSpPr>
          <p:nvPr/>
        </p:nvCxnSpPr>
        <p:spPr>
          <a:xfrm flipV="1">
            <a:off x="2311401" y="4539287"/>
            <a:ext cx="21167" cy="472982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7075002" y="4522355"/>
            <a:ext cx="0" cy="48956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 flipH="1" flipV="1">
            <a:off x="4826000" y="5012268"/>
            <a:ext cx="6509" cy="516433"/>
          </a:xfrm>
          <a:prstGeom prst="line">
            <a:avLst/>
          </a:prstGeom>
          <a:ln>
            <a:solidFill>
              <a:schemeClr val="tx1"/>
            </a:solidFill>
            <a:prstDash val="dash"/>
            <a:headEnd type="triangle" w="lg" len="lg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5994401" y="3877733"/>
            <a:ext cx="1805032" cy="6700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CarKeyExtractor</a:t>
            </a:r>
            <a:endParaRPr lang="en-US" dirty="0"/>
          </a:p>
        </p:txBody>
      </p:sp>
      <p:cxnSp>
        <p:nvCxnSpPr>
          <p:cNvPr id="19" name="Straight Connector 18"/>
          <p:cNvCxnSpPr/>
          <p:nvPr/>
        </p:nvCxnSpPr>
        <p:spPr>
          <a:xfrm flipV="1">
            <a:off x="4831336" y="4530822"/>
            <a:ext cx="0" cy="489563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750734" y="3886200"/>
            <a:ext cx="1930399" cy="67002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StringKeyExtractor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1828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 Extractors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KeyExtractor</a:t>
            </a:r>
            <a:r>
              <a:rPr lang="en-US" dirty="0" smtClean="0"/>
              <a:t> exposes:</a:t>
            </a:r>
          </a:p>
          <a:p>
            <a:pPr lvl="1"/>
            <a:r>
              <a:rPr lang="en-US" dirty="0" err="1" smtClean="0"/>
              <a:t>getKey</a:t>
            </a:r>
            <a:r>
              <a:rPr lang="en-US" dirty="0" smtClean="0"/>
              <a:t>() Method</a:t>
            </a:r>
          </a:p>
          <a:p>
            <a:r>
              <a:rPr lang="en-US" dirty="0" err="1" smtClean="0"/>
              <a:t>PersonKeyExtractor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dirty="0" smtClean="0"/>
              <a:t>public String </a:t>
            </a:r>
            <a:r>
              <a:rPr lang="en-US" dirty="0" err="1" smtClean="0"/>
              <a:t>getKey</a:t>
            </a:r>
            <a:r>
              <a:rPr lang="en-US" dirty="0" smtClean="0"/>
              <a:t> (Person P){</a:t>
            </a:r>
          </a:p>
          <a:p>
            <a:pPr marL="914400" lvl="2" indent="0">
              <a:buNone/>
            </a:pPr>
            <a:r>
              <a:rPr lang="en-US" dirty="0"/>
              <a:t>r</a:t>
            </a:r>
            <a:r>
              <a:rPr lang="en-US" dirty="0" smtClean="0"/>
              <a:t>eturn </a:t>
            </a:r>
            <a:r>
              <a:rPr lang="en-US" dirty="0" err="1" smtClean="0"/>
              <a:t>P.getSocialSecurity</a:t>
            </a:r>
            <a:r>
              <a:rPr lang="en-US" dirty="0" smtClean="0"/>
              <a:t>();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</a:p>
          <a:p>
            <a:r>
              <a:rPr lang="en-US" dirty="0" err="1" smtClean="0"/>
              <a:t>CarKeyExtractor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dirty="0"/>
              <a:t>p</a:t>
            </a:r>
            <a:r>
              <a:rPr lang="en-US" dirty="0" smtClean="0"/>
              <a:t>ublic String </a:t>
            </a:r>
            <a:r>
              <a:rPr lang="en-US" dirty="0" err="1" smtClean="0"/>
              <a:t>getKey</a:t>
            </a:r>
            <a:r>
              <a:rPr lang="en-US" dirty="0" smtClean="0"/>
              <a:t>(Car C){</a:t>
            </a:r>
          </a:p>
          <a:p>
            <a:pPr marL="914400" lvl="2" indent="0">
              <a:buNone/>
            </a:pPr>
            <a:r>
              <a:rPr lang="en-US" dirty="0"/>
              <a:t>r</a:t>
            </a:r>
            <a:r>
              <a:rPr lang="en-US" dirty="0" smtClean="0"/>
              <a:t>eturn </a:t>
            </a:r>
            <a:r>
              <a:rPr lang="en-US" dirty="0" err="1" smtClean="0"/>
              <a:t>C.getLicensePlate</a:t>
            </a:r>
            <a:r>
              <a:rPr lang="en-US" dirty="0" smtClean="0"/>
              <a:t>();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  <a:endParaRPr lang="en-US" dirty="0"/>
          </a:p>
          <a:p>
            <a:pPr lvl="1"/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half" idx="2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StringKeyExtractor</a:t>
            </a:r>
            <a:r>
              <a:rPr lang="en-US" dirty="0"/>
              <a:t>:</a:t>
            </a:r>
          </a:p>
          <a:p>
            <a:pPr marL="457200" lvl="1" indent="0">
              <a:buNone/>
            </a:pPr>
            <a:r>
              <a:rPr lang="en-US" dirty="0"/>
              <a:t>public String </a:t>
            </a:r>
            <a:r>
              <a:rPr lang="en-US" dirty="0" err="1" smtClean="0"/>
              <a:t>getKey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(String S)</a:t>
            </a:r>
            <a:r>
              <a:rPr lang="en-US" dirty="0"/>
              <a:t>{</a:t>
            </a:r>
          </a:p>
          <a:p>
            <a:pPr marL="914400" lvl="2" indent="0">
              <a:buNone/>
            </a:pPr>
            <a:r>
              <a:rPr lang="en-US" dirty="0"/>
              <a:t>return </a:t>
            </a:r>
            <a:r>
              <a:rPr lang="en-US" dirty="0" smtClean="0"/>
              <a:t>S;</a:t>
            </a:r>
            <a:endParaRPr lang="en-US" dirty="0"/>
          </a:p>
          <a:p>
            <a:pPr marL="457200" lvl="1" indent="0">
              <a:buNone/>
            </a:pPr>
            <a:r>
              <a:rPr lang="en-US" dirty="0"/>
              <a:t>}</a:t>
            </a:r>
          </a:p>
          <a:p>
            <a:r>
              <a:rPr lang="en-US" dirty="0" err="1" smtClean="0"/>
              <a:t>IntegerKeyExtractor</a:t>
            </a:r>
            <a:r>
              <a:rPr lang="en-US" dirty="0" smtClean="0"/>
              <a:t>:</a:t>
            </a:r>
          </a:p>
          <a:p>
            <a:pPr marL="457200" lvl="1" indent="0">
              <a:buNone/>
            </a:pPr>
            <a:r>
              <a:rPr lang="en-US" dirty="0"/>
              <a:t>p</a:t>
            </a:r>
            <a:r>
              <a:rPr lang="en-US" dirty="0" smtClean="0"/>
              <a:t>ublic Integer </a:t>
            </a:r>
            <a:r>
              <a:rPr lang="en-US" dirty="0" err="1" smtClean="0"/>
              <a:t>getKey</a:t>
            </a:r>
            <a:r>
              <a:rPr lang="en-US" dirty="0" smtClean="0"/>
              <a:t> (Integer I){</a:t>
            </a:r>
          </a:p>
          <a:p>
            <a:pPr marL="914400" lvl="2" indent="0">
              <a:buNone/>
            </a:pPr>
            <a:r>
              <a:rPr lang="en-US" dirty="0"/>
              <a:t>r</a:t>
            </a:r>
            <a:r>
              <a:rPr lang="en-US" dirty="0" smtClean="0"/>
              <a:t>eturn I;</a:t>
            </a:r>
          </a:p>
          <a:p>
            <a:pPr marL="457200" lvl="1" indent="0">
              <a:buNone/>
            </a:pPr>
            <a:r>
              <a:rPr lang="en-US" dirty="0" smtClean="0"/>
              <a:t>}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14719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2607734" y="1286933"/>
            <a:ext cx="5613399" cy="4673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Operations: get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19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23733" y="1972732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Jil</a:t>
            </a:r>
            <a:endParaRPr lang="en-US" dirty="0" smtClean="0"/>
          </a:p>
          <a:p>
            <a:pPr algn="ctr"/>
            <a:r>
              <a:rPr lang="en-US" dirty="0" smtClean="0"/>
              <a:t>24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00667" y="1634065"/>
            <a:ext cx="1058333" cy="8974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smtClean="0"/>
              <a:t>Age</a:t>
            </a:r>
          </a:p>
          <a:p>
            <a:pPr algn="ctr"/>
            <a:r>
              <a:rPr lang="en-US" dirty="0" smtClean="0"/>
              <a:t>City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0467" y="2556933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Student records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054600" y="1879597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</a:t>
            </a:r>
          </a:p>
          <a:p>
            <a:pPr algn="ctr"/>
            <a:r>
              <a:rPr lang="en-US" dirty="0" smtClean="0"/>
              <a:t>21</a:t>
            </a:r>
          </a:p>
          <a:p>
            <a:pPr algn="ctr"/>
            <a:r>
              <a:rPr lang="en-US" dirty="0" smtClean="0"/>
              <a:t>LA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488267" y="3555997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Apu</a:t>
            </a:r>
            <a:endParaRPr lang="en-US" dirty="0" smtClean="0"/>
          </a:p>
          <a:p>
            <a:pPr algn="ctr"/>
            <a:r>
              <a:rPr lang="en-US" dirty="0" smtClean="0"/>
              <a:t>41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113867" y="3589863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Amy</a:t>
            </a:r>
          </a:p>
          <a:p>
            <a:pPr algn="ctr"/>
            <a:r>
              <a:rPr lang="en-US" dirty="0" smtClean="0"/>
              <a:t>18</a:t>
            </a:r>
          </a:p>
          <a:p>
            <a:pPr algn="ctr"/>
            <a:r>
              <a:rPr lang="en-US" dirty="0" smtClean="0"/>
              <a:t>SF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434667" y="2531529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</a:t>
            </a:r>
          </a:p>
          <a:p>
            <a:pPr algn="ctr"/>
            <a:r>
              <a:rPr lang="en-US" dirty="0" smtClean="0"/>
              <a:t>19</a:t>
            </a:r>
          </a:p>
          <a:p>
            <a:pPr algn="ctr"/>
            <a:r>
              <a:rPr lang="en-US" dirty="0" smtClean="0"/>
              <a:t>SF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97400" y="5037666"/>
            <a:ext cx="1812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Student Map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1800" y="3640666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Records can be</a:t>
            </a:r>
          </a:p>
          <a:p>
            <a:r>
              <a:rPr lang="en-US" dirty="0"/>
              <a:t>f</a:t>
            </a:r>
            <a:r>
              <a:rPr lang="en-US" dirty="0" smtClean="0"/>
              <a:t>etched based on key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2000" y="5037664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Apu</a:t>
            </a:r>
            <a:endParaRPr lang="en-US" dirty="0" smtClean="0"/>
          </a:p>
          <a:p>
            <a:pPr algn="ctr"/>
            <a:r>
              <a:rPr lang="en-US" dirty="0" smtClean="0"/>
              <a:t>41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18" name="Freeform 17"/>
          <p:cNvSpPr/>
          <p:nvPr/>
        </p:nvSpPr>
        <p:spPr>
          <a:xfrm>
            <a:off x="1769533" y="4106333"/>
            <a:ext cx="1871134" cy="880534"/>
          </a:xfrm>
          <a:custGeom>
            <a:avLst/>
            <a:gdLst>
              <a:gd name="connsiteX0" fmla="*/ 1871134 w 1871134"/>
              <a:gd name="connsiteY0" fmla="*/ 0 h 880534"/>
              <a:gd name="connsiteX1" fmla="*/ 1371600 w 1871134"/>
              <a:gd name="connsiteY1" fmla="*/ 50800 h 880534"/>
              <a:gd name="connsiteX2" fmla="*/ 745067 w 1871134"/>
              <a:gd name="connsiteY2" fmla="*/ 177800 h 880534"/>
              <a:gd name="connsiteX3" fmla="*/ 0 w 1871134"/>
              <a:gd name="connsiteY3" fmla="*/ 880534 h 880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1134" h="880534">
                <a:moveTo>
                  <a:pt x="1871134" y="0"/>
                </a:moveTo>
                <a:cubicBezTo>
                  <a:pt x="1715206" y="10583"/>
                  <a:pt x="1559278" y="21167"/>
                  <a:pt x="1371600" y="50800"/>
                </a:cubicBezTo>
                <a:cubicBezTo>
                  <a:pt x="1183922" y="80433"/>
                  <a:pt x="973667" y="39511"/>
                  <a:pt x="745067" y="177800"/>
                </a:cubicBezTo>
                <a:cubicBezTo>
                  <a:pt x="516467" y="316089"/>
                  <a:pt x="0" y="880534"/>
                  <a:pt x="0" y="880534"/>
                </a:cubicBezTo>
              </a:path>
            </a:pathLst>
          </a:cu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446866" y="1498600"/>
            <a:ext cx="50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9" idx="1"/>
          </p:cNvCxnSpPr>
          <p:nvPr/>
        </p:nvCxnSpPr>
        <p:spPr>
          <a:xfrm flipH="1">
            <a:off x="1888067" y="1683266"/>
            <a:ext cx="558799" cy="1624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32000" y="4715933"/>
            <a:ext cx="10015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g</a:t>
            </a:r>
            <a:r>
              <a:rPr lang="en-US" dirty="0" smtClean="0"/>
              <a:t>et(</a:t>
            </a:r>
            <a:r>
              <a:rPr lang="en-US" dirty="0" err="1" smtClean="0"/>
              <a:t>Apu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81332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 animBg="1"/>
      <p:bldP spid="19" grpId="0"/>
      <p:bldP spid="2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Lecture Organization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Part I – Introduction to the Map ADT</a:t>
            </a:r>
          </a:p>
          <a:p>
            <a:endParaRPr lang="en-US" dirty="0" smtClean="0"/>
          </a:p>
          <a:p>
            <a:r>
              <a:rPr lang="en-US" dirty="0" smtClean="0"/>
              <a:t>Part II – Design and implementation of a Map using linked List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49497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Operations: get</a:t>
            </a:r>
            <a:endParaRPr lang="en-US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457200" y="3911600"/>
            <a:ext cx="8229600" cy="2214564"/>
          </a:xfrm>
        </p:spPr>
        <p:txBody>
          <a:bodyPr>
            <a:normAutofit/>
          </a:bodyPr>
          <a:lstStyle/>
          <a:p>
            <a:r>
              <a:rPr lang="en-US" dirty="0" smtClean="0"/>
              <a:t>If not empty, loop thru list until an element with given key is found</a:t>
            </a:r>
          </a:p>
          <a:p>
            <a:pPr lvl="1"/>
            <a:r>
              <a:rPr lang="en-US" dirty="0" smtClean="0"/>
              <a:t>If empty return null</a:t>
            </a:r>
          </a:p>
          <a:p>
            <a:r>
              <a:rPr lang="en-US" dirty="0" smtClean="0"/>
              <a:t>Complexity: O(n), n = </a:t>
            </a:r>
            <a:r>
              <a:rPr lang="en-US" dirty="0" err="1" smtClean="0"/>
              <a:t>M.size</a:t>
            </a:r>
            <a:r>
              <a:rPr lang="en-US" dirty="0" smtClean="0"/>
              <a:t>()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20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2187527" y="2277534"/>
            <a:ext cx="860473" cy="1138987"/>
            <a:chOff x="1891195" y="1913467"/>
            <a:chExt cx="860473" cy="1138987"/>
          </a:xfrm>
        </p:grpSpPr>
        <p:sp>
          <p:nvSpPr>
            <p:cNvPr id="12" name="Rectangle 11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/>
                <a:t>Jil</a:t>
              </a:r>
              <a:endParaRPr lang="en-US" sz="1600" dirty="0" smtClean="0"/>
            </a:p>
            <a:p>
              <a:pPr algn="ctr"/>
              <a:r>
                <a:rPr lang="en-US" sz="1600" dirty="0" smtClean="0"/>
                <a:t>24</a:t>
              </a:r>
            </a:p>
            <a:p>
              <a:pPr algn="ctr"/>
              <a:r>
                <a:rPr lang="en-US" sz="1600" dirty="0" smtClean="0"/>
                <a:t>NY</a:t>
              </a:r>
              <a:endParaRPr lang="en-US" sz="16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499860" y="2277535"/>
            <a:ext cx="860473" cy="1138987"/>
            <a:chOff x="1891195" y="1913467"/>
            <a:chExt cx="860473" cy="1138987"/>
          </a:xfrm>
        </p:grpSpPr>
        <p:sp>
          <p:nvSpPr>
            <p:cNvPr id="15" name="Rectangle 14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Bob</a:t>
              </a:r>
            </a:p>
            <a:p>
              <a:pPr algn="ctr"/>
              <a:r>
                <a:rPr lang="en-US" sz="1600" dirty="0"/>
                <a:t>21</a:t>
              </a:r>
            </a:p>
            <a:p>
              <a:pPr algn="ctr"/>
              <a:r>
                <a:rPr lang="en-US" sz="1600" dirty="0"/>
                <a:t>LA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795260" y="2269067"/>
            <a:ext cx="860473" cy="1138987"/>
            <a:chOff x="1891195" y="1913467"/>
            <a:chExt cx="860473" cy="1138987"/>
          </a:xfrm>
        </p:grpSpPr>
        <p:sp>
          <p:nvSpPr>
            <p:cNvPr id="18" name="Rectangle 17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Li</a:t>
              </a:r>
            </a:p>
            <a:p>
              <a:pPr algn="ctr"/>
              <a:r>
                <a:rPr lang="en-US" sz="1600" dirty="0"/>
                <a:t>19</a:t>
              </a:r>
            </a:p>
            <a:p>
              <a:pPr algn="ctr"/>
              <a:r>
                <a:rPr lang="en-US" sz="1600" dirty="0"/>
                <a:t>SF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107593" y="2269067"/>
            <a:ext cx="860473" cy="1138987"/>
            <a:chOff x="1891195" y="1913467"/>
            <a:chExt cx="860473" cy="1138987"/>
          </a:xfrm>
        </p:grpSpPr>
        <p:sp>
          <p:nvSpPr>
            <p:cNvPr id="21" name="Rectangle 20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/>
                <a:t>Apu</a:t>
              </a:r>
              <a:endParaRPr lang="en-US" sz="1600" dirty="0"/>
            </a:p>
            <a:p>
              <a:pPr algn="ctr"/>
              <a:r>
                <a:rPr lang="en-US" sz="1600" dirty="0"/>
                <a:t>41</a:t>
              </a:r>
            </a:p>
            <a:p>
              <a:pPr algn="ctr"/>
              <a:r>
                <a:rPr lang="en-US" sz="1600" dirty="0"/>
                <a:t>NY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445327" y="2286001"/>
            <a:ext cx="860473" cy="1138987"/>
            <a:chOff x="1891195" y="1913467"/>
            <a:chExt cx="860473" cy="1138987"/>
          </a:xfrm>
        </p:grpSpPr>
        <p:sp>
          <p:nvSpPr>
            <p:cNvPr id="24" name="Rectangle 23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Amy</a:t>
              </a:r>
            </a:p>
            <a:p>
              <a:pPr algn="ctr"/>
              <a:r>
                <a:rPr lang="en-US" sz="1600" dirty="0"/>
                <a:t>18</a:t>
              </a:r>
            </a:p>
            <a:p>
              <a:pPr algn="ctr"/>
              <a:r>
                <a:rPr lang="en-US" sz="1600" dirty="0"/>
                <a:t>SF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907867" y="3048004"/>
            <a:ext cx="880534" cy="313264"/>
            <a:chOff x="6697133" y="2082803"/>
            <a:chExt cx="880534" cy="313264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6697133" y="2269069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425267" y="2082803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493000" y="2120900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577667" y="2150533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Straight Arrow Connector 30"/>
          <p:cNvCxnSpPr>
            <a:endCxn id="25" idx="1"/>
          </p:cNvCxnSpPr>
          <p:nvPr/>
        </p:nvCxnSpPr>
        <p:spPr>
          <a:xfrm>
            <a:off x="6680199" y="3217333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350932" y="3208867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047066" y="3208866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726266" y="3191933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900594" y="2269068"/>
            <a:ext cx="860473" cy="1138987"/>
            <a:chOff x="1891195" y="1913467"/>
            <a:chExt cx="860473" cy="1138987"/>
          </a:xfrm>
        </p:grpSpPr>
        <p:sp>
          <p:nvSpPr>
            <p:cNvPr id="36" name="Rectangle 35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cxnSp>
        <p:nvCxnSpPr>
          <p:cNvPr id="38" name="Straight Arrow Connector 37"/>
          <p:cNvCxnSpPr/>
          <p:nvPr/>
        </p:nvCxnSpPr>
        <p:spPr>
          <a:xfrm>
            <a:off x="1405466" y="3191933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97690729"/>
              </p:ext>
            </p:extLst>
          </p:nvPr>
        </p:nvGraphicFramePr>
        <p:xfrm>
          <a:off x="1170515" y="2518833"/>
          <a:ext cx="268818" cy="271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3222" name="Equation" r:id="rId3" imgW="165100" imgH="177800" progId="Equation.3">
                  <p:embed/>
                </p:oleObj>
              </mc:Choice>
              <mc:Fallback>
                <p:oleObj name="Equation" r:id="rId3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70515" y="2518833"/>
                        <a:ext cx="268818" cy="271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880532" y="3471333"/>
            <a:ext cx="1579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 = 5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84199" y="1811867"/>
            <a:ext cx="613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694266" y="1261533"/>
            <a:ext cx="133532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M.get</a:t>
            </a:r>
            <a:r>
              <a:rPr lang="en-US" sz="2000" dirty="0" smtClean="0"/>
              <a:t>(“Li”)</a:t>
            </a:r>
            <a:endParaRPr lang="en-US" sz="2000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565400" y="1388533"/>
            <a:ext cx="8466" cy="7450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3928533" y="1405466"/>
            <a:ext cx="8466" cy="7450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5198533" y="1388532"/>
            <a:ext cx="8466" cy="7450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5494867" y="1405467"/>
            <a:ext cx="15712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Element found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341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2607734" y="1286933"/>
            <a:ext cx="5613399" cy="4673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operations: put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23733" y="1972732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Jil</a:t>
            </a:r>
            <a:endParaRPr lang="en-US" dirty="0" smtClean="0"/>
          </a:p>
          <a:p>
            <a:pPr algn="ctr"/>
            <a:r>
              <a:rPr lang="en-US" dirty="0" smtClean="0"/>
              <a:t>24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00667" y="1634065"/>
            <a:ext cx="1058333" cy="8974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smtClean="0"/>
              <a:t>Age</a:t>
            </a:r>
          </a:p>
          <a:p>
            <a:pPr algn="ctr"/>
            <a:r>
              <a:rPr lang="en-US" dirty="0" smtClean="0"/>
              <a:t>City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0467" y="2556933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Student records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054600" y="1879597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</a:t>
            </a:r>
          </a:p>
          <a:p>
            <a:pPr algn="ctr"/>
            <a:r>
              <a:rPr lang="en-US" dirty="0" smtClean="0"/>
              <a:t>21</a:t>
            </a:r>
          </a:p>
          <a:p>
            <a:pPr algn="ctr"/>
            <a:r>
              <a:rPr lang="en-US" dirty="0" smtClean="0"/>
              <a:t>LA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488267" y="3555997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Apu</a:t>
            </a:r>
            <a:endParaRPr lang="en-US" dirty="0" smtClean="0"/>
          </a:p>
          <a:p>
            <a:pPr algn="ctr"/>
            <a:r>
              <a:rPr lang="en-US" dirty="0" smtClean="0"/>
              <a:t>41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113867" y="3589863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Amy</a:t>
            </a:r>
          </a:p>
          <a:p>
            <a:pPr algn="ctr"/>
            <a:r>
              <a:rPr lang="en-US" dirty="0" smtClean="0"/>
              <a:t>18</a:t>
            </a:r>
          </a:p>
          <a:p>
            <a:pPr algn="ctr"/>
            <a:r>
              <a:rPr lang="en-US" dirty="0" smtClean="0"/>
              <a:t>SF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434667" y="2531529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</a:t>
            </a:r>
          </a:p>
          <a:p>
            <a:pPr algn="ctr"/>
            <a:r>
              <a:rPr lang="en-US" dirty="0" smtClean="0"/>
              <a:t>19</a:t>
            </a:r>
          </a:p>
          <a:p>
            <a:pPr algn="ctr"/>
            <a:r>
              <a:rPr lang="en-US" dirty="0" smtClean="0"/>
              <a:t>SF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97400" y="5037666"/>
            <a:ext cx="1812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Student Map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1800" y="3640666"/>
            <a:ext cx="19479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Records can be</a:t>
            </a:r>
          </a:p>
          <a:p>
            <a:r>
              <a:rPr lang="en-US" dirty="0"/>
              <a:t>a</a:t>
            </a:r>
            <a:r>
              <a:rPr lang="en-US" dirty="0" smtClean="0"/>
              <a:t>dded and marked </a:t>
            </a:r>
          </a:p>
          <a:p>
            <a:r>
              <a:rPr lang="en-US" dirty="0"/>
              <a:t>w</a:t>
            </a:r>
            <a:r>
              <a:rPr lang="en-US" dirty="0" smtClean="0"/>
              <a:t>ith key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2000" y="5037664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Moe</a:t>
            </a:r>
          </a:p>
          <a:p>
            <a:pPr algn="ctr"/>
            <a:r>
              <a:rPr lang="en-US" dirty="0" smtClean="0"/>
              <a:t>32</a:t>
            </a:r>
          </a:p>
          <a:p>
            <a:pPr algn="ctr"/>
            <a:r>
              <a:rPr lang="en-US" dirty="0" smtClean="0"/>
              <a:t>SJ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446866" y="1498600"/>
            <a:ext cx="50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9" idx="1"/>
          </p:cNvCxnSpPr>
          <p:nvPr/>
        </p:nvCxnSpPr>
        <p:spPr>
          <a:xfrm flipH="1">
            <a:off x="1888067" y="1683266"/>
            <a:ext cx="558799" cy="1624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96533" y="5647266"/>
            <a:ext cx="270838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M.put</a:t>
            </a:r>
            <a:r>
              <a:rPr lang="en-US" dirty="0" smtClean="0"/>
              <a:t> (Moe, {Moe, 32, SJ})</a:t>
            </a:r>
            <a:endParaRPr lang="en-US" dirty="0"/>
          </a:p>
        </p:txBody>
      </p:sp>
      <p:sp>
        <p:nvSpPr>
          <p:cNvPr id="3" name="Freeform 2"/>
          <p:cNvSpPr/>
          <p:nvPr/>
        </p:nvSpPr>
        <p:spPr>
          <a:xfrm>
            <a:off x="1871133" y="4453467"/>
            <a:ext cx="4715934" cy="1024466"/>
          </a:xfrm>
          <a:custGeom>
            <a:avLst/>
            <a:gdLst>
              <a:gd name="connsiteX0" fmla="*/ 0 w 4715934"/>
              <a:gd name="connsiteY0" fmla="*/ 1024466 h 1024466"/>
              <a:gd name="connsiteX1" fmla="*/ 355600 w 4715934"/>
              <a:gd name="connsiteY1" fmla="*/ 846666 h 1024466"/>
              <a:gd name="connsiteX2" fmla="*/ 364067 w 4715934"/>
              <a:gd name="connsiteY2" fmla="*/ 846666 h 1024466"/>
              <a:gd name="connsiteX3" fmla="*/ 2142067 w 4715934"/>
              <a:gd name="connsiteY3" fmla="*/ 287866 h 1024466"/>
              <a:gd name="connsiteX4" fmla="*/ 4047067 w 4715934"/>
              <a:gd name="connsiteY4" fmla="*/ 186266 h 1024466"/>
              <a:gd name="connsiteX5" fmla="*/ 4715934 w 4715934"/>
              <a:gd name="connsiteY5" fmla="*/ 0 h 1024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15934" h="1024466">
                <a:moveTo>
                  <a:pt x="0" y="1024466"/>
                </a:moveTo>
                <a:lnTo>
                  <a:pt x="355600" y="846666"/>
                </a:lnTo>
                <a:cubicBezTo>
                  <a:pt x="416278" y="817033"/>
                  <a:pt x="364067" y="846666"/>
                  <a:pt x="364067" y="846666"/>
                </a:cubicBezTo>
                <a:cubicBezTo>
                  <a:pt x="661811" y="753533"/>
                  <a:pt x="1528234" y="397933"/>
                  <a:pt x="2142067" y="287866"/>
                </a:cubicBezTo>
                <a:cubicBezTo>
                  <a:pt x="2755900" y="177799"/>
                  <a:pt x="3618089" y="234244"/>
                  <a:pt x="4047067" y="186266"/>
                </a:cubicBezTo>
                <a:cubicBezTo>
                  <a:pt x="4476045" y="138288"/>
                  <a:pt x="4595989" y="69144"/>
                  <a:pt x="4715934" y="0"/>
                </a:cubicBezTo>
              </a:path>
            </a:pathLst>
          </a:cu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2779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 C 0.04027 -0.02431 0.08073 -0.04861 0.12847 -0.06644 C 0.17621 -0.08426 0.23402 -0.09861 0.2868 -0.10741 C 0.33958 -0.11597 0.39427 -0.11366 0.44496 -0.11806 C 0.49566 -0.12269 0.55833 -0.12755 0.59114 -0.13403 C 0.62378 -0.14028 0.63263 -0.14861 0.64166 -0.15671 " pathEditMode="relative" rAng="0" ptsTypes="aaaaaA">
                                      <p:cBhvr>
                                        <p:cTn id="3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83" y="-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7" grpId="1" animBg="1"/>
      <p:bldP spid="19" grpId="0"/>
      <p:bldP spid="22" grpId="0"/>
      <p:bldP spid="3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Operations: put(2)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22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2111607" y="2111016"/>
            <a:ext cx="815185" cy="1083745"/>
            <a:chOff x="1891195" y="1913467"/>
            <a:chExt cx="860473" cy="1138987"/>
          </a:xfrm>
        </p:grpSpPr>
        <p:sp>
          <p:nvSpPr>
            <p:cNvPr id="12" name="Rectangle 11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/>
                <a:t>Jil</a:t>
              </a:r>
              <a:endParaRPr lang="en-US" sz="1600" dirty="0" smtClean="0"/>
            </a:p>
            <a:p>
              <a:pPr algn="ctr"/>
              <a:r>
                <a:rPr lang="en-US" sz="1600" dirty="0" smtClean="0"/>
                <a:t>24</a:t>
              </a:r>
            </a:p>
            <a:p>
              <a:pPr algn="ctr"/>
              <a:r>
                <a:rPr lang="en-US" sz="1600" dirty="0" smtClean="0"/>
                <a:t>NY</a:t>
              </a:r>
              <a:endParaRPr lang="en-US" sz="16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354870" y="2111017"/>
            <a:ext cx="815185" cy="1083745"/>
            <a:chOff x="1891195" y="1913467"/>
            <a:chExt cx="860473" cy="1138987"/>
          </a:xfrm>
        </p:grpSpPr>
        <p:sp>
          <p:nvSpPr>
            <p:cNvPr id="15" name="Rectangle 14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Bob</a:t>
              </a:r>
            </a:p>
            <a:p>
              <a:pPr algn="ctr"/>
              <a:r>
                <a:rPr lang="en-US" sz="1600" dirty="0"/>
                <a:t>21</a:t>
              </a:r>
            </a:p>
            <a:p>
              <a:pPr algn="ctr"/>
              <a:r>
                <a:rPr lang="en-US" sz="1600" dirty="0"/>
                <a:t>LA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582091" y="2102960"/>
            <a:ext cx="815185" cy="1083745"/>
            <a:chOff x="1891195" y="1913467"/>
            <a:chExt cx="860473" cy="1138987"/>
          </a:xfrm>
        </p:grpSpPr>
        <p:sp>
          <p:nvSpPr>
            <p:cNvPr id="18" name="Rectangle 17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Li</a:t>
              </a:r>
            </a:p>
            <a:p>
              <a:pPr algn="ctr"/>
              <a:r>
                <a:rPr lang="en-US" sz="1600" dirty="0"/>
                <a:t>19</a:t>
              </a:r>
            </a:p>
            <a:p>
              <a:pPr algn="ctr"/>
              <a:r>
                <a:rPr lang="en-US" sz="1600" dirty="0"/>
                <a:t>SF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5825353" y="2102960"/>
            <a:ext cx="815185" cy="1083745"/>
            <a:chOff x="1891195" y="1913467"/>
            <a:chExt cx="860473" cy="1138987"/>
          </a:xfrm>
        </p:grpSpPr>
        <p:sp>
          <p:nvSpPr>
            <p:cNvPr id="21" name="Rectangle 20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/>
                <a:t>Apu</a:t>
              </a:r>
              <a:endParaRPr lang="en-US" sz="1600" dirty="0"/>
            </a:p>
            <a:p>
              <a:pPr algn="ctr"/>
              <a:r>
                <a:rPr lang="en-US" sz="1600" dirty="0"/>
                <a:t>41</a:t>
              </a:r>
            </a:p>
            <a:p>
              <a:pPr algn="ctr"/>
              <a:r>
                <a:rPr lang="en-US" sz="1600" dirty="0"/>
                <a:t>NY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092680" y="2119072"/>
            <a:ext cx="815185" cy="1083745"/>
            <a:chOff x="1891195" y="1913467"/>
            <a:chExt cx="860473" cy="1138987"/>
          </a:xfrm>
        </p:grpSpPr>
        <p:sp>
          <p:nvSpPr>
            <p:cNvPr id="24" name="Rectangle 23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Amy</a:t>
              </a:r>
            </a:p>
            <a:p>
              <a:pPr algn="ctr"/>
              <a:r>
                <a:rPr lang="en-US" sz="1600" dirty="0"/>
                <a:t>18</a:t>
              </a:r>
            </a:p>
            <a:p>
              <a:pPr algn="ctr"/>
              <a:r>
                <a:rPr lang="en-US" sz="1600" dirty="0"/>
                <a:t>SF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530876" y="2844118"/>
            <a:ext cx="834190" cy="298070"/>
            <a:chOff x="6697133" y="2082803"/>
            <a:chExt cx="880534" cy="313264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6697133" y="2269069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425267" y="2082803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493000" y="2120900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577667" y="2150533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Straight Arrow Connector 30"/>
          <p:cNvCxnSpPr>
            <a:endCxn id="25" idx="1"/>
          </p:cNvCxnSpPr>
          <p:nvPr/>
        </p:nvCxnSpPr>
        <p:spPr>
          <a:xfrm>
            <a:off x="6367822" y="3005234"/>
            <a:ext cx="724859" cy="1017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108517" y="2997179"/>
            <a:ext cx="724859" cy="1017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3873275" y="2997178"/>
            <a:ext cx="724859" cy="1017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621991" y="2981066"/>
            <a:ext cx="724859" cy="1017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892408" y="2102960"/>
            <a:ext cx="815185" cy="1083745"/>
            <a:chOff x="1891195" y="1913467"/>
            <a:chExt cx="860473" cy="1138987"/>
          </a:xfrm>
        </p:grpSpPr>
        <p:sp>
          <p:nvSpPr>
            <p:cNvPr id="36" name="Rectangle 35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cxnSp>
        <p:nvCxnSpPr>
          <p:cNvPr id="38" name="Straight Arrow Connector 37"/>
          <p:cNvCxnSpPr/>
          <p:nvPr/>
        </p:nvCxnSpPr>
        <p:spPr>
          <a:xfrm>
            <a:off x="1370707" y="2981066"/>
            <a:ext cx="724859" cy="1017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1574681"/>
              </p:ext>
            </p:extLst>
          </p:nvPr>
        </p:nvGraphicFramePr>
        <p:xfrm>
          <a:off x="1148122" y="2340612"/>
          <a:ext cx="254670" cy="258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1174" name="Equation" r:id="rId3" imgW="165100" imgH="177800" progId="Equation.3">
                  <p:embed/>
                </p:oleObj>
              </mc:Choice>
              <mc:Fallback>
                <p:oleObj name="Equation" r:id="rId3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48122" y="2340612"/>
                        <a:ext cx="254670" cy="2581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2880001" y="3500914"/>
            <a:ext cx="141017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 = 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92665" y="1667934"/>
            <a:ext cx="581561" cy="3514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1722141" y="3745082"/>
            <a:ext cx="815185" cy="1083745"/>
            <a:chOff x="1891195" y="1913467"/>
            <a:chExt cx="860473" cy="1138987"/>
          </a:xfrm>
        </p:grpSpPr>
        <p:sp>
          <p:nvSpPr>
            <p:cNvPr id="44" name="Rectangle 43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Moe</a:t>
              </a:r>
            </a:p>
            <a:p>
              <a:pPr algn="ctr"/>
              <a:r>
                <a:rPr lang="en-US" sz="1600" dirty="0" smtClean="0"/>
                <a:t>32</a:t>
              </a:r>
            </a:p>
            <a:p>
              <a:pPr algn="ctr"/>
              <a:r>
                <a:rPr lang="en-US" sz="1600" dirty="0" smtClean="0"/>
                <a:t>SJ</a:t>
              </a:r>
              <a:endParaRPr lang="en-US" sz="1600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1193800" y="1464732"/>
            <a:ext cx="2897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M.put</a:t>
            </a:r>
            <a:r>
              <a:rPr lang="en-US" dirty="0" smtClean="0"/>
              <a:t> (“Moe”, {Moe, 32, SJ})</a:t>
            </a:r>
            <a:endParaRPr lang="en-US" dirty="0"/>
          </a:p>
        </p:txBody>
      </p:sp>
      <p:cxnSp>
        <p:nvCxnSpPr>
          <p:cNvPr id="47" name="Straight Arrow Connector 46"/>
          <p:cNvCxnSpPr>
            <a:endCxn id="13" idx="2"/>
          </p:cNvCxnSpPr>
          <p:nvPr/>
        </p:nvCxnSpPr>
        <p:spPr>
          <a:xfrm flipV="1">
            <a:off x="2325657" y="3194761"/>
            <a:ext cx="193543" cy="1378038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>
            <a:off x="1337733" y="3056467"/>
            <a:ext cx="524934" cy="677333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183868" y="3526314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3" name="TextBox 52"/>
          <p:cNvSpPr txBox="1"/>
          <p:nvPr/>
        </p:nvSpPr>
        <p:spPr>
          <a:xfrm>
            <a:off x="4522534" y="3526313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992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2" grpId="0"/>
      <p:bldP spid="53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Operations: put(3)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457200" y="3699933"/>
            <a:ext cx="8229600" cy="2455333"/>
          </a:xfrm>
        </p:spPr>
        <p:txBody>
          <a:bodyPr>
            <a:normAutofit fontScale="92500" lnSpcReduction="20000"/>
          </a:bodyPr>
          <a:lstStyle/>
          <a:p>
            <a:r>
              <a:rPr lang="en-US" b="1" dirty="0" smtClean="0"/>
              <a:t>If map has value with that key, erase it</a:t>
            </a:r>
          </a:p>
          <a:p>
            <a:r>
              <a:rPr lang="en-US" dirty="0" smtClean="0"/>
              <a:t>Add a new node with the new element at position 0 in the list</a:t>
            </a:r>
          </a:p>
          <a:p>
            <a:r>
              <a:rPr lang="en-US" dirty="0" smtClean="0"/>
              <a:t>Complexity: O(n), n = </a:t>
            </a:r>
            <a:r>
              <a:rPr lang="en-US" dirty="0" err="1" smtClean="0"/>
              <a:t>M.size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Need to search map to see if value with same key exists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23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2670407" y="2085616"/>
            <a:ext cx="815185" cy="1083745"/>
            <a:chOff x="1891195" y="1913467"/>
            <a:chExt cx="860473" cy="1138987"/>
          </a:xfrm>
        </p:grpSpPr>
        <p:sp>
          <p:nvSpPr>
            <p:cNvPr id="12" name="Rectangle 11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/>
                <a:t>Jil</a:t>
              </a:r>
              <a:endParaRPr lang="en-US" sz="1600" dirty="0" smtClean="0"/>
            </a:p>
            <a:p>
              <a:pPr algn="ctr"/>
              <a:r>
                <a:rPr lang="en-US" sz="1600" dirty="0" smtClean="0"/>
                <a:t>24</a:t>
              </a:r>
            </a:p>
            <a:p>
              <a:pPr algn="ctr"/>
              <a:r>
                <a:rPr lang="en-US" sz="1600" dirty="0" smtClean="0"/>
                <a:t>NY</a:t>
              </a:r>
              <a:endParaRPr lang="en-US" sz="16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820536" y="2077151"/>
            <a:ext cx="815185" cy="1083745"/>
            <a:chOff x="1891195" y="1913467"/>
            <a:chExt cx="860473" cy="1138987"/>
          </a:xfrm>
        </p:grpSpPr>
        <p:sp>
          <p:nvSpPr>
            <p:cNvPr id="15" name="Rectangle 14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Bob</a:t>
              </a:r>
            </a:p>
            <a:p>
              <a:pPr algn="ctr"/>
              <a:r>
                <a:rPr lang="en-US" sz="1600" dirty="0"/>
                <a:t>21</a:t>
              </a:r>
            </a:p>
            <a:p>
              <a:pPr algn="ctr"/>
              <a:r>
                <a:rPr lang="en-US" sz="1600" dirty="0"/>
                <a:t>LA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047757" y="2069094"/>
            <a:ext cx="815185" cy="1083745"/>
            <a:chOff x="1891195" y="1913467"/>
            <a:chExt cx="860473" cy="1138987"/>
          </a:xfrm>
        </p:grpSpPr>
        <p:sp>
          <p:nvSpPr>
            <p:cNvPr id="18" name="Rectangle 17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Li</a:t>
              </a:r>
            </a:p>
            <a:p>
              <a:pPr algn="ctr"/>
              <a:r>
                <a:rPr lang="en-US" sz="1600" dirty="0"/>
                <a:t>19</a:t>
              </a:r>
            </a:p>
            <a:p>
              <a:pPr algn="ctr"/>
              <a:r>
                <a:rPr lang="en-US" sz="1600" dirty="0"/>
                <a:t>SF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291019" y="2069094"/>
            <a:ext cx="815185" cy="1083745"/>
            <a:chOff x="1891195" y="1913467"/>
            <a:chExt cx="860473" cy="1138987"/>
          </a:xfrm>
        </p:grpSpPr>
        <p:sp>
          <p:nvSpPr>
            <p:cNvPr id="21" name="Rectangle 20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/>
                <a:t>Apu</a:t>
              </a:r>
              <a:endParaRPr lang="en-US" sz="1600" dirty="0"/>
            </a:p>
            <a:p>
              <a:pPr algn="ctr"/>
              <a:r>
                <a:rPr lang="en-US" sz="1600" dirty="0"/>
                <a:t>41</a:t>
              </a:r>
            </a:p>
            <a:p>
              <a:pPr algn="ctr"/>
              <a:r>
                <a:rPr lang="en-US" sz="1600" dirty="0"/>
                <a:t>NY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558346" y="2085206"/>
            <a:ext cx="815185" cy="1083745"/>
            <a:chOff x="1891195" y="1913467"/>
            <a:chExt cx="860473" cy="1138987"/>
          </a:xfrm>
        </p:grpSpPr>
        <p:sp>
          <p:nvSpPr>
            <p:cNvPr id="24" name="Rectangle 23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Amy</a:t>
              </a:r>
            </a:p>
            <a:p>
              <a:pPr algn="ctr"/>
              <a:r>
                <a:rPr lang="en-US" sz="1600" dirty="0"/>
                <a:t>18</a:t>
              </a:r>
            </a:p>
            <a:p>
              <a:pPr algn="ctr"/>
              <a:r>
                <a:rPr lang="en-US" sz="1600" dirty="0"/>
                <a:t>SF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996542" y="2810252"/>
            <a:ext cx="834190" cy="298070"/>
            <a:chOff x="6697133" y="2082803"/>
            <a:chExt cx="880534" cy="313264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6697133" y="2269069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425267" y="2082803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493000" y="2120900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577667" y="2150533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Straight Arrow Connector 30"/>
          <p:cNvCxnSpPr>
            <a:endCxn id="25" idx="1"/>
          </p:cNvCxnSpPr>
          <p:nvPr/>
        </p:nvCxnSpPr>
        <p:spPr>
          <a:xfrm>
            <a:off x="6833488" y="2971368"/>
            <a:ext cx="724859" cy="1017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574183" y="2963313"/>
            <a:ext cx="724859" cy="1017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338941" y="2963312"/>
            <a:ext cx="724859" cy="1017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087657" y="2947200"/>
            <a:ext cx="724859" cy="10176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401341" y="2111426"/>
            <a:ext cx="815185" cy="1083745"/>
            <a:chOff x="1891195" y="1913467"/>
            <a:chExt cx="860473" cy="1138987"/>
          </a:xfrm>
        </p:grpSpPr>
        <p:sp>
          <p:nvSpPr>
            <p:cNvPr id="36" name="Rectangle 35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94957105"/>
              </p:ext>
            </p:extLst>
          </p:nvPr>
        </p:nvGraphicFramePr>
        <p:xfrm>
          <a:off x="657055" y="2349078"/>
          <a:ext cx="254670" cy="25810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5262" name="Equation" r:id="rId3" imgW="165100" imgH="177800" progId="Equation.3">
                  <p:embed/>
                </p:oleObj>
              </mc:Choice>
              <mc:Fallback>
                <p:oleObj name="Equation" r:id="rId3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57055" y="2349078"/>
                        <a:ext cx="254670" cy="25810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619402" y="3272314"/>
            <a:ext cx="1579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 = 6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92665" y="1667934"/>
            <a:ext cx="581561" cy="3514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</a:t>
            </a:r>
            <a:endParaRPr lang="en-US" dirty="0"/>
          </a:p>
        </p:txBody>
      </p:sp>
      <p:grpSp>
        <p:nvGrpSpPr>
          <p:cNvPr id="43" name="Group 42"/>
          <p:cNvGrpSpPr/>
          <p:nvPr/>
        </p:nvGrpSpPr>
        <p:grpSpPr>
          <a:xfrm>
            <a:off x="1552808" y="2111016"/>
            <a:ext cx="815185" cy="1083745"/>
            <a:chOff x="1891195" y="1913467"/>
            <a:chExt cx="860473" cy="1138987"/>
          </a:xfrm>
        </p:grpSpPr>
        <p:sp>
          <p:nvSpPr>
            <p:cNvPr id="44" name="Rectangle 43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smtClean="0"/>
                <a:t>Moe</a:t>
              </a:r>
            </a:p>
            <a:p>
              <a:pPr algn="ctr"/>
              <a:r>
                <a:rPr lang="en-US" sz="1600" dirty="0" smtClean="0"/>
                <a:t>32</a:t>
              </a:r>
            </a:p>
            <a:p>
              <a:pPr algn="ctr"/>
              <a:r>
                <a:rPr lang="en-US" sz="1600" dirty="0" smtClean="0"/>
                <a:t>SJ</a:t>
              </a:r>
              <a:endParaRPr lang="en-US" sz="1600" dirty="0"/>
            </a:p>
          </p:txBody>
        </p:sp>
        <p:sp>
          <p:nvSpPr>
            <p:cNvPr id="45" name="Rectangle 44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sp>
        <p:nvSpPr>
          <p:cNvPr id="46" name="TextBox 45"/>
          <p:cNvSpPr txBox="1"/>
          <p:nvPr/>
        </p:nvSpPr>
        <p:spPr>
          <a:xfrm>
            <a:off x="1193800" y="1464732"/>
            <a:ext cx="28975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M.put</a:t>
            </a:r>
            <a:r>
              <a:rPr lang="en-US" dirty="0" smtClean="0"/>
              <a:t> (“Moe”, {Moe, 32, SJ})</a:t>
            </a:r>
            <a:endParaRPr lang="en-US" dirty="0"/>
          </a:p>
        </p:txBody>
      </p:sp>
      <p:cxnSp>
        <p:nvCxnSpPr>
          <p:cNvPr id="50" name="Straight Arrow Connector 49"/>
          <p:cNvCxnSpPr/>
          <p:nvPr/>
        </p:nvCxnSpPr>
        <p:spPr>
          <a:xfrm>
            <a:off x="2208907" y="2998000"/>
            <a:ext cx="441160" cy="7667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/>
          <p:nvPr/>
        </p:nvCxnSpPr>
        <p:spPr>
          <a:xfrm>
            <a:off x="1082841" y="3014933"/>
            <a:ext cx="441160" cy="7667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384601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2607734" y="1286933"/>
            <a:ext cx="5613399" cy="4673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Operations</a:t>
            </a:r>
            <a:r>
              <a:rPr lang="en-US" smtClean="0"/>
              <a:t>: remove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24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23733" y="1972732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Jil</a:t>
            </a:r>
            <a:endParaRPr lang="en-US" dirty="0" smtClean="0"/>
          </a:p>
          <a:p>
            <a:pPr algn="ctr"/>
            <a:r>
              <a:rPr lang="en-US" dirty="0" smtClean="0"/>
              <a:t>24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00667" y="1634065"/>
            <a:ext cx="1058333" cy="8974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smtClean="0"/>
              <a:t>Age</a:t>
            </a:r>
          </a:p>
          <a:p>
            <a:pPr algn="ctr"/>
            <a:r>
              <a:rPr lang="en-US" dirty="0" smtClean="0"/>
              <a:t>City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0467" y="2556933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Student records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054600" y="1879597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</a:t>
            </a:r>
          </a:p>
          <a:p>
            <a:pPr algn="ctr"/>
            <a:r>
              <a:rPr lang="en-US" dirty="0" smtClean="0"/>
              <a:t>21</a:t>
            </a:r>
          </a:p>
          <a:p>
            <a:pPr algn="ctr"/>
            <a:r>
              <a:rPr lang="en-US" dirty="0" smtClean="0"/>
              <a:t>LA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488267" y="3555997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Apu</a:t>
            </a:r>
            <a:endParaRPr lang="en-US" dirty="0" smtClean="0"/>
          </a:p>
          <a:p>
            <a:pPr algn="ctr"/>
            <a:r>
              <a:rPr lang="en-US" dirty="0" smtClean="0"/>
              <a:t>41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113867" y="3589863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Amy</a:t>
            </a:r>
          </a:p>
          <a:p>
            <a:pPr algn="ctr"/>
            <a:r>
              <a:rPr lang="en-US" dirty="0" smtClean="0"/>
              <a:t>18</a:t>
            </a:r>
          </a:p>
          <a:p>
            <a:pPr algn="ctr"/>
            <a:r>
              <a:rPr lang="en-US" dirty="0" smtClean="0"/>
              <a:t>SF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434667" y="2531529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</a:t>
            </a:r>
          </a:p>
          <a:p>
            <a:pPr algn="ctr"/>
            <a:r>
              <a:rPr lang="en-US" dirty="0" smtClean="0"/>
              <a:t>19</a:t>
            </a:r>
          </a:p>
          <a:p>
            <a:pPr algn="ctr"/>
            <a:r>
              <a:rPr lang="en-US" dirty="0" smtClean="0"/>
              <a:t>SF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97400" y="5037666"/>
            <a:ext cx="1812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Student Map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1800" y="3640666"/>
            <a:ext cx="2308595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Records can be</a:t>
            </a:r>
          </a:p>
          <a:p>
            <a:r>
              <a:rPr lang="en-US" dirty="0"/>
              <a:t>r</a:t>
            </a:r>
            <a:r>
              <a:rPr lang="en-US" dirty="0" smtClean="0"/>
              <a:t>emoved based on key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2000" y="5037664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Apu</a:t>
            </a:r>
            <a:endParaRPr lang="en-US" dirty="0" smtClean="0"/>
          </a:p>
          <a:p>
            <a:pPr algn="ctr"/>
            <a:r>
              <a:rPr lang="en-US" dirty="0" smtClean="0"/>
              <a:t>41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18" name="Freeform 17"/>
          <p:cNvSpPr/>
          <p:nvPr/>
        </p:nvSpPr>
        <p:spPr>
          <a:xfrm>
            <a:off x="1769533" y="4106333"/>
            <a:ext cx="1871134" cy="880534"/>
          </a:xfrm>
          <a:custGeom>
            <a:avLst/>
            <a:gdLst>
              <a:gd name="connsiteX0" fmla="*/ 1871134 w 1871134"/>
              <a:gd name="connsiteY0" fmla="*/ 0 h 880534"/>
              <a:gd name="connsiteX1" fmla="*/ 1371600 w 1871134"/>
              <a:gd name="connsiteY1" fmla="*/ 50800 h 880534"/>
              <a:gd name="connsiteX2" fmla="*/ 745067 w 1871134"/>
              <a:gd name="connsiteY2" fmla="*/ 177800 h 880534"/>
              <a:gd name="connsiteX3" fmla="*/ 0 w 1871134"/>
              <a:gd name="connsiteY3" fmla="*/ 880534 h 880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1134" h="880534">
                <a:moveTo>
                  <a:pt x="1871134" y="0"/>
                </a:moveTo>
                <a:cubicBezTo>
                  <a:pt x="1715206" y="10583"/>
                  <a:pt x="1559278" y="21167"/>
                  <a:pt x="1371600" y="50800"/>
                </a:cubicBezTo>
                <a:cubicBezTo>
                  <a:pt x="1183922" y="80433"/>
                  <a:pt x="973667" y="39511"/>
                  <a:pt x="745067" y="177800"/>
                </a:cubicBezTo>
                <a:cubicBezTo>
                  <a:pt x="516467" y="316089"/>
                  <a:pt x="0" y="880534"/>
                  <a:pt x="0" y="880534"/>
                </a:cubicBezTo>
              </a:path>
            </a:pathLst>
          </a:cu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446866" y="1498600"/>
            <a:ext cx="50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9" idx="1"/>
          </p:cNvCxnSpPr>
          <p:nvPr/>
        </p:nvCxnSpPr>
        <p:spPr>
          <a:xfrm flipH="1">
            <a:off x="1888067" y="1683266"/>
            <a:ext cx="558799" cy="1624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32000" y="4715933"/>
            <a:ext cx="14735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r</a:t>
            </a:r>
            <a:r>
              <a:rPr lang="en-US" dirty="0" smtClean="0"/>
              <a:t>emove (</a:t>
            </a:r>
            <a:r>
              <a:rPr lang="en-US" dirty="0" err="1" smtClean="0"/>
              <a:t>Apu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52946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6" grpId="0"/>
      <p:bldP spid="17" grpId="0" animBg="1"/>
      <p:bldP spid="18" grpId="0" animBg="1"/>
      <p:bldP spid="22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Operations: remove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25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2187527" y="2277534"/>
            <a:ext cx="860473" cy="1138987"/>
            <a:chOff x="1891195" y="1913467"/>
            <a:chExt cx="860473" cy="1138987"/>
          </a:xfrm>
        </p:grpSpPr>
        <p:sp>
          <p:nvSpPr>
            <p:cNvPr id="12" name="Rectangle 11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/>
                <a:t>Jil</a:t>
              </a:r>
              <a:endParaRPr lang="en-US" sz="1600" dirty="0" smtClean="0"/>
            </a:p>
            <a:p>
              <a:pPr algn="ctr"/>
              <a:r>
                <a:rPr lang="en-US" sz="1600" dirty="0" smtClean="0"/>
                <a:t>24</a:t>
              </a:r>
            </a:p>
            <a:p>
              <a:pPr algn="ctr"/>
              <a:r>
                <a:rPr lang="en-US" sz="1600" dirty="0" smtClean="0"/>
                <a:t>NY</a:t>
              </a:r>
              <a:endParaRPr lang="en-US" sz="16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3499860" y="2277535"/>
            <a:ext cx="860473" cy="1138987"/>
            <a:chOff x="1891195" y="1913467"/>
            <a:chExt cx="860473" cy="1138987"/>
          </a:xfrm>
        </p:grpSpPr>
        <p:sp>
          <p:nvSpPr>
            <p:cNvPr id="15" name="Rectangle 14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Bob</a:t>
              </a:r>
            </a:p>
            <a:p>
              <a:pPr algn="ctr"/>
              <a:r>
                <a:rPr lang="en-US" sz="1600" dirty="0"/>
                <a:t>21</a:t>
              </a:r>
            </a:p>
            <a:p>
              <a:pPr algn="ctr"/>
              <a:r>
                <a:rPr lang="en-US" sz="1600" dirty="0"/>
                <a:t>LA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4795260" y="2269067"/>
            <a:ext cx="860473" cy="1138987"/>
            <a:chOff x="1891195" y="1913467"/>
            <a:chExt cx="860473" cy="1138987"/>
          </a:xfrm>
        </p:grpSpPr>
        <p:sp>
          <p:nvSpPr>
            <p:cNvPr id="18" name="Rectangle 17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Li</a:t>
              </a:r>
            </a:p>
            <a:p>
              <a:pPr algn="ctr"/>
              <a:r>
                <a:rPr lang="en-US" sz="1600" dirty="0"/>
                <a:t>19</a:t>
              </a:r>
            </a:p>
            <a:p>
              <a:pPr algn="ctr"/>
              <a:r>
                <a:rPr lang="en-US" sz="1600" dirty="0"/>
                <a:t>SF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grpSp>
        <p:nvGrpSpPr>
          <p:cNvPr id="20" name="Group 19"/>
          <p:cNvGrpSpPr/>
          <p:nvPr/>
        </p:nvGrpSpPr>
        <p:grpSpPr>
          <a:xfrm>
            <a:off x="6107593" y="2269067"/>
            <a:ext cx="860473" cy="1138987"/>
            <a:chOff x="1891195" y="1913467"/>
            <a:chExt cx="860473" cy="1138987"/>
          </a:xfrm>
        </p:grpSpPr>
        <p:sp>
          <p:nvSpPr>
            <p:cNvPr id="21" name="Rectangle 20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/>
                <a:t>Apu</a:t>
              </a:r>
              <a:endParaRPr lang="en-US" sz="1600" dirty="0"/>
            </a:p>
            <a:p>
              <a:pPr algn="ctr"/>
              <a:r>
                <a:rPr lang="en-US" sz="1600" dirty="0"/>
                <a:t>41</a:t>
              </a:r>
            </a:p>
            <a:p>
              <a:pPr algn="ctr"/>
              <a:r>
                <a:rPr lang="en-US" sz="1600" dirty="0"/>
                <a:t>NY</a:t>
              </a:r>
            </a:p>
          </p:txBody>
        </p:sp>
        <p:sp>
          <p:nvSpPr>
            <p:cNvPr id="22" name="Rectangle 21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7445327" y="2286001"/>
            <a:ext cx="860473" cy="1138987"/>
            <a:chOff x="1891195" y="1913467"/>
            <a:chExt cx="860473" cy="1138987"/>
          </a:xfrm>
        </p:grpSpPr>
        <p:sp>
          <p:nvSpPr>
            <p:cNvPr id="24" name="Rectangle 23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Amy</a:t>
              </a:r>
            </a:p>
            <a:p>
              <a:pPr algn="ctr"/>
              <a:r>
                <a:rPr lang="en-US" sz="1600" dirty="0"/>
                <a:t>18</a:t>
              </a:r>
            </a:p>
            <a:p>
              <a:pPr algn="ctr"/>
              <a:r>
                <a:rPr lang="en-US" sz="1600" dirty="0"/>
                <a:t>SF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907867" y="3048004"/>
            <a:ext cx="880534" cy="313264"/>
            <a:chOff x="6697133" y="2082803"/>
            <a:chExt cx="880534" cy="313264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6697133" y="2269069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425267" y="2082803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493000" y="2120900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577667" y="2150533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1" name="Straight Arrow Connector 30"/>
          <p:cNvCxnSpPr>
            <a:endCxn id="25" idx="1"/>
          </p:cNvCxnSpPr>
          <p:nvPr/>
        </p:nvCxnSpPr>
        <p:spPr>
          <a:xfrm>
            <a:off x="6680199" y="3217333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5350932" y="3208867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047066" y="3208866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2726266" y="3191933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900594" y="2269068"/>
            <a:ext cx="860473" cy="1138987"/>
            <a:chOff x="1891195" y="1913467"/>
            <a:chExt cx="860473" cy="1138987"/>
          </a:xfrm>
        </p:grpSpPr>
        <p:sp>
          <p:nvSpPr>
            <p:cNvPr id="36" name="Rectangle 35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cxnSp>
        <p:nvCxnSpPr>
          <p:cNvPr id="38" name="Straight Arrow Connector 37"/>
          <p:cNvCxnSpPr/>
          <p:nvPr/>
        </p:nvCxnSpPr>
        <p:spPr>
          <a:xfrm>
            <a:off x="1405466" y="3191933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45412398"/>
              </p:ext>
            </p:extLst>
          </p:nvPr>
        </p:nvGraphicFramePr>
        <p:xfrm>
          <a:off x="1170515" y="2518833"/>
          <a:ext cx="268818" cy="271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6281" name="Equation" r:id="rId3" imgW="165100" imgH="177800" progId="Equation.3">
                  <p:embed/>
                </p:oleObj>
              </mc:Choice>
              <mc:Fallback>
                <p:oleObj name="Equation" r:id="rId3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170515" y="2518833"/>
                        <a:ext cx="268818" cy="271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880532" y="3615266"/>
            <a:ext cx="13579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=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584199" y="1811867"/>
            <a:ext cx="613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880533" y="4826000"/>
            <a:ext cx="20574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 smtClean="0"/>
              <a:t>M.remove</a:t>
            </a:r>
            <a:r>
              <a:rPr lang="en-US" sz="2000" dirty="0" smtClean="0"/>
              <a:t>(“</a:t>
            </a:r>
            <a:r>
              <a:rPr lang="en-US" sz="2000" dirty="0" err="1" smtClean="0"/>
              <a:t>Apu</a:t>
            </a:r>
            <a:r>
              <a:rPr lang="en-US" sz="2000" dirty="0" smtClean="0"/>
              <a:t>”)</a:t>
            </a:r>
            <a:endParaRPr lang="en-US" sz="2000" dirty="0"/>
          </a:p>
        </p:txBody>
      </p:sp>
      <p:cxnSp>
        <p:nvCxnSpPr>
          <p:cNvPr id="4" name="Straight Arrow Connector 3"/>
          <p:cNvCxnSpPr/>
          <p:nvPr/>
        </p:nvCxnSpPr>
        <p:spPr>
          <a:xfrm flipH="1">
            <a:off x="2565400" y="1388533"/>
            <a:ext cx="8466" cy="7450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H="1">
            <a:off x="3928533" y="1405466"/>
            <a:ext cx="8466" cy="7450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flipH="1">
            <a:off x="5198533" y="1388532"/>
            <a:ext cx="8466" cy="7450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flipH="1">
            <a:off x="6570133" y="1396999"/>
            <a:ext cx="8466" cy="74506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/>
          <p:cNvCxnSpPr>
            <a:endCxn id="25" idx="2"/>
          </p:cNvCxnSpPr>
          <p:nvPr/>
        </p:nvCxnSpPr>
        <p:spPr>
          <a:xfrm>
            <a:off x="5233965" y="3416521"/>
            <a:ext cx="2641599" cy="8467"/>
          </a:xfrm>
          <a:prstGeom prst="bentConnector4">
            <a:avLst>
              <a:gd name="adj1" fmla="val -130"/>
              <a:gd name="adj2" fmla="val 4199846"/>
            </a:avLst>
          </a:prstGeom>
          <a:ln>
            <a:solidFill>
              <a:schemeClr val="tx1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2125134" y="365760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5</a:t>
            </a:r>
            <a:endParaRPr lang="en-US" dirty="0"/>
          </a:p>
        </p:txBody>
      </p:sp>
      <p:sp>
        <p:nvSpPr>
          <p:cNvPr id="56" name="TextBox 55"/>
          <p:cNvSpPr txBox="1"/>
          <p:nvPr/>
        </p:nvSpPr>
        <p:spPr>
          <a:xfrm>
            <a:off x="2353734" y="3640666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37902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00"/>
                            </p:stCondLst>
                            <p:childTnLst>
                              <p:par>
                                <p:cTn id="2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5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56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Operations: remove (3)</a:t>
            </a:r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4072466"/>
            <a:ext cx="8229600" cy="205369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First find position </a:t>
            </a:r>
            <a:r>
              <a:rPr lang="en-US" dirty="0" err="1" smtClean="0"/>
              <a:t>i</a:t>
            </a:r>
            <a:r>
              <a:rPr lang="en-US" dirty="0" smtClean="0"/>
              <a:t> of element within list</a:t>
            </a:r>
          </a:p>
          <a:p>
            <a:r>
              <a:rPr lang="en-US" dirty="0" smtClean="0"/>
              <a:t>Then erase element at that </a:t>
            </a:r>
            <a:r>
              <a:rPr lang="en-US" smtClean="0"/>
              <a:t>position I </a:t>
            </a:r>
            <a:endParaRPr lang="en-US" dirty="0" smtClean="0"/>
          </a:p>
          <a:p>
            <a:pPr lvl="1"/>
            <a:r>
              <a:rPr lang="en-US" dirty="0" smtClean="0"/>
              <a:t>Return null if not found</a:t>
            </a:r>
          </a:p>
          <a:p>
            <a:r>
              <a:rPr lang="en-US" dirty="0" smtClean="0"/>
              <a:t>Complexity: O(n), n= </a:t>
            </a:r>
            <a:r>
              <a:rPr lang="en-US" dirty="0" err="1" smtClean="0"/>
              <a:t>M.size</a:t>
            </a:r>
            <a:r>
              <a:rPr lang="en-US" dirty="0" smtClean="0"/>
              <a:t>()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26</a:t>
            </a:fld>
            <a:endParaRPr lang="en-US"/>
          </a:p>
        </p:txBody>
      </p:sp>
      <p:grpSp>
        <p:nvGrpSpPr>
          <p:cNvPr id="11" name="Group 10"/>
          <p:cNvGrpSpPr/>
          <p:nvPr/>
        </p:nvGrpSpPr>
        <p:grpSpPr>
          <a:xfrm>
            <a:off x="2797127" y="2286001"/>
            <a:ext cx="860473" cy="1138987"/>
            <a:chOff x="1891195" y="1913467"/>
            <a:chExt cx="860473" cy="1138987"/>
          </a:xfrm>
        </p:grpSpPr>
        <p:sp>
          <p:nvSpPr>
            <p:cNvPr id="12" name="Rectangle 11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 err="1" smtClean="0"/>
                <a:t>Jil</a:t>
              </a:r>
              <a:endParaRPr lang="en-US" sz="1600" dirty="0" smtClean="0"/>
            </a:p>
            <a:p>
              <a:pPr algn="ctr"/>
              <a:r>
                <a:rPr lang="en-US" sz="1600" dirty="0" smtClean="0"/>
                <a:t>24</a:t>
              </a:r>
            </a:p>
            <a:p>
              <a:pPr algn="ctr"/>
              <a:r>
                <a:rPr lang="en-US" sz="1600" dirty="0" smtClean="0"/>
                <a:t>NY</a:t>
              </a:r>
              <a:endParaRPr lang="en-US" sz="1600" dirty="0"/>
            </a:p>
          </p:txBody>
        </p:sp>
        <p:sp>
          <p:nvSpPr>
            <p:cNvPr id="13" name="Rectangle 12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4109460" y="2286002"/>
            <a:ext cx="860473" cy="1138987"/>
            <a:chOff x="1891195" y="1913467"/>
            <a:chExt cx="860473" cy="1138987"/>
          </a:xfrm>
        </p:grpSpPr>
        <p:sp>
          <p:nvSpPr>
            <p:cNvPr id="15" name="Rectangle 14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Bob</a:t>
              </a:r>
            </a:p>
            <a:p>
              <a:pPr algn="ctr"/>
              <a:r>
                <a:rPr lang="en-US" sz="1600" dirty="0"/>
                <a:t>21</a:t>
              </a:r>
            </a:p>
            <a:p>
              <a:pPr algn="ctr"/>
              <a:r>
                <a:rPr lang="en-US" sz="1600" dirty="0"/>
                <a:t>LA</a:t>
              </a:r>
            </a:p>
          </p:txBody>
        </p:sp>
        <p:sp>
          <p:nvSpPr>
            <p:cNvPr id="16" name="Rectangle 15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grpSp>
        <p:nvGrpSpPr>
          <p:cNvPr id="17" name="Group 16"/>
          <p:cNvGrpSpPr/>
          <p:nvPr/>
        </p:nvGrpSpPr>
        <p:grpSpPr>
          <a:xfrm>
            <a:off x="5404860" y="2277534"/>
            <a:ext cx="860473" cy="1138987"/>
            <a:chOff x="1891195" y="1913467"/>
            <a:chExt cx="860473" cy="1138987"/>
          </a:xfrm>
        </p:grpSpPr>
        <p:sp>
          <p:nvSpPr>
            <p:cNvPr id="18" name="Rectangle 17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Li</a:t>
              </a:r>
            </a:p>
            <a:p>
              <a:pPr algn="ctr"/>
              <a:r>
                <a:rPr lang="en-US" sz="1600" dirty="0"/>
                <a:t>19</a:t>
              </a:r>
            </a:p>
            <a:p>
              <a:pPr algn="ctr"/>
              <a:r>
                <a:rPr lang="en-US" sz="1600" dirty="0"/>
                <a:t>SF</a:t>
              </a:r>
            </a:p>
          </p:txBody>
        </p:sp>
        <p:sp>
          <p:nvSpPr>
            <p:cNvPr id="19" name="Rectangle 18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grpSp>
        <p:nvGrpSpPr>
          <p:cNvPr id="23" name="Group 22"/>
          <p:cNvGrpSpPr/>
          <p:nvPr/>
        </p:nvGrpSpPr>
        <p:grpSpPr>
          <a:xfrm>
            <a:off x="6767994" y="2294468"/>
            <a:ext cx="860473" cy="1138987"/>
            <a:chOff x="1891195" y="1913467"/>
            <a:chExt cx="860473" cy="1138987"/>
          </a:xfrm>
        </p:grpSpPr>
        <p:sp>
          <p:nvSpPr>
            <p:cNvPr id="24" name="Rectangle 23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600" dirty="0"/>
                <a:t>Amy</a:t>
              </a:r>
            </a:p>
            <a:p>
              <a:pPr algn="ctr"/>
              <a:r>
                <a:rPr lang="en-US" sz="1600" dirty="0"/>
                <a:t>18</a:t>
              </a:r>
            </a:p>
            <a:p>
              <a:pPr algn="ctr"/>
              <a:r>
                <a:rPr lang="en-US" sz="1600" dirty="0"/>
                <a:t>SF</a:t>
              </a:r>
            </a:p>
          </p:txBody>
        </p:sp>
        <p:sp>
          <p:nvSpPr>
            <p:cNvPr id="25" name="Rectangle 24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grpSp>
        <p:nvGrpSpPr>
          <p:cNvPr id="26" name="Group 25"/>
          <p:cNvGrpSpPr/>
          <p:nvPr/>
        </p:nvGrpSpPr>
        <p:grpSpPr>
          <a:xfrm>
            <a:off x="7230534" y="3056471"/>
            <a:ext cx="880534" cy="313264"/>
            <a:chOff x="6697133" y="2082803"/>
            <a:chExt cx="880534" cy="313264"/>
          </a:xfrm>
        </p:grpSpPr>
        <p:cxnSp>
          <p:nvCxnSpPr>
            <p:cNvPr id="27" name="Straight Arrow Connector 26"/>
            <p:cNvCxnSpPr/>
            <p:nvPr/>
          </p:nvCxnSpPr>
          <p:spPr>
            <a:xfrm>
              <a:off x="6697133" y="2269069"/>
              <a:ext cx="728134" cy="8467"/>
            </a:xfrm>
            <a:prstGeom prst="straightConnector1">
              <a:avLst/>
            </a:prstGeom>
            <a:ln>
              <a:solidFill>
                <a:schemeClr val="tx1"/>
              </a:solidFill>
              <a:tailEnd type="none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7425267" y="2082803"/>
              <a:ext cx="0" cy="313264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7493000" y="2120900"/>
              <a:ext cx="0" cy="194733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577667" y="2150533"/>
              <a:ext cx="0" cy="127000"/>
            </a:xfrm>
            <a:prstGeom prst="line">
              <a:avLst/>
            </a:prstGeom>
            <a:ln>
              <a:solidFill>
                <a:srgbClr val="000000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cxnSp>
        <p:nvCxnSpPr>
          <p:cNvPr id="32" name="Straight Arrow Connector 31"/>
          <p:cNvCxnSpPr/>
          <p:nvPr/>
        </p:nvCxnSpPr>
        <p:spPr>
          <a:xfrm>
            <a:off x="5960532" y="3217334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>
            <a:off x="4656666" y="3217333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>
            <a:off x="3335866" y="3200400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35" name="Group 34"/>
          <p:cNvGrpSpPr/>
          <p:nvPr/>
        </p:nvGrpSpPr>
        <p:grpSpPr>
          <a:xfrm>
            <a:off x="1510194" y="2277535"/>
            <a:ext cx="860473" cy="1138987"/>
            <a:chOff x="1891195" y="1913467"/>
            <a:chExt cx="860473" cy="1138987"/>
          </a:xfrm>
        </p:grpSpPr>
        <p:sp>
          <p:nvSpPr>
            <p:cNvPr id="36" name="Rectangle 35"/>
            <p:cNvSpPr/>
            <p:nvPr/>
          </p:nvSpPr>
          <p:spPr>
            <a:xfrm>
              <a:off x="1891195" y="1913467"/>
              <a:ext cx="860472" cy="753533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sz="1600" dirty="0"/>
            </a:p>
          </p:txBody>
        </p:sp>
        <p:sp>
          <p:nvSpPr>
            <p:cNvPr id="37" name="Rectangle 36"/>
            <p:cNvSpPr/>
            <p:nvPr/>
          </p:nvSpPr>
          <p:spPr>
            <a:xfrm>
              <a:off x="1891196" y="2658534"/>
              <a:ext cx="860472" cy="393920"/>
            </a:xfrm>
            <a:prstGeom prst="rect">
              <a:avLst/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 dirty="0" smtClean="0"/>
            </a:p>
          </p:txBody>
        </p:sp>
      </p:grpSp>
      <p:cxnSp>
        <p:nvCxnSpPr>
          <p:cNvPr id="38" name="Straight Arrow Connector 37"/>
          <p:cNvCxnSpPr/>
          <p:nvPr/>
        </p:nvCxnSpPr>
        <p:spPr>
          <a:xfrm>
            <a:off x="2015066" y="3200400"/>
            <a:ext cx="765129" cy="10695"/>
          </a:xfrm>
          <a:prstGeom prst="straightConnector1">
            <a:avLst/>
          </a:pr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39" name="Object 3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12003778"/>
              </p:ext>
            </p:extLst>
          </p:nvPr>
        </p:nvGraphicFramePr>
        <p:xfrm>
          <a:off x="1780115" y="2527300"/>
          <a:ext cx="268818" cy="27125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8" name="Equation" r:id="rId3" imgW="165100" imgH="177800" progId="Equation.3">
                  <p:embed/>
                </p:oleObj>
              </mc:Choice>
              <mc:Fallback>
                <p:oleObj name="Equation" r:id="rId3" imgW="165100" imgH="1778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80115" y="2527300"/>
                        <a:ext cx="268818" cy="27125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0" name="TextBox 39"/>
          <p:cNvSpPr txBox="1"/>
          <p:nvPr/>
        </p:nvSpPr>
        <p:spPr>
          <a:xfrm>
            <a:off x="1354665" y="3513666"/>
            <a:ext cx="157935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currentSize</a:t>
            </a:r>
            <a:r>
              <a:rPr lang="en-US" dirty="0" smtClean="0"/>
              <a:t> = 5</a:t>
            </a:r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1193799" y="1820334"/>
            <a:ext cx="61387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73413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Operations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containsKey</a:t>
            </a:r>
            <a:r>
              <a:rPr lang="en-US" dirty="0" smtClean="0"/>
              <a:t>(key)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eturn </a:t>
            </a:r>
            <a:r>
              <a:rPr lang="en-US" dirty="0" err="1" smtClean="0"/>
              <a:t>this.get</a:t>
            </a:r>
            <a:r>
              <a:rPr lang="en-US" dirty="0" smtClean="0"/>
              <a:t>(key) </a:t>
            </a:r>
            <a:r>
              <a:rPr lang="en-US" dirty="0" smtClean="0"/>
              <a:t>!= </a:t>
            </a:r>
            <a:r>
              <a:rPr lang="en-US" dirty="0" smtClean="0"/>
              <a:t>null</a:t>
            </a:r>
          </a:p>
          <a:p>
            <a:pPr lvl="1"/>
            <a:r>
              <a:rPr lang="en-US" dirty="0" smtClean="0"/>
              <a:t>Complexity: O(n), n = </a:t>
            </a:r>
            <a:r>
              <a:rPr lang="en-US" dirty="0" err="1" smtClean="0"/>
              <a:t>M.size</a:t>
            </a:r>
            <a:r>
              <a:rPr lang="en-US" dirty="0" smtClean="0"/>
              <a:t>() (see all elements)</a:t>
            </a:r>
          </a:p>
          <a:p>
            <a:r>
              <a:rPr lang="en-US" dirty="0" err="1" smtClean="0"/>
              <a:t>getKeys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Create a new list and add the key of every value</a:t>
            </a:r>
          </a:p>
          <a:p>
            <a:pPr lvl="1"/>
            <a:r>
              <a:rPr lang="en-US" dirty="0" smtClean="0"/>
              <a:t>Complexity: O(n), n = </a:t>
            </a:r>
            <a:r>
              <a:rPr lang="en-US" dirty="0" err="1" smtClean="0"/>
              <a:t>M.size</a:t>
            </a:r>
            <a:r>
              <a:rPr lang="en-US" dirty="0" smtClean="0"/>
              <a:t>() (see all elements)</a:t>
            </a:r>
          </a:p>
          <a:p>
            <a:r>
              <a:rPr lang="en-US" dirty="0" err="1" smtClean="0"/>
              <a:t>getValues</a:t>
            </a:r>
            <a:r>
              <a:rPr lang="en-US" dirty="0" smtClean="0"/>
              <a:t>()</a:t>
            </a:r>
          </a:p>
          <a:p>
            <a:pPr lvl="1"/>
            <a:r>
              <a:rPr lang="en-US" dirty="0"/>
              <a:t>Create a new list and add </a:t>
            </a:r>
            <a:r>
              <a:rPr lang="en-US" dirty="0" smtClean="0"/>
              <a:t>every value to it</a:t>
            </a:r>
            <a:endParaRPr lang="en-US" dirty="0"/>
          </a:p>
          <a:p>
            <a:pPr lvl="1"/>
            <a:r>
              <a:rPr lang="en-US" dirty="0"/>
              <a:t>Complexity: O(n), n = </a:t>
            </a:r>
            <a:r>
              <a:rPr lang="en-US" dirty="0" err="1"/>
              <a:t>M.size</a:t>
            </a:r>
            <a:r>
              <a:rPr lang="en-US" dirty="0"/>
              <a:t>() (see all elements)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454538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Easy operations (2)</a:t>
            </a:r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</a:t>
            </a:r>
            <a:r>
              <a:rPr lang="en-US" dirty="0" smtClean="0"/>
              <a:t>ize()</a:t>
            </a:r>
          </a:p>
          <a:p>
            <a:pPr lvl="1"/>
            <a:r>
              <a:rPr lang="en-US" dirty="0" smtClean="0"/>
              <a:t>Return the size of list</a:t>
            </a:r>
          </a:p>
          <a:p>
            <a:pPr lvl="1"/>
            <a:r>
              <a:rPr lang="en-US" dirty="0" smtClean="0"/>
              <a:t>Complexity: O(1)</a:t>
            </a:r>
          </a:p>
          <a:p>
            <a:r>
              <a:rPr lang="en-US" dirty="0" err="1" smtClean="0"/>
              <a:t>isEmpty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Return size() == 0 </a:t>
            </a:r>
          </a:p>
          <a:p>
            <a:pPr lvl="1"/>
            <a:r>
              <a:rPr lang="en-US" dirty="0" smtClean="0"/>
              <a:t>Complexity: O(1)</a:t>
            </a:r>
          </a:p>
          <a:p>
            <a:r>
              <a:rPr lang="en-US" dirty="0" err="1" smtClean="0"/>
              <a:t>makeEmpty</a:t>
            </a:r>
            <a:r>
              <a:rPr lang="en-US" dirty="0" smtClean="0"/>
              <a:t>()</a:t>
            </a:r>
          </a:p>
          <a:p>
            <a:pPr lvl="1"/>
            <a:r>
              <a:rPr lang="en-US" dirty="0" smtClean="0"/>
              <a:t>Call clear() on the list</a:t>
            </a:r>
          </a:p>
          <a:p>
            <a:pPr lvl="1"/>
            <a:r>
              <a:rPr lang="en-US" dirty="0" smtClean="0"/>
              <a:t>Complexity: O(n), n = </a:t>
            </a:r>
            <a:r>
              <a:rPr lang="en-US" dirty="0" err="1" smtClean="0"/>
              <a:t>M.size</a:t>
            </a:r>
            <a:r>
              <a:rPr lang="en-US" dirty="0" smtClean="0"/>
              <a:t>()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85852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Introduced </a:t>
            </a:r>
            <a:r>
              <a:rPr lang="en-US" dirty="0"/>
              <a:t>the concept of a </a:t>
            </a:r>
            <a:r>
              <a:rPr lang="en-US" dirty="0" smtClean="0"/>
              <a:t>map</a:t>
            </a:r>
            <a:endParaRPr lang="en-US" dirty="0"/>
          </a:p>
          <a:p>
            <a:pPr lvl="1"/>
            <a:r>
              <a:rPr lang="en-US" dirty="0" smtClean="0"/>
              <a:t>Data store organized based on key and values</a:t>
            </a:r>
          </a:p>
          <a:p>
            <a:pPr lvl="2"/>
            <a:r>
              <a:rPr lang="en-US" dirty="0" smtClean="0"/>
              <a:t>Key – unique identifier for the value</a:t>
            </a:r>
          </a:p>
          <a:p>
            <a:pPr lvl="1"/>
            <a:r>
              <a:rPr lang="en-US" dirty="0" smtClean="0"/>
              <a:t>Map must have a way to extract keys from values</a:t>
            </a:r>
            <a:endParaRPr lang="en-US" dirty="0"/>
          </a:p>
          <a:p>
            <a:r>
              <a:rPr lang="en-US" dirty="0" smtClean="0"/>
              <a:t>Discussed some application </a:t>
            </a:r>
            <a:r>
              <a:rPr lang="en-US" dirty="0"/>
              <a:t>of </a:t>
            </a:r>
            <a:r>
              <a:rPr lang="en-US" dirty="0" smtClean="0"/>
              <a:t>maps</a:t>
            </a:r>
          </a:p>
          <a:p>
            <a:pPr lvl="1"/>
            <a:r>
              <a:rPr lang="en-US" dirty="0" smtClean="0"/>
              <a:t>Storing/Fetching data from files/databases</a:t>
            </a:r>
            <a:endParaRPr lang="en-US" dirty="0"/>
          </a:p>
          <a:p>
            <a:pPr lvl="1"/>
            <a:r>
              <a:rPr lang="en-US" dirty="0" smtClean="0"/>
              <a:t>Managing web data in JSON format </a:t>
            </a:r>
            <a:endParaRPr lang="en-US" dirty="0"/>
          </a:p>
          <a:p>
            <a:r>
              <a:rPr lang="en-US" dirty="0" smtClean="0"/>
              <a:t>Described design </a:t>
            </a:r>
            <a:r>
              <a:rPr lang="en-US" dirty="0"/>
              <a:t>and implementation </a:t>
            </a:r>
            <a:r>
              <a:rPr lang="en-US" dirty="0" smtClean="0"/>
              <a:t>with</a:t>
            </a:r>
          </a:p>
          <a:p>
            <a:pPr lvl="1"/>
            <a:r>
              <a:rPr lang="en-US" dirty="0" smtClean="0"/>
              <a:t>linked lists (as private field)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40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Introduce the concept of a Map</a:t>
            </a:r>
          </a:p>
          <a:p>
            <a:pPr lvl="1"/>
            <a:r>
              <a:rPr lang="en-US" dirty="0" smtClean="0"/>
              <a:t>Key-Value Store</a:t>
            </a:r>
          </a:p>
          <a:p>
            <a:endParaRPr lang="en-US" dirty="0" smtClean="0"/>
          </a:p>
          <a:p>
            <a:r>
              <a:rPr lang="en-US" dirty="0" smtClean="0"/>
              <a:t>Discuss the application of Maps</a:t>
            </a:r>
          </a:p>
          <a:p>
            <a:endParaRPr lang="en-US" dirty="0" smtClean="0"/>
          </a:p>
          <a:p>
            <a:r>
              <a:rPr lang="en-US" dirty="0" smtClean="0"/>
              <a:t>Understand the design and implementation of a map using linked lists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Provide motivating examples</a:t>
            </a:r>
          </a:p>
          <a:p>
            <a:endParaRPr lang="en-US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Email:</a:t>
            </a:r>
          </a:p>
          <a:p>
            <a:pPr lvl="1"/>
            <a:r>
              <a:rPr lang="en-US" dirty="0" smtClean="0"/>
              <a:t>manuel.rodriguez7@upr.edu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8993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Companion videos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Lecture11 videos</a:t>
            </a:r>
          </a:p>
          <a:p>
            <a:pPr lvl="1"/>
            <a:r>
              <a:rPr lang="en-US" dirty="0" smtClean="0"/>
              <a:t>Contains the coding process associated with this lecture</a:t>
            </a:r>
          </a:p>
          <a:p>
            <a:pPr lvl="1"/>
            <a:r>
              <a:rPr lang="en-US" dirty="0" smtClean="0"/>
              <a:t>Shows how to build the interfaces, concrete classes, and factory classes mentioned here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05606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Introduction to the </a:t>
            </a:r>
            <a:r>
              <a:rPr lang="en-US" dirty="0" smtClean="0"/>
              <a:t>Map ADT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771088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 ADT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6545"/>
            <a:ext cx="8229600" cy="254352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Map :</a:t>
            </a:r>
          </a:p>
          <a:p>
            <a:pPr lvl="1"/>
            <a:r>
              <a:rPr lang="en-US" dirty="0" smtClean="0"/>
              <a:t>collection of items that can be retrieved through a key</a:t>
            </a:r>
          </a:p>
          <a:p>
            <a:pPr lvl="2"/>
            <a:r>
              <a:rPr lang="en-US" dirty="0" smtClean="0"/>
              <a:t>Stores key-value pairs : (key, value)</a:t>
            </a:r>
          </a:p>
          <a:p>
            <a:pPr lvl="2"/>
            <a:r>
              <a:rPr lang="en-US" dirty="0" smtClean="0"/>
              <a:t>Key represents a unique identifier for each item</a:t>
            </a:r>
          </a:p>
          <a:p>
            <a:pPr lvl="2"/>
            <a:r>
              <a:rPr lang="en-US" dirty="0" smtClean="0"/>
              <a:t>Each item has its key</a:t>
            </a:r>
          </a:p>
          <a:p>
            <a:pPr lvl="1"/>
            <a:r>
              <a:rPr lang="en-US" dirty="0"/>
              <a:t>r</a:t>
            </a:r>
            <a:r>
              <a:rPr lang="en-US" dirty="0" smtClean="0"/>
              <a:t>epetitions are not allowed</a:t>
            </a:r>
          </a:p>
          <a:p>
            <a:pPr lvl="1"/>
            <a:r>
              <a:rPr lang="en-US" dirty="0" smtClean="0"/>
              <a:t>Similar to mathematical functions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ICOM 4035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1223433" y="5589862"/>
            <a:ext cx="17556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Folder with label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426607" y="4099729"/>
            <a:ext cx="121766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Books with </a:t>
            </a:r>
          </a:p>
          <a:p>
            <a:r>
              <a:rPr lang="en-US" dirty="0"/>
              <a:t>i</a:t>
            </a:r>
            <a:r>
              <a:rPr lang="en-US" dirty="0" smtClean="0"/>
              <a:t>d tags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91167" y="3814234"/>
            <a:ext cx="1883833" cy="161591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810000" y="3814233"/>
            <a:ext cx="2426163" cy="1443567"/>
          </a:xfrm>
          <a:prstGeom prst="rect">
            <a:avLst/>
          </a:prstGeom>
        </p:spPr>
      </p:pic>
      <p:pic>
        <p:nvPicPr>
          <p:cNvPr id="14" name="Picture 1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9666" y="5211233"/>
            <a:ext cx="2082800" cy="1298083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4106741" y="5547528"/>
            <a:ext cx="166456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Car with license</a:t>
            </a:r>
          </a:p>
          <a:p>
            <a:r>
              <a:rPr lang="en-US" dirty="0" smtClean="0"/>
              <a:t>plate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485814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Map: Keys and Values</a:t>
            </a:r>
            <a:endParaRPr lang="en-US" dirty="0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115733" cy="4525963"/>
          </a:xfrm>
        </p:spPr>
        <p:txBody>
          <a:bodyPr/>
          <a:lstStyle/>
          <a:p>
            <a:r>
              <a:rPr lang="en-US" dirty="0" smtClean="0"/>
              <a:t>Keys:</a:t>
            </a:r>
          </a:p>
          <a:p>
            <a:pPr lvl="1"/>
            <a:r>
              <a:rPr lang="en-US" dirty="0" smtClean="0"/>
              <a:t>Attributes that uniquely identify values stored</a:t>
            </a:r>
          </a:p>
          <a:p>
            <a:r>
              <a:rPr lang="en-US" dirty="0" smtClean="0"/>
              <a:t>Values:</a:t>
            </a:r>
          </a:p>
          <a:p>
            <a:pPr lvl="1"/>
            <a:r>
              <a:rPr lang="en-US" dirty="0" smtClean="0"/>
              <a:t>Data to be stored in the map</a:t>
            </a:r>
          </a:p>
          <a:p>
            <a:pPr lvl="2"/>
            <a:r>
              <a:rPr lang="en-US" dirty="0" smtClean="0"/>
              <a:t>Simple values</a:t>
            </a:r>
          </a:p>
          <a:p>
            <a:pPr lvl="2"/>
            <a:r>
              <a:rPr lang="en-US" dirty="0" smtClean="0"/>
              <a:t>Complex objects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530600" y="1413933"/>
            <a:ext cx="5147733" cy="4385734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219528" y="2184400"/>
            <a:ext cx="970538" cy="8421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Jil</a:t>
            </a:r>
            <a:endParaRPr lang="en-US" dirty="0" smtClean="0"/>
          </a:p>
          <a:p>
            <a:pPr algn="ctr"/>
            <a:r>
              <a:rPr lang="en-US" dirty="0" smtClean="0"/>
              <a:t>24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5599595" y="2006598"/>
            <a:ext cx="970538" cy="8421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</a:t>
            </a:r>
          </a:p>
          <a:p>
            <a:pPr algn="ctr"/>
            <a:r>
              <a:rPr lang="en-US" dirty="0" smtClean="0"/>
              <a:t>21</a:t>
            </a:r>
          </a:p>
          <a:p>
            <a:pPr algn="ctr"/>
            <a:r>
              <a:rPr lang="en-US" dirty="0" smtClean="0"/>
              <a:t>LA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033262" y="3682998"/>
            <a:ext cx="970538" cy="8421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Apu</a:t>
            </a:r>
            <a:endParaRPr lang="en-US" dirty="0" smtClean="0"/>
          </a:p>
          <a:p>
            <a:pPr algn="ctr"/>
            <a:r>
              <a:rPr lang="en-US" dirty="0" smtClean="0"/>
              <a:t>41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5658862" y="3716864"/>
            <a:ext cx="970538" cy="8421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Amy</a:t>
            </a:r>
          </a:p>
          <a:p>
            <a:pPr algn="ctr"/>
            <a:r>
              <a:rPr lang="en-US" dirty="0" smtClean="0"/>
              <a:t>18</a:t>
            </a:r>
          </a:p>
          <a:p>
            <a:pPr algn="ctr"/>
            <a:r>
              <a:rPr lang="en-US" dirty="0" smtClean="0"/>
              <a:t>SF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979662" y="2658530"/>
            <a:ext cx="970538" cy="842188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</a:t>
            </a:r>
          </a:p>
          <a:p>
            <a:pPr algn="ctr"/>
            <a:r>
              <a:rPr lang="en-US" dirty="0" smtClean="0"/>
              <a:t>19</a:t>
            </a:r>
          </a:p>
          <a:p>
            <a:pPr algn="ctr"/>
            <a:r>
              <a:rPr lang="en-US" dirty="0" smtClean="0"/>
              <a:t>SF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5458947" y="4851399"/>
            <a:ext cx="166201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</a:rPr>
              <a:t>Student Map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144314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2607734" y="1286933"/>
            <a:ext cx="5613399" cy="4673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Accessing data in Map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23733" y="1972732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Jil</a:t>
            </a:r>
            <a:endParaRPr lang="en-US" dirty="0" smtClean="0"/>
          </a:p>
          <a:p>
            <a:pPr algn="ctr"/>
            <a:r>
              <a:rPr lang="en-US" dirty="0" smtClean="0"/>
              <a:t>24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00667" y="1634065"/>
            <a:ext cx="1058333" cy="8974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smtClean="0"/>
              <a:t>Age</a:t>
            </a:r>
          </a:p>
          <a:p>
            <a:pPr algn="ctr"/>
            <a:r>
              <a:rPr lang="en-US" dirty="0" smtClean="0"/>
              <a:t>City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0467" y="2556933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Student records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054600" y="1879597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</a:t>
            </a:r>
          </a:p>
          <a:p>
            <a:pPr algn="ctr"/>
            <a:r>
              <a:rPr lang="en-US" dirty="0" smtClean="0"/>
              <a:t>21</a:t>
            </a:r>
          </a:p>
          <a:p>
            <a:pPr algn="ctr"/>
            <a:r>
              <a:rPr lang="en-US" dirty="0" smtClean="0"/>
              <a:t>LA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488267" y="3555997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Apu</a:t>
            </a:r>
            <a:endParaRPr lang="en-US" dirty="0" smtClean="0"/>
          </a:p>
          <a:p>
            <a:pPr algn="ctr"/>
            <a:r>
              <a:rPr lang="en-US" dirty="0" smtClean="0"/>
              <a:t>41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113867" y="3589863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Amy</a:t>
            </a:r>
          </a:p>
          <a:p>
            <a:pPr algn="ctr"/>
            <a:r>
              <a:rPr lang="en-US" dirty="0" smtClean="0"/>
              <a:t>18</a:t>
            </a:r>
          </a:p>
          <a:p>
            <a:pPr algn="ctr"/>
            <a:r>
              <a:rPr lang="en-US" dirty="0" smtClean="0"/>
              <a:t>SF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434667" y="2531529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</a:t>
            </a:r>
          </a:p>
          <a:p>
            <a:pPr algn="ctr"/>
            <a:r>
              <a:rPr lang="en-US" dirty="0" smtClean="0"/>
              <a:t>19</a:t>
            </a:r>
          </a:p>
          <a:p>
            <a:pPr algn="ctr"/>
            <a:r>
              <a:rPr lang="en-US" dirty="0" smtClean="0"/>
              <a:t>SF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97400" y="5037666"/>
            <a:ext cx="1812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Student Map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1800" y="3640666"/>
            <a:ext cx="218521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Records can be</a:t>
            </a:r>
          </a:p>
          <a:p>
            <a:r>
              <a:rPr lang="en-US" dirty="0"/>
              <a:t>f</a:t>
            </a:r>
            <a:r>
              <a:rPr lang="en-US" dirty="0" smtClean="0"/>
              <a:t>etched based on key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2000" y="5037664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Apu</a:t>
            </a:r>
            <a:endParaRPr lang="en-US" dirty="0" smtClean="0"/>
          </a:p>
          <a:p>
            <a:pPr algn="ctr"/>
            <a:r>
              <a:rPr lang="en-US" dirty="0" smtClean="0"/>
              <a:t>41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18" name="Freeform 17"/>
          <p:cNvSpPr/>
          <p:nvPr/>
        </p:nvSpPr>
        <p:spPr>
          <a:xfrm>
            <a:off x="1769533" y="4106333"/>
            <a:ext cx="1871134" cy="880534"/>
          </a:xfrm>
          <a:custGeom>
            <a:avLst/>
            <a:gdLst>
              <a:gd name="connsiteX0" fmla="*/ 1871134 w 1871134"/>
              <a:gd name="connsiteY0" fmla="*/ 0 h 880534"/>
              <a:gd name="connsiteX1" fmla="*/ 1371600 w 1871134"/>
              <a:gd name="connsiteY1" fmla="*/ 50800 h 880534"/>
              <a:gd name="connsiteX2" fmla="*/ 745067 w 1871134"/>
              <a:gd name="connsiteY2" fmla="*/ 177800 h 880534"/>
              <a:gd name="connsiteX3" fmla="*/ 0 w 1871134"/>
              <a:gd name="connsiteY3" fmla="*/ 880534 h 880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1134" h="880534">
                <a:moveTo>
                  <a:pt x="1871134" y="0"/>
                </a:moveTo>
                <a:cubicBezTo>
                  <a:pt x="1715206" y="10583"/>
                  <a:pt x="1559278" y="21167"/>
                  <a:pt x="1371600" y="50800"/>
                </a:cubicBezTo>
                <a:cubicBezTo>
                  <a:pt x="1183922" y="80433"/>
                  <a:pt x="973667" y="39511"/>
                  <a:pt x="745067" y="177800"/>
                </a:cubicBezTo>
                <a:cubicBezTo>
                  <a:pt x="516467" y="316089"/>
                  <a:pt x="0" y="880534"/>
                  <a:pt x="0" y="880534"/>
                </a:cubicBezTo>
              </a:path>
            </a:pathLst>
          </a:cu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TextBox 18"/>
          <p:cNvSpPr txBox="1"/>
          <p:nvPr/>
        </p:nvSpPr>
        <p:spPr>
          <a:xfrm>
            <a:off x="2446866" y="1498600"/>
            <a:ext cx="50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9" idx="1"/>
          </p:cNvCxnSpPr>
          <p:nvPr/>
        </p:nvCxnSpPr>
        <p:spPr>
          <a:xfrm flipH="1">
            <a:off x="1888067" y="1683266"/>
            <a:ext cx="558799" cy="1624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2032000" y="4715933"/>
            <a:ext cx="12572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M.get</a:t>
            </a:r>
            <a:r>
              <a:rPr lang="en-US" dirty="0" smtClean="0"/>
              <a:t>(</a:t>
            </a:r>
            <a:r>
              <a:rPr lang="en-US" dirty="0" err="1" smtClean="0"/>
              <a:t>Apu</a:t>
            </a:r>
            <a:r>
              <a:rPr lang="en-US" dirty="0" smtClean="0"/>
              <a:t>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7956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8" grpId="0" animBg="1"/>
      <p:bldP spid="19" grpId="0"/>
      <p:bldP spid="2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Oval 13"/>
          <p:cNvSpPr/>
          <p:nvPr/>
        </p:nvSpPr>
        <p:spPr>
          <a:xfrm>
            <a:off x="2607734" y="1286933"/>
            <a:ext cx="5613399" cy="4673600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data to Map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M. Rodriguez-Martinez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ICOM 4035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25632-A6C0-684F-B1F8-9AAAB616FB58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23733" y="1972732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Jil</a:t>
            </a:r>
            <a:endParaRPr lang="en-US" dirty="0" smtClean="0"/>
          </a:p>
          <a:p>
            <a:pPr algn="ctr"/>
            <a:r>
              <a:rPr lang="en-US" dirty="0" smtClean="0"/>
              <a:t>24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100667" y="1634065"/>
            <a:ext cx="1058333" cy="897467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Name</a:t>
            </a:r>
          </a:p>
          <a:p>
            <a:pPr algn="ctr"/>
            <a:r>
              <a:rPr lang="en-US" dirty="0" smtClean="0"/>
              <a:t>Age</a:t>
            </a:r>
          </a:p>
          <a:p>
            <a:pPr algn="ctr"/>
            <a:r>
              <a:rPr lang="en-US" dirty="0" smtClean="0"/>
              <a:t>City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770467" y="2556933"/>
            <a:ext cx="168507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Student records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5054600" y="1879597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Bob</a:t>
            </a:r>
          </a:p>
          <a:p>
            <a:pPr algn="ctr"/>
            <a:r>
              <a:rPr lang="en-US" dirty="0" smtClean="0"/>
              <a:t>21</a:t>
            </a:r>
          </a:p>
          <a:p>
            <a:pPr algn="ctr"/>
            <a:r>
              <a:rPr lang="en-US" dirty="0" smtClean="0"/>
              <a:t>LA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488267" y="3555997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Apu</a:t>
            </a:r>
            <a:endParaRPr lang="en-US" dirty="0" smtClean="0"/>
          </a:p>
          <a:p>
            <a:pPr algn="ctr"/>
            <a:r>
              <a:rPr lang="en-US" dirty="0" smtClean="0"/>
              <a:t>41</a:t>
            </a:r>
          </a:p>
          <a:p>
            <a:pPr algn="ctr"/>
            <a:r>
              <a:rPr lang="en-US" dirty="0" smtClean="0"/>
              <a:t>NY</a:t>
            </a:r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113867" y="3589863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Amy</a:t>
            </a:r>
          </a:p>
          <a:p>
            <a:pPr algn="ctr"/>
            <a:r>
              <a:rPr lang="en-US" dirty="0" smtClean="0"/>
              <a:t>18</a:t>
            </a:r>
          </a:p>
          <a:p>
            <a:pPr algn="ctr"/>
            <a:r>
              <a:rPr lang="en-US" dirty="0" smtClean="0"/>
              <a:t>SF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434667" y="2531529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Li</a:t>
            </a:r>
          </a:p>
          <a:p>
            <a:pPr algn="ctr"/>
            <a:r>
              <a:rPr lang="en-US" dirty="0" smtClean="0"/>
              <a:t>19</a:t>
            </a:r>
          </a:p>
          <a:p>
            <a:pPr algn="ctr"/>
            <a:r>
              <a:rPr lang="en-US" dirty="0" smtClean="0"/>
              <a:t>SF</a:t>
            </a:r>
            <a:endParaRPr lang="en-US" dirty="0"/>
          </a:p>
        </p:txBody>
      </p:sp>
      <p:sp>
        <p:nvSpPr>
          <p:cNvPr id="15" name="TextBox 14"/>
          <p:cNvSpPr txBox="1"/>
          <p:nvPr/>
        </p:nvSpPr>
        <p:spPr>
          <a:xfrm>
            <a:off x="4597400" y="5037666"/>
            <a:ext cx="18123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</a:rPr>
              <a:t>Student Map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431800" y="3640666"/>
            <a:ext cx="194791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Records can be</a:t>
            </a:r>
          </a:p>
          <a:p>
            <a:r>
              <a:rPr lang="en-US" dirty="0"/>
              <a:t>a</a:t>
            </a:r>
            <a:r>
              <a:rPr lang="en-US" dirty="0" smtClean="0"/>
              <a:t>dded and marked </a:t>
            </a:r>
          </a:p>
          <a:p>
            <a:r>
              <a:rPr lang="en-US" dirty="0"/>
              <a:t>w</a:t>
            </a:r>
            <a:r>
              <a:rPr lang="en-US" dirty="0" smtClean="0"/>
              <a:t>ith key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762000" y="5037664"/>
            <a:ext cx="1058333" cy="89746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Moe</a:t>
            </a:r>
          </a:p>
          <a:p>
            <a:pPr algn="ctr"/>
            <a:r>
              <a:rPr lang="en-US" dirty="0" smtClean="0"/>
              <a:t>32</a:t>
            </a:r>
          </a:p>
          <a:p>
            <a:pPr algn="ctr"/>
            <a:r>
              <a:rPr lang="en-US" dirty="0" smtClean="0"/>
              <a:t>SJ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446866" y="1498600"/>
            <a:ext cx="5089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key</a:t>
            </a:r>
            <a:endParaRPr lang="en-US" dirty="0"/>
          </a:p>
        </p:txBody>
      </p:sp>
      <p:cxnSp>
        <p:nvCxnSpPr>
          <p:cNvPr id="21" name="Straight Arrow Connector 20"/>
          <p:cNvCxnSpPr>
            <a:stCxn id="19" idx="1"/>
          </p:cNvCxnSpPr>
          <p:nvPr/>
        </p:nvCxnSpPr>
        <p:spPr>
          <a:xfrm flipH="1">
            <a:off x="1888067" y="1683266"/>
            <a:ext cx="558799" cy="162467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896533" y="5647266"/>
            <a:ext cx="24527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</a:t>
            </a:r>
            <a:r>
              <a:rPr lang="en-US" dirty="0" smtClean="0"/>
              <a:t>ut (Moe, {Moe, 32, SJ})</a:t>
            </a:r>
            <a:endParaRPr lang="en-US" dirty="0"/>
          </a:p>
        </p:txBody>
      </p:sp>
      <p:sp>
        <p:nvSpPr>
          <p:cNvPr id="3" name="Freeform 2"/>
          <p:cNvSpPr/>
          <p:nvPr/>
        </p:nvSpPr>
        <p:spPr>
          <a:xfrm>
            <a:off x="1871133" y="4453467"/>
            <a:ext cx="4715934" cy="1024466"/>
          </a:xfrm>
          <a:custGeom>
            <a:avLst/>
            <a:gdLst>
              <a:gd name="connsiteX0" fmla="*/ 0 w 4715934"/>
              <a:gd name="connsiteY0" fmla="*/ 1024466 h 1024466"/>
              <a:gd name="connsiteX1" fmla="*/ 355600 w 4715934"/>
              <a:gd name="connsiteY1" fmla="*/ 846666 h 1024466"/>
              <a:gd name="connsiteX2" fmla="*/ 364067 w 4715934"/>
              <a:gd name="connsiteY2" fmla="*/ 846666 h 1024466"/>
              <a:gd name="connsiteX3" fmla="*/ 2142067 w 4715934"/>
              <a:gd name="connsiteY3" fmla="*/ 287866 h 1024466"/>
              <a:gd name="connsiteX4" fmla="*/ 4047067 w 4715934"/>
              <a:gd name="connsiteY4" fmla="*/ 186266 h 1024466"/>
              <a:gd name="connsiteX5" fmla="*/ 4715934 w 4715934"/>
              <a:gd name="connsiteY5" fmla="*/ 0 h 102446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715934" h="1024466">
                <a:moveTo>
                  <a:pt x="0" y="1024466"/>
                </a:moveTo>
                <a:lnTo>
                  <a:pt x="355600" y="846666"/>
                </a:lnTo>
                <a:cubicBezTo>
                  <a:pt x="416278" y="817033"/>
                  <a:pt x="364067" y="846666"/>
                  <a:pt x="364067" y="846666"/>
                </a:cubicBezTo>
                <a:cubicBezTo>
                  <a:pt x="661811" y="753533"/>
                  <a:pt x="1528234" y="397933"/>
                  <a:pt x="2142067" y="287866"/>
                </a:cubicBezTo>
                <a:cubicBezTo>
                  <a:pt x="2755900" y="177799"/>
                  <a:pt x="3618089" y="234244"/>
                  <a:pt x="4047067" y="186266"/>
                </a:cubicBezTo>
                <a:cubicBezTo>
                  <a:pt x="4476045" y="138288"/>
                  <a:pt x="4595989" y="69144"/>
                  <a:pt x="4715934" y="0"/>
                </a:cubicBezTo>
              </a:path>
            </a:pathLst>
          </a:custGeom>
          <a:ln>
            <a:solidFill>
              <a:schemeClr val="tx1"/>
            </a:solidFill>
            <a:headEnd type="none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586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0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0 C 0.04027 -0.02431 0.08073 -0.04861 0.12847 -0.06644 C 0.17621 -0.08426 0.23402 -0.09861 0.2868 -0.10741 C 0.33958 -0.11597 0.39427 -0.11366 0.44496 -0.11806 C 0.49566 -0.12269 0.55833 -0.12755 0.59114 -0.13403 C 0.62378 -0.14028 0.63263 -0.14861 0.64166 -0.15671 " pathEditMode="relative" rAng="0" ptsTypes="aaaaaA">
                                      <p:cBhvr>
                                        <p:cTn id="32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083" y="-78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 animBg="1"/>
      <p:bldP spid="17" grpId="1" animBg="1"/>
      <p:bldP spid="19" grpId="0"/>
      <p:bldP spid="22" grpId="0"/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12107</TotalTime>
  <Words>1807</Words>
  <Application>Microsoft Macintosh PowerPoint</Application>
  <PresentationFormat>On-screen Show (4:3)</PresentationFormat>
  <Paragraphs>579</Paragraphs>
  <Slides>30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2" baseType="lpstr">
      <vt:lpstr>Office Theme</vt:lpstr>
      <vt:lpstr>Equation</vt:lpstr>
      <vt:lpstr>ICOM 4035 – Data Structures Lecture 11 – Map ADT</vt:lpstr>
      <vt:lpstr>Lecture Organization</vt:lpstr>
      <vt:lpstr>Objectives</vt:lpstr>
      <vt:lpstr>Companion videos</vt:lpstr>
      <vt:lpstr>Part I</vt:lpstr>
      <vt:lpstr>Map ADT</vt:lpstr>
      <vt:lpstr>Map: Keys and Values</vt:lpstr>
      <vt:lpstr>Accessing data in Map</vt:lpstr>
      <vt:lpstr>Adding data to Map</vt:lpstr>
      <vt:lpstr>Modeling map with a list</vt:lpstr>
      <vt:lpstr>Operations in the Map</vt:lpstr>
      <vt:lpstr>Uses of Maps</vt:lpstr>
      <vt:lpstr>Uses of Maps (2)</vt:lpstr>
      <vt:lpstr>Part II</vt:lpstr>
      <vt:lpstr>Implement a Map with a Linked List</vt:lpstr>
      <vt:lpstr>Getting the Key: Force Interface </vt:lpstr>
      <vt:lpstr>Getting the Key: Key Extractor class</vt:lpstr>
      <vt:lpstr>Example Extractors</vt:lpstr>
      <vt:lpstr>Map Operations: get</vt:lpstr>
      <vt:lpstr>Map Operations: get</vt:lpstr>
      <vt:lpstr>Map operations: put</vt:lpstr>
      <vt:lpstr>Map Operations: put(2)</vt:lpstr>
      <vt:lpstr>Map Operations: put(3)</vt:lpstr>
      <vt:lpstr>Map Operations: remove</vt:lpstr>
      <vt:lpstr>Map Operations: remove</vt:lpstr>
      <vt:lpstr>Map Operations: remove (3)</vt:lpstr>
      <vt:lpstr>Easy Operations </vt:lpstr>
      <vt:lpstr>Easy operations (2)</vt:lpstr>
      <vt:lpstr>Summary</vt:lpstr>
      <vt:lpstr>Questions?</vt:lpstr>
    </vt:vector>
  </TitlesOfParts>
  <Company>UPRM-Mayaguez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Manuel Rodriguez-Martinez</dc:creator>
  <cp:lastModifiedBy>Manuel Rodriguez</cp:lastModifiedBy>
  <cp:revision>983</cp:revision>
  <cp:lastPrinted>2010-07-01T20:33:27Z</cp:lastPrinted>
  <dcterms:created xsi:type="dcterms:W3CDTF">2010-07-08T13:14:26Z</dcterms:created>
  <dcterms:modified xsi:type="dcterms:W3CDTF">2012-10-25T20:48:07Z</dcterms:modified>
</cp:coreProperties>
</file>