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365" r:id="rId3"/>
    <p:sldId id="257" r:id="rId4"/>
    <p:sldId id="357" r:id="rId5"/>
    <p:sldId id="449" r:id="rId6"/>
    <p:sldId id="360" r:id="rId7"/>
    <p:sldId id="514" r:id="rId8"/>
    <p:sldId id="512" r:id="rId9"/>
    <p:sldId id="513" r:id="rId10"/>
    <p:sldId id="533" r:id="rId11"/>
    <p:sldId id="534" r:id="rId12"/>
    <p:sldId id="535" r:id="rId13"/>
    <p:sldId id="536" r:id="rId14"/>
    <p:sldId id="537" r:id="rId15"/>
    <p:sldId id="538" r:id="rId16"/>
    <p:sldId id="540" r:id="rId17"/>
    <p:sldId id="539" r:id="rId18"/>
    <p:sldId id="542" r:id="rId19"/>
    <p:sldId id="543" r:id="rId20"/>
    <p:sldId id="544" r:id="rId21"/>
    <p:sldId id="545" r:id="rId22"/>
    <p:sldId id="546" r:id="rId23"/>
    <p:sldId id="547" r:id="rId24"/>
    <p:sldId id="516" r:id="rId25"/>
    <p:sldId id="525" r:id="rId26"/>
    <p:sldId id="549" r:id="rId27"/>
    <p:sldId id="528" r:id="rId28"/>
    <p:sldId id="548" r:id="rId29"/>
    <p:sldId id="530" r:id="rId30"/>
    <p:sldId id="550" r:id="rId31"/>
    <p:sldId id="532" r:id="rId32"/>
    <p:sldId id="473" r:id="rId33"/>
    <p:sldId id="551" r:id="rId34"/>
    <p:sldId id="552" r:id="rId35"/>
    <p:sldId id="563" r:id="rId36"/>
    <p:sldId id="553" r:id="rId37"/>
    <p:sldId id="555" r:id="rId38"/>
    <p:sldId id="556" r:id="rId39"/>
    <p:sldId id="557" r:id="rId40"/>
    <p:sldId id="564" r:id="rId41"/>
    <p:sldId id="558" r:id="rId42"/>
    <p:sldId id="559" r:id="rId43"/>
    <p:sldId id="565" r:id="rId44"/>
    <p:sldId id="561" r:id="rId45"/>
    <p:sldId id="562" r:id="rId46"/>
    <p:sldId id="385" r:id="rId47"/>
    <p:sldId id="292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66"/>
    <a:srgbClr val="14D581"/>
    <a:srgbClr val="FFEA3B"/>
    <a:srgbClr val="FFD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2" autoAdjust="0"/>
    <p:restoredTop sz="93194" autoAdjust="0"/>
  </p:normalViewPr>
  <p:slideViewPr>
    <p:cSldViewPr snapToGrid="0">
      <p:cViewPr>
        <p:scale>
          <a:sx n="59" d="100"/>
          <a:sy n="59" d="100"/>
        </p:scale>
        <p:origin x="-7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C80DA-8D9A-B049-8E84-84020771FEAB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ABDD3-2D05-824E-987F-F0F62FB3E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690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2A83-ED34-9F41-BD0E-C8C5471F87FD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93B0-39BF-6249-A700-958A3F9B5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4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544"/>
            <a:ext cx="8229600" cy="4749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8" Type="http://schemas.openxmlformats.org/officeDocument/2006/relationships/oleObject" Target="../embeddings/oleObject7.bin"/><Relationship Id="rId9" Type="http://schemas.openxmlformats.org/officeDocument/2006/relationships/oleObject" Target="../embeddings/oleObject8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10.bin"/><Relationship Id="rId6" Type="http://schemas.openxmlformats.org/officeDocument/2006/relationships/oleObject" Target="../embeddings/oleObject11.bin"/><Relationship Id="rId7" Type="http://schemas.openxmlformats.org/officeDocument/2006/relationships/oleObject" Target="../embeddings/oleObject12.bin"/><Relationship Id="rId8" Type="http://schemas.openxmlformats.org/officeDocument/2006/relationships/oleObject" Target="../embeddings/oleObject13.bin"/><Relationship Id="rId9" Type="http://schemas.openxmlformats.org/officeDocument/2006/relationships/oleObject" Target="../embeddings/oleObject1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16.bin"/><Relationship Id="rId6" Type="http://schemas.openxmlformats.org/officeDocument/2006/relationships/oleObject" Target="../embeddings/oleObject17.bin"/><Relationship Id="rId7" Type="http://schemas.openxmlformats.org/officeDocument/2006/relationships/oleObject" Target="../embeddings/oleObject18.bin"/><Relationship Id="rId8" Type="http://schemas.openxmlformats.org/officeDocument/2006/relationships/oleObject" Target="../embeddings/oleObject19.bin"/><Relationship Id="rId9" Type="http://schemas.openxmlformats.org/officeDocument/2006/relationships/oleObject" Target="../embeddings/oleObject2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22.bin"/><Relationship Id="rId6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8" Type="http://schemas.openxmlformats.org/officeDocument/2006/relationships/oleObject" Target="../embeddings/oleObject25.bin"/><Relationship Id="rId9" Type="http://schemas.openxmlformats.org/officeDocument/2006/relationships/oleObject" Target="../embeddings/oleObject26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4525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ICOM 4035 – Data Structures</a:t>
            </a:r>
            <a:br>
              <a:rPr lang="en-US" b="1" dirty="0" smtClean="0"/>
            </a:br>
            <a:r>
              <a:rPr lang="en-US" b="1" dirty="0" smtClean="0"/>
              <a:t>Lecture 12 – </a:t>
            </a:r>
            <a:r>
              <a:rPr lang="en-US" b="1" dirty="0" err="1" smtClean="0"/>
              <a:t>Hashtables</a:t>
            </a:r>
            <a:r>
              <a:rPr lang="en-US" b="1" dirty="0" smtClean="0"/>
              <a:t> &amp; Map ADT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2038350"/>
          </a:xfrm>
        </p:spPr>
        <p:txBody>
          <a:bodyPr>
            <a:normAutofit/>
          </a:bodyPr>
          <a:lstStyle/>
          <a:p>
            <a:r>
              <a:rPr lang="en-US" dirty="0" smtClean="0"/>
              <a:t>Manuel Rodriguez Martinez </a:t>
            </a:r>
          </a:p>
          <a:p>
            <a:r>
              <a:rPr lang="en-US" sz="2571" dirty="0" smtClean="0"/>
              <a:t>Electrical and Computer Engineering</a:t>
            </a:r>
          </a:p>
          <a:p>
            <a:r>
              <a:rPr lang="en-US" sz="2571" dirty="0" smtClean="0"/>
              <a:t>University of Puerto Rico, Mayagüez</a:t>
            </a:r>
          </a:p>
        </p:txBody>
      </p:sp>
      <p:pic>
        <p:nvPicPr>
          <p:cNvPr id="8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448114"/>
            <a:ext cx="1657682" cy="1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33600" y="5867400"/>
            <a:ext cx="4746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cs typeface="+mn-cs"/>
              </a:rPr>
              <a:t>©Manuel Rodriguez – All rights reserved</a:t>
            </a:r>
          </a:p>
          <a:p>
            <a:pPr>
              <a:defRPr/>
            </a:pPr>
            <a:endParaRPr lang="en-US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the Map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3403600"/>
            <a:ext cx="8229600" cy="2722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Linked List implementation</a:t>
            </a:r>
          </a:p>
          <a:p>
            <a:pPr lvl="1"/>
            <a:r>
              <a:rPr lang="en-US" dirty="0" smtClean="0"/>
              <a:t>Viable but very inefficient</a:t>
            </a:r>
          </a:p>
          <a:p>
            <a:pPr lvl="2"/>
            <a:r>
              <a:rPr lang="en-US" dirty="0" smtClean="0"/>
              <a:t>Most operations are O(n),  n  = map size </a:t>
            </a:r>
          </a:p>
          <a:p>
            <a:pPr lvl="1"/>
            <a:r>
              <a:rPr lang="en-US" dirty="0" smtClean="0"/>
              <a:t>Same thing happens to ArrayList (think about it)</a:t>
            </a:r>
          </a:p>
          <a:p>
            <a:r>
              <a:rPr lang="en-US" dirty="0" smtClean="0"/>
              <a:t>Can we do better?</a:t>
            </a:r>
          </a:p>
          <a:p>
            <a:pPr lvl="1"/>
            <a:r>
              <a:rPr lang="en-US" dirty="0" smtClean="0"/>
              <a:t>Answer: Hash table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891195" y="1913467"/>
            <a:ext cx="860473" cy="1138987"/>
            <a:chOff x="1891195" y="1913467"/>
            <a:chExt cx="860473" cy="1138987"/>
          </a:xfrm>
        </p:grpSpPr>
        <p:sp>
          <p:nvSpPr>
            <p:cNvPr id="9" name="Rectangle 8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Jil</a:t>
              </a:r>
              <a:endParaRPr lang="en-US" sz="1600" dirty="0" smtClean="0"/>
            </a:p>
            <a:p>
              <a:pPr algn="ctr"/>
              <a:r>
                <a:rPr lang="en-US" sz="1600" dirty="0" smtClean="0"/>
                <a:t>24</a:t>
              </a:r>
            </a:p>
            <a:p>
              <a:pPr algn="ctr"/>
              <a:r>
                <a:rPr lang="en-US" sz="1600" dirty="0" smtClean="0"/>
                <a:t>NY</a:t>
              </a:r>
              <a:endParaRPr lang="en-US" sz="16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203528" y="1913468"/>
            <a:ext cx="860473" cy="1138987"/>
            <a:chOff x="1891195" y="1913467"/>
            <a:chExt cx="860473" cy="1138987"/>
          </a:xfrm>
        </p:grpSpPr>
        <p:sp>
          <p:nvSpPr>
            <p:cNvPr id="12" name="Rectangle 11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Bob</a:t>
              </a:r>
            </a:p>
            <a:p>
              <a:pPr algn="ctr"/>
              <a:r>
                <a:rPr lang="en-US" sz="1600" dirty="0"/>
                <a:t>21</a:t>
              </a:r>
            </a:p>
            <a:p>
              <a:pPr algn="ctr"/>
              <a:r>
                <a:rPr lang="en-US" sz="1600" dirty="0"/>
                <a:t>LA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498928" y="1905000"/>
            <a:ext cx="860473" cy="1138987"/>
            <a:chOff x="1891195" y="1913467"/>
            <a:chExt cx="860473" cy="1138987"/>
          </a:xfrm>
        </p:grpSpPr>
        <p:sp>
          <p:nvSpPr>
            <p:cNvPr id="15" name="Rectangle 14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Li</a:t>
              </a:r>
            </a:p>
            <a:p>
              <a:pPr algn="ctr"/>
              <a:r>
                <a:rPr lang="en-US" sz="1600" dirty="0"/>
                <a:t>19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811261" y="1905000"/>
            <a:ext cx="860473" cy="1138987"/>
            <a:chOff x="1891195" y="1913467"/>
            <a:chExt cx="860473" cy="1138987"/>
          </a:xfrm>
        </p:grpSpPr>
        <p:sp>
          <p:nvSpPr>
            <p:cNvPr id="18" name="Rectangle 17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Apu</a:t>
              </a:r>
              <a:endParaRPr lang="en-US" sz="1600" dirty="0"/>
            </a:p>
            <a:p>
              <a:pPr algn="ctr"/>
              <a:r>
                <a:rPr lang="en-US" sz="1600" dirty="0"/>
                <a:t>41</a:t>
              </a:r>
            </a:p>
            <a:p>
              <a:pPr algn="ctr"/>
              <a:r>
                <a:rPr lang="en-US" sz="1600" dirty="0"/>
                <a:t>NY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148995" y="1921934"/>
            <a:ext cx="860473" cy="1138987"/>
            <a:chOff x="1891195" y="1913467"/>
            <a:chExt cx="860473" cy="1138987"/>
          </a:xfrm>
        </p:grpSpPr>
        <p:sp>
          <p:nvSpPr>
            <p:cNvPr id="21" name="Rectangle 20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Amy</a:t>
              </a:r>
            </a:p>
            <a:p>
              <a:pPr algn="ctr"/>
              <a:r>
                <a:rPr lang="en-US" sz="1600" dirty="0"/>
                <a:t>18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611535" y="2683937"/>
            <a:ext cx="880534" cy="313264"/>
            <a:chOff x="6697133" y="2082803"/>
            <a:chExt cx="880534" cy="313264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Arrow Connector 27"/>
          <p:cNvCxnSpPr>
            <a:endCxn id="22" idx="1"/>
          </p:cNvCxnSpPr>
          <p:nvPr/>
        </p:nvCxnSpPr>
        <p:spPr>
          <a:xfrm>
            <a:off x="6383867" y="2853266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054600" y="2844800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750734" y="2844799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429934" y="2827866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604262" y="1905001"/>
            <a:ext cx="860473" cy="1138987"/>
            <a:chOff x="1891195" y="1913467"/>
            <a:chExt cx="860473" cy="1138987"/>
          </a:xfrm>
        </p:grpSpPr>
        <p:sp>
          <p:nvSpPr>
            <p:cNvPr id="33" name="Rectangle 32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>
            <a:off x="1109134" y="2827866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8197"/>
              </p:ext>
            </p:extLst>
          </p:nvPr>
        </p:nvGraphicFramePr>
        <p:xfrm>
          <a:off x="874183" y="2154766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0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4183" y="2154766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0742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idea: Hashing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get operation : </a:t>
            </a:r>
            <a:r>
              <a:rPr lang="en-US" dirty="0" err="1" smtClean="0"/>
              <a:t>M.get</a:t>
            </a:r>
            <a:r>
              <a:rPr lang="en-US" dirty="0" smtClean="0"/>
              <a:t>(“</a:t>
            </a:r>
            <a:r>
              <a:rPr lang="en-US" dirty="0" err="1" smtClean="0"/>
              <a:t>Apu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In List implementation</a:t>
            </a:r>
          </a:p>
          <a:p>
            <a:pPr lvl="1"/>
            <a:r>
              <a:rPr lang="en-US" dirty="0" smtClean="0"/>
              <a:t>We must inspect the list to find it (this is O(n))</a:t>
            </a:r>
          </a:p>
          <a:p>
            <a:r>
              <a:rPr lang="en-US" dirty="0" smtClean="0"/>
              <a:t>Suppose that “someone” can tell us the exact position of a value </a:t>
            </a:r>
            <a:r>
              <a:rPr lang="en-US" i="1" dirty="0" smtClean="0"/>
              <a:t>V</a:t>
            </a:r>
            <a:r>
              <a:rPr lang="en-US" dirty="0" smtClean="0"/>
              <a:t> with given key </a:t>
            </a:r>
            <a:r>
              <a:rPr lang="en-US" i="1" dirty="0" smtClean="0"/>
              <a:t>K</a:t>
            </a:r>
          </a:p>
          <a:p>
            <a:pPr lvl="1"/>
            <a:r>
              <a:rPr lang="en-US" dirty="0" smtClean="0"/>
              <a:t>Element with key </a:t>
            </a:r>
            <a:r>
              <a:rPr lang="en-US" dirty="0" err="1" smtClean="0"/>
              <a:t>Apu</a:t>
            </a:r>
            <a:r>
              <a:rPr lang="en-US" dirty="0" smtClean="0"/>
              <a:t> is at position 2</a:t>
            </a:r>
          </a:p>
          <a:p>
            <a:r>
              <a:rPr lang="en-US" dirty="0" smtClean="0"/>
              <a:t>With linked list, operation is O(n), n = map size</a:t>
            </a:r>
          </a:p>
          <a:p>
            <a:r>
              <a:rPr lang="en-US" dirty="0" smtClean="0"/>
              <a:t>But with ArrayList is O(1)!</a:t>
            </a:r>
          </a:p>
          <a:p>
            <a:r>
              <a:rPr lang="en-US" b="1" dirty="0" smtClean="0"/>
              <a:t>Hashing</a:t>
            </a:r>
            <a:r>
              <a:rPr lang="en-US" dirty="0" smtClean="0"/>
              <a:t>: method to map a key to position!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66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Hashing: Mapping key to array entries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51905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Hash function h(k) maps keys to array entries</a:t>
            </a:r>
          </a:p>
          <a:p>
            <a:pPr lvl="1"/>
            <a:r>
              <a:rPr lang="en-US" dirty="0" smtClean="0"/>
              <a:t>Entries are called “</a:t>
            </a:r>
            <a:r>
              <a:rPr lang="en-US" b="1" dirty="0" smtClean="0"/>
              <a:t>buckets</a:t>
            </a:r>
            <a:r>
              <a:rPr lang="en-US" dirty="0" smtClean="0"/>
              <a:t>”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(k) is a function from set of keys to range [0, N-1], where N is length of array (typically a big prime)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61535" y="2870200"/>
            <a:ext cx="3098798" cy="2692400"/>
          </a:xfrm>
          <a:prstGeom prst="ellipse">
            <a:avLst/>
          </a:prstGeom>
          <a:solidFill>
            <a:srgbClr val="FF66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86467" y="5774266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Set of Keys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015067" y="3378199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006601" y="4063999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567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00867" y="3615266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849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692401" y="4275666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786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891866" y="2726267"/>
            <a:ext cx="795867" cy="575732"/>
          </a:xfrm>
          <a:prstGeom prst="rect">
            <a:avLst/>
          </a:prstGeom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786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91866" y="3301999"/>
            <a:ext cx="795867" cy="575732"/>
          </a:xfrm>
          <a:prstGeom prst="rect">
            <a:avLst/>
          </a:prstGeom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123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891866" y="3877732"/>
            <a:ext cx="795867" cy="575732"/>
          </a:xfrm>
          <a:prstGeom prst="rect">
            <a:avLst/>
          </a:prstGeom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849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891866" y="4453465"/>
            <a:ext cx="795867" cy="575732"/>
          </a:xfrm>
          <a:prstGeom prst="rect">
            <a:avLst/>
          </a:prstGeom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91866" y="5029199"/>
            <a:ext cx="795867" cy="575732"/>
          </a:xfrm>
          <a:prstGeom prst="rect">
            <a:avLst/>
          </a:prstGeom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567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53666" y="5672666"/>
            <a:ext cx="1375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 (array)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341533" y="2853266"/>
            <a:ext cx="30166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</a:p>
          <a:p>
            <a:endParaRPr lang="en-US" dirty="0"/>
          </a:p>
          <a:p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3395133" y="3423211"/>
            <a:ext cx="2870200" cy="530722"/>
          </a:xfrm>
          <a:custGeom>
            <a:avLst/>
            <a:gdLst>
              <a:gd name="connsiteX0" fmla="*/ 0 w 2870200"/>
              <a:gd name="connsiteY0" fmla="*/ 530722 h 530722"/>
              <a:gd name="connsiteX1" fmla="*/ 1058333 w 2870200"/>
              <a:gd name="connsiteY1" fmla="*/ 81989 h 530722"/>
              <a:gd name="connsiteX2" fmla="*/ 1058333 w 2870200"/>
              <a:gd name="connsiteY2" fmla="*/ 81989 h 530722"/>
              <a:gd name="connsiteX3" fmla="*/ 1964267 w 2870200"/>
              <a:gd name="connsiteY3" fmla="*/ 5789 h 530722"/>
              <a:gd name="connsiteX4" fmla="*/ 2870200 w 2870200"/>
              <a:gd name="connsiteY4" fmla="*/ 259789 h 53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0200" h="530722">
                <a:moveTo>
                  <a:pt x="0" y="530722"/>
                </a:moveTo>
                <a:lnTo>
                  <a:pt x="1058333" y="81989"/>
                </a:lnTo>
                <a:lnTo>
                  <a:pt x="1058333" y="81989"/>
                </a:lnTo>
                <a:cubicBezTo>
                  <a:pt x="1209322" y="69289"/>
                  <a:pt x="1662289" y="-23844"/>
                  <a:pt x="1964267" y="5789"/>
                </a:cubicBezTo>
                <a:cubicBezTo>
                  <a:pt x="2266245" y="35422"/>
                  <a:pt x="2870200" y="259789"/>
                  <a:pt x="2870200" y="259789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385733" y="2946400"/>
            <a:ext cx="77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(key)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76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function: Keys &amp; Hash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frequently the key will be</a:t>
            </a:r>
          </a:p>
          <a:p>
            <a:pPr lvl="1"/>
            <a:r>
              <a:rPr lang="en-US" dirty="0" smtClean="0"/>
              <a:t>Integer</a:t>
            </a:r>
          </a:p>
          <a:p>
            <a:pPr lvl="1"/>
            <a:r>
              <a:rPr lang="en-US" dirty="0" smtClean="0"/>
              <a:t>String</a:t>
            </a:r>
          </a:p>
          <a:p>
            <a:r>
              <a:rPr lang="en-US" dirty="0" smtClean="0"/>
              <a:t>The hash function maps the key to an integer</a:t>
            </a:r>
          </a:p>
          <a:p>
            <a:pPr lvl="1"/>
            <a:r>
              <a:rPr lang="en-US" dirty="0" smtClean="0"/>
              <a:t>Called the hash code</a:t>
            </a:r>
          </a:p>
          <a:p>
            <a:pPr lvl="2"/>
            <a:r>
              <a:rPr lang="en-US" dirty="0" smtClean="0"/>
              <a:t>Not necessarily in the range of array</a:t>
            </a:r>
          </a:p>
          <a:p>
            <a:pPr lvl="1"/>
            <a:r>
              <a:rPr lang="en-US" dirty="0" smtClean="0"/>
              <a:t>From hash code, we go to position in bucket array</a:t>
            </a:r>
          </a:p>
          <a:p>
            <a:pPr lvl="2"/>
            <a:r>
              <a:rPr lang="en-US" dirty="0" smtClean="0"/>
              <a:t>Usually: </a:t>
            </a:r>
            <a:r>
              <a:rPr lang="en-US" dirty="0" err="1" smtClean="0"/>
              <a:t>hashCode</a:t>
            </a:r>
            <a:r>
              <a:rPr lang="en-US" dirty="0" smtClean="0"/>
              <a:t> % N, where N is array length</a:t>
            </a:r>
          </a:p>
          <a:p>
            <a:r>
              <a:rPr lang="en-US" b="1" dirty="0" smtClean="0"/>
              <a:t>Hash function</a:t>
            </a:r>
            <a:r>
              <a:rPr lang="en-US" dirty="0" smtClean="0"/>
              <a:t>: h(key) = </a:t>
            </a:r>
            <a:r>
              <a:rPr lang="en-US" dirty="0" err="1" smtClean="0"/>
              <a:t>hashCode</a:t>
            </a:r>
            <a:r>
              <a:rPr lang="en-US" dirty="0" smtClean="0"/>
              <a:t>(key) %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43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hash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Integer </a:t>
            </a:r>
            <a:r>
              <a:rPr lang="en-US" dirty="0" err="1" smtClean="0"/>
              <a:t>i</a:t>
            </a:r>
            <a:r>
              <a:rPr lang="en-US" dirty="0" smtClean="0"/>
              <a:t> :  (</a:t>
            </a:r>
            <a:r>
              <a:rPr lang="en-US" dirty="0" err="1" smtClean="0"/>
              <a:t>i</a:t>
            </a:r>
            <a:r>
              <a:rPr lang="en-US" dirty="0" smtClean="0"/>
              <a:t> &gt;&gt; 32) +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Take number </a:t>
            </a:r>
            <a:r>
              <a:rPr lang="en-US" dirty="0" err="1" smtClean="0"/>
              <a:t>i</a:t>
            </a:r>
            <a:r>
              <a:rPr lang="en-US" dirty="0" smtClean="0"/>
              <a:t>, shift  it 32 bits right and add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Strings  s : (e.g., “</a:t>
            </a:r>
            <a:r>
              <a:rPr lang="en-US" dirty="0" err="1" smtClean="0"/>
              <a:t>Apu</a:t>
            </a:r>
            <a:r>
              <a:rPr lang="en-US" dirty="0" smtClean="0"/>
              <a:t>”)</a:t>
            </a:r>
          </a:p>
          <a:p>
            <a:pPr lvl="1"/>
            <a:r>
              <a:rPr lang="en-US" dirty="0" smtClean="0"/>
              <a:t>Simple:</a:t>
            </a:r>
          </a:p>
          <a:p>
            <a:pPr marL="914400" lvl="2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hashCode</a:t>
            </a:r>
            <a:r>
              <a:rPr lang="en-US" dirty="0" smtClean="0"/>
              <a:t> = 0;</a:t>
            </a:r>
          </a:p>
          <a:p>
            <a:pPr marL="914400" lvl="2" indent="0">
              <a:buNone/>
            </a:pPr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s.length</a:t>
            </a:r>
            <a:r>
              <a:rPr lang="en-US" dirty="0" smtClean="0"/>
              <a:t>();++</a:t>
            </a:r>
            <a:r>
              <a:rPr lang="en-US" dirty="0" err="1" smtClean="0"/>
              <a:t>i</a:t>
            </a:r>
            <a:r>
              <a:rPr lang="en-US" dirty="0" smtClean="0"/>
              <a:t>){</a:t>
            </a:r>
          </a:p>
          <a:p>
            <a:pPr marL="1371600" lvl="3" indent="0">
              <a:buNone/>
            </a:pPr>
            <a:r>
              <a:rPr lang="en-US" dirty="0" err="1" smtClean="0"/>
              <a:t>hashCode</a:t>
            </a:r>
            <a:r>
              <a:rPr lang="en-US" dirty="0" smtClean="0"/>
              <a:t> += </a:t>
            </a:r>
            <a:r>
              <a:rPr lang="en-US" dirty="0" err="1" smtClean="0"/>
              <a:t>s.charAt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pPr marL="914400" lvl="2" indent="0">
              <a:buNone/>
            </a:pPr>
            <a:r>
              <a:rPr lang="en-US" dirty="0" smtClean="0"/>
              <a:t>}</a:t>
            </a:r>
          </a:p>
          <a:p>
            <a:pPr marL="914400" lvl="2" indent="0">
              <a:buNone/>
            </a:pPr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 err="1" smtClean="0"/>
              <a:t>hashCode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Add all characters in the string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42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hash codes (2)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String s:</a:t>
            </a:r>
          </a:p>
          <a:p>
            <a:pPr lvl="1"/>
            <a:r>
              <a:rPr lang="en-US" dirty="0" smtClean="0"/>
              <a:t>Polynomial :</a:t>
            </a:r>
          </a:p>
          <a:p>
            <a:pPr marL="457200" lvl="1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hashCode</a:t>
            </a:r>
            <a:r>
              <a:rPr lang="en-US" dirty="0" smtClean="0"/>
              <a:t> = 0;</a:t>
            </a:r>
          </a:p>
          <a:p>
            <a:pPr marL="457200" lvl="1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k = 37; // a prime!</a:t>
            </a:r>
          </a:p>
          <a:p>
            <a:pPr marL="457200" lvl="1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p</a:t>
            </a:r>
            <a:r>
              <a:rPr lang="en-US" dirty="0" smtClean="0"/>
              <a:t> = </a:t>
            </a:r>
            <a:r>
              <a:rPr lang="en-US" dirty="0" err="1" smtClean="0"/>
              <a:t>s.length</a:t>
            </a:r>
            <a:r>
              <a:rPr lang="en-US" dirty="0" smtClean="0"/>
              <a:t>() – 1;</a:t>
            </a:r>
          </a:p>
          <a:p>
            <a:pPr marL="457200" lvl="1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s.length</a:t>
            </a:r>
            <a:r>
              <a:rPr lang="en-US" dirty="0" smtClean="0"/>
              <a:t>();   	++</a:t>
            </a:r>
            <a:r>
              <a:rPr lang="en-US" dirty="0" err="1" smtClean="0"/>
              <a:t>i</a:t>
            </a:r>
            <a:r>
              <a:rPr lang="en-US" dirty="0" smtClean="0"/>
              <a:t>){</a:t>
            </a:r>
          </a:p>
          <a:p>
            <a:pPr marL="914400" lvl="2" indent="0">
              <a:buNone/>
            </a:pPr>
            <a:r>
              <a:rPr lang="en-US" dirty="0" err="1" smtClean="0"/>
              <a:t>hashCode</a:t>
            </a:r>
            <a:r>
              <a:rPr lang="en-US" dirty="0" smtClean="0"/>
              <a:t> += </a:t>
            </a:r>
            <a:r>
              <a:rPr lang="en-US" dirty="0" err="1" smtClean="0"/>
              <a:t>s.charAt</a:t>
            </a:r>
            <a:r>
              <a:rPr lang="en-US" dirty="0" smtClean="0"/>
              <a:t>(p-</a:t>
            </a:r>
            <a:r>
              <a:rPr lang="en-US" dirty="0" err="1" smtClean="0"/>
              <a:t>i</a:t>
            </a:r>
            <a:r>
              <a:rPr lang="en-US" dirty="0" smtClean="0"/>
              <a:t>) * </a:t>
            </a:r>
            <a:r>
              <a:rPr lang="en-US" dirty="0" err="1" smtClean="0"/>
              <a:t>Math.pow</a:t>
            </a:r>
            <a:r>
              <a:rPr lang="en-US" dirty="0" smtClean="0"/>
              <a:t>(</a:t>
            </a:r>
            <a:r>
              <a:rPr lang="en-US" dirty="0" err="1" smtClean="0"/>
              <a:t>k,i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 err="1" smtClean="0"/>
              <a:t>hashCode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String s:</a:t>
            </a:r>
          </a:p>
          <a:p>
            <a:pPr lvl="1"/>
            <a:r>
              <a:rPr lang="en-US" dirty="0" smtClean="0"/>
              <a:t>Cyclic: </a:t>
            </a:r>
          </a:p>
          <a:p>
            <a:pPr marL="457200" lvl="1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hashCode</a:t>
            </a:r>
            <a:r>
              <a:rPr lang="en-US" dirty="0" smtClean="0"/>
              <a:t> = 0;</a:t>
            </a:r>
          </a:p>
          <a:p>
            <a:pPr marL="457200" lvl="1" indent="0">
              <a:buNone/>
            </a:pPr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&lt; </a:t>
            </a:r>
            <a:r>
              <a:rPr lang="en-US" dirty="0" err="1" smtClean="0"/>
              <a:t>s.length</a:t>
            </a:r>
            <a:r>
              <a:rPr lang="en-US" dirty="0" smtClean="0"/>
              <a:t>();     	++</a:t>
            </a:r>
            <a:r>
              <a:rPr lang="en-US" dirty="0" err="1" smtClean="0"/>
              <a:t>i</a:t>
            </a:r>
            <a:r>
              <a:rPr lang="en-US" dirty="0" smtClean="0"/>
              <a:t>){</a:t>
            </a:r>
          </a:p>
          <a:p>
            <a:pPr marL="914400" lvl="2" indent="0">
              <a:buNone/>
            </a:pPr>
            <a:r>
              <a:rPr lang="en-US" dirty="0" err="1" smtClean="0"/>
              <a:t>hashCode</a:t>
            </a:r>
            <a:r>
              <a:rPr lang="en-US" dirty="0" smtClean="0"/>
              <a:t> = (</a:t>
            </a:r>
            <a:r>
              <a:rPr lang="en-US" dirty="0" err="1" smtClean="0"/>
              <a:t>hashCode</a:t>
            </a:r>
            <a:r>
              <a:rPr lang="en-US" dirty="0" smtClean="0"/>
              <a:t> &lt;&lt;5) 	| (</a:t>
            </a:r>
            <a:r>
              <a:rPr lang="en-US" dirty="0" err="1" smtClean="0"/>
              <a:t>hashCode</a:t>
            </a:r>
            <a:r>
              <a:rPr lang="en-US" dirty="0" smtClean="0"/>
              <a:t> &gt;&gt; 27);</a:t>
            </a:r>
          </a:p>
          <a:p>
            <a:pPr marL="914400" lvl="2" indent="0">
              <a:buNone/>
            </a:pPr>
            <a:r>
              <a:rPr lang="en-US" dirty="0" err="1" smtClean="0"/>
              <a:t>hashCode</a:t>
            </a:r>
            <a:r>
              <a:rPr lang="en-US" dirty="0" smtClean="0"/>
              <a:t> += (</a:t>
            </a:r>
            <a:r>
              <a:rPr lang="en-US" dirty="0" err="1" smtClean="0"/>
              <a:t>int</a:t>
            </a:r>
            <a:r>
              <a:rPr lang="en-US" dirty="0" smtClean="0"/>
              <a:t>) 	</a:t>
            </a:r>
            <a:r>
              <a:rPr lang="en-US" dirty="0" err="1" smtClean="0"/>
              <a:t>s.charAt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 err="1" smtClean="0"/>
              <a:t>hashCode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01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 with hash table: get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f</a:t>
            </a:r>
            <a:r>
              <a:rPr lang="en-US" dirty="0" smtClean="0"/>
              <a:t>etched based on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1769533" y="4106333"/>
            <a:ext cx="1871134" cy="880534"/>
          </a:xfrm>
          <a:custGeom>
            <a:avLst/>
            <a:gdLst>
              <a:gd name="connsiteX0" fmla="*/ 1871134 w 1871134"/>
              <a:gd name="connsiteY0" fmla="*/ 0 h 880534"/>
              <a:gd name="connsiteX1" fmla="*/ 1371600 w 1871134"/>
              <a:gd name="connsiteY1" fmla="*/ 50800 h 880534"/>
              <a:gd name="connsiteX2" fmla="*/ 745067 w 1871134"/>
              <a:gd name="connsiteY2" fmla="*/ 177800 h 880534"/>
              <a:gd name="connsiteX3" fmla="*/ 0 w 1871134"/>
              <a:gd name="connsiteY3" fmla="*/ 880534 h 880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1134" h="880534">
                <a:moveTo>
                  <a:pt x="1871134" y="0"/>
                </a:moveTo>
                <a:cubicBezTo>
                  <a:pt x="1715206" y="10583"/>
                  <a:pt x="1559278" y="21167"/>
                  <a:pt x="1371600" y="50800"/>
                </a:cubicBezTo>
                <a:cubicBezTo>
                  <a:pt x="1183922" y="80433"/>
                  <a:pt x="973667" y="39511"/>
                  <a:pt x="745067" y="177800"/>
                </a:cubicBezTo>
                <a:cubicBezTo>
                  <a:pt x="516467" y="316089"/>
                  <a:pt x="0" y="880534"/>
                  <a:pt x="0" y="880534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32000" y="4715933"/>
            <a:ext cx="1001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</a:t>
            </a:r>
            <a:r>
              <a:rPr lang="en-US" dirty="0" smtClean="0"/>
              <a:t>et(</a:t>
            </a:r>
            <a:r>
              <a:rPr lang="en-US" dirty="0" err="1" smtClean="0"/>
              <a:t>Apu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730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  <p:bldP spid="19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Operations with hash table: get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0" y="2760132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Apu</a:t>
            </a:r>
            <a:endParaRPr lang="en-US" sz="1600" dirty="0" smtClean="0"/>
          </a:p>
          <a:p>
            <a:pPr algn="ctr"/>
            <a:r>
              <a:rPr lang="en-US" sz="1600" dirty="0" smtClean="0"/>
              <a:t>41</a:t>
            </a:r>
          </a:p>
          <a:p>
            <a:pPr algn="ctr"/>
            <a:r>
              <a:rPr lang="en-US" sz="1600" dirty="0" smtClean="0"/>
              <a:t>NY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6519334" y="15324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6519334" y="2252132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Jil</a:t>
            </a:r>
            <a:endParaRPr lang="en-US" sz="1600" dirty="0"/>
          </a:p>
          <a:p>
            <a:pPr algn="ctr"/>
            <a:r>
              <a:rPr lang="en-US" sz="1600" dirty="0"/>
              <a:t>24</a:t>
            </a:r>
          </a:p>
          <a:p>
            <a:pPr algn="ctr"/>
            <a:r>
              <a:rPr lang="en-US" sz="1600" dirty="0"/>
              <a:t>NY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19334" y="29802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Apu</a:t>
            </a:r>
            <a:endParaRPr lang="en-US" sz="1600" dirty="0" smtClean="0"/>
          </a:p>
          <a:p>
            <a:pPr algn="ctr"/>
            <a:r>
              <a:rPr lang="en-US" sz="1600" dirty="0" smtClean="0"/>
              <a:t>41</a:t>
            </a:r>
          </a:p>
          <a:p>
            <a:pPr algn="ctr"/>
            <a:r>
              <a:rPr lang="en-US" sz="1600" dirty="0" smtClean="0"/>
              <a:t>NY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6519334" y="3708398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Amy</a:t>
            </a:r>
          </a:p>
          <a:p>
            <a:pPr algn="ctr"/>
            <a:r>
              <a:rPr lang="en-US" sz="1600" dirty="0"/>
              <a:t>18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519334" y="4436531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Bob</a:t>
            </a:r>
          </a:p>
          <a:p>
            <a:pPr algn="ctr"/>
            <a:r>
              <a:rPr lang="en-US" sz="1600" dirty="0"/>
              <a:t>21</a:t>
            </a:r>
          </a:p>
          <a:p>
            <a:pPr algn="ctr"/>
            <a:r>
              <a:rPr lang="en-US" sz="1600" dirty="0"/>
              <a:t>LA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519334" y="51646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Li</a:t>
            </a:r>
          </a:p>
          <a:p>
            <a:pPr algn="ctr"/>
            <a:r>
              <a:rPr lang="en-US" sz="1600" dirty="0"/>
              <a:t>19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19" name="Freeform 18"/>
          <p:cNvSpPr/>
          <p:nvPr/>
        </p:nvSpPr>
        <p:spPr>
          <a:xfrm>
            <a:off x="2480734" y="2870090"/>
            <a:ext cx="3699934" cy="347243"/>
          </a:xfrm>
          <a:custGeom>
            <a:avLst/>
            <a:gdLst>
              <a:gd name="connsiteX0" fmla="*/ 0 w 3894667"/>
              <a:gd name="connsiteY0" fmla="*/ 169443 h 347243"/>
              <a:gd name="connsiteX1" fmla="*/ 660400 w 3894667"/>
              <a:gd name="connsiteY1" fmla="*/ 144043 h 347243"/>
              <a:gd name="connsiteX2" fmla="*/ 1253067 w 3894667"/>
              <a:gd name="connsiteY2" fmla="*/ 33977 h 347243"/>
              <a:gd name="connsiteX3" fmla="*/ 2438400 w 3894667"/>
              <a:gd name="connsiteY3" fmla="*/ 25510 h 347243"/>
              <a:gd name="connsiteX4" fmla="*/ 3894667 w 3894667"/>
              <a:gd name="connsiteY4" fmla="*/ 347243 h 347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4667" h="347243">
                <a:moveTo>
                  <a:pt x="0" y="169443"/>
                </a:moveTo>
                <a:cubicBezTo>
                  <a:pt x="225778" y="168032"/>
                  <a:pt x="451556" y="166621"/>
                  <a:pt x="660400" y="144043"/>
                </a:cubicBezTo>
                <a:cubicBezTo>
                  <a:pt x="869245" y="121465"/>
                  <a:pt x="956734" y="53732"/>
                  <a:pt x="1253067" y="33977"/>
                </a:cubicBezTo>
                <a:cubicBezTo>
                  <a:pt x="1549400" y="14222"/>
                  <a:pt x="1998133" y="-26701"/>
                  <a:pt x="2438400" y="25510"/>
                </a:cubicBezTo>
                <a:cubicBezTo>
                  <a:pt x="2878667" y="77721"/>
                  <a:pt x="3894667" y="347243"/>
                  <a:pt x="3894667" y="347243"/>
                </a:cubicBezTo>
              </a:path>
            </a:pathLst>
          </a:custGeom>
          <a:ln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189133" y="1710266"/>
            <a:ext cx="3016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</a:t>
            </a:r>
          </a:p>
          <a:p>
            <a:endParaRPr lang="en-US" dirty="0"/>
          </a:p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437466" y="2489201"/>
            <a:ext cx="134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(“</a:t>
            </a:r>
            <a:r>
              <a:rPr lang="en-US" dirty="0" err="1" smtClean="0"/>
              <a:t>Apu</a:t>
            </a:r>
            <a:r>
              <a:rPr lang="en-US" dirty="0" smtClean="0"/>
              <a:t>”) = 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91733" y="4267199"/>
            <a:ext cx="3758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Element is found at bucket 2</a:t>
            </a:r>
          </a:p>
          <a:p>
            <a:r>
              <a:rPr lang="en-US" sz="2400" dirty="0"/>
              <a:t>C</a:t>
            </a:r>
            <a:r>
              <a:rPr lang="en-US" sz="2400" dirty="0" smtClean="0"/>
              <a:t>ost is O(1)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1570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0" y="2760132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Moe</a:t>
            </a:r>
          </a:p>
          <a:p>
            <a:pPr algn="ctr"/>
            <a:r>
              <a:rPr lang="en-US" sz="1600" dirty="0" smtClean="0"/>
              <a:t>23</a:t>
            </a:r>
          </a:p>
          <a:p>
            <a:pPr algn="ctr"/>
            <a:r>
              <a:rPr lang="en-US" sz="1600" dirty="0" smtClean="0"/>
              <a:t>SF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6519334" y="15324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6519334" y="2252132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Jil</a:t>
            </a:r>
            <a:endParaRPr lang="en-US" sz="1600" dirty="0"/>
          </a:p>
          <a:p>
            <a:pPr algn="ctr"/>
            <a:r>
              <a:rPr lang="en-US" sz="1600" dirty="0"/>
              <a:t>24</a:t>
            </a:r>
          </a:p>
          <a:p>
            <a:pPr algn="ctr"/>
            <a:r>
              <a:rPr lang="en-US" sz="1600" dirty="0"/>
              <a:t>NY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19334" y="29802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Apu</a:t>
            </a:r>
            <a:endParaRPr lang="en-US" sz="1600" dirty="0" smtClean="0"/>
          </a:p>
          <a:p>
            <a:pPr algn="ctr"/>
            <a:r>
              <a:rPr lang="en-US" sz="1600" dirty="0" smtClean="0"/>
              <a:t>41</a:t>
            </a:r>
          </a:p>
          <a:p>
            <a:pPr algn="ctr"/>
            <a:r>
              <a:rPr lang="en-US" sz="1600" dirty="0" smtClean="0"/>
              <a:t>NY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6519334" y="3708398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Amy</a:t>
            </a:r>
          </a:p>
          <a:p>
            <a:pPr algn="ctr"/>
            <a:r>
              <a:rPr lang="en-US" sz="1600" dirty="0"/>
              <a:t>18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519334" y="4436531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Bob</a:t>
            </a:r>
          </a:p>
          <a:p>
            <a:pPr algn="ctr"/>
            <a:r>
              <a:rPr lang="en-US" sz="1600" dirty="0"/>
              <a:t>21</a:t>
            </a:r>
          </a:p>
          <a:p>
            <a:pPr algn="ctr"/>
            <a:r>
              <a:rPr lang="en-US" sz="1600" dirty="0"/>
              <a:t>LA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519334" y="51646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Li</a:t>
            </a:r>
          </a:p>
          <a:p>
            <a:pPr algn="ctr"/>
            <a:r>
              <a:rPr lang="en-US" sz="1600" dirty="0"/>
              <a:t>19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19" name="Freeform 18"/>
          <p:cNvSpPr/>
          <p:nvPr/>
        </p:nvSpPr>
        <p:spPr>
          <a:xfrm>
            <a:off x="2480734" y="2870090"/>
            <a:ext cx="3699934" cy="347243"/>
          </a:xfrm>
          <a:custGeom>
            <a:avLst/>
            <a:gdLst>
              <a:gd name="connsiteX0" fmla="*/ 0 w 3894667"/>
              <a:gd name="connsiteY0" fmla="*/ 169443 h 347243"/>
              <a:gd name="connsiteX1" fmla="*/ 660400 w 3894667"/>
              <a:gd name="connsiteY1" fmla="*/ 144043 h 347243"/>
              <a:gd name="connsiteX2" fmla="*/ 1253067 w 3894667"/>
              <a:gd name="connsiteY2" fmla="*/ 33977 h 347243"/>
              <a:gd name="connsiteX3" fmla="*/ 2438400 w 3894667"/>
              <a:gd name="connsiteY3" fmla="*/ 25510 h 347243"/>
              <a:gd name="connsiteX4" fmla="*/ 3894667 w 3894667"/>
              <a:gd name="connsiteY4" fmla="*/ 347243 h 347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4667" h="347243">
                <a:moveTo>
                  <a:pt x="0" y="169443"/>
                </a:moveTo>
                <a:cubicBezTo>
                  <a:pt x="225778" y="168032"/>
                  <a:pt x="451556" y="166621"/>
                  <a:pt x="660400" y="144043"/>
                </a:cubicBezTo>
                <a:cubicBezTo>
                  <a:pt x="869245" y="121465"/>
                  <a:pt x="956734" y="53732"/>
                  <a:pt x="1253067" y="33977"/>
                </a:cubicBezTo>
                <a:cubicBezTo>
                  <a:pt x="1549400" y="14222"/>
                  <a:pt x="1998133" y="-26701"/>
                  <a:pt x="2438400" y="25510"/>
                </a:cubicBezTo>
                <a:cubicBezTo>
                  <a:pt x="2878667" y="77721"/>
                  <a:pt x="3894667" y="347243"/>
                  <a:pt x="3894667" y="347243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189133" y="1710266"/>
            <a:ext cx="3016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</a:t>
            </a:r>
          </a:p>
          <a:p>
            <a:endParaRPr lang="en-US" dirty="0"/>
          </a:p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437466" y="2489201"/>
            <a:ext cx="1405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(“Moe”) = 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72065" y="1464732"/>
            <a:ext cx="51314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Collision happens when two different</a:t>
            </a:r>
          </a:p>
          <a:p>
            <a:r>
              <a:rPr lang="en-US" sz="2400" dirty="0"/>
              <a:t>k</a:t>
            </a:r>
            <a:r>
              <a:rPr lang="en-US" sz="2400" dirty="0" smtClean="0"/>
              <a:t>eys k1 and k2 map to the same bucket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4004732"/>
            <a:ext cx="519885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Different implementations handle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collisions differently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Using big prime as N helps prevent</a:t>
            </a:r>
          </a:p>
          <a:p>
            <a:r>
              <a:rPr lang="en-US" sz="2400" dirty="0" smtClean="0"/>
              <a:t>	Clustering – 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many values hash to </a:t>
            </a:r>
            <a:r>
              <a:rPr lang="en-US" sz="2400" dirty="0"/>
              <a:t>s</a:t>
            </a:r>
            <a:r>
              <a:rPr lang="en-US" sz="2400" dirty="0" smtClean="0"/>
              <a:t>ame bucket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3989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Factor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Load factor </a:t>
            </a:r>
            <a:r>
              <a:rPr lang="en-US" dirty="0" err="1" smtClean="0"/>
              <a:t>λ</a:t>
            </a:r>
            <a:r>
              <a:rPr lang="en-US" dirty="0" smtClean="0"/>
              <a:t> :</a:t>
            </a:r>
          </a:p>
          <a:p>
            <a:pPr lvl="1"/>
            <a:r>
              <a:rPr lang="en-US" dirty="0" smtClean="0"/>
              <a:t>n = size of table</a:t>
            </a:r>
          </a:p>
          <a:p>
            <a:pPr lvl="1"/>
            <a:r>
              <a:rPr lang="en-US" dirty="0" smtClean="0"/>
              <a:t>N = number of buckets</a:t>
            </a:r>
          </a:p>
          <a:p>
            <a:pPr lvl="1"/>
            <a:r>
              <a:rPr lang="en-US" dirty="0" smtClean="0"/>
              <a:t>percentage of space already occupied </a:t>
            </a:r>
          </a:p>
          <a:p>
            <a:r>
              <a:rPr lang="en-US" dirty="0" smtClean="0"/>
              <a:t>When, </a:t>
            </a:r>
            <a:r>
              <a:rPr lang="en-US" dirty="0" err="1" smtClean="0"/>
              <a:t>λ</a:t>
            </a:r>
            <a:r>
              <a:rPr lang="en-US" dirty="0" smtClean="0"/>
              <a:t> = 1, collisions are for sure</a:t>
            </a:r>
          </a:p>
          <a:p>
            <a:pPr lvl="1"/>
            <a:r>
              <a:rPr lang="en-US" dirty="0" smtClean="0"/>
              <a:t>As </a:t>
            </a:r>
            <a:r>
              <a:rPr lang="en-US" dirty="0" err="1" smtClean="0"/>
              <a:t>λ</a:t>
            </a:r>
            <a:r>
              <a:rPr lang="en-US" dirty="0" smtClean="0"/>
              <a:t> gets close to 1 number of collisions increases</a:t>
            </a:r>
          </a:p>
          <a:p>
            <a:r>
              <a:rPr lang="en-US" dirty="0" smtClean="0"/>
              <a:t>Reallocation and rehashing</a:t>
            </a:r>
          </a:p>
          <a:p>
            <a:pPr lvl="1"/>
            <a:r>
              <a:rPr lang="en-US" dirty="0" smtClean="0"/>
              <a:t>From experience, when </a:t>
            </a:r>
            <a:r>
              <a:rPr lang="en-US" dirty="0" err="1" smtClean="0"/>
              <a:t>λ</a:t>
            </a:r>
            <a:r>
              <a:rPr lang="en-US" dirty="0" smtClean="0"/>
              <a:t> gets close to 70% table is expanded and all values are rehashed </a:t>
            </a:r>
          </a:p>
          <a:p>
            <a:pPr lvl="2"/>
            <a:r>
              <a:rPr lang="en-US" dirty="0" smtClean="0"/>
              <a:t>Prevent collisions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381778"/>
              </p:ext>
            </p:extLst>
          </p:nvPr>
        </p:nvGraphicFramePr>
        <p:xfrm>
          <a:off x="3621819" y="1354416"/>
          <a:ext cx="882448" cy="804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33" name="Equation" r:id="rId3" imgW="431800" imgH="393700" progId="Equation.3">
                  <p:embed/>
                </p:oleObj>
              </mc:Choice>
              <mc:Fallback>
                <p:oleObj name="Equation" r:id="rId3" imgW="4318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21819" y="1354416"/>
                        <a:ext cx="882448" cy="804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049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I – Introduction to the hash table and its use for implementing a Map</a:t>
            </a:r>
          </a:p>
          <a:p>
            <a:endParaRPr lang="en-US" dirty="0" smtClean="0"/>
          </a:p>
          <a:p>
            <a:r>
              <a:rPr lang="en-US" dirty="0" smtClean="0"/>
              <a:t>Part II – Design and implementation of a hash table using separate chaining</a:t>
            </a:r>
          </a:p>
          <a:p>
            <a:endParaRPr lang="en-US" dirty="0" smtClean="0"/>
          </a:p>
          <a:p>
            <a:r>
              <a:rPr lang="en-US" dirty="0" smtClean="0"/>
              <a:t>Part III </a:t>
            </a:r>
            <a:r>
              <a:rPr lang="en-US" dirty="0"/>
              <a:t>– Design and implementation of a hash table using </a:t>
            </a:r>
            <a:r>
              <a:rPr lang="en-US" dirty="0" smtClean="0"/>
              <a:t>open addressing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4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of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average, operations on hash table are O(1)</a:t>
            </a:r>
          </a:p>
          <a:p>
            <a:r>
              <a:rPr lang="en-US" dirty="0" smtClean="0"/>
              <a:t>Worst case behavior is O(n), but the most frequent case is O(1)</a:t>
            </a:r>
          </a:p>
          <a:p>
            <a:r>
              <a:rPr lang="en-US" dirty="0" smtClean="0"/>
              <a:t>As collisions increases, O(n) cost becomes more frequent</a:t>
            </a:r>
          </a:p>
          <a:p>
            <a:r>
              <a:rPr lang="en-US" dirty="0" smtClean="0"/>
              <a:t>Big effort is to prevent collisions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15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and implementation of a hash table using separate chaining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62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Chaining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Each bucket is a linked List</a:t>
            </a:r>
          </a:p>
          <a:p>
            <a:r>
              <a:rPr lang="en-US" dirty="0" smtClean="0"/>
              <a:t>Collision are managed by adding stuff to list</a:t>
            </a:r>
          </a:p>
          <a:p>
            <a:r>
              <a:rPr lang="en-US" dirty="0" smtClean="0"/>
              <a:t>Key to the scheme:</a:t>
            </a:r>
          </a:p>
          <a:p>
            <a:pPr lvl="1"/>
            <a:r>
              <a:rPr lang="en-US" dirty="0" smtClean="0"/>
              <a:t>List length should be n/N, where n = table size, N = # of buckets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98534" y="17610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5198534" y="2480732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198534" y="32088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5198534" y="3936998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198534" y="4665131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5198534" y="53932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868333" y="1938866"/>
            <a:ext cx="3016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</a:t>
            </a:r>
          </a:p>
          <a:p>
            <a:endParaRPr lang="en-US" dirty="0"/>
          </a:p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587067" y="2514598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Jil</a:t>
            </a:r>
            <a:endParaRPr lang="en-US" sz="1400" dirty="0"/>
          </a:p>
          <a:p>
            <a:pPr algn="ctr"/>
            <a:r>
              <a:rPr lang="en-US" sz="1400" dirty="0"/>
              <a:t>24</a:t>
            </a:r>
          </a:p>
          <a:p>
            <a:pPr algn="ctr"/>
            <a:r>
              <a:rPr lang="en-US" sz="1400" dirty="0"/>
              <a:t>NY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587067" y="3242731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Apu</a:t>
            </a:r>
            <a:endParaRPr lang="en-US" sz="1400" dirty="0" smtClean="0"/>
          </a:p>
          <a:p>
            <a:pPr algn="ctr"/>
            <a:r>
              <a:rPr lang="en-US" sz="1400" dirty="0" smtClean="0"/>
              <a:t>41</a:t>
            </a:r>
          </a:p>
          <a:p>
            <a:pPr algn="ctr"/>
            <a:r>
              <a:rPr lang="en-US" sz="1400" dirty="0" smtClean="0"/>
              <a:t>NY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6587067" y="3970864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Amy</a:t>
            </a:r>
          </a:p>
          <a:p>
            <a:pPr algn="ctr"/>
            <a:r>
              <a:rPr lang="en-US" sz="1400" dirty="0"/>
              <a:t>18</a:t>
            </a:r>
          </a:p>
          <a:p>
            <a:pPr algn="ctr"/>
            <a:r>
              <a:rPr lang="en-US" sz="1400" dirty="0"/>
              <a:t>SF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587067" y="4698997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Bob</a:t>
            </a:r>
          </a:p>
          <a:p>
            <a:pPr algn="ctr"/>
            <a:r>
              <a:rPr lang="en-US" sz="1400" dirty="0"/>
              <a:t>21</a:t>
            </a:r>
          </a:p>
          <a:p>
            <a:pPr algn="ctr"/>
            <a:r>
              <a:rPr lang="en-US" sz="1400" dirty="0"/>
              <a:t>LA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587067" y="5427131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Li</a:t>
            </a:r>
          </a:p>
          <a:p>
            <a:pPr algn="ctr"/>
            <a:r>
              <a:rPr lang="en-US" sz="1400" dirty="0"/>
              <a:t>19</a:t>
            </a:r>
          </a:p>
          <a:p>
            <a:pPr algn="ctr"/>
            <a:r>
              <a:rPr lang="en-US" sz="1400" dirty="0"/>
              <a:t>SF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558388"/>
              </p:ext>
            </p:extLst>
          </p:nvPr>
        </p:nvGraphicFramePr>
        <p:xfrm>
          <a:off x="5589058" y="2019300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34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89058" y="2019300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6172202" y="1972737"/>
            <a:ext cx="880534" cy="313264"/>
            <a:chOff x="6697133" y="2082803"/>
            <a:chExt cx="880534" cy="313264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194409"/>
              </p:ext>
            </p:extLst>
          </p:nvPr>
        </p:nvGraphicFramePr>
        <p:xfrm>
          <a:off x="5589058" y="2738966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35" name="Equation" r:id="rId5" imgW="165100" imgH="177800" progId="Equation.3">
                  <p:embed/>
                </p:oleObj>
              </mc:Choice>
              <mc:Fallback>
                <p:oleObj name="Equation" r:id="rId5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89058" y="2738966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946035"/>
              </p:ext>
            </p:extLst>
          </p:nvPr>
        </p:nvGraphicFramePr>
        <p:xfrm>
          <a:off x="5555191" y="3467100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36" name="Equation" r:id="rId6" imgW="165100" imgH="177800" progId="Equation.3">
                  <p:embed/>
                </p:oleObj>
              </mc:Choice>
              <mc:Fallback>
                <p:oleObj name="Equation" r:id="rId6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5191" y="3467100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259619"/>
              </p:ext>
            </p:extLst>
          </p:nvPr>
        </p:nvGraphicFramePr>
        <p:xfrm>
          <a:off x="5555192" y="4186767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37" name="Equation" r:id="rId7" imgW="165100" imgH="177800" progId="Equation.3">
                  <p:embed/>
                </p:oleObj>
              </mc:Choice>
              <mc:Fallback>
                <p:oleObj name="Equation" r:id="rId7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5192" y="4186767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7425269" y="2692404"/>
            <a:ext cx="880534" cy="313264"/>
            <a:chOff x="6697133" y="2082803"/>
            <a:chExt cx="880534" cy="313264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8153402" y="3352804"/>
            <a:ext cx="880534" cy="313264"/>
            <a:chOff x="6697133" y="2082803"/>
            <a:chExt cx="880534" cy="313264"/>
          </a:xfrm>
        </p:grpSpPr>
        <p:cxnSp>
          <p:nvCxnSpPr>
            <p:cNvPr id="52" name="Straight Arrow Connector 51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7416802" y="4106338"/>
            <a:ext cx="880534" cy="313264"/>
            <a:chOff x="6697133" y="2082803"/>
            <a:chExt cx="880534" cy="313264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7408335" y="4842938"/>
            <a:ext cx="880534" cy="313264"/>
            <a:chOff x="6697133" y="2082803"/>
            <a:chExt cx="880534" cy="313264"/>
          </a:xfrm>
        </p:grpSpPr>
        <p:cxnSp>
          <p:nvCxnSpPr>
            <p:cNvPr id="62" name="Straight Arrow Connector 61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7416802" y="5571071"/>
            <a:ext cx="880534" cy="313264"/>
            <a:chOff x="6697133" y="2082803"/>
            <a:chExt cx="880534" cy="313264"/>
          </a:xfrm>
        </p:grpSpPr>
        <p:cxnSp>
          <p:nvCxnSpPr>
            <p:cNvPr id="67" name="Straight Arrow Connector 6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/>
          <p:cNvCxnSpPr/>
          <p:nvPr/>
        </p:nvCxnSpPr>
        <p:spPr>
          <a:xfrm>
            <a:off x="5858934" y="2895599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833534" y="3649132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842001" y="4309532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5816601" y="5037666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5833534" y="57827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673524"/>
              </p:ext>
            </p:extLst>
          </p:nvPr>
        </p:nvGraphicFramePr>
        <p:xfrm>
          <a:off x="5555191" y="4931833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38" name="Equation" r:id="rId8" imgW="165100" imgH="177800" progId="Equation.3">
                  <p:embed/>
                </p:oleObj>
              </mc:Choice>
              <mc:Fallback>
                <p:oleObj name="Equation" r:id="rId8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5191" y="4931833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745823"/>
              </p:ext>
            </p:extLst>
          </p:nvPr>
        </p:nvGraphicFramePr>
        <p:xfrm>
          <a:off x="5546725" y="5626100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39" name="Equation" r:id="rId9" imgW="165100" imgH="177800" progId="Equation.3">
                  <p:embed/>
                </p:oleObj>
              </mc:Choice>
              <mc:Fallback>
                <p:oleObj name="Equation" r:id="rId9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46725" y="5626100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Rectangle 77"/>
          <p:cNvSpPr/>
          <p:nvPr/>
        </p:nvSpPr>
        <p:spPr>
          <a:xfrm>
            <a:off x="7670801" y="3259664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Moe</a:t>
            </a:r>
          </a:p>
          <a:p>
            <a:pPr algn="ctr"/>
            <a:r>
              <a:rPr lang="en-US" sz="1400" dirty="0"/>
              <a:t>23</a:t>
            </a:r>
          </a:p>
          <a:p>
            <a:pPr algn="ctr"/>
            <a:r>
              <a:rPr lang="en-US" sz="1400" dirty="0"/>
              <a:t>SF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7162801" y="3623733"/>
            <a:ext cx="524934" cy="423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4221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of Operations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bucket has average size of n/N</a:t>
            </a:r>
          </a:p>
          <a:p>
            <a:pPr lvl="1"/>
            <a:r>
              <a:rPr lang="en-US" dirty="0" smtClean="0"/>
              <a:t>Hash function must spread keys uniformly through out the table</a:t>
            </a:r>
          </a:p>
          <a:p>
            <a:r>
              <a:rPr lang="en-US" dirty="0" smtClean="0"/>
              <a:t>Operations involve:</a:t>
            </a:r>
          </a:p>
          <a:p>
            <a:pPr lvl="1"/>
            <a:r>
              <a:rPr lang="en-US" dirty="0" smtClean="0"/>
              <a:t>Hashing key (O(1))</a:t>
            </a:r>
          </a:p>
          <a:p>
            <a:pPr lvl="1"/>
            <a:r>
              <a:rPr lang="en-US" dirty="0" smtClean="0"/>
              <a:t>Searching/inserting/deleting in bucket O(n/N)</a:t>
            </a:r>
          </a:p>
          <a:p>
            <a:r>
              <a:rPr lang="en-US" dirty="0" smtClean="0"/>
              <a:t>Cost on average: O(1 + n/N)</a:t>
            </a:r>
          </a:p>
          <a:p>
            <a:pPr lvl="1"/>
            <a:r>
              <a:rPr lang="en-US" dirty="0" smtClean="0"/>
              <a:t>If N is big compared to n, then n/N tends to 0 and cost is O(1)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93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in the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ize() – number of elements</a:t>
            </a:r>
          </a:p>
          <a:p>
            <a:r>
              <a:rPr lang="en-US" dirty="0" err="1" smtClean="0"/>
              <a:t>isEmpty</a:t>
            </a:r>
            <a:r>
              <a:rPr lang="en-US" dirty="0" smtClean="0"/>
              <a:t>() – determine if the map is empty</a:t>
            </a:r>
          </a:p>
          <a:p>
            <a:r>
              <a:rPr lang="en-US" dirty="0"/>
              <a:t>g</a:t>
            </a:r>
            <a:r>
              <a:rPr lang="en-US" dirty="0" smtClean="0"/>
              <a:t>et(key) – returns the value associated with a key</a:t>
            </a:r>
          </a:p>
          <a:p>
            <a:r>
              <a:rPr lang="en-US" dirty="0"/>
              <a:t>p</a:t>
            </a:r>
            <a:r>
              <a:rPr lang="en-US" dirty="0" smtClean="0"/>
              <a:t>ut(key, value) – adds a new value to the map with a given key (overwrites old one)   </a:t>
            </a:r>
          </a:p>
          <a:p>
            <a:r>
              <a:rPr lang="en-US" dirty="0"/>
              <a:t>r</a:t>
            </a:r>
            <a:r>
              <a:rPr lang="en-US" dirty="0" smtClean="0"/>
              <a:t>emove(key) – removes the value with the given key from map</a:t>
            </a:r>
          </a:p>
          <a:p>
            <a:r>
              <a:rPr lang="en-US" dirty="0" err="1" smtClean="0"/>
              <a:t>makeEmpty</a:t>
            </a:r>
            <a:r>
              <a:rPr lang="en-US" dirty="0" smtClean="0"/>
              <a:t>() – removes all values from map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ontainsKey</a:t>
            </a:r>
            <a:r>
              <a:rPr lang="en-US" dirty="0" smtClean="0"/>
              <a:t>(key) – determines if there is a value with the given key</a:t>
            </a:r>
          </a:p>
          <a:p>
            <a:r>
              <a:rPr lang="en-US" dirty="0" err="1" smtClean="0"/>
              <a:t>getKeys</a:t>
            </a:r>
            <a:r>
              <a:rPr lang="en-US" dirty="0" smtClean="0"/>
              <a:t>() – returns a list with all keys in the map</a:t>
            </a:r>
          </a:p>
          <a:p>
            <a:r>
              <a:rPr lang="en-US" dirty="0" err="1" smtClean="0"/>
              <a:t>getValue</a:t>
            </a:r>
            <a:r>
              <a:rPr lang="en-US" dirty="0" smtClean="0"/>
              <a:t>() – returns a list with all values in the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92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Operations: get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f</a:t>
            </a:r>
            <a:r>
              <a:rPr lang="en-US" dirty="0" smtClean="0"/>
              <a:t>etched based on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1769533" y="4106333"/>
            <a:ext cx="1871134" cy="880534"/>
          </a:xfrm>
          <a:custGeom>
            <a:avLst/>
            <a:gdLst>
              <a:gd name="connsiteX0" fmla="*/ 1871134 w 1871134"/>
              <a:gd name="connsiteY0" fmla="*/ 0 h 880534"/>
              <a:gd name="connsiteX1" fmla="*/ 1371600 w 1871134"/>
              <a:gd name="connsiteY1" fmla="*/ 50800 h 880534"/>
              <a:gd name="connsiteX2" fmla="*/ 745067 w 1871134"/>
              <a:gd name="connsiteY2" fmla="*/ 177800 h 880534"/>
              <a:gd name="connsiteX3" fmla="*/ 0 w 1871134"/>
              <a:gd name="connsiteY3" fmla="*/ 880534 h 880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1134" h="880534">
                <a:moveTo>
                  <a:pt x="1871134" y="0"/>
                </a:moveTo>
                <a:cubicBezTo>
                  <a:pt x="1715206" y="10583"/>
                  <a:pt x="1559278" y="21167"/>
                  <a:pt x="1371600" y="50800"/>
                </a:cubicBezTo>
                <a:cubicBezTo>
                  <a:pt x="1183922" y="80433"/>
                  <a:pt x="973667" y="39511"/>
                  <a:pt x="745067" y="177800"/>
                </a:cubicBezTo>
                <a:cubicBezTo>
                  <a:pt x="516467" y="316089"/>
                  <a:pt x="0" y="880534"/>
                  <a:pt x="0" y="880534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32000" y="4715933"/>
            <a:ext cx="1001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</a:t>
            </a:r>
            <a:r>
              <a:rPr lang="en-US" dirty="0" smtClean="0"/>
              <a:t>et(</a:t>
            </a:r>
            <a:r>
              <a:rPr lang="en-US" dirty="0" err="1" smtClean="0"/>
              <a:t>Apu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133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  <p:bldP spid="19" grpId="0"/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Operations: </a:t>
            </a:r>
            <a:r>
              <a:rPr lang="en-US" dirty="0" smtClean="0"/>
              <a:t>get(2)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M.get</a:t>
            </a:r>
            <a:r>
              <a:rPr lang="en-US" dirty="0" smtClean="0"/>
              <a:t>(“</a:t>
            </a:r>
            <a:r>
              <a:rPr lang="en-US" dirty="0" err="1"/>
              <a:t>J</a:t>
            </a:r>
            <a:r>
              <a:rPr lang="en-US" dirty="0" err="1" smtClean="0"/>
              <a:t>il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Use hash function to hash </a:t>
            </a:r>
            <a:r>
              <a:rPr lang="en-US" dirty="0" err="1" smtClean="0"/>
              <a:t>Jil</a:t>
            </a:r>
            <a:r>
              <a:rPr lang="en-US" dirty="0" smtClean="0"/>
              <a:t> bucket 1</a:t>
            </a:r>
          </a:p>
          <a:p>
            <a:r>
              <a:rPr lang="en-US" dirty="0" smtClean="0"/>
              <a:t>Search for </a:t>
            </a:r>
            <a:r>
              <a:rPr lang="en-US" dirty="0" err="1" smtClean="0"/>
              <a:t>Jil</a:t>
            </a:r>
            <a:r>
              <a:rPr lang="en-US" dirty="0" smtClean="0"/>
              <a:t> in that bucket</a:t>
            </a:r>
            <a:endParaRPr lang="en-US" dirty="0"/>
          </a:p>
          <a:p>
            <a:r>
              <a:rPr lang="en-US" dirty="0" smtClean="0"/>
              <a:t>Complexity:</a:t>
            </a:r>
          </a:p>
          <a:p>
            <a:pPr lvl="1"/>
            <a:r>
              <a:rPr lang="en-US" dirty="0" smtClean="0"/>
              <a:t>O(1) on average</a:t>
            </a:r>
          </a:p>
          <a:p>
            <a:pPr lvl="1"/>
            <a:r>
              <a:rPr lang="en-US" dirty="0" smtClean="0"/>
              <a:t>O(n) worst case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98534" y="17610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5198534" y="2480732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198534" y="32088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5198534" y="3936998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198534" y="4665131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5198534" y="53932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868333" y="1938866"/>
            <a:ext cx="3016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</a:t>
            </a:r>
          </a:p>
          <a:p>
            <a:endParaRPr lang="en-US" dirty="0"/>
          </a:p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587067" y="2514598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Jil</a:t>
            </a:r>
            <a:endParaRPr lang="en-US" sz="1400" dirty="0"/>
          </a:p>
          <a:p>
            <a:pPr algn="ctr"/>
            <a:r>
              <a:rPr lang="en-US" sz="1400" dirty="0"/>
              <a:t>24</a:t>
            </a:r>
          </a:p>
          <a:p>
            <a:pPr algn="ctr"/>
            <a:r>
              <a:rPr lang="en-US" sz="1400" dirty="0"/>
              <a:t>NY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587067" y="3242731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Apu</a:t>
            </a:r>
            <a:endParaRPr lang="en-US" sz="1400" dirty="0" smtClean="0"/>
          </a:p>
          <a:p>
            <a:pPr algn="ctr"/>
            <a:r>
              <a:rPr lang="en-US" sz="1400" dirty="0" smtClean="0"/>
              <a:t>41</a:t>
            </a:r>
          </a:p>
          <a:p>
            <a:pPr algn="ctr"/>
            <a:r>
              <a:rPr lang="en-US" sz="1400" dirty="0" smtClean="0"/>
              <a:t>NY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6587067" y="3970864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Amy</a:t>
            </a:r>
          </a:p>
          <a:p>
            <a:pPr algn="ctr"/>
            <a:r>
              <a:rPr lang="en-US" sz="1400" dirty="0"/>
              <a:t>18</a:t>
            </a:r>
          </a:p>
          <a:p>
            <a:pPr algn="ctr"/>
            <a:r>
              <a:rPr lang="en-US" sz="1400" dirty="0"/>
              <a:t>SF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587067" y="4698997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Bob</a:t>
            </a:r>
          </a:p>
          <a:p>
            <a:pPr algn="ctr"/>
            <a:r>
              <a:rPr lang="en-US" sz="1400" dirty="0"/>
              <a:t>21</a:t>
            </a:r>
          </a:p>
          <a:p>
            <a:pPr algn="ctr"/>
            <a:r>
              <a:rPr lang="en-US" sz="1400" dirty="0"/>
              <a:t>LA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587067" y="5427131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Li</a:t>
            </a:r>
          </a:p>
          <a:p>
            <a:pPr algn="ctr"/>
            <a:r>
              <a:rPr lang="en-US" sz="1400" dirty="0"/>
              <a:t>19</a:t>
            </a:r>
          </a:p>
          <a:p>
            <a:pPr algn="ctr"/>
            <a:r>
              <a:rPr lang="en-US" sz="1400" dirty="0"/>
              <a:t>SF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057822"/>
              </p:ext>
            </p:extLst>
          </p:nvPr>
        </p:nvGraphicFramePr>
        <p:xfrm>
          <a:off x="5589058" y="2019300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89058" y="2019300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6172202" y="1972737"/>
            <a:ext cx="880534" cy="313264"/>
            <a:chOff x="6697133" y="2082803"/>
            <a:chExt cx="880534" cy="313264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671289"/>
              </p:ext>
            </p:extLst>
          </p:nvPr>
        </p:nvGraphicFramePr>
        <p:xfrm>
          <a:off x="5589058" y="2738966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" name="Equation" r:id="rId5" imgW="165100" imgH="177800" progId="Equation.3">
                  <p:embed/>
                </p:oleObj>
              </mc:Choice>
              <mc:Fallback>
                <p:oleObj name="Equation" r:id="rId5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89058" y="2738966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273884"/>
              </p:ext>
            </p:extLst>
          </p:nvPr>
        </p:nvGraphicFramePr>
        <p:xfrm>
          <a:off x="5555191" y="3467100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" name="Equation" r:id="rId6" imgW="165100" imgH="177800" progId="Equation.3">
                  <p:embed/>
                </p:oleObj>
              </mc:Choice>
              <mc:Fallback>
                <p:oleObj name="Equation" r:id="rId6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5191" y="3467100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957583"/>
              </p:ext>
            </p:extLst>
          </p:nvPr>
        </p:nvGraphicFramePr>
        <p:xfrm>
          <a:off x="5555192" y="4186767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" name="Equation" r:id="rId7" imgW="165100" imgH="177800" progId="Equation.3">
                  <p:embed/>
                </p:oleObj>
              </mc:Choice>
              <mc:Fallback>
                <p:oleObj name="Equation" r:id="rId7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5192" y="4186767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7425269" y="2692404"/>
            <a:ext cx="880534" cy="313264"/>
            <a:chOff x="6697133" y="2082803"/>
            <a:chExt cx="880534" cy="313264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7425269" y="3412071"/>
            <a:ext cx="880534" cy="313264"/>
            <a:chOff x="6697133" y="2082803"/>
            <a:chExt cx="880534" cy="313264"/>
          </a:xfrm>
        </p:grpSpPr>
        <p:cxnSp>
          <p:nvCxnSpPr>
            <p:cNvPr id="52" name="Straight Arrow Connector 51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7416802" y="4106338"/>
            <a:ext cx="880534" cy="313264"/>
            <a:chOff x="6697133" y="2082803"/>
            <a:chExt cx="880534" cy="313264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7408335" y="4842938"/>
            <a:ext cx="880534" cy="313264"/>
            <a:chOff x="6697133" y="2082803"/>
            <a:chExt cx="880534" cy="313264"/>
          </a:xfrm>
        </p:grpSpPr>
        <p:cxnSp>
          <p:nvCxnSpPr>
            <p:cNvPr id="62" name="Straight Arrow Connector 61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7416802" y="5571071"/>
            <a:ext cx="880534" cy="313264"/>
            <a:chOff x="6697133" y="2082803"/>
            <a:chExt cx="880534" cy="313264"/>
          </a:xfrm>
        </p:grpSpPr>
        <p:cxnSp>
          <p:nvCxnSpPr>
            <p:cNvPr id="67" name="Straight Arrow Connector 6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/>
          <p:cNvCxnSpPr/>
          <p:nvPr/>
        </p:nvCxnSpPr>
        <p:spPr>
          <a:xfrm>
            <a:off x="5858934" y="2895599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833534" y="3649132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842001" y="4309532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5816601" y="5037666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5833534" y="57827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597469"/>
              </p:ext>
            </p:extLst>
          </p:nvPr>
        </p:nvGraphicFramePr>
        <p:xfrm>
          <a:off x="5555191" y="4931833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" name="Equation" r:id="rId8" imgW="165100" imgH="177800" progId="Equation.3">
                  <p:embed/>
                </p:oleObj>
              </mc:Choice>
              <mc:Fallback>
                <p:oleObj name="Equation" r:id="rId8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5191" y="4931833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04907"/>
              </p:ext>
            </p:extLst>
          </p:nvPr>
        </p:nvGraphicFramePr>
        <p:xfrm>
          <a:off x="5546725" y="5626100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" name="Equation" r:id="rId9" imgW="165100" imgH="177800" progId="Equation.3">
                  <p:embed/>
                </p:oleObj>
              </mc:Choice>
              <mc:Fallback>
                <p:oleObj name="Equation" r:id="rId9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46725" y="5626100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1597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operations: 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19479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a</a:t>
            </a:r>
            <a:r>
              <a:rPr lang="en-US" dirty="0" smtClean="0"/>
              <a:t>dded and marked </a:t>
            </a:r>
          </a:p>
          <a:p>
            <a:r>
              <a:rPr lang="en-US" dirty="0"/>
              <a:t>w</a:t>
            </a:r>
            <a:r>
              <a:rPr lang="en-US" dirty="0" smtClean="0"/>
              <a:t>ith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32</a:t>
            </a:r>
          </a:p>
          <a:p>
            <a:pPr algn="ctr"/>
            <a:r>
              <a:rPr lang="en-US" dirty="0" smtClean="0"/>
              <a:t>SJ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96533" y="5647266"/>
            <a:ext cx="2708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M.put</a:t>
            </a:r>
            <a:r>
              <a:rPr lang="en-US" dirty="0" smtClean="0"/>
              <a:t> (Moe, {Moe, 32, SJ})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1871133" y="4453467"/>
            <a:ext cx="4715934" cy="1024466"/>
          </a:xfrm>
          <a:custGeom>
            <a:avLst/>
            <a:gdLst>
              <a:gd name="connsiteX0" fmla="*/ 0 w 4715934"/>
              <a:gd name="connsiteY0" fmla="*/ 1024466 h 1024466"/>
              <a:gd name="connsiteX1" fmla="*/ 355600 w 4715934"/>
              <a:gd name="connsiteY1" fmla="*/ 846666 h 1024466"/>
              <a:gd name="connsiteX2" fmla="*/ 364067 w 4715934"/>
              <a:gd name="connsiteY2" fmla="*/ 846666 h 1024466"/>
              <a:gd name="connsiteX3" fmla="*/ 2142067 w 4715934"/>
              <a:gd name="connsiteY3" fmla="*/ 287866 h 1024466"/>
              <a:gd name="connsiteX4" fmla="*/ 4047067 w 4715934"/>
              <a:gd name="connsiteY4" fmla="*/ 186266 h 1024466"/>
              <a:gd name="connsiteX5" fmla="*/ 4715934 w 4715934"/>
              <a:gd name="connsiteY5" fmla="*/ 0 h 1024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15934" h="1024466">
                <a:moveTo>
                  <a:pt x="0" y="1024466"/>
                </a:moveTo>
                <a:lnTo>
                  <a:pt x="355600" y="846666"/>
                </a:lnTo>
                <a:cubicBezTo>
                  <a:pt x="416278" y="817033"/>
                  <a:pt x="364067" y="846666"/>
                  <a:pt x="364067" y="846666"/>
                </a:cubicBezTo>
                <a:cubicBezTo>
                  <a:pt x="661811" y="753533"/>
                  <a:pt x="1528234" y="397933"/>
                  <a:pt x="2142067" y="287866"/>
                </a:cubicBezTo>
                <a:cubicBezTo>
                  <a:pt x="2755900" y="177799"/>
                  <a:pt x="3618089" y="234244"/>
                  <a:pt x="4047067" y="186266"/>
                </a:cubicBezTo>
                <a:cubicBezTo>
                  <a:pt x="4476045" y="138288"/>
                  <a:pt x="4595989" y="69144"/>
                  <a:pt x="4715934" y="0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C 0.04027 -0.02431 0.08073 -0.04861 0.12847 -0.06644 C 0.17621 -0.08426 0.23402 -0.09861 0.2868 -0.10741 C 0.33958 -0.11597 0.39427 -0.11366 0.44496 -0.11806 C 0.49566 -0.12269 0.55833 -0.12755 0.59114 -0.13403 C 0.62378 -0.14028 0.63263 -0.14861 0.64166 -0.15671 " pathEditMode="relative" rAng="0" ptsTypes="aaaaaA">
                                      <p:cBhvr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83" y="-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7" grpId="1" animBg="1"/>
      <p:bldP spid="19" grpId="0"/>
      <p:bldP spid="22" grpId="0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Operations: </a:t>
            </a:r>
            <a:r>
              <a:rPr lang="en-US" dirty="0" smtClean="0"/>
              <a:t>put(2)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M.put</a:t>
            </a:r>
            <a:r>
              <a:rPr lang="en-US" dirty="0" smtClean="0"/>
              <a:t>(“Moe”, {Moe, 23, SF})</a:t>
            </a:r>
          </a:p>
          <a:p>
            <a:r>
              <a:rPr lang="en-US" dirty="0" smtClean="0"/>
              <a:t>Use hash function to hash Moe to bucket 2</a:t>
            </a:r>
          </a:p>
          <a:p>
            <a:r>
              <a:rPr lang="en-US" dirty="0" smtClean="0"/>
              <a:t>Insert the record in that bucket</a:t>
            </a:r>
            <a:endParaRPr lang="en-US" dirty="0"/>
          </a:p>
          <a:p>
            <a:r>
              <a:rPr lang="en-US" dirty="0" smtClean="0"/>
              <a:t>Complexity:</a:t>
            </a:r>
          </a:p>
          <a:p>
            <a:pPr lvl="1"/>
            <a:r>
              <a:rPr lang="en-US" dirty="0" smtClean="0"/>
              <a:t>O(1) on average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98534" y="17610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5198534" y="2480732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198534" y="32088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5198534" y="3936998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198534" y="4665131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5198534" y="53932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868333" y="1938866"/>
            <a:ext cx="3016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</a:t>
            </a:r>
          </a:p>
          <a:p>
            <a:endParaRPr lang="en-US" dirty="0"/>
          </a:p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587067" y="2514598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Jil</a:t>
            </a:r>
            <a:endParaRPr lang="en-US" sz="1400" dirty="0"/>
          </a:p>
          <a:p>
            <a:pPr algn="ctr"/>
            <a:r>
              <a:rPr lang="en-US" sz="1400" dirty="0"/>
              <a:t>24</a:t>
            </a:r>
          </a:p>
          <a:p>
            <a:pPr algn="ctr"/>
            <a:r>
              <a:rPr lang="en-US" sz="1400" dirty="0"/>
              <a:t>NY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587067" y="3242731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Moe</a:t>
            </a:r>
          </a:p>
          <a:p>
            <a:pPr algn="ctr"/>
            <a:r>
              <a:rPr lang="en-US" sz="1400" dirty="0" smtClean="0"/>
              <a:t>23</a:t>
            </a:r>
          </a:p>
          <a:p>
            <a:pPr algn="ctr"/>
            <a:r>
              <a:rPr lang="en-US" sz="1400" smtClean="0"/>
              <a:t>SF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6587067" y="3970864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Amy</a:t>
            </a:r>
          </a:p>
          <a:p>
            <a:pPr algn="ctr"/>
            <a:r>
              <a:rPr lang="en-US" sz="1400" dirty="0"/>
              <a:t>18</a:t>
            </a:r>
          </a:p>
          <a:p>
            <a:pPr algn="ctr"/>
            <a:r>
              <a:rPr lang="en-US" sz="1400" dirty="0"/>
              <a:t>SF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587067" y="4698997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Bob</a:t>
            </a:r>
          </a:p>
          <a:p>
            <a:pPr algn="ctr"/>
            <a:r>
              <a:rPr lang="en-US" sz="1400" dirty="0"/>
              <a:t>21</a:t>
            </a:r>
          </a:p>
          <a:p>
            <a:pPr algn="ctr"/>
            <a:r>
              <a:rPr lang="en-US" sz="1400" dirty="0"/>
              <a:t>LA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587067" y="5427131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Li</a:t>
            </a:r>
          </a:p>
          <a:p>
            <a:pPr algn="ctr"/>
            <a:r>
              <a:rPr lang="en-US" sz="1400" dirty="0"/>
              <a:t>19</a:t>
            </a:r>
          </a:p>
          <a:p>
            <a:pPr algn="ctr"/>
            <a:r>
              <a:rPr lang="en-US" sz="1400" dirty="0"/>
              <a:t>SF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965424"/>
              </p:ext>
            </p:extLst>
          </p:nvPr>
        </p:nvGraphicFramePr>
        <p:xfrm>
          <a:off x="5589058" y="2019300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52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89058" y="2019300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6172202" y="1972737"/>
            <a:ext cx="880534" cy="313264"/>
            <a:chOff x="6697133" y="2082803"/>
            <a:chExt cx="880534" cy="313264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9525559"/>
              </p:ext>
            </p:extLst>
          </p:nvPr>
        </p:nvGraphicFramePr>
        <p:xfrm>
          <a:off x="5589058" y="2738966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53" name="Equation" r:id="rId5" imgW="165100" imgH="177800" progId="Equation.3">
                  <p:embed/>
                </p:oleObj>
              </mc:Choice>
              <mc:Fallback>
                <p:oleObj name="Equation" r:id="rId5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89058" y="2738966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282093"/>
              </p:ext>
            </p:extLst>
          </p:nvPr>
        </p:nvGraphicFramePr>
        <p:xfrm>
          <a:off x="5555191" y="3467100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54" name="Equation" r:id="rId6" imgW="165100" imgH="177800" progId="Equation.3">
                  <p:embed/>
                </p:oleObj>
              </mc:Choice>
              <mc:Fallback>
                <p:oleObj name="Equation" r:id="rId6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5191" y="3467100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8175152"/>
              </p:ext>
            </p:extLst>
          </p:nvPr>
        </p:nvGraphicFramePr>
        <p:xfrm>
          <a:off x="5555192" y="4186767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55" name="Equation" r:id="rId7" imgW="165100" imgH="177800" progId="Equation.3">
                  <p:embed/>
                </p:oleObj>
              </mc:Choice>
              <mc:Fallback>
                <p:oleObj name="Equation" r:id="rId7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5192" y="4186767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7425269" y="2692404"/>
            <a:ext cx="880534" cy="313264"/>
            <a:chOff x="6697133" y="2082803"/>
            <a:chExt cx="880534" cy="313264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8051802" y="3412071"/>
            <a:ext cx="880534" cy="313264"/>
            <a:chOff x="6697133" y="2082803"/>
            <a:chExt cx="880534" cy="313264"/>
          </a:xfrm>
        </p:grpSpPr>
        <p:cxnSp>
          <p:nvCxnSpPr>
            <p:cNvPr id="52" name="Straight Arrow Connector 51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7416802" y="4106338"/>
            <a:ext cx="880534" cy="313264"/>
            <a:chOff x="6697133" y="2082803"/>
            <a:chExt cx="880534" cy="313264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7408335" y="4842938"/>
            <a:ext cx="880534" cy="313264"/>
            <a:chOff x="6697133" y="2082803"/>
            <a:chExt cx="880534" cy="313264"/>
          </a:xfrm>
        </p:grpSpPr>
        <p:cxnSp>
          <p:nvCxnSpPr>
            <p:cNvPr id="62" name="Straight Arrow Connector 61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7416802" y="5571071"/>
            <a:ext cx="880534" cy="313264"/>
            <a:chOff x="6697133" y="2082803"/>
            <a:chExt cx="880534" cy="313264"/>
          </a:xfrm>
        </p:grpSpPr>
        <p:cxnSp>
          <p:nvCxnSpPr>
            <p:cNvPr id="67" name="Straight Arrow Connector 6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/>
          <p:cNvCxnSpPr/>
          <p:nvPr/>
        </p:nvCxnSpPr>
        <p:spPr>
          <a:xfrm>
            <a:off x="5858934" y="2895599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833534" y="3649132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842001" y="4309532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5816601" y="5037666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5833534" y="57827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941505"/>
              </p:ext>
            </p:extLst>
          </p:nvPr>
        </p:nvGraphicFramePr>
        <p:xfrm>
          <a:off x="5555191" y="4931833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56" name="Equation" r:id="rId8" imgW="165100" imgH="177800" progId="Equation.3">
                  <p:embed/>
                </p:oleObj>
              </mc:Choice>
              <mc:Fallback>
                <p:oleObj name="Equation" r:id="rId8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5191" y="4931833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2917156"/>
              </p:ext>
            </p:extLst>
          </p:nvPr>
        </p:nvGraphicFramePr>
        <p:xfrm>
          <a:off x="5546725" y="5626100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57" name="Equation" r:id="rId9" imgW="165100" imgH="177800" progId="Equation.3">
                  <p:embed/>
                </p:oleObj>
              </mc:Choice>
              <mc:Fallback>
                <p:oleObj name="Equation" r:id="rId9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46725" y="5626100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Rectangle 79"/>
          <p:cNvSpPr/>
          <p:nvPr/>
        </p:nvSpPr>
        <p:spPr>
          <a:xfrm>
            <a:off x="7670801" y="3259664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Apu</a:t>
            </a:r>
            <a:endParaRPr lang="en-US" sz="1400" dirty="0"/>
          </a:p>
          <a:p>
            <a:pPr algn="ctr"/>
            <a:r>
              <a:rPr lang="en-US" sz="1400" dirty="0"/>
              <a:t>41</a:t>
            </a:r>
          </a:p>
          <a:p>
            <a:pPr algn="ctr"/>
            <a:r>
              <a:rPr lang="en-US" sz="1400" dirty="0"/>
              <a:t>NY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 flipV="1">
            <a:off x="7137400" y="3640667"/>
            <a:ext cx="516466" cy="846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884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Operations: remove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2308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r</a:t>
            </a:r>
            <a:r>
              <a:rPr lang="en-US" dirty="0" smtClean="0"/>
              <a:t>emoved based on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1769533" y="4106333"/>
            <a:ext cx="1871134" cy="880534"/>
          </a:xfrm>
          <a:custGeom>
            <a:avLst/>
            <a:gdLst>
              <a:gd name="connsiteX0" fmla="*/ 1871134 w 1871134"/>
              <a:gd name="connsiteY0" fmla="*/ 0 h 880534"/>
              <a:gd name="connsiteX1" fmla="*/ 1371600 w 1871134"/>
              <a:gd name="connsiteY1" fmla="*/ 50800 h 880534"/>
              <a:gd name="connsiteX2" fmla="*/ 745067 w 1871134"/>
              <a:gd name="connsiteY2" fmla="*/ 177800 h 880534"/>
              <a:gd name="connsiteX3" fmla="*/ 0 w 1871134"/>
              <a:gd name="connsiteY3" fmla="*/ 880534 h 880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1134" h="880534">
                <a:moveTo>
                  <a:pt x="1871134" y="0"/>
                </a:moveTo>
                <a:cubicBezTo>
                  <a:pt x="1715206" y="10583"/>
                  <a:pt x="1559278" y="21167"/>
                  <a:pt x="1371600" y="50800"/>
                </a:cubicBezTo>
                <a:cubicBezTo>
                  <a:pt x="1183922" y="80433"/>
                  <a:pt x="973667" y="39511"/>
                  <a:pt x="745067" y="177800"/>
                </a:cubicBezTo>
                <a:cubicBezTo>
                  <a:pt x="516467" y="316089"/>
                  <a:pt x="0" y="880534"/>
                  <a:pt x="0" y="880534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32000" y="4715933"/>
            <a:ext cx="1473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emove (</a:t>
            </a:r>
            <a:r>
              <a:rPr lang="en-US" dirty="0" err="1" smtClean="0"/>
              <a:t>Apu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294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/>
      <p:bldP spid="17" grpId="0" animBg="1"/>
      <p:bldP spid="18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Introduce the concept of a hash table </a:t>
            </a:r>
          </a:p>
          <a:p>
            <a:pPr lvl="1"/>
            <a:r>
              <a:rPr lang="en-US" dirty="0" smtClean="0"/>
              <a:t>Mechanism to implement the Map ADT</a:t>
            </a:r>
          </a:p>
          <a:p>
            <a:endParaRPr lang="en-US" dirty="0" smtClean="0"/>
          </a:p>
          <a:p>
            <a:r>
              <a:rPr lang="en-US" dirty="0" smtClean="0"/>
              <a:t>Discuss the uses of the hash table</a:t>
            </a:r>
          </a:p>
          <a:p>
            <a:endParaRPr lang="en-US" dirty="0" smtClean="0"/>
          </a:p>
          <a:p>
            <a:r>
              <a:rPr lang="en-US" dirty="0" smtClean="0"/>
              <a:t>Understand the design and implementation of a hash tables using</a:t>
            </a:r>
          </a:p>
          <a:p>
            <a:pPr lvl="1"/>
            <a:r>
              <a:rPr lang="en-US" dirty="0" smtClean="0"/>
              <a:t>Separate chaining</a:t>
            </a:r>
          </a:p>
          <a:p>
            <a:pPr lvl="1"/>
            <a:r>
              <a:rPr lang="en-US" dirty="0" smtClean="0"/>
              <a:t>Open addressing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 motivating examples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Operations: </a:t>
            </a:r>
            <a:r>
              <a:rPr lang="en-US" dirty="0" smtClean="0"/>
              <a:t>remove(2)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M.remove</a:t>
            </a:r>
            <a:r>
              <a:rPr lang="en-US" dirty="0" smtClean="0"/>
              <a:t>(“</a:t>
            </a:r>
            <a:r>
              <a:rPr lang="en-US" dirty="0" err="1"/>
              <a:t>J</a:t>
            </a:r>
            <a:r>
              <a:rPr lang="en-US" dirty="0" err="1" smtClean="0"/>
              <a:t>il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Use hash function to hash </a:t>
            </a:r>
            <a:r>
              <a:rPr lang="en-US" dirty="0" err="1" smtClean="0"/>
              <a:t>Jil</a:t>
            </a:r>
            <a:r>
              <a:rPr lang="en-US" dirty="0" smtClean="0"/>
              <a:t> bucket 1</a:t>
            </a:r>
          </a:p>
          <a:p>
            <a:r>
              <a:rPr lang="en-US" dirty="0" smtClean="0"/>
              <a:t>Search for </a:t>
            </a:r>
            <a:r>
              <a:rPr lang="en-US" dirty="0" err="1" smtClean="0"/>
              <a:t>Jil</a:t>
            </a:r>
            <a:r>
              <a:rPr lang="en-US" dirty="0" smtClean="0"/>
              <a:t> in that bucket and erase it</a:t>
            </a:r>
            <a:endParaRPr lang="en-US" dirty="0"/>
          </a:p>
          <a:p>
            <a:r>
              <a:rPr lang="en-US" dirty="0" smtClean="0"/>
              <a:t>Complexity:</a:t>
            </a:r>
          </a:p>
          <a:p>
            <a:pPr lvl="1"/>
            <a:r>
              <a:rPr lang="en-US" dirty="0" smtClean="0"/>
              <a:t>O(1) on average</a:t>
            </a:r>
          </a:p>
          <a:p>
            <a:pPr lvl="1"/>
            <a:r>
              <a:rPr lang="en-US" dirty="0" smtClean="0"/>
              <a:t>O(n) worst case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98534" y="17610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5198534" y="2480732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198534" y="32088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5198534" y="3936998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198534" y="4665131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5198534" y="53932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868333" y="1938866"/>
            <a:ext cx="3016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</a:t>
            </a:r>
          </a:p>
          <a:p>
            <a:endParaRPr lang="en-US" dirty="0"/>
          </a:p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587067" y="2514598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Jil</a:t>
            </a:r>
            <a:endParaRPr lang="en-US" sz="1400" dirty="0"/>
          </a:p>
          <a:p>
            <a:pPr algn="ctr"/>
            <a:r>
              <a:rPr lang="en-US" sz="1400" dirty="0"/>
              <a:t>24</a:t>
            </a:r>
          </a:p>
          <a:p>
            <a:pPr algn="ctr"/>
            <a:r>
              <a:rPr lang="en-US" sz="1400" dirty="0"/>
              <a:t>NY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587067" y="3242731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Apu</a:t>
            </a:r>
            <a:endParaRPr lang="en-US" sz="1400" dirty="0" smtClean="0"/>
          </a:p>
          <a:p>
            <a:pPr algn="ctr"/>
            <a:r>
              <a:rPr lang="en-US" sz="1400" dirty="0" smtClean="0"/>
              <a:t>41</a:t>
            </a:r>
          </a:p>
          <a:p>
            <a:pPr algn="ctr"/>
            <a:r>
              <a:rPr lang="en-US" sz="1400" dirty="0" smtClean="0"/>
              <a:t>NY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6587067" y="3970864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Amy</a:t>
            </a:r>
          </a:p>
          <a:p>
            <a:pPr algn="ctr"/>
            <a:r>
              <a:rPr lang="en-US" sz="1400" dirty="0"/>
              <a:t>18</a:t>
            </a:r>
          </a:p>
          <a:p>
            <a:pPr algn="ctr"/>
            <a:r>
              <a:rPr lang="en-US" sz="1400" dirty="0"/>
              <a:t>SF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587067" y="4698997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Bob</a:t>
            </a:r>
          </a:p>
          <a:p>
            <a:pPr algn="ctr"/>
            <a:r>
              <a:rPr lang="en-US" sz="1400" dirty="0"/>
              <a:t>21</a:t>
            </a:r>
          </a:p>
          <a:p>
            <a:pPr algn="ctr"/>
            <a:r>
              <a:rPr lang="en-US" sz="1400" dirty="0"/>
              <a:t>LA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587067" y="5427131"/>
            <a:ext cx="821266" cy="635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Li</a:t>
            </a:r>
          </a:p>
          <a:p>
            <a:pPr algn="ctr"/>
            <a:r>
              <a:rPr lang="en-US" sz="1400" dirty="0"/>
              <a:t>19</a:t>
            </a:r>
          </a:p>
          <a:p>
            <a:pPr algn="ctr"/>
            <a:r>
              <a:rPr lang="en-US" sz="1400" dirty="0"/>
              <a:t>SF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171163"/>
              </p:ext>
            </p:extLst>
          </p:nvPr>
        </p:nvGraphicFramePr>
        <p:xfrm>
          <a:off x="5589058" y="2019300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2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89058" y="2019300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6172202" y="1972737"/>
            <a:ext cx="880534" cy="313264"/>
            <a:chOff x="6697133" y="2082803"/>
            <a:chExt cx="880534" cy="313264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698469"/>
              </p:ext>
            </p:extLst>
          </p:nvPr>
        </p:nvGraphicFramePr>
        <p:xfrm>
          <a:off x="5589058" y="2738966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3" name="Equation" r:id="rId5" imgW="165100" imgH="177800" progId="Equation.3">
                  <p:embed/>
                </p:oleObj>
              </mc:Choice>
              <mc:Fallback>
                <p:oleObj name="Equation" r:id="rId5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89058" y="2738966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825773"/>
              </p:ext>
            </p:extLst>
          </p:nvPr>
        </p:nvGraphicFramePr>
        <p:xfrm>
          <a:off x="5555191" y="3467100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4" name="Equation" r:id="rId6" imgW="165100" imgH="177800" progId="Equation.3">
                  <p:embed/>
                </p:oleObj>
              </mc:Choice>
              <mc:Fallback>
                <p:oleObj name="Equation" r:id="rId6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5191" y="3467100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513390"/>
              </p:ext>
            </p:extLst>
          </p:nvPr>
        </p:nvGraphicFramePr>
        <p:xfrm>
          <a:off x="5555192" y="4186767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5" name="Equation" r:id="rId7" imgW="165100" imgH="177800" progId="Equation.3">
                  <p:embed/>
                </p:oleObj>
              </mc:Choice>
              <mc:Fallback>
                <p:oleObj name="Equation" r:id="rId7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5192" y="4186767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7425269" y="2692404"/>
            <a:ext cx="880534" cy="313264"/>
            <a:chOff x="6697133" y="2082803"/>
            <a:chExt cx="880534" cy="313264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7425269" y="3412071"/>
            <a:ext cx="880534" cy="313264"/>
            <a:chOff x="6697133" y="2082803"/>
            <a:chExt cx="880534" cy="313264"/>
          </a:xfrm>
        </p:grpSpPr>
        <p:cxnSp>
          <p:nvCxnSpPr>
            <p:cNvPr id="52" name="Straight Arrow Connector 51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7416802" y="4106338"/>
            <a:ext cx="880534" cy="313264"/>
            <a:chOff x="6697133" y="2082803"/>
            <a:chExt cx="880534" cy="313264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7408335" y="4842938"/>
            <a:ext cx="880534" cy="313264"/>
            <a:chOff x="6697133" y="2082803"/>
            <a:chExt cx="880534" cy="313264"/>
          </a:xfrm>
        </p:grpSpPr>
        <p:cxnSp>
          <p:nvCxnSpPr>
            <p:cNvPr id="62" name="Straight Arrow Connector 61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7416802" y="5571071"/>
            <a:ext cx="880534" cy="313264"/>
            <a:chOff x="6697133" y="2082803"/>
            <a:chExt cx="880534" cy="313264"/>
          </a:xfrm>
        </p:grpSpPr>
        <p:cxnSp>
          <p:nvCxnSpPr>
            <p:cNvPr id="67" name="Straight Arrow Connector 6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/>
          <p:cNvCxnSpPr/>
          <p:nvPr/>
        </p:nvCxnSpPr>
        <p:spPr>
          <a:xfrm>
            <a:off x="5858934" y="2895599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833534" y="3649132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842001" y="4309532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5816601" y="5037666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5833534" y="57827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779039"/>
              </p:ext>
            </p:extLst>
          </p:nvPr>
        </p:nvGraphicFramePr>
        <p:xfrm>
          <a:off x="5555191" y="4931833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6" name="Equation" r:id="rId8" imgW="165100" imgH="177800" progId="Equation.3">
                  <p:embed/>
                </p:oleObj>
              </mc:Choice>
              <mc:Fallback>
                <p:oleObj name="Equation" r:id="rId8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5191" y="4931833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62673"/>
              </p:ext>
            </p:extLst>
          </p:nvPr>
        </p:nvGraphicFramePr>
        <p:xfrm>
          <a:off x="5546725" y="5626100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7" name="Equation" r:id="rId9" imgW="165100" imgH="177800" progId="Equation.3">
                  <p:embed/>
                </p:oleObj>
              </mc:Choice>
              <mc:Fallback>
                <p:oleObj name="Equation" r:id="rId9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46725" y="5626100"/>
                        <a:ext cx="265113" cy="28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8" name="Group 77"/>
          <p:cNvGrpSpPr/>
          <p:nvPr/>
        </p:nvGrpSpPr>
        <p:grpSpPr>
          <a:xfrm>
            <a:off x="6146802" y="2658537"/>
            <a:ext cx="880534" cy="313264"/>
            <a:chOff x="6697133" y="2082803"/>
            <a:chExt cx="880534" cy="313264"/>
          </a:xfrm>
        </p:grpSpPr>
        <p:cxnSp>
          <p:nvCxnSpPr>
            <p:cNvPr id="79" name="Straight Arrow Connector 78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4326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Operations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containsKey</a:t>
            </a:r>
            <a:r>
              <a:rPr lang="en-US" dirty="0" smtClean="0"/>
              <a:t>(key)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 err="1" smtClean="0"/>
              <a:t>this.get</a:t>
            </a:r>
            <a:r>
              <a:rPr lang="en-US" dirty="0" smtClean="0"/>
              <a:t>(key) != null</a:t>
            </a:r>
          </a:p>
          <a:p>
            <a:pPr lvl="1"/>
            <a:r>
              <a:rPr lang="en-US" dirty="0" smtClean="0"/>
              <a:t>Complexity: same as get(key)</a:t>
            </a:r>
          </a:p>
          <a:p>
            <a:r>
              <a:rPr lang="en-US" dirty="0" err="1" smtClean="0"/>
              <a:t>getKeys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Create a new list and add the key of every value</a:t>
            </a:r>
          </a:p>
          <a:p>
            <a:pPr lvl="1"/>
            <a:r>
              <a:rPr lang="en-US" dirty="0" smtClean="0"/>
              <a:t>Complexity: O(n), n = </a:t>
            </a:r>
            <a:r>
              <a:rPr lang="en-US" dirty="0" err="1" smtClean="0"/>
              <a:t>M.size</a:t>
            </a:r>
            <a:r>
              <a:rPr lang="en-US" dirty="0" smtClean="0"/>
              <a:t>() (see all elements)</a:t>
            </a:r>
          </a:p>
          <a:p>
            <a:r>
              <a:rPr lang="en-US" dirty="0" err="1" smtClean="0"/>
              <a:t>getValues</a:t>
            </a:r>
            <a:r>
              <a:rPr lang="en-US" dirty="0" smtClean="0"/>
              <a:t>()</a:t>
            </a:r>
          </a:p>
          <a:p>
            <a:pPr lvl="1"/>
            <a:r>
              <a:rPr lang="en-US" dirty="0"/>
              <a:t>Create a new list and add </a:t>
            </a:r>
            <a:r>
              <a:rPr lang="en-US" dirty="0" smtClean="0"/>
              <a:t>every value to it</a:t>
            </a:r>
            <a:endParaRPr lang="en-US" dirty="0"/>
          </a:p>
          <a:p>
            <a:pPr lvl="1"/>
            <a:r>
              <a:rPr lang="en-US" dirty="0"/>
              <a:t>Complexity: O(n), n = </a:t>
            </a:r>
            <a:r>
              <a:rPr lang="en-US" dirty="0" err="1"/>
              <a:t>M.size</a:t>
            </a:r>
            <a:r>
              <a:rPr lang="en-US" dirty="0"/>
              <a:t>() (see all elements)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45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operations (2)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</a:t>
            </a:r>
            <a:r>
              <a:rPr lang="en-US" dirty="0" smtClean="0"/>
              <a:t>ize()</a:t>
            </a:r>
          </a:p>
          <a:p>
            <a:pPr lvl="1"/>
            <a:r>
              <a:rPr lang="en-US" dirty="0" smtClean="0"/>
              <a:t>Return the size of list</a:t>
            </a:r>
          </a:p>
          <a:p>
            <a:pPr lvl="1"/>
            <a:r>
              <a:rPr lang="en-US" dirty="0" smtClean="0"/>
              <a:t>Complexity: O(1)</a:t>
            </a:r>
          </a:p>
          <a:p>
            <a:r>
              <a:rPr lang="en-US" dirty="0" err="1" smtClean="0"/>
              <a:t>isEmpty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 size() == 0 </a:t>
            </a:r>
          </a:p>
          <a:p>
            <a:pPr lvl="1"/>
            <a:r>
              <a:rPr lang="en-US" dirty="0" smtClean="0"/>
              <a:t>Complexity: O(1)</a:t>
            </a:r>
          </a:p>
          <a:p>
            <a:r>
              <a:rPr lang="en-US" dirty="0" err="1" smtClean="0"/>
              <a:t>makeEmpty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Call clear() on the list</a:t>
            </a:r>
          </a:p>
          <a:p>
            <a:pPr lvl="1"/>
            <a:r>
              <a:rPr lang="en-US" dirty="0" smtClean="0"/>
              <a:t>Complexity: O(n), n = </a:t>
            </a:r>
            <a:r>
              <a:rPr lang="en-US" dirty="0" err="1" smtClean="0"/>
              <a:t>M.size</a:t>
            </a:r>
            <a:r>
              <a:rPr lang="en-US" dirty="0" smtClean="0"/>
              <a:t>()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85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and implementation of a hash table using open addressing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68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99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bucket stores a value and in-use Boolean flag</a:t>
            </a:r>
          </a:p>
          <a:p>
            <a:r>
              <a:rPr lang="en-US" dirty="0" smtClean="0"/>
              <a:t>Collisions are managed by finding another empty bucket</a:t>
            </a:r>
          </a:p>
          <a:p>
            <a:pPr lvl="1"/>
            <a:r>
              <a:rPr lang="en-US" dirty="0" smtClean="0"/>
              <a:t>Called </a:t>
            </a:r>
            <a:r>
              <a:rPr lang="en-US" b="1" dirty="0" smtClean="0"/>
              <a:t>Probing</a:t>
            </a:r>
          </a:p>
          <a:p>
            <a:r>
              <a:rPr lang="en-US" dirty="0" smtClean="0"/>
              <a:t>Key to the scheme:</a:t>
            </a:r>
          </a:p>
          <a:p>
            <a:pPr lvl="1"/>
            <a:r>
              <a:rPr lang="en-US" dirty="0" smtClean="0"/>
              <a:t>Probing should find alternative quickly</a:t>
            </a:r>
          </a:p>
          <a:p>
            <a:pPr lvl="1"/>
            <a:r>
              <a:rPr lang="en-US" dirty="0" smtClean="0"/>
              <a:t>Table should be big vs. expected number of elements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519334" y="15324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81" name="Rectangle 80"/>
          <p:cNvSpPr/>
          <p:nvPr/>
        </p:nvSpPr>
        <p:spPr>
          <a:xfrm>
            <a:off x="6519334" y="2252132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Jil</a:t>
            </a:r>
            <a:endParaRPr lang="en-US" sz="1600" dirty="0"/>
          </a:p>
          <a:p>
            <a:pPr algn="ctr"/>
            <a:r>
              <a:rPr lang="en-US" sz="1600" dirty="0"/>
              <a:t>24</a:t>
            </a:r>
          </a:p>
          <a:p>
            <a:pPr algn="ctr"/>
            <a:r>
              <a:rPr lang="en-US" sz="1600" dirty="0"/>
              <a:t>NY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519334" y="29802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Apu</a:t>
            </a:r>
            <a:endParaRPr lang="en-US" sz="1600" dirty="0" smtClean="0"/>
          </a:p>
          <a:p>
            <a:pPr algn="ctr"/>
            <a:r>
              <a:rPr lang="en-US" sz="1600" dirty="0" smtClean="0"/>
              <a:t>41</a:t>
            </a:r>
          </a:p>
          <a:p>
            <a:pPr algn="ctr"/>
            <a:r>
              <a:rPr lang="en-US" sz="1600" dirty="0" smtClean="0"/>
              <a:t>NY</a:t>
            </a:r>
            <a:endParaRPr lang="en-US" sz="1600" dirty="0"/>
          </a:p>
        </p:txBody>
      </p:sp>
      <p:sp>
        <p:nvSpPr>
          <p:cNvPr id="83" name="Rectangle 82"/>
          <p:cNvSpPr/>
          <p:nvPr/>
        </p:nvSpPr>
        <p:spPr>
          <a:xfrm>
            <a:off x="6519334" y="3708398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Amy</a:t>
            </a:r>
          </a:p>
          <a:p>
            <a:pPr algn="ctr"/>
            <a:r>
              <a:rPr lang="en-US" sz="1600" dirty="0"/>
              <a:t>18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84" name="Rectangle 83"/>
          <p:cNvSpPr/>
          <p:nvPr/>
        </p:nvSpPr>
        <p:spPr>
          <a:xfrm>
            <a:off x="6519334" y="4436531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Bob</a:t>
            </a:r>
          </a:p>
          <a:p>
            <a:pPr algn="ctr"/>
            <a:r>
              <a:rPr lang="en-US" sz="1600" dirty="0"/>
              <a:t>21</a:t>
            </a:r>
          </a:p>
          <a:p>
            <a:pPr algn="ctr"/>
            <a:r>
              <a:rPr lang="en-US" sz="1600" dirty="0"/>
              <a:t>LA</a:t>
            </a:r>
          </a:p>
        </p:txBody>
      </p:sp>
      <p:sp>
        <p:nvSpPr>
          <p:cNvPr id="85" name="Rectangle 84"/>
          <p:cNvSpPr/>
          <p:nvPr/>
        </p:nvSpPr>
        <p:spPr>
          <a:xfrm>
            <a:off x="6519334" y="51646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Li</a:t>
            </a:r>
          </a:p>
          <a:p>
            <a:pPr algn="ctr"/>
            <a:r>
              <a:rPr lang="en-US" sz="1600" dirty="0"/>
              <a:t>19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189133" y="1710266"/>
            <a:ext cx="3016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</a:t>
            </a:r>
          </a:p>
          <a:p>
            <a:endParaRPr lang="en-US" dirty="0"/>
          </a:p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80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Probing schemes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494805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Hash function : h(key) = </a:t>
            </a:r>
            <a:r>
              <a:rPr lang="en-US" dirty="0" err="1" smtClean="0"/>
              <a:t>hashCode</a:t>
            </a:r>
            <a:r>
              <a:rPr lang="en-US" dirty="0" smtClean="0"/>
              <a:t>(key)%N =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r>
              <a:rPr lang="en-US" dirty="0" smtClean="0"/>
              <a:t>Linear probing:</a:t>
            </a:r>
          </a:p>
          <a:p>
            <a:pPr lvl="1"/>
            <a:r>
              <a:rPr lang="en-US" dirty="0" smtClean="0"/>
              <a:t>Try positions:  </a:t>
            </a:r>
          </a:p>
          <a:p>
            <a:pPr lvl="2"/>
            <a:r>
              <a:rPr lang="en-US" dirty="0" err="1" smtClean="0"/>
              <a:t>i</a:t>
            </a:r>
            <a:r>
              <a:rPr lang="en-US" dirty="0" smtClean="0"/>
              <a:t>, (</a:t>
            </a:r>
            <a:r>
              <a:rPr lang="en-US" dirty="0" err="1" smtClean="0"/>
              <a:t>i</a:t>
            </a:r>
            <a:r>
              <a:rPr lang="en-US" dirty="0" smtClean="0"/>
              <a:t> + 1) % N, (i+2) % N, </a:t>
            </a:r>
            <a:r>
              <a:rPr lang="en-US" dirty="0"/>
              <a:t>(i</a:t>
            </a:r>
            <a:r>
              <a:rPr lang="en-US" dirty="0" smtClean="0"/>
              <a:t>+3) </a:t>
            </a:r>
            <a:r>
              <a:rPr lang="en-US" dirty="0"/>
              <a:t>% </a:t>
            </a:r>
            <a:r>
              <a:rPr lang="en-US" dirty="0" smtClean="0"/>
              <a:t>N, … </a:t>
            </a:r>
          </a:p>
          <a:p>
            <a:pPr lvl="3"/>
            <a:r>
              <a:rPr lang="en-US" dirty="0" smtClean="0"/>
              <a:t>Tends to cluster values nearby</a:t>
            </a:r>
          </a:p>
          <a:p>
            <a:r>
              <a:rPr lang="en-US" dirty="0" smtClean="0"/>
              <a:t>Quadratic probing</a:t>
            </a:r>
          </a:p>
          <a:p>
            <a:pPr lvl="1"/>
            <a:r>
              <a:rPr lang="en-US" dirty="0" smtClean="0"/>
              <a:t>Try positions: </a:t>
            </a:r>
          </a:p>
          <a:p>
            <a:pPr lvl="2"/>
            <a:r>
              <a:rPr lang="en-US" dirty="0" err="1" smtClean="0"/>
              <a:t>i</a:t>
            </a:r>
            <a:r>
              <a:rPr lang="en-US" dirty="0"/>
              <a:t>, (</a:t>
            </a:r>
            <a:r>
              <a:rPr lang="en-US" dirty="0" err="1"/>
              <a:t>i</a:t>
            </a:r>
            <a:r>
              <a:rPr lang="en-US" dirty="0"/>
              <a:t> + </a:t>
            </a:r>
            <a:r>
              <a:rPr lang="en-US" dirty="0" smtClean="0"/>
              <a:t>1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r>
              <a:rPr lang="en-US" dirty="0"/>
              <a:t>% N, (i+</a:t>
            </a:r>
            <a:r>
              <a:rPr lang="en-US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r>
              <a:rPr lang="en-US" dirty="0"/>
              <a:t>% N</a:t>
            </a:r>
            <a:r>
              <a:rPr lang="en-US" dirty="0" smtClean="0"/>
              <a:t>,</a:t>
            </a:r>
            <a:r>
              <a:rPr lang="en-US" dirty="0"/>
              <a:t> (i</a:t>
            </a:r>
            <a:r>
              <a:rPr lang="en-US" dirty="0" smtClean="0"/>
              <a:t>+3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r>
              <a:rPr lang="en-US" dirty="0"/>
              <a:t>% </a:t>
            </a:r>
            <a:r>
              <a:rPr lang="en-US" dirty="0" smtClean="0"/>
              <a:t>N, …</a:t>
            </a:r>
          </a:p>
          <a:p>
            <a:pPr lvl="3"/>
            <a:r>
              <a:rPr lang="en-US" dirty="0" smtClean="0"/>
              <a:t>Spreads the values around table </a:t>
            </a:r>
          </a:p>
          <a:p>
            <a:r>
              <a:rPr lang="en-US" dirty="0" smtClean="0"/>
              <a:t>Double hashing</a:t>
            </a:r>
          </a:p>
          <a:p>
            <a:pPr lvl="1"/>
            <a:r>
              <a:rPr lang="en-US" dirty="0" smtClean="0"/>
              <a:t>Use a second hash function to break the collision</a:t>
            </a:r>
          </a:p>
          <a:p>
            <a:pPr lvl="2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(key) = q – (</a:t>
            </a:r>
            <a:r>
              <a:rPr lang="en-US" dirty="0" err="1" smtClean="0"/>
              <a:t>hashCode</a:t>
            </a:r>
            <a:r>
              <a:rPr lang="en-US" dirty="0" smtClean="0"/>
              <a:t>(key) %q), q is a prime, q &lt; N</a:t>
            </a:r>
          </a:p>
          <a:p>
            <a:pPr lvl="3"/>
            <a:r>
              <a:rPr lang="en-US" dirty="0"/>
              <a:t>Spreads the values around table </a:t>
            </a:r>
          </a:p>
          <a:p>
            <a:pPr lvl="2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260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of Operations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bucket has room for 1 element</a:t>
            </a:r>
          </a:p>
          <a:p>
            <a:pPr lvl="1"/>
            <a:r>
              <a:rPr lang="en-US" dirty="0" smtClean="0"/>
              <a:t>Hash function must spread keys uniformly through out the table</a:t>
            </a:r>
          </a:p>
          <a:p>
            <a:r>
              <a:rPr lang="en-US" dirty="0" smtClean="0"/>
              <a:t>Probing: worst case is O(n)</a:t>
            </a:r>
          </a:p>
          <a:p>
            <a:r>
              <a:rPr lang="en-US" dirty="0" smtClean="0"/>
              <a:t>Operations involve:</a:t>
            </a:r>
          </a:p>
          <a:p>
            <a:pPr lvl="1"/>
            <a:r>
              <a:rPr lang="en-US" dirty="0" smtClean="0"/>
              <a:t>Hashing key (O(1))</a:t>
            </a:r>
          </a:p>
          <a:p>
            <a:pPr lvl="1"/>
            <a:r>
              <a:rPr lang="en-US" dirty="0" smtClean="0"/>
              <a:t>Reading/inserting/deleting in bucket </a:t>
            </a:r>
          </a:p>
          <a:p>
            <a:pPr lvl="2"/>
            <a:r>
              <a:rPr lang="en-US" dirty="0" smtClean="0"/>
              <a:t>Average O(1) (no collision) </a:t>
            </a:r>
          </a:p>
          <a:p>
            <a:pPr lvl="3"/>
            <a:r>
              <a:rPr lang="en-US" dirty="0" smtClean="0"/>
              <a:t>use big table + do not use linear probing</a:t>
            </a:r>
          </a:p>
          <a:p>
            <a:pPr lvl="2"/>
            <a:r>
              <a:rPr lang="en-US" dirty="0" smtClean="0"/>
              <a:t>Worst case O(n) (collision)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09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Operations: get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f</a:t>
            </a:r>
            <a:r>
              <a:rPr lang="en-US" dirty="0" smtClean="0"/>
              <a:t>etched based on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1769533" y="4106333"/>
            <a:ext cx="1871134" cy="880534"/>
          </a:xfrm>
          <a:custGeom>
            <a:avLst/>
            <a:gdLst>
              <a:gd name="connsiteX0" fmla="*/ 1871134 w 1871134"/>
              <a:gd name="connsiteY0" fmla="*/ 0 h 880534"/>
              <a:gd name="connsiteX1" fmla="*/ 1371600 w 1871134"/>
              <a:gd name="connsiteY1" fmla="*/ 50800 h 880534"/>
              <a:gd name="connsiteX2" fmla="*/ 745067 w 1871134"/>
              <a:gd name="connsiteY2" fmla="*/ 177800 h 880534"/>
              <a:gd name="connsiteX3" fmla="*/ 0 w 1871134"/>
              <a:gd name="connsiteY3" fmla="*/ 880534 h 880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1134" h="880534">
                <a:moveTo>
                  <a:pt x="1871134" y="0"/>
                </a:moveTo>
                <a:cubicBezTo>
                  <a:pt x="1715206" y="10583"/>
                  <a:pt x="1559278" y="21167"/>
                  <a:pt x="1371600" y="50800"/>
                </a:cubicBezTo>
                <a:cubicBezTo>
                  <a:pt x="1183922" y="80433"/>
                  <a:pt x="973667" y="39511"/>
                  <a:pt x="745067" y="177800"/>
                </a:cubicBezTo>
                <a:cubicBezTo>
                  <a:pt x="516467" y="316089"/>
                  <a:pt x="0" y="880534"/>
                  <a:pt x="0" y="880534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32000" y="4715933"/>
            <a:ext cx="1001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</a:t>
            </a:r>
            <a:r>
              <a:rPr lang="en-US" dirty="0" smtClean="0"/>
              <a:t>et(</a:t>
            </a:r>
            <a:r>
              <a:rPr lang="en-US" dirty="0" err="1" smtClean="0"/>
              <a:t>Apu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733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  <p:bldP spid="19" grpId="0"/>
      <p:bldP spid="2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Operations: </a:t>
            </a:r>
            <a:r>
              <a:rPr lang="en-US" dirty="0" smtClean="0"/>
              <a:t>get(2)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M.get</a:t>
            </a:r>
            <a:r>
              <a:rPr lang="en-US" dirty="0" smtClean="0"/>
              <a:t>(“</a:t>
            </a:r>
            <a:r>
              <a:rPr lang="en-US" dirty="0" err="1"/>
              <a:t>J</a:t>
            </a:r>
            <a:r>
              <a:rPr lang="en-US" dirty="0" err="1" smtClean="0"/>
              <a:t>il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Use hash function to hash </a:t>
            </a:r>
            <a:r>
              <a:rPr lang="en-US" dirty="0" err="1" smtClean="0"/>
              <a:t>Jil</a:t>
            </a:r>
            <a:r>
              <a:rPr lang="en-US" dirty="0" smtClean="0"/>
              <a:t> bucket 1</a:t>
            </a:r>
          </a:p>
          <a:p>
            <a:r>
              <a:rPr lang="en-US" dirty="0" smtClean="0"/>
              <a:t>Search for </a:t>
            </a:r>
            <a:r>
              <a:rPr lang="en-US" dirty="0" err="1" smtClean="0"/>
              <a:t>Jil</a:t>
            </a:r>
            <a:r>
              <a:rPr lang="en-US" dirty="0" smtClean="0"/>
              <a:t> in the that bucket</a:t>
            </a:r>
            <a:endParaRPr lang="en-US" dirty="0"/>
          </a:p>
          <a:p>
            <a:r>
              <a:rPr lang="en-US" dirty="0" smtClean="0"/>
              <a:t>Complexity:</a:t>
            </a:r>
          </a:p>
          <a:p>
            <a:pPr lvl="1"/>
            <a:r>
              <a:rPr lang="en-US" dirty="0" smtClean="0"/>
              <a:t>O(1) on average</a:t>
            </a:r>
          </a:p>
          <a:p>
            <a:pPr lvl="1"/>
            <a:r>
              <a:rPr lang="en-US" dirty="0" smtClean="0"/>
              <a:t>O(n) worst case</a:t>
            </a:r>
          </a:p>
          <a:p>
            <a:pPr lvl="2"/>
            <a:r>
              <a:rPr lang="en-US" dirty="0" smtClean="0"/>
              <a:t>If collision forces search with probing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6282267" y="1540931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9" name="Rectangle 78"/>
          <p:cNvSpPr/>
          <p:nvPr/>
        </p:nvSpPr>
        <p:spPr>
          <a:xfrm>
            <a:off x="6282267" y="2260598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Jil</a:t>
            </a:r>
            <a:endParaRPr lang="en-US" sz="1600" dirty="0"/>
          </a:p>
          <a:p>
            <a:pPr algn="ctr"/>
            <a:r>
              <a:rPr lang="en-US" sz="1600" dirty="0"/>
              <a:t>24</a:t>
            </a:r>
          </a:p>
          <a:p>
            <a:pPr algn="ctr"/>
            <a:r>
              <a:rPr lang="en-US" sz="1600" dirty="0"/>
              <a:t>NY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282267" y="2988731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Apu</a:t>
            </a:r>
            <a:endParaRPr lang="en-US" sz="1600" dirty="0" smtClean="0"/>
          </a:p>
          <a:p>
            <a:pPr algn="ctr"/>
            <a:r>
              <a:rPr lang="en-US" sz="1600" dirty="0" smtClean="0"/>
              <a:t>41</a:t>
            </a:r>
          </a:p>
          <a:p>
            <a:pPr algn="ctr"/>
            <a:r>
              <a:rPr lang="en-US" sz="1600" dirty="0" smtClean="0"/>
              <a:t>NY</a:t>
            </a:r>
            <a:endParaRPr lang="en-US" sz="1600" dirty="0"/>
          </a:p>
        </p:txBody>
      </p:sp>
      <p:sp>
        <p:nvSpPr>
          <p:cNvPr id="81" name="Rectangle 80"/>
          <p:cNvSpPr/>
          <p:nvPr/>
        </p:nvSpPr>
        <p:spPr>
          <a:xfrm>
            <a:off x="6282267" y="3716864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Amy</a:t>
            </a:r>
          </a:p>
          <a:p>
            <a:pPr algn="ctr"/>
            <a:r>
              <a:rPr lang="en-US" sz="1600" dirty="0"/>
              <a:t>18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282267" y="4444997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Bob</a:t>
            </a:r>
          </a:p>
          <a:p>
            <a:pPr algn="ctr"/>
            <a:r>
              <a:rPr lang="en-US" sz="1600" dirty="0"/>
              <a:t>21</a:t>
            </a:r>
          </a:p>
          <a:p>
            <a:pPr algn="ctr"/>
            <a:r>
              <a:rPr lang="en-US" sz="1600" dirty="0"/>
              <a:t>LA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282267" y="5173131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Li</a:t>
            </a:r>
          </a:p>
          <a:p>
            <a:pPr algn="ctr"/>
            <a:r>
              <a:rPr lang="en-US" sz="1600" dirty="0"/>
              <a:t>19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952066" y="1718732"/>
            <a:ext cx="3016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</a:t>
            </a:r>
          </a:p>
          <a:p>
            <a:endParaRPr lang="en-US" dirty="0"/>
          </a:p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897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operations: 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19479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a</a:t>
            </a:r>
            <a:r>
              <a:rPr lang="en-US" dirty="0" smtClean="0"/>
              <a:t>dded and marked </a:t>
            </a:r>
          </a:p>
          <a:p>
            <a:r>
              <a:rPr lang="en-US" dirty="0"/>
              <a:t>w</a:t>
            </a:r>
            <a:r>
              <a:rPr lang="en-US" dirty="0" smtClean="0"/>
              <a:t>ith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32</a:t>
            </a:r>
          </a:p>
          <a:p>
            <a:pPr algn="ctr"/>
            <a:r>
              <a:rPr lang="en-US" dirty="0" smtClean="0"/>
              <a:t>SJ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96533" y="5647266"/>
            <a:ext cx="2708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M.put</a:t>
            </a:r>
            <a:r>
              <a:rPr lang="en-US" dirty="0" smtClean="0"/>
              <a:t> (Moe, {Moe, 32, SJ})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1871133" y="4453467"/>
            <a:ext cx="4715934" cy="1024466"/>
          </a:xfrm>
          <a:custGeom>
            <a:avLst/>
            <a:gdLst>
              <a:gd name="connsiteX0" fmla="*/ 0 w 4715934"/>
              <a:gd name="connsiteY0" fmla="*/ 1024466 h 1024466"/>
              <a:gd name="connsiteX1" fmla="*/ 355600 w 4715934"/>
              <a:gd name="connsiteY1" fmla="*/ 846666 h 1024466"/>
              <a:gd name="connsiteX2" fmla="*/ 364067 w 4715934"/>
              <a:gd name="connsiteY2" fmla="*/ 846666 h 1024466"/>
              <a:gd name="connsiteX3" fmla="*/ 2142067 w 4715934"/>
              <a:gd name="connsiteY3" fmla="*/ 287866 h 1024466"/>
              <a:gd name="connsiteX4" fmla="*/ 4047067 w 4715934"/>
              <a:gd name="connsiteY4" fmla="*/ 186266 h 1024466"/>
              <a:gd name="connsiteX5" fmla="*/ 4715934 w 4715934"/>
              <a:gd name="connsiteY5" fmla="*/ 0 h 1024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15934" h="1024466">
                <a:moveTo>
                  <a:pt x="0" y="1024466"/>
                </a:moveTo>
                <a:lnTo>
                  <a:pt x="355600" y="846666"/>
                </a:lnTo>
                <a:cubicBezTo>
                  <a:pt x="416278" y="817033"/>
                  <a:pt x="364067" y="846666"/>
                  <a:pt x="364067" y="846666"/>
                </a:cubicBezTo>
                <a:cubicBezTo>
                  <a:pt x="661811" y="753533"/>
                  <a:pt x="1528234" y="397933"/>
                  <a:pt x="2142067" y="287866"/>
                </a:cubicBezTo>
                <a:cubicBezTo>
                  <a:pt x="2755900" y="177799"/>
                  <a:pt x="3618089" y="234244"/>
                  <a:pt x="4047067" y="186266"/>
                </a:cubicBezTo>
                <a:cubicBezTo>
                  <a:pt x="4476045" y="138288"/>
                  <a:pt x="4595989" y="69144"/>
                  <a:pt x="4715934" y="0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29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C 0.04027 -0.02431 0.08073 -0.04861 0.12847 -0.06644 C 0.17621 -0.08426 0.23402 -0.09861 0.2868 -0.10741 C 0.33958 -0.11597 0.39427 -0.11366 0.44496 -0.11806 C 0.49566 -0.12269 0.55833 -0.12755 0.59114 -0.13403 C 0.62378 -0.14028 0.63263 -0.14861 0.64166 -0.15671 " pathEditMode="relative" rAng="0" ptsTypes="aaaaaA">
                                      <p:cBhvr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83" y="-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7" grpId="1" animBg="1"/>
      <p:bldP spid="19" grpId="0"/>
      <p:bldP spid="22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Companion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Lecture12 videos</a:t>
            </a:r>
          </a:p>
          <a:p>
            <a:pPr lvl="1"/>
            <a:r>
              <a:rPr lang="en-US" dirty="0" smtClean="0"/>
              <a:t>Contains the coding process associated with this lecture</a:t>
            </a:r>
          </a:p>
          <a:p>
            <a:pPr lvl="1"/>
            <a:r>
              <a:rPr lang="en-US" dirty="0" smtClean="0"/>
              <a:t>Shows how to build the interfaces, concrete classes, and factory classes mentioned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5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Operations: </a:t>
            </a:r>
            <a:r>
              <a:rPr lang="en-US" dirty="0" smtClean="0"/>
              <a:t>put(2)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M.put</a:t>
            </a:r>
            <a:r>
              <a:rPr lang="en-US" dirty="0" smtClean="0"/>
              <a:t>(“</a:t>
            </a:r>
            <a:r>
              <a:rPr lang="en-US" dirty="0" err="1" smtClean="0"/>
              <a:t>Jil</a:t>
            </a:r>
            <a:r>
              <a:rPr lang="en-US" dirty="0" smtClean="0"/>
              <a:t>”, {</a:t>
            </a:r>
            <a:r>
              <a:rPr lang="en-US" dirty="0" err="1" smtClean="0"/>
              <a:t>Jil</a:t>
            </a:r>
            <a:r>
              <a:rPr lang="en-US" dirty="0" smtClean="0"/>
              <a:t>, 24, NY})</a:t>
            </a:r>
          </a:p>
          <a:p>
            <a:r>
              <a:rPr lang="en-US" dirty="0" smtClean="0"/>
              <a:t>Use hash function to hash </a:t>
            </a:r>
            <a:r>
              <a:rPr lang="en-US" dirty="0" err="1" smtClean="0"/>
              <a:t>Jil</a:t>
            </a:r>
            <a:r>
              <a:rPr lang="en-US" dirty="0" smtClean="0"/>
              <a:t> to bucket 1</a:t>
            </a:r>
          </a:p>
          <a:p>
            <a:r>
              <a:rPr lang="en-US" dirty="0" smtClean="0"/>
              <a:t>Store value in buck and marked in use</a:t>
            </a:r>
          </a:p>
          <a:p>
            <a:r>
              <a:rPr lang="en-US" dirty="0" smtClean="0"/>
              <a:t>Complexity:</a:t>
            </a:r>
          </a:p>
          <a:p>
            <a:pPr lvl="1"/>
            <a:r>
              <a:rPr lang="en-US" dirty="0" smtClean="0"/>
              <a:t>O(1) on average</a:t>
            </a:r>
          </a:p>
          <a:p>
            <a:pPr lvl="1"/>
            <a:r>
              <a:rPr lang="en-US" dirty="0" smtClean="0"/>
              <a:t>O(n) worst case</a:t>
            </a:r>
          </a:p>
          <a:p>
            <a:pPr lvl="2"/>
            <a:r>
              <a:rPr lang="en-US" dirty="0" smtClean="0"/>
              <a:t>If collision happens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6383867" y="1701799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9" name="Rectangle 78"/>
          <p:cNvSpPr/>
          <p:nvPr/>
        </p:nvSpPr>
        <p:spPr>
          <a:xfrm>
            <a:off x="6383867" y="2421466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r>
              <a:rPr lang="en-US" sz="1600" dirty="0" smtClean="0"/>
              <a:t> </a:t>
            </a:r>
          </a:p>
          <a:p>
            <a:pPr algn="ctr"/>
            <a:r>
              <a:rPr lang="en-US" sz="1600" dirty="0" smtClean="0"/>
              <a:t>24 </a:t>
            </a:r>
          </a:p>
          <a:p>
            <a:pPr algn="ctr"/>
            <a:r>
              <a:rPr lang="en-US" sz="1600" dirty="0" smtClean="0"/>
              <a:t>NY</a:t>
            </a:r>
            <a:endParaRPr lang="en-US" sz="1600" dirty="0"/>
          </a:p>
        </p:txBody>
      </p:sp>
      <p:sp>
        <p:nvSpPr>
          <p:cNvPr id="82" name="Rectangle 81"/>
          <p:cNvSpPr/>
          <p:nvPr/>
        </p:nvSpPr>
        <p:spPr>
          <a:xfrm>
            <a:off x="6383867" y="3149599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Apu</a:t>
            </a:r>
            <a:endParaRPr lang="en-US" sz="1600" dirty="0" smtClean="0"/>
          </a:p>
          <a:p>
            <a:pPr algn="ctr"/>
            <a:r>
              <a:rPr lang="en-US" sz="1600" dirty="0" smtClean="0"/>
              <a:t>41</a:t>
            </a:r>
          </a:p>
          <a:p>
            <a:pPr algn="ctr"/>
            <a:r>
              <a:rPr lang="en-US" sz="1600" dirty="0" smtClean="0"/>
              <a:t>NY</a:t>
            </a:r>
            <a:endParaRPr lang="en-US" sz="1600" dirty="0"/>
          </a:p>
        </p:txBody>
      </p:sp>
      <p:sp>
        <p:nvSpPr>
          <p:cNvPr id="83" name="Rectangle 82"/>
          <p:cNvSpPr/>
          <p:nvPr/>
        </p:nvSpPr>
        <p:spPr>
          <a:xfrm>
            <a:off x="6383867" y="3877732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Amy</a:t>
            </a:r>
          </a:p>
          <a:p>
            <a:pPr algn="ctr"/>
            <a:r>
              <a:rPr lang="en-US" sz="1600" dirty="0"/>
              <a:t>18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84" name="Rectangle 83"/>
          <p:cNvSpPr/>
          <p:nvPr/>
        </p:nvSpPr>
        <p:spPr>
          <a:xfrm>
            <a:off x="6383867" y="46058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Bob</a:t>
            </a:r>
          </a:p>
          <a:p>
            <a:pPr algn="ctr"/>
            <a:r>
              <a:rPr lang="en-US" sz="1600" dirty="0"/>
              <a:t>21</a:t>
            </a:r>
          </a:p>
          <a:p>
            <a:pPr algn="ctr"/>
            <a:r>
              <a:rPr lang="en-US" sz="1600" dirty="0"/>
              <a:t>LA</a:t>
            </a:r>
          </a:p>
        </p:txBody>
      </p:sp>
      <p:sp>
        <p:nvSpPr>
          <p:cNvPr id="85" name="Rectangle 84"/>
          <p:cNvSpPr/>
          <p:nvPr/>
        </p:nvSpPr>
        <p:spPr>
          <a:xfrm>
            <a:off x="6383867" y="5333999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Li</a:t>
            </a:r>
          </a:p>
          <a:p>
            <a:pPr algn="ctr"/>
            <a:r>
              <a:rPr lang="en-US" sz="1600" dirty="0"/>
              <a:t>19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053666" y="1879600"/>
            <a:ext cx="3016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</a:t>
            </a:r>
          </a:p>
          <a:p>
            <a:endParaRPr lang="en-US" dirty="0"/>
          </a:p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939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Operations: </a:t>
            </a:r>
            <a:r>
              <a:rPr lang="en-US" dirty="0" smtClean="0"/>
              <a:t>put(3)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M.put</a:t>
            </a:r>
            <a:r>
              <a:rPr lang="en-US" dirty="0" smtClean="0"/>
              <a:t>(“Moe”, {Moe, 23, SF})</a:t>
            </a:r>
          </a:p>
          <a:p>
            <a:r>
              <a:rPr lang="en-US" dirty="0" smtClean="0"/>
              <a:t>Use hash function to hash Moe to bucket 2</a:t>
            </a:r>
          </a:p>
          <a:p>
            <a:r>
              <a:rPr lang="en-US" dirty="0" smtClean="0"/>
              <a:t>If collision happens probe until empty bucket is found</a:t>
            </a:r>
          </a:p>
          <a:p>
            <a:r>
              <a:rPr lang="en-US" dirty="0" smtClean="0"/>
              <a:t>Complexity:</a:t>
            </a:r>
          </a:p>
          <a:p>
            <a:pPr lvl="1"/>
            <a:r>
              <a:rPr lang="en-US" dirty="0" smtClean="0"/>
              <a:t>O(1) on average</a:t>
            </a:r>
          </a:p>
          <a:p>
            <a:pPr lvl="1"/>
            <a:r>
              <a:rPr lang="en-US" dirty="0" smtClean="0"/>
              <a:t>O(n) worst case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6383867" y="1701799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Moe</a:t>
            </a:r>
          </a:p>
          <a:p>
            <a:pPr algn="ctr"/>
            <a:r>
              <a:rPr lang="en-US" sz="1600" dirty="0"/>
              <a:t>32</a:t>
            </a:r>
          </a:p>
          <a:p>
            <a:pPr algn="ctr"/>
            <a:r>
              <a:rPr lang="en-US" sz="1600" dirty="0"/>
              <a:t>SJ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383867" y="2421466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Jil</a:t>
            </a:r>
            <a:endParaRPr lang="en-US" sz="1600" dirty="0"/>
          </a:p>
          <a:p>
            <a:pPr algn="ctr"/>
            <a:r>
              <a:rPr lang="en-US" sz="1600" dirty="0"/>
              <a:t>24</a:t>
            </a:r>
          </a:p>
          <a:p>
            <a:pPr algn="ctr"/>
            <a:r>
              <a:rPr lang="en-US" sz="1600" dirty="0"/>
              <a:t>NY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383867" y="3149599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Apu</a:t>
            </a:r>
            <a:endParaRPr lang="en-US" sz="1600" dirty="0" smtClean="0"/>
          </a:p>
          <a:p>
            <a:pPr algn="ctr"/>
            <a:r>
              <a:rPr lang="en-US" sz="1600" dirty="0" smtClean="0"/>
              <a:t>41</a:t>
            </a:r>
          </a:p>
          <a:p>
            <a:pPr algn="ctr"/>
            <a:r>
              <a:rPr lang="en-US" sz="1600" dirty="0" smtClean="0"/>
              <a:t>NY</a:t>
            </a:r>
            <a:endParaRPr lang="en-US" sz="1600" dirty="0"/>
          </a:p>
        </p:txBody>
      </p:sp>
      <p:sp>
        <p:nvSpPr>
          <p:cNvPr id="83" name="Rectangle 82"/>
          <p:cNvSpPr/>
          <p:nvPr/>
        </p:nvSpPr>
        <p:spPr>
          <a:xfrm>
            <a:off x="6383867" y="3877732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Amy</a:t>
            </a:r>
          </a:p>
          <a:p>
            <a:pPr algn="ctr"/>
            <a:r>
              <a:rPr lang="en-US" sz="1600" dirty="0"/>
              <a:t>18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84" name="Rectangle 83"/>
          <p:cNvSpPr/>
          <p:nvPr/>
        </p:nvSpPr>
        <p:spPr>
          <a:xfrm>
            <a:off x="6383867" y="46058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Bob</a:t>
            </a:r>
          </a:p>
          <a:p>
            <a:pPr algn="ctr"/>
            <a:r>
              <a:rPr lang="en-US" sz="1600" dirty="0"/>
              <a:t>21</a:t>
            </a:r>
          </a:p>
          <a:p>
            <a:pPr algn="ctr"/>
            <a:r>
              <a:rPr lang="en-US" sz="1600" dirty="0"/>
              <a:t>LA</a:t>
            </a:r>
          </a:p>
        </p:txBody>
      </p:sp>
      <p:sp>
        <p:nvSpPr>
          <p:cNvPr id="85" name="Rectangle 84"/>
          <p:cNvSpPr/>
          <p:nvPr/>
        </p:nvSpPr>
        <p:spPr>
          <a:xfrm>
            <a:off x="6383867" y="5333999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Li</a:t>
            </a:r>
          </a:p>
          <a:p>
            <a:pPr algn="ctr"/>
            <a:r>
              <a:rPr lang="en-US" sz="1600" dirty="0"/>
              <a:t>19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053666" y="1879600"/>
            <a:ext cx="3016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</a:t>
            </a:r>
          </a:p>
          <a:p>
            <a:endParaRPr lang="en-US" dirty="0"/>
          </a:p>
          <a:p>
            <a:r>
              <a:rPr lang="en-US" dirty="0" smtClean="0"/>
              <a:t>5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147734" y="3462868"/>
            <a:ext cx="821266" cy="84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5147734" y="4241801"/>
            <a:ext cx="821266" cy="84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5147734" y="5012268"/>
            <a:ext cx="821266" cy="84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139268" y="5655735"/>
            <a:ext cx="821266" cy="84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5190067" y="2082801"/>
            <a:ext cx="821266" cy="84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371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Operations: remove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2308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r</a:t>
            </a:r>
            <a:r>
              <a:rPr lang="en-US" dirty="0" smtClean="0"/>
              <a:t>emoved based on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1769533" y="4106333"/>
            <a:ext cx="1871134" cy="880534"/>
          </a:xfrm>
          <a:custGeom>
            <a:avLst/>
            <a:gdLst>
              <a:gd name="connsiteX0" fmla="*/ 1871134 w 1871134"/>
              <a:gd name="connsiteY0" fmla="*/ 0 h 880534"/>
              <a:gd name="connsiteX1" fmla="*/ 1371600 w 1871134"/>
              <a:gd name="connsiteY1" fmla="*/ 50800 h 880534"/>
              <a:gd name="connsiteX2" fmla="*/ 745067 w 1871134"/>
              <a:gd name="connsiteY2" fmla="*/ 177800 h 880534"/>
              <a:gd name="connsiteX3" fmla="*/ 0 w 1871134"/>
              <a:gd name="connsiteY3" fmla="*/ 880534 h 880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1134" h="880534">
                <a:moveTo>
                  <a:pt x="1871134" y="0"/>
                </a:moveTo>
                <a:cubicBezTo>
                  <a:pt x="1715206" y="10583"/>
                  <a:pt x="1559278" y="21167"/>
                  <a:pt x="1371600" y="50800"/>
                </a:cubicBezTo>
                <a:cubicBezTo>
                  <a:pt x="1183922" y="80433"/>
                  <a:pt x="973667" y="39511"/>
                  <a:pt x="745067" y="177800"/>
                </a:cubicBezTo>
                <a:cubicBezTo>
                  <a:pt x="516467" y="316089"/>
                  <a:pt x="0" y="880534"/>
                  <a:pt x="0" y="880534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32000" y="4715933"/>
            <a:ext cx="1473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emove (</a:t>
            </a:r>
            <a:r>
              <a:rPr lang="en-US" dirty="0" err="1" smtClean="0"/>
              <a:t>Apu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259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/>
      <p:bldP spid="17" grpId="0" animBg="1"/>
      <p:bldP spid="18" grpId="0" animBg="1"/>
      <p:bldP spid="2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Operations: </a:t>
            </a:r>
            <a:r>
              <a:rPr lang="en-US" dirty="0" smtClean="0"/>
              <a:t>remove(2)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M.remove</a:t>
            </a:r>
            <a:r>
              <a:rPr lang="en-US" dirty="0" smtClean="0"/>
              <a:t>(“</a:t>
            </a:r>
            <a:r>
              <a:rPr lang="en-US" dirty="0" err="1" smtClean="0"/>
              <a:t>Apu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Use hash function to hash </a:t>
            </a:r>
            <a:r>
              <a:rPr lang="en-US" dirty="0" err="1" smtClean="0"/>
              <a:t>Apu</a:t>
            </a:r>
            <a:r>
              <a:rPr lang="en-US" dirty="0" smtClean="0"/>
              <a:t> to bucket 2</a:t>
            </a:r>
          </a:p>
          <a:p>
            <a:r>
              <a:rPr lang="en-US" dirty="0" smtClean="0"/>
              <a:t>Mark bucket as not in-use</a:t>
            </a:r>
          </a:p>
          <a:p>
            <a:r>
              <a:rPr lang="en-US" dirty="0" smtClean="0"/>
              <a:t>Complexity:</a:t>
            </a:r>
          </a:p>
          <a:p>
            <a:pPr lvl="1"/>
            <a:r>
              <a:rPr lang="en-US" dirty="0" smtClean="0"/>
              <a:t>O(1) on average</a:t>
            </a:r>
          </a:p>
          <a:p>
            <a:pPr lvl="1"/>
            <a:r>
              <a:rPr lang="en-US" dirty="0" smtClean="0"/>
              <a:t>O(n) worst case</a:t>
            </a:r>
          </a:p>
          <a:p>
            <a:pPr lvl="2"/>
            <a:r>
              <a:rPr lang="en-US" dirty="0" smtClean="0"/>
              <a:t>If collision happens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6383867" y="1701799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9" name="Rectangle 78"/>
          <p:cNvSpPr/>
          <p:nvPr/>
        </p:nvSpPr>
        <p:spPr>
          <a:xfrm>
            <a:off x="6383867" y="2421466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r>
              <a:rPr lang="en-US" sz="1600" dirty="0" smtClean="0"/>
              <a:t> </a:t>
            </a:r>
          </a:p>
          <a:p>
            <a:pPr algn="ctr"/>
            <a:r>
              <a:rPr lang="en-US" sz="1600" dirty="0" smtClean="0"/>
              <a:t>24 </a:t>
            </a:r>
          </a:p>
          <a:p>
            <a:pPr algn="ctr"/>
            <a:r>
              <a:rPr lang="en-US" sz="1600" dirty="0" smtClean="0"/>
              <a:t>NY</a:t>
            </a:r>
            <a:endParaRPr lang="en-US" sz="1600" dirty="0"/>
          </a:p>
        </p:txBody>
      </p:sp>
      <p:sp>
        <p:nvSpPr>
          <p:cNvPr id="82" name="Rectangle 81"/>
          <p:cNvSpPr/>
          <p:nvPr/>
        </p:nvSpPr>
        <p:spPr>
          <a:xfrm>
            <a:off x="6383867" y="3149599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Apu</a:t>
            </a:r>
            <a:endParaRPr lang="en-US" sz="1600" dirty="0" smtClean="0"/>
          </a:p>
          <a:p>
            <a:pPr algn="ctr"/>
            <a:r>
              <a:rPr lang="en-US" sz="1600" dirty="0" smtClean="0"/>
              <a:t>41</a:t>
            </a:r>
          </a:p>
          <a:p>
            <a:pPr algn="ctr"/>
            <a:r>
              <a:rPr lang="en-US" sz="1600" dirty="0" smtClean="0"/>
              <a:t>NY</a:t>
            </a:r>
            <a:endParaRPr lang="en-US" sz="1600" dirty="0"/>
          </a:p>
        </p:txBody>
      </p:sp>
      <p:sp>
        <p:nvSpPr>
          <p:cNvPr id="83" name="Rectangle 82"/>
          <p:cNvSpPr/>
          <p:nvPr/>
        </p:nvSpPr>
        <p:spPr>
          <a:xfrm>
            <a:off x="6383867" y="3877732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Amy</a:t>
            </a:r>
          </a:p>
          <a:p>
            <a:pPr algn="ctr"/>
            <a:r>
              <a:rPr lang="en-US" sz="1600" dirty="0"/>
              <a:t>18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84" name="Rectangle 83"/>
          <p:cNvSpPr/>
          <p:nvPr/>
        </p:nvSpPr>
        <p:spPr>
          <a:xfrm>
            <a:off x="6383867" y="4605865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Bob</a:t>
            </a:r>
          </a:p>
          <a:p>
            <a:pPr algn="ctr"/>
            <a:r>
              <a:rPr lang="en-US" sz="1600" dirty="0"/>
              <a:t>21</a:t>
            </a:r>
          </a:p>
          <a:p>
            <a:pPr algn="ctr"/>
            <a:r>
              <a:rPr lang="en-US" sz="1600" dirty="0"/>
              <a:t>LA</a:t>
            </a:r>
          </a:p>
        </p:txBody>
      </p:sp>
      <p:sp>
        <p:nvSpPr>
          <p:cNvPr id="85" name="Rectangle 84"/>
          <p:cNvSpPr/>
          <p:nvPr/>
        </p:nvSpPr>
        <p:spPr>
          <a:xfrm>
            <a:off x="6383867" y="5333999"/>
            <a:ext cx="965200" cy="728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Li</a:t>
            </a:r>
          </a:p>
          <a:p>
            <a:pPr algn="ctr"/>
            <a:r>
              <a:rPr lang="en-US" sz="1600" dirty="0"/>
              <a:t>19</a:t>
            </a:r>
          </a:p>
          <a:p>
            <a:pPr algn="ctr"/>
            <a:r>
              <a:rPr lang="en-US" sz="1600" dirty="0"/>
              <a:t>SF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053666" y="1879600"/>
            <a:ext cx="3016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</a:t>
            </a:r>
          </a:p>
          <a:p>
            <a:endParaRPr lang="en-US" dirty="0"/>
          </a:p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307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Operations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containsKey</a:t>
            </a:r>
            <a:r>
              <a:rPr lang="en-US" dirty="0" smtClean="0"/>
              <a:t>(key)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 err="1" smtClean="0"/>
              <a:t>this.get</a:t>
            </a:r>
            <a:r>
              <a:rPr lang="en-US" dirty="0" smtClean="0"/>
              <a:t>(key) </a:t>
            </a:r>
            <a:r>
              <a:rPr lang="en-US" dirty="0" smtClean="0"/>
              <a:t>!= </a:t>
            </a:r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Complexity: same as get(key)</a:t>
            </a:r>
          </a:p>
          <a:p>
            <a:r>
              <a:rPr lang="en-US" dirty="0" err="1" smtClean="0"/>
              <a:t>getKeys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Create a new list and add the key of every value</a:t>
            </a:r>
          </a:p>
          <a:p>
            <a:pPr lvl="1"/>
            <a:r>
              <a:rPr lang="en-US" dirty="0" smtClean="0"/>
              <a:t>Complexity: O(n), n = </a:t>
            </a:r>
            <a:r>
              <a:rPr lang="en-US" dirty="0" err="1" smtClean="0"/>
              <a:t>M.size</a:t>
            </a:r>
            <a:r>
              <a:rPr lang="en-US" dirty="0" smtClean="0"/>
              <a:t>() (see all elements)</a:t>
            </a:r>
          </a:p>
          <a:p>
            <a:r>
              <a:rPr lang="en-US" dirty="0" err="1" smtClean="0"/>
              <a:t>getValues</a:t>
            </a:r>
            <a:r>
              <a:rPr lang="en-US" dirty="0" smtClean="0"/>
              <a:t>()</a:t>
            </a:r>
          </a:p>
          <a:p>
            <a:pPr lvl="1"/>
            <a:r>
              <a:rPr lang="en-US" dirty="0"/>
              <a:t>Create a new list and add </a:t>
            </a:r>
            <a:r>
              <a:rPr lang="en-US" dirty="0" smtClean="0"/>
              <a:t>every value to it</a:t>
            </a:r>
            <a:endParaRPr lang="en-US" dirty="0"/>
          </a:p>
          <a:p>
            <a:pPr lvl="1"/>
            <a:r>
              <a:rPr lang="en-US" dirty="0"/>
              <a:t>Complexity: O(n), n = </a:t>
            </a:r>
            <a:r>
              <a:rPr lang="en-US" dirty="0" err="1"/>
              <a:t>M.size</a:t>
            </a:r>
            <a:r>
              <a:rPr lang="en-US" dirty="0"/>
              <a:t>() (see all elements)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87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operations (2)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</a:t>
            </a:r>
            <a:r>
              <a:rPr lang="en-US" dirty="0" smtClean="0"/>
              <a:t>ize()</a:t>
            </a:r>
          </a:p>
          <a:p>
            <a:pPr lvl="1"/>
            <a:r>
              <a:rPr lang="en-US" dirty="0" smtClean="0"/>
              <a:t>Return the size of list</a:t>
            </a:r>
          </a:p>
          <a:p>
            <a:pPr lvl="1"/>
            <a:r>
              <a:rPr lang="en-US" dirty="0" smtClean="0"/>
              <a:t>Complexity: O(1)</a:t>
            </a:r>
          </a:p>
          <a:p>
            <a:r>
              <a:rPr lang="en-US" dirty="0" err="1" smtClean="0"/>
              <a:t>isEmpty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 size() == 0 </a:t>
            </a:r>
          </a:p>
          <a:p>
            <a:pPr lvl="1"/>
            <a:r>
              <a:rPr lang="en-US" dirty="0" smtClean="0"/>
              <a:t>Complexity: O(1)</a:t>
            </a:r>
          </a:p>
          <a:p>
            <a:r>
              <a:rPr lang="en-US" dirty="0" err="1" smtClean="0"/>
              <a:t>makeEmpty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Make all </a:t>
            </a:r>
            <a:r>
              <a:rPr lang="en-US" smtClean="0"/>
              <a:t>buckets free</a:t>
            </a:r>
            <a:endParaRPr lang="en-US" dirty="0" smtClean="0"/>
          </a:p>
          <a:p>
            <a:pPr lvl="1"/>
            <a:r>
              <a:rPr lang="en-US" dirty="0" smtClean="0"/>
              <a:t>Complexity: O(n), n = </a:t>
            </a:r>
            <a:r>
              <a:rPr lang="en-US" dirty="0" err="1" smtClean="0"/>
              <a:t>M.size</a:t>
            </a:r>
            <a:r>
              <a:rPr lang="en-US" dirty="0" smtClean="0"/>
              <a:t>()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Introduced the concept of a hash table</a:t>
            </a:r>
          </a:p>
          <a:p>
            <a:r>
              <a:rPr lang="en-US" dirty="0" smtClean="0"/>
              <a:t>Discussed the concepts of </a:t>
            </a:r>
          </a:p>
          <a:p>
            <a:pPr lvl="1"/>
            <a:r>
              <a:rPr lang="en-US" dirty="0" smtClean="0"/>
              <a:t>Collision</a:t>
            </a:r>
          </a:p>
          <a:p>
            <a:pPr lvl="1"/>
            <a:r>
              <a:rPr lang="en-US" dirty="0" smtClean="0"/>
              <a:t>Load factor</a:t>
            </a:r>
          </a:p>
          <a:p>
            <a:pPr lvl="1"/>
            <a:r>
              <a:rPr lang="en-US" dirty="0" smtClean="0"/>
              <a:t>Probing </a:t>
            </a:r>
          </a:p>
          <a:p>
            <a:r>
              <a:rPr lang="en-US" dirty="0" smtClean="0"/>
              <a:t>Presented implementations of hash tables that handle collisions differently:</a:t>
            </a:r>
          </a:p>
          <a:p>
            <a:pPr lvl="1"/>
            <a:r>
              <a:rPr lang="en-US" dirty="0" smtClean="0"/>
              <a:t>Separate chaining</a:t>
            </a:r>
          </a:p>
          <a:p>
            <a:pPr lvl="1"/>
            <a:r>
              <a:rPr lang="en-US" dirty="0" smtClean="0"/>
              <a:t>Linear hashing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4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Email:</a:t>
            </a:r>
          </a:p>
          <a:p>
            <a:pPr lvl="1"/>
            <a:r>
              <a:rPr lang="en-US" dirty="0" smtClean="0"/>
              <a:t>manuel.rodriguez7@upr.edu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9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en-US" dirty="0"/>
              <a:t>to the </a:t>
            </a:r>
            <a:r>
              <a:rPr lang="en-US" dirty="0" smtClean="0"/>
              <a:t>hash </a:t>
            </a:r>
            <a:r>
              <a:rPr lang="en-US" dirty="0"/>
              <a:t>table and its use for implementing a Map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10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5"/>
            <a:ext cx="8229600" cy="254352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Map :</a:t>
            </a:r>
          </a:p>
          <a:p>
            <a:pPr lvl="1"/>
            <a:r>
              <a:rPr lang="en-US" dirty="0" smtClean="0"/>
              <a:t>collection of items that can be retrieved through a key</a:t>
            </a:r>
          </a:p>
          <a:p>
            <a:pPr lvl="2"/>
            <a:r>
              <a:rPr lang="en-US" dirty="0" smtClean="0"/>
              <a:t>Stores key-value pairs : (key, value)</a:t>
            </a:r>
          </a:p>
          <a:p>
            <a:pPr lvl="2"/>
            <a:r>
              <a:rPr lang="en-US" dirty="0" smtClean="0"/>
              <a:t>Key represents a unique identifier for each item</a:t>
            </a:r>
          </a:p>
          <a:p>
            <a:pPr lvl="2"/>
            <a:r>
              <a:rPr lang="en-US" dirty="0" smtClean="0"/>
              <a:t>Each item has its key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epetitions are not allowed</a:t>
            </a:r>
          </a:p>
          <a:p>
            <a:pPr lvl="1"/>
            <a:r>
              <a:rPr lang="en-US" dirty="0" smtClean="0"/>
              <a:t>Similar to mathematical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23433" y="5589862"/>
            <a:ext cx="1755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Folder with label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426607" y="4099729"/>
            <a:ext cx="1217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Books with </a:t>
            </a:r>
          </a:p>
          <a:p>
            <a:r>
              <a:rPr lang="en-US" dirty="0"/>
              <a:t>i</a:t>
            </a:r>
            <a:r>
              <a:rPr lang="en-US" dirty="0" smtClean="0"/>
              <a:t>d tags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167" y="3814234"/>
            <a:ext cx="1883833" cy="16159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3814233"/>
            <a:ext cx="2426163" cy="144356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9666" y="5211233"/>
            <a:ext cx="2082800" cy="1298083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106741" y="5547528"/>
            <a:ext cx="1664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 with license</a:t>
            </a:r>
          </a:p>
          <a:p>
            <a:r>
              <a:rPr lang="en-US" dirty="0" smtClean="0"/>
              <a:t>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5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Map: Keys and Values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115733" cy="4525963"/>
          </a:xfrm>
        </p:spPr>
        <p:txBody>
          <a:bodyPr/>
          <a:lstStyle/>
          <a:p>
            <a:r>
              <a:rPr lang="en-US" dirty="0" smtClean="0"/>
              <a:t>Keys:</a:t>
            </a:r>
          </a:p>
          <a:p>
            <a:pPr lvl="1"/>
            <a:r>
              <a:rPr lang="en-US" dirty="0" smtClean="0"/>
              <a:t>Attributes that uniquely identify values stored</a:t>
            </a:r>
          </a:p>
          <a:p>
            <a:r>
              <a:rPr lang="en-US" dirty="0" smtClean="0"/>
              <a:t>Values:</a:t>
            </a:r>
          </a:p>
          <a:p>
            <a:pPr lvl="1"/>
            <a:r>
              <a:rPr lang="en-US" dirty="0" smtClean="0"/>
              <a:t>Data to be stored in the map</a:t>
            </a:r>
          </a:p>
          <a:p>
            <a:pPr lvl="2"/>
            <a:r>
              <a:rPr lang="en-US" dirty="0" smtClean="0"/>
              <a:t>Simple values</a:t>
            </a:r>
          </a:p>
          <a:p>
            <a:pPr lvl="2"/>
            <a:r>
              <a:rPr lang="en-US" dirty="0" smtClean="0"/>
              <a:t>Complex objects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530600" y="1413933"/>
            <a:ext cx="5147733" cy="438573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219528" y="2184400"/>
            <a:ext cx="970538" cy="842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599595" y="2006598"/>
            <a:ext cx="970538" cy="842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033262" y="3682998"/>
            <a:ext cx="970538" cy="842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658862" y="3716864"/>
            <a:ext cx="970538" cy="842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979662" y="2658530"/>
            <a:ext cx="970538" cy="842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58947" y="4851399"/>
            <a:ext cx="1662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431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data in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f</a:t>
            </a:r>
            <a:r>
              <a:rPr lang="en-US" dirty="0" smtClean="0"/>
              <a:t>etched based on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1769533" y="4106333"/>
            <a:ext cx="1871134" cy="880534"/>
          </a:xfrm>
          <a:custGeom>
            <a:avLst/>
            <a:gdLst>
              <a:gd name="connsiteX0" fmla="*/ 1871134 w 1871134"/>
              <a:gd name="connsiteY0" fmla="*/ 0 h 880534"/>
              <a:gd name="connsiteX1" fmla="*/ 1371600 w 1871134"/>
              <a:gd name="connsiteY1" fmla="*/ 50800 h 880534"/>
              <a:gd name="connsiteX2" fmla="*/ 745067 w 1871134"/>
              <a:gd name="connsiteY2" fmla="*/ 177800 h 880534"/>
              <a:gd name="connsiteX3" fmla="*/ 0 w 1871134"/>
              <a:gd name="connsiteY3" fmla="*/ 880534 h 880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1134" h="880534">
                <a:moveTo>
                  <a:pt x="1871134" y="0"/>
                </a:moveTo>
                <a:cubicBezTo>
                  <a:pt x="1715206" y="10583"/>
                  <a:pt x="1559278" y="21167"/>
                  <a:pt x="1371600" y="50800"/>
                </a:cubicBezTo>
                <a:cubicBezTo>
                  <a:pt x="1183922" y="80433"/>
                  <a:pt x="973667" y="39511"/>
                  <a:pt x="745067" y="177800"/>
                </a:cubicBezTo>
                <a:cubicBezTo>
                  <a:pt x="516467" y="316089"/>
                  <a:pt x="0" y="880534"/>
                  <a:pt x="0" y="880534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32000" y="4715933"/>
            <a:ext cx="1257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M.get</a:t>
            </a:r>
            <a:r>
              <a:rPr lang="en-US" dirty="0" smtClean="0"/>
              <a:t>(</a:t>
            </a:r>
            <a:r>
              <a:rPr lang="en-US" dirty="0" err="1" smtClean="0"/>
              <a:t>Apu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956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  <p:bldP spid="19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data to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19479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a</a:t>
            </a:r>
            <a:r>
              <a:rPr lang="en-US" dirty="0" smtClean="0"/>
              <a:t>dded and marked </a:t>
            </a:r>
          </a:p>
          <a:p>
            <a:r>
              <a:rPr lang="en-US" dirty="0"/>
              <a:t>w</a:t>
            </a:r>
            <a:r>
              <a:rPr lang="en-US" dirty="0" smtClean="0"/>
              <a:t>ith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32</a:t>
            </a:r>
          </a:p>
          <a:p>
            <a:pPr algn="ctr"/>
            <a:r>
              <a:rPr lang="en-US" dirty="0" smtClean="0"/>
              <a:t>SJ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96533" y="5647266"/>
            <a:ext cx="245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ut (Moe, {Moe, 32, SJ})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1871133" y="4453467"/>
            <a:ext cx="4715934" cy="1024466"/>
          </a:xfrm>
          <a:custGeom>
            <a:avLst/>
            <a:gdLst>
              <a:gd name="connsiteX0" fmla="*/ 0 w 4715934"/>
              <a:gd name="connsiteY0" fmla="*/ 1024466 h 1024466"/>
              <a:gd name="connsiteX1" fmla="*/ 355600 w 4715934"/>
              <a:gd name="connsiteY1" fmla="*/ 846666 h 1024466"/>
              <a:gd name="connsiteX2" fmla="*/ 364067 w 4715934"/>
              <a:gd name="connsiteY2" fmla="*/ 846666 h 1024466"/>
              <a:gd name="connsiteX3" fmla="*/ 2142067 w 4715934"/>
              <a:gd name="connsiteY3" fmla="*/ 287866 h 1024466"/>
              <a:gd name="connsiteX4" fmla="*/ 4047067 w 4715934"/>
              <a:gd name="connsiteY4" fmla="*/ 186266 h 1024466"/>
              <a:gd name="connsiteX5" fmla="*/ 4715934 w 4715934"/>
              <a:gd name="connsiteY5" fmla="*/ 0 h 1024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15934" h="1024466">
                <a:moveTo>
                  <a:pt x="0" y="1024466"/>
                </a:moveTo>
                <a:lnTo>
                  <a:pt x="355600" y="846666"/>
                </a:lnTo>
                <a:cubicBezTo>
                  <a:pt x="416278" y="817033"/>
                  <a:pt x="364067" y="846666"/>
                  <a:pt x="364067" y="846666"/>
                </a:cubicBezTo>
                <a:cubicBezTo>
                  <a:pt x="661811" y="753533"/>
                  <a:pt x="1528234" y="397933"/>
                  <a:pt x="2142067" y="287866"/>
                </a:cubicBezTo>
                <a:cubicBezTo>
                  <a:pt x="2755900" y="177799"/>
                  <a:pt x="3618089" y="234244"/>
                  <a:pt x="4047067" y="186266"/>
                </a:cubicBezTo>
                <a:cubicBezTo>
                  <a:pt x="4476045" y="138288"/>
                  <a:pt x="4595989" y="69144"/>
                  <a:pt x="4715934" y="0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58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C 0.04027 -0.02431 0.08073 -0.04861 0.12847 -0.06644 C 0.17621 -0.08426 0.23402 -0.09861 0.2868 -0.10741 C 0.33958 -0.11597 0.39427 -0.11366 0.44496 -0.11806 C 0.49566 -0.12269 0.55833 -0.12755 0.59114 -0.13403 C 0.62378 -0.14028 0.63263 -0.14861 0.64166 -0.15671 " pathEditMode="relative" rAng="0" ptsTypes="aaaaaA">
                                      <p:cBhvr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83" y="-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7" grpId="1" animBg="1"/>
      <p:bldP spid="19" grpId="0"/>
      <p:bldP spid="22" grpId="0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12390</TotalTime>
  <Words>3042</Words>
  <Application>Microsoft Macintosh PowerPoint</Application>
  <PresentationFormat>On-screen Show (4:3)</PresentationFormat>
  <Paragraphs>1078</Paragraphs>
  <Slides>47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Office Theme</vt:lpstr>
      <vt:lpstr>Equation</vt:lpstr>
      <vt:lpstr>ICOM 4035 – Data Structures Lecture 12 – Hashtables &amp; Map ADT</vt:lpstr>
      <vt:lpstr>Lecture Organization</vt:lpstr>
      <vt:lpstr>Objectives</vt:lpstr>
      <vt:lpstr>Companion videos</vt:lpstr>
      <vt:lpstr>Part I</vt:lpstr>
      <vt:lpstr>Map ADT</vt:lpstr>
      <vt:lpstr>Map: Keys and Values</vt:lpstr>
      <vt:lpstr>Accessing data in Map</vt:lpstr>
      <vt:lpstr>Adding data to Map</vt:lpstr>
      <vt:lpstr>Implementing the Map</vt:lpstr>
      <vt:lpstr>Key idea: Hashing </vt:lpstr>
      <vt:lpstr>Hashing: Mapping key to array entries</vt:lpstr>
      <vt:lpstr>Hash function: Keys &amp; Hash Code</vt:lpstr>
      <vt:lpstr>Computing hash codes</vt:lpstr>
      <vt:lpstr>Computing hash codes (2)</vt:lpstr>
      <vt:lpstr>Map Operations with hash table: get</vt:lpstr>
      <vt:lpstr>Map Operations with hash table: get</vt:lpstr>
      <vt:lpstr>Collisions</vt:lpstr>
      <vt:lpstr>Load Factor</vt:lpstr>
      <vt:lpstr>Complexity of operations</vt:lpstr>
      <vt:lpstr>Part II</vt:lpstr>
      <vt:lpstr>Separate Chaining Scheme</vt:lpstr>
      <vt:lpstr>Complexity of Operations</vt:lpstr>
      <vt:lpstr>Operations in the Map</vt:lpstr>
      <vt:lpstr>Map Operations: get</vt:lpstr>
      <vt:lpstr>Map Operations: get(2)</vt:lpstr>
      <vt:lpstr>Map operations: put</vt:lpstr>
      <vt:lpstr>Map Operations: put(2)</vt:lpstr>
      <vt:lpstr>Map Operations: remove</vt:lpstr>
      <vt:lpstr>Map Operations: remove(2)</vt:lpstr>
      <vt:lpstr>Easy Operations </vt:lpstr>
      <vt:lpstr>Easy operations (2)</vt:lpstr>
      <vt:lpstr>Part III</vt:lpstr>
      <vt:lpstr>Open Addressing Scheme</vt:lpstr>
      <vt:lpstr>Probing schemes</vt:lpstr>
      <vt:lpstr>Complexity of Operations</vt:lpstr>
      <vt:lpstr>Map Operations: get</vt:lpstr>
      <vt:lpstr>Map Operations: get(2)</vt:lpstr>
      <vt:lpstr>Map operations: put</vt:lpstr>
      <vt:lpstr>Map Operations: put(2)</vt:lpstr>
      <vt:lpstr>Map Operations: put(3)</vt:lpstr>
      <vt:lpstr>Map Operations: remove</vt:lpstr>
      <vt:lpstr>Map Operations: remove(2)</vt:lpstr>
      <vt:lpstr>Easy Operations </vt:lpstr>
      <vt:lpstr>Easy operations (2)</vt:lpstr>
      <vt:lpstr>Summary</vt:lpstr>
      <vt:lpstr>Questions?</vt:lpstr>
    </vt:vector>
  </TitlesOfParts>
  <Company>UPRM-Mayaguez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Manuel Rodriguez-Martinez</dc:creator>
  <cp:lastModifiedBy>Manuel Rodriguez</cp:lastModifiedBy>
  <cp:revision>1084</cp:revision>
  <cp:lastPrinted>2010-07-01T20:33:27Z</cp:lastPrinted>
  <dcterms:created xsi:type="dcterms:W3CDTF">2010-07-08T13:14:26Z</dcterms:created>
  <dcterms:modified xsi:type="dcterms:W3CDTF">2012-11-20T20:04:44Z</dcterms:modified>
</cp:coreProperties>
</file>