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65" r:id="rId3"/>
    <p:sldId id="257" r:id="rId4"/>
    <p:sldId id="357" r:id="rId5"/>
    <p:sldId id="449" r:id="rId6"/>
    <p:sldId id="566" r:id="rId7"/>
    <p:sldId id="567" r:id="rId8"/>
    <p:sldId id="568" r:id="rId9"/>
    <p:sldId id="581" r:id="rId10"/>
    <p:sldId id="571" r:id="rId11"/>
    <p:sldId id="572" r:id="rId12"/>
    <p:sldId id="573" r:id="rId13"/>
    <p:sldId id="575" r:id="rId14"/>
    <p:sldId id="576" r:id="rId15"/>
    <p:sldId id="577" r:id="rId16"/>
    <p:sldId id="574" r:id="rId17"/>
    <p:sldId id="578" r:id="rId18"/>
    <p:sldId id="579" r:id="rId19"/>
    <p:sldId id="580" r:id="rId20"/>
    <p:sldId id="598" r:id="rId21"/>
    <p:sldId id="582" r:id="rId22"/>
    <p:sldId id="583" r:id="rId23"/>
    <p:sldId id="599" r:id="rId24"/>
    <p:sldId id="600" r:id="rId25"/>
    <p:sldId id="601" r:id="rId26"/>
    <p:sldId id="570" r:id="rId27"/>
    <p:sldId id="584" r:id="rId28"/>
    <p:sldId id="596" r:id="rId29"/>
    <p:sldId id="597" r:id="rId30"/>
    <p:sldId id="589" r:id="rId31"/>
    <p:sldId id="590" r:id="rId32"/>
    <p:sldId id="591" r:id="rId33"/>
    <p:sldId id="592" r:id="rId34"/>
    <p:sldId id="585" r:id="rId35"/>
    <p:sldId id="593" r:id="rId36"/>
    <p:sldId id="586" r:id="rId37"/>
    <p:sldId id="594" r:id="rId38"/>
    <p:sldId id="587" r:id="rId39"/>
    <p:sldId id="595" r:id="rId40"/>
    <p:sldId id="588" r:id="rId41"/>
    <p:sldId id="385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2" autoAdjust="0"/>
    <p:restoredTop sz="93194" autoAdjust="0"/>
  </p:normalViewPr>
  <p:slideViewPr>
    <p:cSldViewPr snapToGrid="0">
      <p:cViewPr>
        <p:scale>
          <a:sx n="50" d="100"/>
          <a:sy n="50" d="100"/>
        </p:scale>
        <p:origin x="-1088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13 – Trees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Definition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tree T , is an ordered pair T = (V, E) where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V is set of nodes </a:t>
            </a:r>
          </a:p>
          <a:p>
            <a:pPr lvl="2"/>
            <a:r>
              <a:rPr lang="en-US" dirty="0" smtClean="0"/>
              <a:t>User to store information</a:t>
            </a:r>
          </a:p>
          <a:p>
            <a:pPr lvl="1"/>
            <a:r>
              <a:rPr lang="en-US" dirty="0" smtClean="0"/>
              <a:t>E is a set of edges</a:t>
            </a:r>
          </a:p>
          <a:p>
            <a:pPr lvl="2"/>
            <a:r>
              <a:rPr lang="en-US" dirty="0" smtClean="0"/>
              <a:t>Each connect two nodes a, b from V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ach e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smtClean="0"/>
              <a:t>E is of the form e = (a, b), with a, b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smtClean="0"/>
              <a:t> V and if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smtClean="0"/>
              <a:t> E then (</a:t>
            </a:r>
            <a:r>
              <a:rPr lang="en-US" dirty="0" err="1" smtClean="0"/>
              <a:t>b,a</a:t>
            </a:r>
            <a:r>
              <a:rPr lang="en-US" dirty="0" smtClean="0"/>
              <a:t>)</a:t>
            </a:r>
            <a:r>
              <a:rPr lang="en-US" dirty="0">
                <a:sym typeface="Symbol"/>
              </a:rPr>
              <a:t> </a:t>
            </a:r>
            <a:r>
              <a:rPr lang="en-US" dirty="0"/>
              <a:t> </a:t>
            </a:r>
            <a:r>
              <a:rPr lang="en-US" dirty="0" smtClean="0"/>
              <a:t>E.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2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Nodes and 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45466"/>
            <a:ext cx="8229600" cy="2180697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V = {Tom, Ned, </a:t>
            </a:r>
            <a:r>
              <a:rPr lang="en-US" dirty="0" err="1" smtClean="0"/>
              <a:t>Jil</a:t>
            </a:r>
            <a:r>
              <a:rPr lang="en-US" dirty="0" smtClean="0"/>
              <a:t>, Bob}</a:t>
            </a:r>
          </a:p>
          <a:p>
            <a:r>
              <a:rPr lang="en-US" dirty="0" smtClean="0"/>
              <a:t>E = {(Tom, Ned), (Tom, </a:t>
            </a:r>
            <a:r>
              <a:rPr lang="en-US" dirty="0" err="1" smtClean="0"/>
              <a:t>Jil</a:t>
            </a:r>
            <a:r>
              <a:rPr lang="en-US" dirty="0" smtClean="0"/>
              <a:t>), (</a:t>
            </a:r>
            <a:r>
              <a:rPr lang="en-US" dirty="0" err="1" smtClean="0"/>
              <a:t>Jil</a:t>
            </a:r>
            <a:r>
              <a:rPr lang="en-US" dirty="0" smtClean="0"/>
              <a:t>, Bob)}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920068" y="1693334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Tom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3191935" y="307340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sp>
        <p:nvSpPr>
          <p:cNvPr id="35" name="Oval 34"/>
          <p:cNvSpPr/>
          <p:nvPr/>
        </p:nvSpPr>
        <p:spPr>
          <a:xfrm>
            <a:off x="4741335" y="30734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cxnSp>
        <p:nvCxnSpPr>
          <p:cNvPr id="36" name="Straight Connector 35"/>
          <p:cNvCxnSpPr>
            <a:stCxn id="33" idx="4"/>
            <a:endCxn id="34" idx="0"/>
          </p:cNvCxnSpPr>
          <p:nvPr/>
        </p:nvCxnSpPr>
        <p:spPr>
          <a:xfrm flipH="1">
            <a:off x="3856568" y="2489200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4"/>
            <a:endCxn id="35" idx="0"/>
          </p:cNvCxnSpPr>
          <p:nvPr/>
        </p:nvCxnSpPr>
        <p:spPr>
          <a:xfrm>
            <a:off x="4512735" y="2489200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138335" y="40386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884335" y="3801533"/>
            <a:ext cx="694265" cy="3048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125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Child, parent, root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Child of a node </a:t>
            </a:r>
            <a:r>
              <a:rPr lang="en-US" dirty="0" smtClean="0"/>
              <a:t>: Given a tree T = (V, E), if we have e = (a, b)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smtClean="0"/>
              <a:t> E, we say b is the </a:t>
            </a:r>
            <a:r>
              <a:rPr lang="en-US" b="1" dirty="0" smtClean="0"/>
              <a:t>child</a:t>
            </a:r>
            <a:r>
              <a:rPr lang="en-US" dirty="0" smtClean="0"/>
              <a:t> of a. Conversely, a is the </a:t>
            </a:r>
            <a:r>
              <a:rPr lang="en-US" b="1" dirty="0" smtClean="0"/>
              <a:t>parent</a:t>
            </a:r>
            <a:r>
              <a:rPr lang="en-US" dirty="0" smtClean="0"/>
              <a:t> </a:t>
            </a:r>
            <a:r>
              <a:rPr lang="en-US" smtClean="0"/>
              <a:t>of b.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Root</a:t>
            </a:r>
            <a:r>
              <a:rPr lang="en-US" dirty="0" smtClean="0"/>
              <a:t> node: Given a tree T = (V, E), the root of T is a node n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 </a:t>
            </a:r>
            <a:r>
              <a:rPr lang="en-US" dirty="0" smtClean="0"/>
              <a:t>V such that (a, n) </a:t>
            </a:r>
            <a:r>
              <a:rPr lang="en-US" dirty="0">
                <a:sym typeface="Symbol"/>
              </a:rPr>
              <a:t></a:t>
            </a:r>
            <a:r>
              <a:rPr lang="en-US" dirty="0"/>
              <a:t> </a:t>
            </a:r>
            <a:r>
              <a:rPr lang="en-US" dirty="0" smtClean="0"/>
              <a:t>E for any node a </a:t>
            </a:r>
            <a:r>
              <a:rPr lang="en-US" dirty="0" smtClean="0">
                <a:sym typeface="Symbol"/>
              </a:rPr>
              <a:t> V. Thus, n has no parent.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34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Root and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45466"/>
            <a:ext cx="8229600" cy="2180697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Root = T</a:t>
            </a:r>
          </a:p>
          <a:p>
            <a:r>
              <a:rPr lang="en-US" dirty="0" smtClean="0"/>
              <a:t>Children of Tom: {Ned, </a:t>
            </a:r>
            <a:r>
              <a:rPr lang="en-US" dirty="0" err="1" smtClean="0"/>
              <a:t>Jil</a:t>
            </a:r>
            <a:r>
              <a:rPr lang="en-US" dirty="0" smtClean="0"/>
              <a:t>}</a:t>
            </a:r>
          </a:p>
          <a:p>
            <a:r>
              <a:rPr lang="en-US" dirty="0" smtClean="0"/>
              <a:t>Children of </a:t>
            </a:r>
            <a:r>
              <a:rPr lang="en-US" dirty="0" err="1" smtClean="0"/>
              <a:t>Jil</a:t>
            </a:r>
            <a:r>
              <a:rPr lang="en-US" dirty="0" smtClean="0"/>
              <a:t>: {Bob}</a:t>
            </a:r>
          </a:p>
          <a:p>
            <a:r>
              <a:rPr lang="en-US" dirty="0" smtClean="0"/>
              <a:t>Children of Bob : </a:t>
            </a:r>
            <a:r>
              <a:rPr lang="en-US" dirty="0">
                <a:sym typeface="Symbol"/>
              </a:rPr>
              <a:t>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Children of Ned :</a:t>
            </a:r>
            <a:r>
              <a:rPr lang="en-US" dirty="0">
                <a:sym typeface="Symbol"/>
              </a:rPr>
              <a:t>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920068" y="1693334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Tom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3191935" y="307340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sp>
        <p:nvSpPr>
          <p:cNvPr id="35" name="Oval 34"/>
          <p:cNvSpPr/>
          <p:nvPr/>
        </p:nvSpPr>
        <p:spPr>
          <a:xfrm>
            <a:off x="4741335" y="30734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cxnSp>
        <p:nvCxnSpPr>
          <p:cNvPr id="36" name="Straight Connector 35"/>
          <p:cNvCxnSpPr>
            <a:stCxn id="33" idx="4"/>
            <a:endCxn id="34" idx="0"/>
          </p:cNvCxnSpPr>
          <p:nvPr/>
        </p:nvCxnSpPr>
        <p:spPr>
          <a:xfrm flipH="1">
            <a:off x="3856568" y="2489200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4"/>
            <a:endCxn id="35" idx="0"/>
          </p:cNvCxnSpPr>
          <p:nvPr/>
        </p:nvCxnSpPr>
        <p:spPr>
          <a:xfrm>
            <a:off x="4512735" y="2489200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138335" y="40386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884335" y="3801533"/>
            <a:ext cx="694265" cy="3048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636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Leaf and internal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Symbol"/>
              </a:rPr>
              <a:t>Leaf node</a:t>
            </a:r>
            <a:r>
              <a:rPr lang="en-US" dirty="0" smtClean="0">
                <a:sym typeface="Symbol"/>
              </a:rPr>
              <a:t>: Given a tree T = (V,E) a node l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 </a:t>
            </a:r>
            <a:r>
              <a:rPr lang="en-US" dirty="0" smtClean="0"/>
              <a:t>V is a leaf node </a:t>
            </a:r>
            <a:r>
              <a:rPr lang="en-US" dirty="0" err="1" smtClean="0"/>
              <a:t>iff</a:t>
            </a:r>
            <a:r>
              <a:rPr lang="en-US" dirty="0" smtClean="0"/>
              <a:t> (l, a) </a:t>
            </a:r>
            <a:r>
              <a:rPr lang="en-US" dirty="0">
                <a:sym typeface="Symbol"/>
              </a:rPr>
              <a:t></a:t>
            </a:r>
            <a:r>
              <a:rPr lang="en-US" dirty="0"/>
              <a:t> </a:t>
            </a:r>
            <a:r>
              <a:rPr lang="en-US" dirty="0" smtClean="0"/>
              <a:t>E for all a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smtClean="0"/>
              <a:t>V. Thus, l has no children</a:t>
            </a:r>
          </a:p>
          <a:p>
            <a:endParaRPr lang="en-US" dirty="0"/>
          </a:p>
          <a:p>
            <a:r>
              <a:rPr lang="en-US" b="1" dirty="0" smtClean="0"/>
              <a:t>Internal</a:t>
            </a:r>
            <a:r>
              <a:rPr lang="en-US" dirty="0" smtClean="0"/>
              <a:t> node: A node is an internal node </a:t>
            </a:r>
            <a:r>
              <a:rPr lang="en-US" dirty="0" err="1" smtClean="0"/>
              <a:t>iff</a:t>
            </a:r>
            <a:r>
              <a:rPr lang="en-US" dirty="0" smtClean="0"/>
              <a:t> it has at least one child.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7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Internal and Leaf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45466"/>
            <a:ext cx="8229600" cy="218069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Internal nodes: {Tom, </a:t>
            </a:r>
            <a:r>
              <a:rPr lang="en-US" dirty="0" err="1" smtClean="0"/>
              <a:t>Jil</a:t>
            </a:r>
            <a:r>
              <a:rPr lang="en-US" dirty="0" smtClean="0"/>
              <a:t>}</a:t>
            </a:r>
          </a:p>
          <a:p>
            <a:r>
              <a:rPr lang="en-US" dirty="0" smtClean="0"/>
              <a:t>Leaf nodes: {Ned, Bob}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920068" y="1693334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Tom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3191935" y="307340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sp>
        <p:nvSpPr>
          <p:cNvPr id="35" name="Oval 34"/>
          <p:cNvSpPr/>
          <p:nvPr/>
        </p:nvSpPr>
        <p:spPr>
          <a:xfrm>
            <a:off x="4741335" y="30734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cxnSp>
        <p:nvCxnSpPr>
          <p:cNvPr id="36" name="Straight Connector 35"/>
          <p:cNvCxnSpPr>
            <a:stCxn id="33" idx="4"/>
            <a:endCxn id="34" idx="0"/>
          </p:cNvCxnSpPr>
          <p:nvPr/>
        </p:nvCxnSpPr>
        <p:spPr>
          <a:xfrm flipH="1">
            <a:off x="3856568" y="2489200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4"/>
            <a:endCxn id="35" idx="0"/>
          </p:cNvCxnSpPr>
          <p:nvPr/>
        </p:nvCxnSpPr>
        <p:spPr>
          <a:xfrm>
            <a:off x="4512735" y="2489200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138335" y="40386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884335" y="3801533"/>
            <a:ext cx="694265" cy="3048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860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example: Tree with 1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5334"/>
            <a:ext cx="8229600" cy="3670830"/>
          </a:xfrm>
        </p:spPr>
        <p:txBody>
          <a:bodyPr/>
          <a:lstStyle/>
          <a:p>
            <a:r>
              <a:rPr lang="en-US" dirty="0" smtClean="0"/>
              <a:t>T = (V, E), where V = {Tom}, E = </a:t>
            </a:r>
            <a:r>
              <a:rPr lang="en-US" dirty="0">
                <a:sym typeface="Symbol"/>
              </a:rPr>
              <a:t>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Root : Tom</a:t>
            </a:r>
          </a:p>
          <a:p>
            <a:r>
              <a:rPr lang="en-US" dirty="0" smtClean="0"/>
              <a:t>Leaf : Tom</a:t>
            </a:r>
          </a:p>
          <a:p>
            <a:r>
              <a:rPr lang="en-US" dirty="0" smtClean="0"/>
              <a:t>Internal node: none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94668" y="1430867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5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in 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Path</a:t>
            </a:r>
            <a:r>
              <a:rPr lang="en-US" dirty="0" smtClean="0"/>
              <a:t>: Given a tree T = (V, E), a path P in T is a collection of edges P = {e</a:t>
            </a:r>
            <a:r>
              <a:rPr lang="en-US" baseline="-25000" dirty="0" smtClean="0"/>
              <a:t>1</a:t>
            </a:r>
            <a:r>
              <a:rPr lang="en-US" dirty="0" smtClean="0"/>
              <a:t>, e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} </a:t>
            </a:r>
            <a:r>
              <a:rPr lang="en-US" dirty="0" smtClean="0"/>
              <a:t>such that e</a:t>
            </a:r>
            <a:r>
              <a:rPr lang="en-US" baseline="-25000" dirty="0" smtClean="0"/>
              <a:t>1</a:t>
            </a:r>
            <a:r>
              <a:rPr lang="en-US" dirty="0" smtClean="0"/>
              <a:t> = (n1, n2), e</a:t>
            </a:r>
            <a:r>
              <a:rPr lang="en-US" baseline="-25000" dirty="0" smtClean="0"/>
              <a:t>2</a:t>
            </a:r>
            <a:r>
              <a:rPr lang="en-US" dirty="0" smtClean="0"/>
              <a:t> (n2, n3), …,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 = (n</a:t>
            </a:r>
            <a:r>
              <a:rPr lang="en-US" baseline="-25000" dirty="0" smtClean="0"/>
              <a:t>i-1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A path is made by connecting consecutive edges</a:t>
            </a:r>
          </a:p>
          <a:p>
            <a:r>
              <a:rPr lang="en-US" dirty="0" smtClean="0"/>
              <a:t>Alternative notation: P = {n</a:t>
            </a:r>
            <a:r>
              <a:rPr lang="en-US" baseline="-25000" dirty="0" smtClean="0"/>
              <a:t>1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, n</a:t>
            </a:r>
            <a:r>
              <a:rPr lang="en-US" baseline="-25000" dirty="0" smtClean="0"/>
              <a:t>3</a:t>
            </a:r>
            <a:r>
              <a:rPr lang="en-US" dirty="0" smtClean="0"/>
              <a:t>, ...,n</a:t>
            </a:r>
            <a:r>
              <a:rPr lang="en-US" baseline="-25000" dirty="0" smtClean="0"/>
              <a:t>i</a:t>
            </a:r>
            <a:r>
              <a:rPr lang="en-US" baseline="-25000" dirty="0"/>
              <a:t>-1</a:t>
            </a:r>
            <a:r>
              <a:rPr lang="en-US" dirty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Left to right order is important. Leftmost is closest to root of T</a:t>
            </a:r>
          </a:p>
          <a:p>
            <a:r>
              <a:rPr lang="en-US" b="1" dirty="0" smtClean="0"/>
              <a:t>Ancestor</a:t>
            </a:r>
            <a:r>
              <a:rPr lang="en-US" dirty="0" smtClean="0"/>
              <a:t>: Given a tree T = (V, E)  we say a node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 is an ancestor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is a path P such that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smtClean="0"/>
              <a:t>P, </a:t>
            </a:r>
            <a:r>
              <a:rPr lang="en-US" dirty="0" err="1"/>
              <a:t>n</a:t>
            </a:r>
            <a:r>
              <a:rPr lang="en-US" baseline="-25000" dirty="0" err="1"/>
              <a:t>j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 P and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smtClean="0"/>
              <a:t>j. Similarly, we say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dirty="0" smtClean="0"/>
              <a:t> is a descendant of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endParaRPr lang="en-US" baseline="-25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0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45466"/>
            <a:ext cx="8229600" cy="218069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Some Paths: </a:t>
            </a:r>
          </a:p>
          <a:p>
            <a:pPr lvl="1"/>
            <a:r>
              <a:rPr lang="en-US" dirty="0" smtClean="0"/>
              <a:t>P1 = {Tom, Ned}, </a:t>
            </a:r>
          </a:p>
          <a:p>
            <a:pPr lvl="1"/>
            <a:r>
              <a:rPr lang="en-US" dirty="0" smtClean="0"/>
              <a:t>P2 = {Tom, </a:t>
            </a:r>
            <a:r>
              <a:rPr lang="en-US" dirty="0" err="1" smtClean="0"/>
              <a:t>Jil</a:t>
            </a:r>
            <a:r>
              <a:rPr lang="en-US" dirty="0" smtClean="0"/>
              <a:t>, Bob}</a:t>
            </a:r>
          </a:p>
          <a:p>
            <a:pPr lvl="1"/>
            <a:r>
              <a:rPr lang="en-US" dirty="0" smtClean="0"/>
              <a:t>P3 = {</a:t>
            </a:r>
            <a:r>
              <a:rPr lang="en-US" dirty="0" err="1" smtClean="0"/>
              <a:t>Jil</a:t>
            </a:r>
            <a:r>
              <a:rPr lang="en-US" dirty="0" smtClean="0"/>
              <a:t>, Bob}</a:t>
            </a:r>
          </a:p>
          <a:p>
            <a:pPr lvl="1"/>
            <a:r>
              <a:rPr lang="en-US" dirty="0" smtClean="0"/>
              <a:t>P4 = {Tom, </a:t>
            </a:r>
            <a:r>
              <a:rPr lang="en-US" dirty="0" err="1" smtClean="0"/>
              <a:t>Jil</a:t>
            </a:r>
            <a:r>
              <a:rPr lang="en-US" dirty="0"/>
              <a:t>}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920068" y="1693334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Tom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3191935" y="307340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sp>
        <p:nvSpPr>
          <p:cNvPr id="35" name="Oval 34"/>
          <p:cNvSpPr/>
          <p:nvPr/>
        </p:nvSpPr>
        <p:spPr>
          <a:xfrm>
            <a:off x="4741335" y="30734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cxnSp>
        <p:nvCxnSpPr>
          <p:cNvPr id="36" name="Straight Connector 35"/>
          <p:cNvCxnSpPr>
            <a:stCxn id="33" idx="4"/>
            <a:endCxn id="34" idx="0"/>
          </p:cNvCxnSpPr>
          <p:nvPr/>
        </p:nvCxnSpPr>
        <p:spPr>
          <a:xfrm flipH="1">
            <a:off x="3856568" y="2489200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4"/>
            <a:endCxn id="35" idx="0"/>
          </p:cNvCxnSpPr>
          <p:nvPr/>
        </p:nvCxnSpPr>
        <p:spPr>
          <a:xfrm>
            <a:off x="4512735" y="2489200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138335" y="40386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5884335" y="3801533"/>
            <a:ext cx="694265" cy="3048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32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Descendants and Ancestors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Descendants of Tom:</a:t>
            </a:r>
          </a:p>
          <a:p>
            <a:pPr lvl="1"/>
            <a:r>
              <a:rPr lang="en-US" dirty="0" err="1" smtClean="0"/>
              <a:t>Jil</a:t>
            </a:r>
            <a:r>
              <a:rPr lang="en-US" dirty="0" smtClean="0"/>
              <a:t>, Ned, Bob</a:t>
            </a:r>
          </a:p>
          <a:p>
            <a:r>
              <a:rPr lang="en-US" dirty="0" smtClean="0"/>
              <a:t>Descendant of </a:t>
            </a:r>
            <a:r>
              <a:rPr lang="en-US" dirty="0" err="1" smtClean="0"/>
              <a:t>Jil</a:t>
            </a:r>
            <a:endParaRPr lang="en-US" dirty="0" smtClean="0"/>
          </a:p>
          <a:p>
            <a:pPr lvl="1"/>
            <a:r>
              <a:rPr lang="en-US" dirty="0" smtClean="0"/>
              <a:t>Bob</a:t>
            </a:r>
          </a:p>
          <a:p>
            <a:r>
              <a:rPr lang="en-US" dirty="0" smtClean="0"/>
              <a:t>Descendants of Ned</a:t>
            </a:r>
          </a:p>
          <a:p>
            <a:pPr lvl="1"/>
            <a:r>
              <a:rPr lang="en-US" dirty="0" smtClean="0"/>
              <a:t>None</a:t>
            </a:r>
          </a:p>
          <a:p>
            <a:r>
              <a:rPr lang="en-US" dirty="0" smtClean="0"/>
              <a:t>Ancestors of Bob</a:t>
            </a:r>
          </a:p>
          <a:p>
            <a:pPr lvl="1"/>
            <a:r>
              <a:rPr lang="en-US" dirty="0" err="1" smtClean="0"/>
              <a:t>Jil</a:t>
            </a:r>
            <a:r>
              <a:rPr lang="en-US" dirty="0" smtClean="0"/>
              <a:t>, Tom</a:t>
            </a:r>
          </a:p>
          <a:p>
            <a:r>
              <a:rPr lang="en-US" dirty="0" smtClean="0"/>
              <a:t>Ancestors of Tom</a:t>
            </a:r>
          </a:p>
          <a:p>
            <a:pPr lvl="1"/>
            <a:r>
              <a:rPr lang="en-US" dirty="0" smtClean="0"/>
              <a:t>None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944535" y="1388534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Tom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4216402" y="276860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sp>
        <p:nvSpPr>
          <p:cNvPr id="35" name="Oval 34"/>
          <p:cNvSpPr/>
          <p:nvPr/>
        </p:nvSpPr>
        <p:spPr>
          <a:xfrm>
            <a:off x="5765802" y="27686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cxnSp>
        <p:nvCxnSpPr>
          <p:cNvPr id="36" name="Straight Connector 35"/>
          <p:cNvCxnSpPr>
            <a:stCxn id="33" idx="4"/>
            <a:endCxn id="34" idx="0"/>
          </p:cNvCxnSpPr>
          <p:nvPr/>
        </p:nvCxnSpPr>
        <p:spPr>
          <a:xfrm flipH="1">
            <a:off x="4881035" y="2184400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4"/>
            <a:endCxn id="35" idx="0"/>
          </p:cNvCxnSpPr>
          <p:nvPr/>
        </p:nvCxnSpPr>
        <p:spPr>
          <a:xfrm>
            <a:off x="5537202" y="2184400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162802" y="3733801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6908802" y="3496733"/>
            <a:ext cx="694265" cy="3048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5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tree concepts</a:t>
            </a:r>
          </a:p>
          <a:p>
            <a:endParaRPr lang="en-US" dirty="0" smtClean="0"/>
          </a:p>
          <a:p>
            <a:r>
              <a:rPr lang="en-US" dirty="0" smtClean="0"/>
              <a:t>Part II – Definition of tree terminology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length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Given a path P in a tree T =(V, E), the length of path P is the number of edges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{PR, Mayaguez}</a:t>
            </a:r>
          </a:p>
          <a:p>
            <a:pPr lvl="2"/>
            <a:r>
              <a:rPr lang="en-US" dirty="0" smtClean="0"/>
              <a:t>Length = 1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= {PR, </a:t>
            </a:r>
            <a:r>
              <a:rPr lang="en-US" dirty="0" err="1" smtClean="0"/>
              <a:t>Cabo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, </a:t>
            </a:r>
            <a:r>
              <a:rPr lang="en-US" dirty="0" err="1" smtClean="0"/>
              <a:t>Joyuda</a:t>
            </a:r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Length = 2</a:t>
            </a:r>
          </a:p>
          <a:p>
            <a:pPr lvl="1"/>
            <a:r>
              <a:rPr lang="en-US" dirty="0" smtClean="0"/>
              <a:t>P3 = {</a:t>
            </a:r>
            <a:r>
              <a:rPr lang="en-US" dirty="0" err="1" smtClean="0"/>
              <a:t>Boqueron</a:t>
            </a:r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Length = 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138331" y="1955801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122332" y="32596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26" name="Oval 25"/>
          <p:cNvSpPr/>
          <p:nvPr/>
        </p:nvSpPr>
        <p:spPr>
          <a:xfrm>
            <a:off x="6671732" y="3259668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27" name="Straight Connector 26"/>
          <p:cNvCxnSpPr>
            <a:stCxn id="24" idx="4"/>
            <a:endCxn id="25" idx="0"/>
          </p:cNvCxnSpPr>
          <p:nvPr/>
        </p:nvCxnSpPr>
        <p:spPr>
          <a:xfrm flipH="1">
            <a:off x="5786965" y="2751667"/>
            <a:ext cx="944033" cy="5080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4" idx="4"/>
            <a:endCxn id="26" idx="0"/>
          </p:cNvCxnSpPr>
          <p:nvPr/>
        </p:nvCxnSpPr>
        <p:spPr>
          <a:xfrm>
            <a:off x="6730998" y="2751667"/>
            <a:ext cx="664634" cy="5080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072464" y="44026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30" name="Oval 29"/>
          <p:cNvSpPr/>
          <p:nvPr/>
        </p:nvSpPr>
        <p:spPr>
          <a:xfrm>
            <a:off x="5537197" y="4351867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31" name="Straight Connector 30"/>
          <p:cNvCxnSpPr>
            <a:stCxn id="25" idx="4"/>
            <a:endCxn id="29" idx="0"/>
          </p:cNvCxnSpPr>
          <p:nvPr/>
        </p:nvCxnSpPr>
        <p:spPr>
          <a:xfrm flipH="1">
            <a:off x="4737097" y="4055533"/>
            <a:ext cx="1049868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0"/>
            <a:endCxn id="25" idx="4"/>
          </p:cNvCxnSpPr>
          <p:nvPr/>
        </p:nvCxnSpPr>
        <p:spPr>
          <a:xfrm flipH="1" flipV="1">
            <a:off x="5786965" y="4055533"/>
            <a:ext cx="478366" cy="2963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6" idx="4"/>
            <a:endCxn id="34" idx="0"/>
          </p:cNvCxnSpPr>
          <p:nvPr/>
        </p:nvCxnSpPr>
        <p:spPr>
          <a:xfrm>
            <a:off x="7395632" y="4055534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095064" y="44026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6205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in a path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Path </a:t>
            </a:r>
            <a:r>
              <a:rPr lang="en-US" dirty="0"/>
              <a:t>P = {n</a:t>
            </a:r>
            <a:r>
              <a:rPr lang="en-US" baseline="-25000" dirty="0"/>
              <a:t>1</a:t>
            </a:r>
            <a:r>
              <a:rPr lang="en-US" dirty="0"/>
              <a:t>, n</a:t>
            </a:r>
            <a:r>
              <a:rPr lang="en-US" baseline="-25000" dirty="0"/>
              <a:t>2</a:t>
            </a:r>
            <a:r>
              <a:rPr lang="en-US" dirty="0"/>
              <a:t>, n</a:t>
            </a:r>
            <a:r>
              <a:rPr lang="en-US" baseline="-25000" dirty="0"/>
              <a:t>3</a:t>
            </a:r>
            <a:r>
              <a:rPr lang="en-US" dirty="0"/>
              <a:t>, ...,n</a:t>
            </a:r>
            <a:r>
              <a:rPr lang="en-US" baseline="-25000" dirty="0"/>
              <a:t>i-1</a:t>
            </a:r>
            <a:r>
              <a:rPr lang="en-US" dirty="0"/>
              <a:t>, </a:t>
            </a:r>
            <a:r>
              <a:rPr lang="en-US" dirty="0" err="1"/>
              <a:t>n</a:t>
            </a:r>
            <a:r>
              <a:rPr lang="en-US" baseline="-25000" dirty="0" err="1"/>
              <a:t>i</a:t>
            </a:r>
            <a:r>
              <a:rPr lang="en-US" dirty="0" smtClean="0"/>
              <a:t>}, we say P has a cycle if and only if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=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,,</a:t>
            </a:r>
            <a:r>
              <a:rPr lang="en-US" dirty="0" smtClean="0"/>
              <a:t> for</a:t>
            </a:r>
            <a:r>
              <a:rPr lang="en-US" baseline="-25000" dirty="0" smtClean="0"/>
              <a:t>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dirty="0" smtClean="0"/>
              <a:t> in path P and </a:t>
            </a:r>
            <a:r>
              <a:rPr lang="en-US" dirty="0" err="1" smtClean="0"/>
              <a:t>i</a:t>
            </a:r>
            <a:r>
              <a:rPr lang="en-US" dirty="0" smtClean="0"/>
              <a:t>≠ j. </a:t>
            </a:r>
          </a:p>
          <a:p>
            <a:r>
              <a:rPr lang="en-US" dirty="0" smtClean="0"/>
              <a:t>Acyclic property of trees: Given a tree T, then every path P in T is free of cycles. 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35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7732"/>
            <a:ext cx="8229600" cy="9784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Path P = {PR, </a:t>
            </a:r>
            <a:r>
              <a:rPr lang="en-US" dirty="0" err="1" smtClean="0"/>
              <a:t>Cabo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, </a:t>
            </a:r>
            <a:r>
              <a:rPr lang="en-US" dirty="0" err="1" smtClean="0"/>
              <a:t>Joyuda</a:t>
            </a:r>
            <a:r>
              <a:rPr lang="en-US" dirty="0" smtClean="0"/>
              <a:t>, PR} has a cycle</a:t>
            </a:r>
          </a:p>
          <a:p>
            <a:r>
              <a:rPr lang="en-US" dirty="0" smtClean="0"/>
              <a:t>This is not a tree (it is called a graph)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20066" y="1735668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191933" y="3115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4741333" y="3115735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9" name="Straight Connector 18"/>
          <p:cNvCxnSpPr>
            <a:stCxn id="16" idx="4"/>
            <a:endCxn id="17" idx="0"/>
          </p:cNvCxnSpPr>
          <p:nvPr/>
        </p:nvCxnSpPr>
        <p:spPr>
          <a:xfrm flipH="1">
            <a:off x="3856566" y="2531534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4"/>
            <a:endCxn id="18" idx="0"/>
          </p:cNvCxnSpPr>
          <p:nvPr/>
        </p:nvCxnSpPr>
        <p:spPr>
          <a:xfrm>
            <a:off x="4512733" y="2531534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650999" y="4216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3251198" y="42587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3" name="Straight Connector 22"/>
          <p:cNvCxnSpPr>
            <a:stCxn id="17" idx="4"/>
            <a:endCxn id="21" idx="0"/>
          </p:cNvCxnSpPr>
          <p:nvPr/>
        </p:nvCxnSpPr>
        <p:spPr>
          <a:xfrm flipH="1">
            <a:off x="2315632" y="3911600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3856566" y="3911600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5465233" y="3911601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64665" y="4258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48867" y="1896533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0" idx="1"/>
            <a:endCxn id="16" idx="6"/>
          </p:cNvCxnSpPr>
          <p:nvPr/>
        </p:nvCxnSpPr>
        <p:spPr>
          <a:xfrm flipH="1">
            <a:off x="5105399" y="20811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54334" y="438573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leaf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</p:cNvCxnSpPr>
          <p:nvPr/>
        </p:nvCxnSpPr>
        <p:spPr>
          <a:xfrm flipH="1">
            <a:off x="6510866" y="45703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142067" y="2328334"/>
            <a:ext cx="1862667" cy="1904999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72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Height of a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0733" cy="468206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Given a node n in a tree T, the height of node n is the length of the longest path from n to a descendant leaf.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Height of PR = 3</a:t>
            </a:r>
          </a:p>
          <a:p>
            <a:pPr lvl="1"/>
            <a:r>
              <a:rPr lang="en-US" dirty="0" smtClean="0"/>
              <a:t>Height of </a:t>
            </a:r>
            <a:r>
              <a:rPr lang="en-US" dirty="0" err="1" smtClean="0"/>
              <a:t>Boqueron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Height of Mayaguez = 1</a:t>
            </a:r>
          </a:p>
          <a:p>
            <a:r>
              <a:rPr lang="en-US" b="1" dirty="0" smtClean="0"/>
              <a:t>Height of tree</a:t>
            </a:r>
            <a:r>
              <a:rPr lang="en-US" dirty="0" smtClean="0"/>
              <a:t>: the height of the root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82265" y="1625601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266266" y="2929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6815666" y="2929468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0" name="Straight Connector 9"/>
          <p:cNvCxnSpPr>
            <a:stCxn id="7" idx="4"/>
            <a:endCxn id="8" idx="0"/>
          </p:cNvCxnSpPr>
          <p:nvPr/>
        </p:nvCxnSpPr>
        <p:spPr>
          <a:xfrm flipH="1">
            <a:off x="5930899" y="2421467"/>
            <a:ext cx="944033" cy="5080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4"/>
            <a:endCxn id="9" idx="0"/>
          </p:cNvCxnSpPr>
          <p:nvPr/>
        </p:nvCxnSpPr>
        <p:spPr>
          <a:xfrm>
            <a:off x="6874932" y="2421467"/>
            <a:ext cx="664634" cy="5080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216398" y="4072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5681131" y="4021667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8" idx="4"/>
            <a:endCxn id="12" idx="0"/>
          </p:cNvCxnSpPr>
          <p:nvPr/>
        </p:nvCxnSpPr>
        <p:spPr>
          <a:xfrm flipH="1">
            <a:off x="4881031" y="3725333"/>
            <a:ext cx="1049868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0"/>
            <a:endCxn id="8" idx="4"/>
          </p:cNvCxnSpPr>
          <p:nvPr/>
        </p:nvCxnSpPr>
        <p:spPr>
          <a:xfrm flipH="1" flipV="1">
            <a:off x="5930899" y="3725333"/>
            <a:ext cx="478366" cy="2963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238998" y="4072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cxnSp>
        <p:nvCxnSpPr>
          <p:cNvPr id="18" name="Straight Connector 17"/>
          <p:cNvCxnSpPr>
            <a:stCxn id="16" idx="0"/>
          </p:cNvCxnSpPr>
          <p:nvPr/>
        </p:nvCxnSpPr>
        <p:spPr>
          <a:xfrm flipH="1" flipV="1">
            <a:off x="7708899" y="3725333"/>
            <a:ext cx="194732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309532" y="53001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Ratones</a:t>
            </a:r>
            <a:endParaRPr lang="en-US" sz="1600" dirty="0"/>
          </a:p>
        </p:txBody>
      </p:sp>
      <p:cxnSp>
        <p:nvCxnSpPr>
          <p:cNvPr id="21" name="Straight Connector 20"/>
          <p:cNvCxnSpPr>
            <a:stCxn id="12" idx="4"/>
            <a:endCxn id="20" idx="0"/>
          </p:cNvCxnSpPr>
          <p:nvPr/>
        </p:nvCxnSpPr>
        <p:spPr>
          <a:xfrm>
            <a:off x="4881031" y="4868333"/>
            <a:ext cx="93134" cy="431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773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 of a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0733" cy="468206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Given a node n in a tree T, the depth of node n is the length of the unique path from node n to the root of T.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Depth of PR = 0</a:t>
            </a:r>
          </a:p>
          <a:p>
            <a:pPr lvl="1"/>
            <a:r>
              <a:rPr lang="en-US" dirty="0" smtClean="0"/>
              <a:t>Depth of </a:t>
            </a:r>
            <a:r>
              <a:rPr lang="en-US" dirty="0" err="1" smtClean="0"/>
              <a:t>Boqueron</a:t>
            </a:r>
            <a:r>
              <a:rPr lang="en-US" dirty="0" smtClean="0"/>
              <a:t> = 2</a:t>
            </a:r>
          </a:p>
          <a:p>
            <a:pPr lvl="1"/>
            <a:r>
              <a:rPr lang="en-US" dirty="0" smtClean="0"/>
              <a:t>Depth of Mayaguez = 1</a:t>
            </a:r>
          </a:p>
          <a:p>
            <a:pPr lvl="1"/>
            <a:r>
              <a:rPr lang="en-US" dirty="0" smtClean="0"/>
              <a:t>Depth of </a:t>
            </a:r>
            <a:r>
              <a:rPr lang="en-US" dirty="0" err="1" smtClean="0"/>
              <a:t>Ratones</a:t>
            </a:r>
            <a:r>
              <a:rPr lang="en-US" dirty="0" smtClean="0"/>
              <a:t> = 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82265" y="1625601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266266" y="2929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6815666" y="2929468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0" name="Straight Connector 9"/>
          <p:cNvCxnSpPr>
            <a:stCxn id="7" idx="4"/>
            <a:endCxn id="8" idx="0"/>
          </p:cNvCxnSpPr>
          <p:nvPr/>
        </p:nvCxnSpPr>
        <p:spPr>
          <a:xfrm flipH="1">
            <a:off x="5930899" y="2421467"/>
            <a:ext cx="944033" cy="5080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4"/>
            <a:endCxn id="9" idx="0"/>
          </p:cNvCxnSpPr>
          <p:nvPr/>
        </p:nvCxnSpPr>
        <p:spPr>
          <a:xfrm>
            <a:off x="6874932" y="2421467"/>
            <a:ext cx="664634" cy="5080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216398" y="4072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5681131" y="4021667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8" idx="4"/>
            <a:endCxn id="12" idx="0"/>
          </p:cNvCxnSpPr>
          <p:nvPr/>
        </p:nvCxnSpPr>
        <p:spPr>
          <a:xfrm flipH="1">
            <a:off x="4881031" y="3725333"/>
            <a:ext cx="1049868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0"/>
            <a:endCxn id="8" idx="4"/>
          </p:cNvCxnSpPr>
          <p:nvPr/>
        </p:nvCxnSpPr>
        <p:spPr>
          <a:xfrm flipH="1" flipV="1">
            <a:off x="5930899" y="3725333"/>
            <a:ext cx="478366" cy="2963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238998" y="4072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cxnSp>
        <p:nvCxnSpPr>
          <p:cNvPr id="18" name="Straight Connector 17"/>
          <p:cNvCxnSpPr>
            <a:stCxn id="16" idx="0"/>
          </p:cNvCxnSpPr>
          <p:nvPr/>
        </p:nvCxnSpPr>
        <p:spPr>
          <a:xfrm flipH="1" flipV="1">
            <a:off x="7708899" y="3725333"/>
            <a:ext cx="194732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309532" y="53001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Ratones</a:t>
            </a:r>
            <a:endParaRPr lang="en-US" sz="1600" dirty="0"/>
          </a:p>
        </p:txBody>
      </p:sp>
      <p:cxnSp>
        <p:nvCxnSpPr>
          <p:cNvPr id="21" name="Straight Connector 20"/>
          <p:cNvCxnSpPr>
            <a:stCxn id="12" idx="4"/>
            <a:endCxn id="20" idx="0"/>
          </p:cNvCxnSpPr>
          <p:nvPr/>
        </p:nvCxnSpPr>
        <p:spPr>
          <a:xfrm>
            <a:off x="4881031" y="4868333"/>
            <a:ext cx="93134" cy="431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486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level in a tree T consists of all nodes at the same depth from the root T.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Level 0 – {PR}</a:t>
            </a:r>
          </a:p>
          <a:p>
            <a:pPr lvl="1"/>
            <a:r>
              <a:rPr lang="en-US" dirty="0" smtClean="0"/>
              <a:t>Level 1 – {</a:t>
            </a:r>
            <a:r>
              <a:rPr lang="en-US" dirty="0" err="1" smtClean="0"/>
              <a:t>Cabo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, Mayaguez}</a:t>
            </a:r>
          </a:p>
          <a:p>
            <a:pPr lvl="1"/>
            <a:r>
              <a:rPr lang="en-US" dirty="0" smtClean="0"/>
              <a:t>Level 2 – {</a:t>
            </a:r>
            <a:r>
              <a:rPr lang="en-US" dirty="0" err="1" smtClean="0"/>
              <a:t>Joyuda</a:t>
            </a:r>
            <a:r>
              <a:rPr lang="en-US" dirty="0" smtClean="0"/>
              <a:t>, </a:t>
            </a:r>
            <a:r>
              <a:rPr lang="en-US" dirty="0" err="1" smtClean="0"/>
              <a:t>Boqueron</a:t>
            </a:r>
            <a:r>
              <a:rPr lang="en-US" dirty="0" smtClean="0"/>
              <a:t>, El </a:t>
            </a:r>
            <a:r>
              <a:rPr lang="en-US" dirty="0" err="1" smtClean="0"/>
              <a:t>Man</a:t>
            </a:r>
            <a:r>
              <a:rPr lang="en-US" dirty="0" err="1" smtClean="0"/>
              <a:t>í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Level 3  - {</a:t>
            </a:r>
            <a:r>
              <a:rPr lang="en-US" dirty="0" err="1" smtClean="0"/>
              <a:t>Ratones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82265" y="1625601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266266" y="2929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15666" y="2929468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5930899" y="2421467"/>
            <a:ext cx="944033" cy="5080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874932" y="2421467"/>
            <a:ext cx="664634" cy="5080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216398" y="4072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>
          <a:xfrm>
            <a:off x="5681131" y="4021667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15" name="Straight Connector 14"/>
          <p:cNvCxnSpPr>
            <a:stCxn id="9" idx="4"/>
            <a:endCxn id="13" idx="0"/>
          </p:cNvCxnSpPr>
          <p:nvPr/>
        </p:nvCxnSpPr>
        <p:spPr>
          <a:xfrm flipH="1">
            <a:off x="4881031" y="3725333"/>
            <a:ext cx="1049868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0"/>
            <a:endCxn id="9" idx="4"/>
          </p:cNvCxnSpPr>
          <p:nvPr/>
        </p:nvCxnSpPr>
        <p:spPr>
          <a:xfrm flipH="1" flipV="1">
            <a:off x="5930899" y="3725333"/>
            <a:ext cx="478366" cy="2963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238998" y="4072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cxnSp>
        <p:nvCxnSpPr>
          <p:cNvPr id="18" name="Straight Connector 17"/>
          <p:cNvCxnSpPr>
            <a:stCxn id="17" idx="0"/>
          </p:cNvCxnSpPr>
          <p:nvPr/>
        </p:nvCxnSpPr>
        <p:spPr>
          <a:xfrm flipH="1" flipV="1">
            <a:off x="7708899" y="3725333"/>
            <a:ext cx="194732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309532" y="53001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Ratones</a:t>
            </a:r>
            <a:endParaRPr lang="en-US" sz="1600" dirty="0"/>
          </a:p>
        </p:txBody>
      </p:sp>
      <p:cxnSp>
        <p:nvCxnSpPr>
          <p:cNvPr id="20" name="Straight Connector 19"/>
          <p:cNvCxnSpPr>
            <a:stCxn id="13" idx="4"/>
            <a:endCxn id="19" idx="0"/>
          </p:cNvCxnSpPr>
          <p:nvPr/>
        </p:nvCxnSpPr>
        <p:spPr>
          <a:xfrm>
            <a:off x="4881031" y="4868333"/>
            <a:ext cx="93134" cy="431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25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trees – 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7732"/>
            <a:ext cx="8229600" cy="9784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a binary tree each node has at most 2 children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20066" y="1735668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191933" y="3115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4741333" y="3115735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9" name="Straight Connector 18"/>
          <p:cNvCxnSpPr>
            <a:stCxn id="16" idx="4"/>
            <a:endCxn id="17" idx="0"/>
          </p:cNvCxnSpPr>
          <p:nvPr/>
        </p:nvCxnSpPr>
        <p:spPr>
          <a:xfrm flipH="1">
            <a:off x="3856566" y="2531534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4"/>
            <a:endCxn id="18" idx="0"/>
          </p:cNvCxnSpPr>
          <p:nvPr/>
        </p:nvCxnSpPr>
        <p:spPr>
          <a:xfrm>
            <a:off x="4512733" y="2531534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650999" y="4216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3251198" y="42587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3" name="Straight Connector 22"/>
          <p:cNvCxnSpPr>
            <a:stCxn id="17" idx="4"/>
            <a:endCxn id="21" idx="0"/>
          </p:cNvCxnSpPr>
          <p:nvPr/>
        </p:nvCxnSpPr>
        <p:spPr>
          <a:xfrm flipH="1">
            <a:off x="2315632" y="3911600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3856566" y="3911600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5465233" y="3911601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64665" y="4258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48867" y="1896533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0" idx="1"/>
            <a:endCxn id="16" idx="6"/>
          </p:cNvCxnSpPr>
          <p:nvPr/>
        </p:nvCxnSpPr>
        <p:spPr>
          <a:xfrm flipH="1">
            <a:off x="5105399" y="20811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54334" y="438573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leaf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</p:cNvCxnSpPr>
          <p:nvPr/>
        </p:nvCxnSpPr>
        <p:spPr>
          <a:xfrm flipH="1">
            <a:off x="6510866" y="45703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090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trees – </a:t>
            </a:r>
            <a:r>
              <a:rPr lang="en-US" dirty="0" smtClean="0"/>
              <a:t>n-</a:t>
            </a:r>
            <a:r>
              <a:rPr lang="en-US" dirty="0" err="1" smtClean="0"/>
              <a:t>ary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7732"/>
            <a:ext cx="8229600" cy="9784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a n-</a:t>
            </a:r>
            <a:r>
              <a:rPr lang="en-US" dirty="0" err="1" smtClean="0"/>
              <a:t>ary</a:t>
            </a:r>
            <a:r>
              <a:rPr lang="en-US" dirty="0" smtClean="0"/>
              <a:t> tree each node has at most n children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20066" y="1735668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191933" y="3115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4741333" y="3115735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9" name="Straight Connector 18"/>
          <p:cNvCxnSpPr>
            <a:stCxn id="16" idx="4"/>
            <a:endCxn id="17" idx="0"/>
          </p:cNvCxnSpPr>
          <p:nvPr/>
        </p:nvCxnSpPr>
        <p:spPr>
          <a:xfrm flipH="1">
            <a:off x="3856566" y="2531534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4"/>
            <a:endCxn id="18" idx="0"/>
          </p:cNvCxnSpPr>
          <p:nvPr/>
        </p:nvCxnSpPr>
        <p:spPr>
          <a:xfrm>
            <a:off x="4512733" y="2531534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650999" y="4216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3251198" y="42587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3" name="Straight Connector 22"/>
          <p:cNvCxnSpPr>
            <a:stCxn id="17" idx="4"/>
            <a:endCxn id="21" idx="0"/>
          </p:cNvCxnSpPr>
          <p:nvPr/>
        </p:nvCxnSpPr>
        <p:spPr>
          <a:xfrm flipH="1">
            <a:off x="2315632" y="3911600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3856566" y="3911600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5465233" y="3911601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64665" y="4258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48867" y="1896533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0" idx="1"/>
            <a:endCxn id="16" idx="6"/>
          </p:cNvCxnSpPr>
          <p:nvPr/>
        </p:nvCxnSpPr>
        <p:spPr>
          <a:xfrm flipH="1">
            <a:off x="5105399" y="20811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6722533" y="3166536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San Juan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012267" y="2353734"/>
            <a:ext cx="2510366" cy="872069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4"/>
            <a:endCxn id="28" idx="0"/>
          </p:cNvCxnSpPr>
          <p:nvPr/>
        </p:nvCxnSpPr>
        <p:spPr>
          <a:xfrm>
            <a:off x="7446433" y="3962402"/>
            <a:ext cx="516465" cy="3217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298265" y="42841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La </a:t>
            </a:r>
            <a:r>
              <a:rPr lang="en-US" sz="1600" dirty="0" err="1" smtClean="0"/>
              <a:t>Perla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20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Balanced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33278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tree T is balanced if and only if every path P in T has the same length, or differ by at most one</a:t>
            </a:r>
          </a:p>
          <a:p>
            <a:r>
              <a:rPr lang="en-US" dirty="0" smtClean="0"/>
              <a:t>Examples: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09333" y="2819402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81200" y="4199468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3530600" y="4199469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0" name="Straight Connector 9"/>
          <p:cNvCxnSpPr>
            <a:stCxn id="7" idx="4"/>
            <a:endCxn id="8" idx="0"/>
          </p:cNvCxnSpPr>
          <p:nvPr/>
        </p:nvCxnSpPr>
        <p:spPr>
          <a:xfrm flipH="1">
            <a:off x="2645833" y="3615268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4"/>
            <a:endCxn id="9" idx="0"/>
          </p:cNvCxnSpPr>
          <p:nvPr/>
        </p:nvCxnSpPr>
        <p:spPr>
          <a:xfrm>
            <a:off x="3302000" y="3615268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40266" y="53001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2040465" y="5342468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8" idx="4"/>
            <a:endCxn id="12" idx="0"/>
          </p:cNvCxnSpPr>
          <p:nvPr/>
        </p:nvCxnSpPr>
        <p:spPr>
          <a:xfrm flipH="1">
            <a:off x="1104899" y="4995334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0"/>
            <a:endCxn id="8" idx="4"/>
          </p:cNvCxnSpPr>
          <p:nvPr/>
        </p:nvCxnSpPr>
        <p:spPr>
          <a:xfrm flipH="1" flipV="1">
            <a:off x="2645833" y="4995334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4"/>
            <a:endCxn id="17" idx="0"/>
          </p:cNvCxnSpPr>
          <p:nvPr/>
        </p:nvCxnSpPr>
        <p:spPr>
          <a:xfrm>
            <a:off x="4254500" y="4995335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953932" y="5342468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21" name="Oval 20"/>
          <p:cNvSpPr/>
          <p:nvPr/>
        </p:nvSpPr>
        <p:spPr>
          <a:xfrm>
            <a:off x="6222999" y="2802469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494866" y="41825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23" name="Oval 22"/>
          <p:cNvSpPr/>
          <p:nvPr/>
        </p:nvSpPr>
        <p:spPr>
          <a:xfrm>
            <a:off x="7044266" y="4182536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24" name="Straight Connector 23"/>
          <p:cNvCxnSpPr>
            <a:stCxn id="21" idx="4"/>
            <a:endCxn id="22" idx="0"/>
          </p:cNvCxnSpPr>
          <p:nvPr/>
        </p:nvCxnSpPr>
        <p:spPr>
          <a:xfrm flipH="1">
            <a:off x="6159499" y="3598335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4"/>
            <a:endCxn id="23" idx="0"/>
          </p:cNvCxnSpPr>
          <p:nvPr/>
        </p:nvCxnSpPr>
        <p:spPr>
          <a:xfrm>
            <a:off x="6815666" y="3598335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349999" y="5520268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1185333" y="2709335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0" y="4064002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cxnSp>
        <p:nvCxnSpPr>
          <p:cNvPr id="34" name="Straight Connector 33"/>
          <p:cNvCxnSpPr>
            <a:stCxn id="32" idx="4"/>
            <a:endCxn id="33" idx="0"/>
          </p:cNvCxnSpPr>
          <p:nvPr/>
        </p:nvCxnSpPr>
        <p:spPr>
          <a:xfrm flipH="1">
            <a:off x="723900" y="3505201"/>
            <a:ext cx="1054100" cy="558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886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unbalanced binary trees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75467" y="1769535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47334" y="31496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cxnSp>
        <p:nvCxnSpPr>
          <p:cNvPr id="10" name="Straight Connector 9"/>
          <p:cNvCxnSpPr>
            <a:stCxn id="7" idx="4"/>
            <a:endCxn id="8" idx="0"/>
          </p:cNvCxnSpPr>
          <p:nvPr/>
        </p:nvCxnSpPr>
        <p:spPr>
          <a:xfrm flipH="1">
            <a:off x="2611967" y="2565401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06400" y="4250268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2006599" y="4292601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8" idx="4"/>
            <a:endCxn id="12" idx="0"/>
          </p:cNvCxnSpPr>
          <p:nvPr/>
        </p:nvCxnSpPr>
        <p:spPr>
          <a:xfrm flipH="1">
            <a:off x="1071033" y="3945467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0"/>
            <a:endCxn id="8" idx="4"/>
          </p:cNvCxnSpPr>
          <p:nvPr/>
        </p:nvCxnSpPr>
        <p:spPr>
          <a:xfrm flipH="1" flipV="1">
            <a:off x="2611967" y="3945467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494867" y="3132669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316134" y="4512736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29" name="Straight Connector 28"/>
          <p:cNvCxnSpPr>
            <a:stCxn id="26" idx="4"/>
            <a:endCxn id="27" idx="0"/>
          </p:cNvCxnSpPr>
          <p:nvPr/>
        </p:nvCxnSpPr>
        <p:spPr>
          <a:xfrm>
            <a:off x="6087534" y="3928535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7" idx="4"/>
            <a:endCxn id="33" idx="0"/>
          </p:cNvCxnSpPr>
          <p:nvPr/>
        </p:nvCxnSpPr>
        <p:spPr>
          <a:xfrm>
            <a:off x="7040034" y="5308602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739466" y="56557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49809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the concept of tree</a:t>
            </a:r>
          </a:p>
          <a:p>
            <a:pPr lvl="1"/>
            <a:r>
              <a:rPr lang="en-US" dirty="0" smtClean="0"/>
              <a:t>Hierarchical data structure</a:t>
            </a:r>
          </a:p>
          <a:p>
            <a:endParaRPr lang="en-US" dirty="0" smtClean="0"/>
          </a:p>
          <a:p>
            <a:r>
              <a:rPr lang="en-US" dirty="0" smtClean="0"/>
              <a:t>Define the different terms used in trees</a:t>
            </a:r>
          </a:p>
          <a:p>
            <a:endParaRPr lang="en-US" dirty="0" smtClean="0"/>
          </a:p>
          <a:p>
            <a:r>
              <a:rPr lang="en-US" dirty="0" smtClean="0"/>
              <a:t>Discuss applications </a:t>
            </a:r>
            <a:r>
              <a:rPr lang="en-US" smtClean="0"/>
              <a:t>of trees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Sub-Tree of 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Sub-Tree</a:t>
            </a:r>
            <a:r>
              <a:rPr lang="en-US" dirty="0" smtClean="0"/>
              <a:t>: Given a tree T = (V, E), a tree T’ = (V’, E’) is a </a:t>
            </a:r>
            <a:r>
              <a:rPr lang="en-US" dirty="0" err="1" smtClean="0"/>
              <a:t>subtree</a:t>
            </a:r>
            <a:r>
              <a:rPr lang="en-US" dirty="0" smtClean="0"/>
              <a:t> of T if and only if V’</a:t>
            </a:r>
            <a:r>
              <a:rPr lang="en-US" dirty="0">
                <a:solidFill>
                  <a:srgbClr val="000000"/>
                </a:solidFill>
                <a:latin typeface="Symbol"/>
                <a:ea typeface="Symbol"/>
                <a:cs typeface="Symbol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ymbol"/>
                <a:ea typeface="Symbol"/>
                <a:cs typeface="Symbol"/>
              </a:rPr>
              <a:t>⊆</a:t>
            </a:r>
            <a:r>
              <a:rPr lang="en-US" dirty="0">
                <a:solidFill>
                  <a:srgbClr val="000000"/>
                </a:solidFill>
                <a:ea typeface="Symbol"/>
                <a:cs typeface="Symbol"/>
              </a:rPr>
              <a:t> </a:t>
            </a:r>
            <a:r>
              <a:rPr lang="en-US" dirty="0" smtClean="0">
                <a:solidFill>
                  <a:srgbClr val="000000"/>
                </a:solidFill>
                <a:ea typeface="Symbol"/>
                <a:cs typeface="Symbol"/>
              </a:rPr>
              <a:t>V and E’</a:t>
            </a:r>
            <a:r>
              <a:rPr lang="en-US" dirty="0">
                <a:sym typeface="Symbol"/>
              </a:rPr>
              <a:t> </a:t>
            </a:r>
            <a:r>
              <a:rPr lang="en-US" dirty="0"/>
              <a:t> </a:t>
            </a:r>
            <a:r>
              <a:rPr lang="en-US" dirty="0" smtClean="0"/>
              <a:t> E.</a:t>
            </a:r>
          </a:p>
          <a:p>
            <a:r>
              <a:rPr lang="en-US" b="1" dirty="0" smtClean="0"/>
              <a:t>Sub-</a:t>
            </a:r>
            <a:r>
              <a:rPr lang="en-US" b="1" smtClean="0"/>
              <a:t>tree </a:t>
            </a:r>
            <a:r>
              <a:rPr lang="en-US" b="1" smtClean="0"/>
              <a:t>rooted </a:t>
            </a:r>
            <a:r>
              <a:rPr lang="en-US" b="1" dirty="0" smtClean="0"/>
              <a:t>at node n</a:t>
            </a:r>
            <a:r>
              <a:rPr lang="en-US" dirty="0" smtClean="0"/>
              <a:t>: Given </a:t>
            </a:r>
            <a:r>
              <a:rPr lang="en-US" dirty="0"/>
              <a:t>a tree T = (V, E</a:t>
            </a:r>
            <a:r>
              <a:rPr lang="en-US" dirty="0" smtClean="0"/>
              <a:t>) and a node n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dirty="0" smtClean="0"/>
              <a:t>E, the sub-tree T’ rooted at n is the tree made of all descendants of n (including itself)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Sub-tree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7732"/>
            <a:ext cx="8229600" cy="978431"/>
          </a:xfrm>
        </p:spPr>
        <p:txBody>
          <a:bodyPr>
            <a:normAutofit/>
          </a:bodyPr>
          <a:lstStyle/>
          <a:p>
            <a:r>
              <a:rPr lang="en-US" dirty="0" smtClean="0"/>
              <a:t>Consider the tree T above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20066" y="1735668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191933" y="3115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4741333" y="3115735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9" name="Straight Connector 18"/>
          <p:cNvCxnSpPr>
            <a:stCxn id="16" idx="4"/>
            <a:endCxn id="17" idx="0"/>
          </p:cNvCxnSpPr>
          <p:nvPr/>
        </p:nvCxnSpPr>
        <p:spPr>
          <a:xfrm flipH="1">
            <a:off x="3856566" y="2531534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4"/>
            <a:endCxn id="18" idx="0"/>
          </p:cNvCxnSpPr>
          <p:nvPr/>
        </p:nvCxnSpPr>
        <p:spPr>
          <a:xfrm>
            <a:off x="4512733" y="2531534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650999" y="4216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3251198" y="42587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3" name="Straight Connector 22"/>
          <p:cNvCxnSpPr>
            <a:stCxn id="17" idx="4"/>
            <a:endCxn id="21" idx="0"/>
          </p:cNvCxnSpPr>
          <p:nvPr/>
        </p:nvCxnSpPr>
        <p:spPr>
          <a:xfrm flipH="1">
            <a:off x="2315632" y="3911600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3856566" y="3911600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5465233" y="3911601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64665" y="4258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48867" y="1896533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0" idx="1"/>
            <a:endCxn id="16" idx="6"/>
          </p:cNvCxnSpPr>
          <p:nvPr/>
        </p:nvCxnSpPr>
        <p:spPr>
          <a:xfrm flipH="1">
            <a:off x="5105399" y="20811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54334" y="438573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leaf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</p:cNvCxnSpPr>
          <p:nvPr/>
        </p:nvCxnSpPr>
        <p:spPr>
          <a:xfrm flipH="1">
            <a:off x="6510866" y="45703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00400" y="1591733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44533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Sub-tree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498598"/>
            <a:ext cx="8229600" cy="978431"/>
          </a:xfrm>
        </p:spPr>
        <p:txBody>
          <a:bodyPr>
            <a:normAutofit/>
          </a:bodyPr>
          <a:lstStyle/>
          <a:p>
            <a:r>
              <a:rPr lang="en-US" dirty="0" smtClean="0"/>
              <a:t>Sub-trees of 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590799" y="2599268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862666" y="39793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3412066" y="3979335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20" name="Straight Connector 19"/>
          <p:cNvCxnSpPr>
            <a:stCxn id="16" idx="4"/>
            <a:endCxn id="18" idx="0"/>
          </p:cNvCxnSpPr>
          <p:nvPr/>
        </p:nvCxnSpPr>
        <p:spPr>
          <a:xfrm>
            <a:off x="3183466" y="3395134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21732" y="50800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1921931" y="51223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2527299" y="4775200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4135966" y="4775201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835398" y="51223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383866" y="2489202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655733" y="3869268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27" name="Oval 26"/>
          <p:cNvSpPr/>
          <p:nvPr/>
        </p:nvSpPr>
        <p:spPr>
          <a:xfrm>
            <a:off x="5714998" y="5012268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8" name="Straight Connector 27"/>
          <p:cNvCxnSpPr>
            <a:stCxn id="27" idx="0"/>
            <a:endCxn id="25" idx="4"/>
          </p:cNvCxnSpPr>
          <p:nvPr/>
        </p:nvCxnSpPr>
        <p:spPr>
          <a:xfrm flipH="1" flipV="1">
            <a:off x="6320366" y="4665134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5" idx="0"/>
          </p:cNvCxnSpPr>
          <p:nvPr/>
        </p:nvCxnSpPr>
        <p:spPr>
          <a:xfrm flipH="1">
            <a:off x="6320366" y="3310467"/>
            <a:ext cx="571500" cy="558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382931" y="46143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sp>
        <p:nvSpPr>
          <p:cNvPr id="35" name="Oval 34"/>
          <p:cNvSpPr/>
          <p:nvPr/>
        </p:nvSpPr>
        <p:spPr>
          <a:xfrm>
            <a:off x="4478867" y="26585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750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Sub-tree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498598"/>
            <a:ext cx="8229600" cy="978431"/>
          </a:xfrm>
        </p:spPr>
        <p:txBody>
          <a:bodyPr>
            <a:normAutofit/>
          </a:bodyPr>
          <a:lstStyle/>
          <a:p>
            <a:r>
              <a:rPr lang="en-US" dirty="0" smtClean="0"/>
              <a:t>Sub-trees of 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32000" y="2556934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862666" y="39793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3412066" y="3979335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sp>
        <p:nvSpPr>
          <p:cNvPr id="21" name="Oval 20"/>
          <p:cNvSpPr/>
          <p:nvPr/>
        </p:nvSpPr>
        <p:spPr>
          <a:xfrm>
            <a:off x="321732" y="50800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1921931" y="51223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3" name="Straight Connector 22"/>
          <p:cNvCxnSpPr>
            <a:stCxn id="17" idx="4"/>
            <a:endCxn id="21" idx="0"/>
          </p:cNvCxnSpPr>
          <p:nvPr/>
        </p:nvCxnSpPr>
        <p:spPr>
          <a:xfrm flipH="1">
            <a:off x="986365" y="4775200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2527299" y="4775200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4135966" y="4775201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835398" y="51223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5054599" y="2514602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</a:t>
            </a:r>
            <a:endParaRPr lang="en-US" sz="1600" dirty="0"/>
          </a:p>
        </p:txBody>
      </p:sp>
      <p:cxnSp>
        <p:nvCxnSpPr>
          <p:cNvPr id="25" name="Straight Connector 24"/>
          <p:cNvCxnSpPr>
            <a:stCxn id="24" idx="4"/>
            <a:endCxn id="27" idx="0"/>
          </p:cNvCxnSpPr>
          <p:nvPr/>
        </p:nvCxnSpPr>
        <p:spPr>
          <a:xfrm>
            <a:off x="5778499" y="3310468"/>
            <a:ext cx="427566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77930" y="3657601"/>
            <a:ext cx="1456269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sp>
        <p:nvSpPr>
          <p:cNvPr id="28" name="Oval 27"/>
          <p:cNvSpPr/>
          <p:nvPr/>
        </p:nvSpPr>
        <p:spPr>
          <a:xfrm>
            <a:off x="6189130" y="5096934"/>
            <a:ext cx="1456269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30411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Method to traverse every node in the tree</a:t>
            </a:r>
          </a:p>
          <a:p>
            <a:r>
              <a:rPr lang="en-US" dirty="0" smtClean="0"/>
              <a:t>Each node is visited once</a:t>
            </a:r>
          </a:p>
          <a:p>
            <a:pPr lvl="1"/>
            <a:r>
              <a:rPr lang="en-US" dirty="0" smtClean="0"/>
              <a:t>Visiting node means doing something with it</a:t>
            </a:r>
          </a:p>
          <a:p>
            <a:pPr lvl="2"/>
            <a:r>
              <a:rPr lang="en-US" dirty="0" smtClean="0"/>
              <a:t>Print value</a:t>
            </a:r>
          </a:p>
          <a:p>
            <a:pPr lvl="2"/>
            <a:r>
              <a:rPr lang="en-US" dirty="0" smtClean="0"/>
              <a:t>Computing something</a:t>
            </a:r>
          </a:p>
          <a:p>
            <a:pPr lvl="2"/>
            <a:r>
              <a:rPr lang="en-US" dirty="0" smtClean="0"/>
              <a:t>Storing value</a:t>
            </a:r>
          </a:p>
          <a:p>
            <a:pPr lvl="2"/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Traversal styles (recursive algorithms)</a:t>
            </a:r>
          </a:p>
          <a:p>
            <a:pPr lvl="1"/>
            <a:r>
              <a:rPr lang="en-US" dirty="0" smtClean="0"/>
              <a:t>In-order</a:t>
            </a:r>
          </a:p>
          <a:p>
            <a:pPr lvl="1"/>
            <a:r>
              <a:rPr lang="en-US" dirty="0" smtClean="0"/>
              <a:t>Pre-order</a:t>
            </a:r>
          </a:p>
          <a:p>
            <a:pPr lvl="1"/>
            <a:r>
              <a:rPr lang="en-US" dirty="0" smtClean="0"/>
              <a:t>Post-order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92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at the root</a:t>
            </a:r>
          </a:p>
          <a:p>
            <a:r>
              <a:rPr lang="en-US" dirty="0" smtClean="0"/>
              <a:t>For every node n visited</a:t>
            </a:r>
          </a:p>
          <a:p>
            <a:pPr lvl="1"/>
            <a:r>
              <a:rPr lang="en-US" dirty="0" smtClean="0"/>
              <a:t>Visit entire left sub-tree in-order</a:t>
            </a:r>
          </a:p>
          <a:p>
            <a:pPr lvl="1"/>
            <a:r>
              <a:rPr lang="en-US" dirty="0" smtClean="0"/>
              <a:t>Process node n</a:t>
            </a:r>
          </a:p>
          <a:p>
            <a:pPr lvl="1"/>
            <a:r>
              <a:rPr lang="en-US" dirty="0" smtClean="0"/>
              <a:t>Visit entire right sub-tree in-order</a:t>
            </a:r>
          </a:p>
          <a:p>
            <a:r>
              <a:rPr lang="en-US" dirty="0" smtClean="0"/>
              <a:t>Nodes processed from bottom up and left to right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888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Traversal (Binary Tree)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inOrder</a:t>
            </a:r>
            <a:r>
              <a:rPr lang="en-US" dirty="0" smtClean="0"/>
              <a:t>(Tree T){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inOrderAux</a:t>
            </a:r>
            <a:r>
              <a:rPr lang="en-US" dirty="0" smtClean="0"/>
              <a:t>(</a:t>
            </a:r>
            <a:r>
              <a:rPr lang="en-US" dirty="0" err="1" smtClean="0"/>
              <a:t>T.root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r>
              <a:rPr lang="en-US" dirty="0" err="1" smtClean="0"/>
              <a:t>inOrderAux</a:t>
            </a:r>
            <a:r>
              <a:rPr lang="en-US" dirty="0" smtClean="0"/>
              <a:t>(Node n){</a:t>
            </a:r>
            <a:endParaRPr lang="en-US" dirty="0"/>
          </a:p>
          <a:p>
            <a:pPr marL="857250" lvl="2" indent="0">
              <a:buNone/>
            </a:pPr>
            <a:r>
              <a:rPr lang="en-US" dirty="0" smtClean="0"/>
              <a:t>If n == null</a:t>
            </a:r>
          </a:p>
          <a:p>
            <a:pPr marL="1371600" lvl="3" indent="0">
              <a:buNone/>
            </a:pPr>
            <a:r>
              <a:rPr lang="en-US" dirty="0" smtClean="0"/>
              <a:t>Return</a:t>
            </a:r>
          </a:p>
          <a:p>
            <a:pPr marL="857250" lvl="2" indent="0">
              <a:buNone/>
            </a:pPr>
            <a:r>
              <a:rPr lang="en-US" dirty="0" smtClean="0"/>
              <a:t>Else </a:t>
            </a:r>
          </a:p>
          <a:p>
            <a:pPr marL="1371600" lvl="3" indent="0">
              <a:buNone/>
            </a:pPr>
            <a:r>
              <a:rPr lang="en-US" dirty="0" err="1" smtClean="0"/>
              <a:t>inOrderAux</a:t>
            </a:r>
            <a:r>
              <a:rPr lang="en-US" dirty="0" smtClean="0"/>
              <a:t>(</a:t>
            </a:r>
            <a:r>
              <a:rPr lang="en-US" dirty="0" err="1" smtClean="0"/>
              <a:t>n.leftChild</a:t>
            </a:r>
            <a:r>
              <a:rPr lang="en-US" dirty="0" smtClean="0"/>
              <a:t>);</a:t>
            </a:r>
          </a:p>
          <a:p>
            <a:pPr marL="1371600" lvl="3" indent="0">
              <a:buNone/>
            </a:pPr>
            <a:r>
              <a:rPr lang="en-US" dirty="0" smtClean="0"/>
              <a:t>Visit n</a:t>
            </a:r>
          </a:p>
          <a:p>
            <a:pPr marL="1371600" lvl="3" indent="0">
              <a:buNone/>
            </a:pPr>
            <a:r>
              <a:rPr lang="en-US" dirty="0" err="1" smtClean="0"/>
              <a:t>inOrderAux</a:t>
            </a:r>
            <a:r>
              <a:rPr lang="en-US" dirty="0" smtClean="0"/>
              <a:t>(</a:t>
            </a:r>
            <a:r>
              <a:rPr lang="en-US" dirty="0" err="1" smtClean="0"/>
              <a:t>n.rightChild</a:t>
            </a:r>
            <a:r>
              <a:rPr lang="en-US" dirty="0" smtClean="0"/>
              <a:t>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04466" y="2074335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376333" y="3454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sp>
        <p:nvSpPr>
          <p:cNvPr id="11" name="Oval 10"/>
          <p:cNvSpPr/>
          <p:nvPr/>
        </p:nvSpPr>
        <p:spPr>
          <a:xfrm>
            <a:off x="6925733" y="3454402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12" name="Straight Connector 11"/>
          <p:cNvCxnSpPr>
            <a:stCxn id="9" idx="4"/>
            <a:endCxn id="10" idx="0"/>
          </p:cNvCxnSpPr>
          <p:nvPr/>
        </p:nvCxnSpPr>
        <p:spPr>
          <a:xfrm flipH="1">
            <a:off x="6040966" y="2870201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11" idx="0"/>
          </p:cNvCxnSpPr>
          <p:nvPr/>
        </p:nvCxnSpPr>
        <p:spPr>
          <a:xfrm>
            <a:off x="6697133" y="2870201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394199" y="4724402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Amy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5825065" y="4648201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16" name="Straight Connector 15"/>
          <p:cNvCxnSpPr>
            <a:stCxn id="10" idx="4"/>
            <a:endCxn id="14" idx="0"/>
          </p:cNvCxnSpPr>
          <p:nvPr/>
        </p:nvCxnSpPr>
        <p:spPr>
          <a:xfrm flipH="1">
            <a:off x="5058832" y="4250267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5" idx="0"/>
            <a:endCxn id="10" idx="4"/>
          </p:cNvCxnSpPr>
          <p:nvPr/>
        </p:nvCxnSpPr>
        <p:spPr>
          <a:xfrm flipH="1" flipV="1">
            <a:off x="6040966" y="4250267"/>
            <a:ext cx="512233" cy="3979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4"/>
            <a:endCxn id="19" idx="0"/>
          </p:cNvCxnSpPr>
          <p:nvPr/>
        </p:nvCxnSpPr>
        <p:spPr>
          <a:xfrm>
            <a:off x="7649633" y="4250268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349065" y="4597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7933267" y="2235200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1"/>
            <a:endCxn id="9" idx="6"/>
          </p:cNvCxnSpPr>
          <p:nvPr/>
        </p:nvCxnSpPr>
        <p:spPr>
          <a:xfrm flipH="1">
            <a:off x="7289799" y="2419866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4266" y="5842000"/>
            <a:ext cx="5705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Resulting order for visit: Amy, </a:t>
            </a:r>
            <a:r>
              <a:rPr lang="en-US" sz="2000" dirty="0" err="1" smtClean="0"/>
              <a:t>Jil</a:t>
            </a:r>
            <a:r>
              <a:rPr lang="en-US" sz="2000" dirty="0" smtClean="0"/>
              <a:t>, Ned, Bob, Ned, </a:t>
            </a:r>
            <a:r>
              <a:rPr lang="en-US" sz="2000" dirty="0" err="1" smtClean="0"/>
              <a:t>Apu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7848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Pre-order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at the root</a:t>
            </a:r>
          </a:p>
          <a:p>
            <a:r>
              <a:rPr lang="en-US" dirty="0" smtClean="0"/>
              <a:t>For every node n visited</a:t>
            </a:r>
          </a:p>
          <a:p>
            <a:pPr lvl="1"/>
            <a:r>
              <a:rPr lang="en-US" dirty="0"/>
              <a:t>Process node n</a:t>
            </a:r>
          </a:p>
          <a:p>
            <a:pPr lvl="1"/>
            <a:r>
              <a:rPr lang="en-US" dirty="0" smtClean="0"/>
              <a:t>Visit entire left sub-tree in pre-order</a:t>
            </a:r>
          </a:p>
          <a:p>
            <a:pPr lvl="1"/>
            <a:r>
              <a:rPr lang="en-US" dirty="0" smtClean="0"/>
              <a:t>Visit entire right sub-tree in pre-order</a:t>
            </a:r>
          </a:p>
          <a:p>
            <a:r>
              <a:rPr lang="en-US" dirty="0" smtClean="0"/>
              <a:t>Nodes processed from top down and left to right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965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Pre-order Traversal (Binary Tree)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97867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preOrder</a:t>
            </a:r>
            <a:r>
              <a:rPr lang="en-US" dirty="0" smtClean="0"/>
              <a:t>(Tree T){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preOrderAux</a:t>
            </a:r>
            <a:r>
              <a:rPr lang="en-US" dirty="0" smtClean="0"/>
              <a:t>(</a:t>
            </a:r>
            <a:r>
              <a:rPr lang="en-US" dirty="0" err="1" smtClean="0"/>
              <a:t>T.root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r>
              <a:rPr lang="en-US" dirty="0" err="1" smtClean="0"/>
              <a:t>preOrderAux</a:t>
            </a:r>
            <a:r>
              <a:rPr lang="en-US" dirty="0" smtClean="0"/>
              <a:t>(Node n){</a:t>
            </a:r>
            <a:endParaRPr lang="en-US" dirty="0"/>
          </a:p>
          <a:p>
            <a:pPr marL="857250" lvl="2" indent="0">
              <a:buNone/>
            </a:pPr>
            <a:r>
              <a:rPr lang="en-US" dirty="0" smtClean="0"/>
              <a:t>If n == null</a:t>
            </a:r>
          </a:p>
          <a:p>
            <a:pPr marL="1371600" lvl="3" indent="0">
              <a:buNone/>
            </a:pPr>
            <a:r>
              <a:rPr lang="en-US" dirty="0" smtClean="0"/>
              <a:t>Return</a:t>
            </a:r>
          </a:p>
          <a:p>
            <a:pPr marL="857250" lvl="2" indent="0">
              <a:buNone/>
            </a:pPr>
            <a:r>
              <a:rPr lang="en-US" dirty="0" smtClean="0"/>
              <a:t>Else </a:t>
            </a:r>
          </a:p>
          <a:p>
            <a:pPr marL="1371600" lvl="3" indent="0">
              <a:buNone/>
            </a:pPr>
            <a:r>
              <a:rPr lang="en-US" dirty="0"/>
              <a:t>Visit </a:t>
            </a:r>
            <a:r>
              <a:rPr lang="en-US" dirty="0" smtClean="0"/>
              <a:t>n</a:t>
            </a:r>
          </a:p>
          <a:p>
            <a:pPr marL="1371600" lvl="3" indent="0">
              <a:buNone/>
            </a:pPr>
            <a:r>
              <a:rPr lang="en-US" dirty="0" err="1" smtClean="0"/>
              <a:t>preOrderAux</a:t>
            </a:r>
            <a:r>
              <a:rPr lang="en-US" dirty="0" smtClean="0"/>
              <a:t>(</a:t>
            </a:r>
            <a:r>
              <a:rPr lang="en-US" dirty="0" err="1" smtClean="0"/>
              <a:t>n.leftChild</a:t>
            </a:r>
            <a:r>
              <a:rPr lang="en-US" dirty="0" smtClean="0"/>
              <a:t>);</a:t>
            </a:r>
          </a:p>
          <a:p>
            <a:pPr marL="1371600" lvl="3" indent="0">
              <a:buNone/>
            </a:pPr>
            <a:r>
              <a:rPr lang="en-US" dirty="0" err="1" smtClean="0"/>
              <a:t>preOrderAux</a:t>
            </a:r>
            <a:r>
              <a:rPr lang="en-US" dirty="0" smtClean="0"/>
              <a:t>(</a:t>
            </a:r>
            <a:r>
              <a:rPr lang="en-US" dirty="0" err="1" smtClean="0"/>
              <a:t>n.rightChild</a:t>
            </a:r>
            <a:r>
              <a:rPr lang="en-US" dirty="0" smtClean="0"/>
              <a:t>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104466" y="2074335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376333" y="3454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sp>
        <p:nvSpPr>
          <p:cNvPr id="11" name="Oval 10"/>
          <p:cNvSpPr/>
          <p:nvPr/>
        </p:nvSpPr>
        <p:spPr>
          <a:xfrm>
            <a:off x="6925733" y="3454402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12" name="Straight Connector 11"/>
          <p:cNvCxnSpPr>
            <a:stCxn id="9" idx="4"/>
            <a:endCxn id="10" idx="0"/>
          </p:cNvCxnSpPr>
          <p:nvPr/>
        </p:nvCxnSpPr>
        <p:spPr>
          <a:xfrm flipH="1">
            <a:off x="6040966" y="2870201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11" idx="0"/>
          </p:cNvCxnSpPr>
          <p:nvPr/>
        </p:nvCxnSpPr>
        <p:spPr>
          <a:xfrm>
            <a:off x="6697133" y="2870201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394199" y="4724402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Amy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5825065" y="4648201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16" name="Straight Connector 15"/>
          <p:cNvCxnSpPr>
            <a:stCxn id="10" idx="4"/>
            <a:endCxn id="14" idx="0"/>
          </p:cNvCxnSpPr>
          <p:nvPr/>
        </p:nvCxnSpPr>
        <p:spPr>
          <a:xfrm flipH="1">
            <a:off x="5058832" y="4250267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5" idx="0"/>
            <a:endCxn id="10" idx="4"/>
          </p:cNvCxnSpPr>
          <p:nvPr/>
        </p:nvCxnSpPr>
        <p:spPr>
          <a:xfrm flipH="1" flipV="1">
            <a:off x="6040966" y="4250267"/>
            <a:ext cx="512233" cy="3979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4"/>
            <a:endCxn id="19" idx="0"/>
          </p:cNvCxnSpPr>
          <p:nvPr/>
        </p:nvCxnSpPr>
        <p:spPr>
          <a:xfrm>
            <a:off x="7649633" y="4250268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349065" y="4597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7933267" y="2235200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1"/>
            <a:endCxn id="9" idx="6"/>
          </p:cNvCxnSpPr>
          <p:nvPr/>
        </p:nvCxnSpPr>
        <p:spPr>
          <a:xfrm flipH="1">
            <a:off x="7289799" y="2419866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4266" y="5842000"/>
            <a:ext cx="5705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Resulting order for visit: Bob, </a:t>
            </a:r>
            <a:r>
              <a:rPr lang="en-US" sz="2000" dirty="0" err="1" smtClean="0"/>
              <a:t>Jil</a:t>
            </a:r>
            <a:r>
              <a:rPr lang="en-US" sz="2000" dirty="0" smtClean="0"/>
              <a:t>, Amy, Ned, Ned, </a:t>
            </a:r>
            <a:r>
              <a:rPr lang="en-US" sz="2000" dirty="0" err="1" smtClean="0"/>
              <a:t>Apu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1704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Post-order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at the root</a:t>
            </a:r>
          </a:p>
          <a:p>
            <a:r>
              <a:rPr lang="en-US" dirty="0" smtClean="0"/>
              <a:t>For every node n visited</a:t>
            </a:r>
          </a:p>
          <a:p>
            <a:pPr lvl="1"/>
            <a:r>
              <a:rPr lang="en-US" dirty="0" smtClean="0"/>
              <a:t>Visit entire left sub-tree in post-order</a:t>
            </a:r>
          </a:p>
          <a:p>
            <a:pPr lvl="1"/>
            <a:r>
              <a:rPr lang="en-US" dirty="0" smtClean="0"/>
              <a:t>Visit entire right sub-tree in post-order</a:t>
            </a:r>
          </a:p>
          <a:p>
            <a:pPr lvl="1"/>
            <a:r>
              <a:rPr lang="en-US" dirty="0"/>
              <a:t>Process node </a:t>
            </a:r>
            <a:r>
              <a:rPr lang="en-US" dirty="0" smtClean="0"/>
              <a:t>n</a:t>
            </a:r>
          </a:p>
          <a:p>
            <a:r>
              <a:rPr lang="en-US" dirty="0" smtClean="0"/>
              <a:t>Nodes processed from bottom up to down and left to right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6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Lecture13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Post-order Traversal (Binary Tree)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267201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postOrder</a:t>
            </a:r>
            <a:r>
              <a:rPr lang="en-US" dirty="0" smtClean="0"/>
              <a:t>(Tree T){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postOrderAux</a:t>
            </a:r>
            <a:r>
              <a:rPr lang="en-US" dirty="0" smtClean="0"/>
              <a:t>(</a:t>
            </a:r>
            <a:r>
              <a:rPr lang="en-US" dirty="0" err="1" smtClean="0"/>
              <a:t>T.root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r>
              <a:rPr lang="en-US" dirty="0" err="1" smtClean="0"/>
              <a:t>postOrderAux</a:t>
            </a:r>
            <a:r>
              <a:rPr lang="en-US" dirty="0" smtClean="0"/>
              <a:t>(Node n){</a:t>
            </a:r>
            <a:endParaRPr lang="en-US" dirty="0"/>
          </a:p>
          <a:p>
            <a:pPr marL="857250" lvl="2" indent="0">
              <a:buNone/>
            </a:pPr>
            <a:r>
              <a:rPr lang="en-US" dirty="0" smtClean="0"/>
              <a:t>If n == null</a:t>
            </a:r>
          </a:p>
          <a:p>
            <a:pPr marL="1371600" lvl="3" indent="0">
              <a:buNone/>
            </a:pPr>
            <a:r>
              <a:rPr lang="en-US" dirty="0" smtClean="0"/>
              <a:t>Return</a:t>
            </a:r>
          </a:p>
          <a:p>
            <a:pPr marL="857250" lvl="2" indent="0">
              <a:buNone/>
            </a:pPr>
            <a:r>
              <a:rPr lang="en-US" dirty="0" smtClean="0"/>
              <a:t>Else </a:t>
            </a:r>
          </a:p>
          <a:p>
            <a:pPr marL="1371600" lvl="3" indent="0">
              <a:buNone/>
            </a:pPr>
            <a:r>
              <a:rPr lang="en-US" dirty="0" err="1" smtClean="0"/>
              <a:t>postOrderAux</a:t>
            </a:r>
            <a:r>
              <a:rPr lang="en-US" dirty="0" smtClean="0"/>
              <a:t>(</a:t>
            </a:r>
            <a:r>
              <a:rPr lang="en-US" dirty="0" err="1" smtClean="0"/>
              <a:t>n.leftChild</a:t>
            </a:r>
            <a:r>
              <a:rPr lang="en-US" dirty="0" smtClean="0"/>
              <a:t>);</a:t>
            </a:r>
          </a:p>
          <a:p>
            <a:pPr marL="1371600" lvl="3" indent="0">
              <a:buNone/>
            </a:pPr>
            <a:r>
              <a:rPr lang="en-US" dirty="0" err="1" smtClean="0"/>
              <a:t>postOrderAux</a:t>
            </a:r>
            <a:r>
              <a:rPr lang="en-US" dirty="0" smtClean="0"/>
              <a:t>(</a:t>
            </a:r>
            <a:r>
              <a:rPr lang="en-US" dirty="0" err="1" smtClean="0"/>
              <a:t>n.rightChild</a:t>
            </a:r>
            <a:r>
              <a:rPr lang="en-US" dirty="0" smtClean="0"/>
              <a:t>);</a:t>
            </a:r>
          </a:p>
          <a:p>
            <a:pPr marL="1371600" lvl="3" indent="0">
              <a:buNone/>
            </a:pPr>
            <a:r>
              <a:rPr lang="en-US" dirty="0"/>
              <a:t>Visit n</a:t>
            </a:r>
          </a:p>
          <a:p>
            <a:pPr marL="1371600" lvl="3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04466" y="2074335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376333" y="3454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sp>
        <p:nvSpPr>
          <p:cNvPr id="11" name="Oval 10"/>
          <p:cNvSpPr/>
          <p:nvPr/>
        </p:nvSpPr>
        <p:spPr>
          <a:xfrm>
            <a:off x="6925733" y="3454402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12" name="Straight Connector 11"/>
          <p:cNvCxnSpPr>
            <a:stCxn id="9" idx="4"/>
            <a:endCxn id="10" idx="0"/>
          </p:cNvCxnSpPr>
          <p:nvPr/>
        </p:nvCxnSpPr>
        <p:spPr>
          <a:xfrm flipH="1">
            <a:off x="6040966" y="2870201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11" idx="0"/>
          </p:cNvCxnSpPr>
          <p:nvPr/>
        </p:nvCxnSpPr>
        <p:spPr>
          <a:xfrm>
            <a:off x="6697133" y="2870201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394199" y="4724402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Amy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5825065" y="4648201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16" name="Straight Connector 15"/>
          <p:cNvCxnSpPr>
            <a:stCxn id="10" idx="4"/>
            <a:endCxn id="14" idx="0"/>
          </p:cNvCxnSpPr>
          <p:nvPr/>
        </p:nvCxnSpPr>
        <p:spPr>
          <a:xfrm flipH="1">
            <a:off x="5058832" y="4250267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5" idx="0"/>
            <a:endCxn id="10" idx="4"/>
          </p:cNvCxnSpPr>
          <p:nvPr/>
        </p:nvCxnSpPr>
        <p:spPr>
          <a:xfrm flipH="1" flipV="1">
            <a:off x="6040966" y="4250267"/>
            <a:ext cx="512233" cy="3979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1" idx="4"/>
            <a:endCxn id="19" idx="0"/>
          </p:cNvCxnSpPr>
          <p:nvPr/>
        </p:nvCxnSpPr>
        <p:spPr>
          <a:xfrm>
            <a:off x="7649633" y="4250268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349065" y="4597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7933267" y="2235200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1"/>
            <a:endCxn id="9" idx="6"/>
          </p:cNvCxnSpPr>
          <p:nvPr/>
        </p:nvCxnSpPr>
        <p:spPr>
          <a:xfrm flipH="1">
            <a:off x="7289799" y="2419866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4266" y="5842000"/>
            <a:ext cx="5705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Resulting order for visit: Amy, Ned, </a:t>
            </a:r>
            <a:r>
              <a:rPr lang="en-US" sz="2000" dirty="0" err="1" smtClean="0"/>
              <a:t>Jil</a:t>
            </a:r>
            <a:r>
              <a:rPr lang="en-US" sz="2000" dirty="0" smtClean="0"/>
              <a:t>, </a:t>
            </a:r>
            <a:r>
              <a:rPr lang="en-US" sz="2000" dirty="0" err="1" smtClean="0"/>
              <a:t>Apu</a:t>
            </a:r>
            <a:r>
              <a:rPr lang="en-US" sz="2000" dirty="0" smtClean="0"/>
              <a:t>, Ned, Bob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1704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Introduced the concept of a tree</a:t>
            </a:r>
          </a:p>
          <a:p>
            <a:r>
              <a:rPr lang="en-US" dirty="0" smtClean="0"/>
              <a:t>Discussed the concepts of </a:t>
            </a:r>
          </a:p>
          <a:p>
            <a:pPr lvl="1"/>
            <a:r>
              <a:rPr lang="en-US" dirty="0" smtClean="0"/>
              <a:t>Root, leaf, internal nodes</a:t>
            </a:r>
          </a:p>
          <a:p>
            <a:pPr lvl="1"/>
            <a:r>
              <a:rPr lang="en-US" dirty="0" smtClean="0"/>
              <a:t>Parent, child, descendant, ancestor</a:t>
            </a:r>
          </a:p>
          <a:p>
            <a:pPr lvl="1"/>
            <a:r>
              <a:rPr lang="en-US" dirty="0" smtClean="0"/>
              <a:t>Path</a:t>
            </a:r>
            <a:endParaRPr lang="en-US" dirty="0"/>
          </a:p>
          <a:p>
            <a:pPr lvl="1"/>
            <a:r>
              <a:rPr lang="en-US" dirty="0" smtClean="0"/>
              <a:t>Sub-tree </a:t>
            </a:r>
          </a:p>
          <a:p>
            <a:r>
              <a:rPr lang="en-US" dirty="0" smtClean="0"/>
              <a:t>Discussed tree </a:t>
            </a:r>
            <a:r>
              <a:rPr lang="en-US" dirty="0"/>
              <a:t>t</a:t>
            </a:r>
            <a:r>
              <a:rPr lang="en-US" dirty="0" smtClean="0"/>
              <a:t>raversal algorithms</a:t>
            </a:r>
          </a:p>
          <a:p>
            <a:pPr lvl="1"/>
            <a:r>
              <a:rPr lang="en-US" dirty="0" smtClean="0"/>
              <a:t>In-order</a:t>
            </a:r>
          </a:p>
          <a:p>
            <a:pPr lvl="1"/>
            <a:r>
              <a:rPr lang="en-US" dirty="0" smtClean="0"/>
              <a:t>Pre-order</a:t>
            </a:r>
          </a:p>
          <a:p>
            <a:pPr lvl="1"/>
            <a:r>
              <a:rPr lang="en-US" dirty="0" smtClean="0"/>
              <a:t>Post-order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/>
              <a:t>to the </a:t>
            </a:r>
            <a:r>
              <a:rPr lang="en-US" dirty="0" smtClean="0"/>
              <a:t>concept of a tree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1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087256"/>
          </a:xfrm>
        </p:spPr>
        <p:txBody>
          <a:bodyPr/>
          <a:lstStyle/>
          <a:p>
            <a:r>
              <a:rPr lang="en-US" dirty="0" smtClean="0"/>
              <a:t>A tree is a structure that places a hierarchical organization on its members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91734" y="2692401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Tom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63601" y="407246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2413001" y="4072468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7" idx="4"/>
            <a:endCxn id="8" idx="0"/>
          </p:cNvCxnSpPr>
          <p:nvPr/>
        </p:nvCxnSpPr>
        <p:spPr>
          <a:xfrm flipH="1">
            <a:off x="1528234" y="3488267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4"/>
            <a:endCxn id="9" idx="0"/>
          </p:cNvCxnSpPr>
          <p:nvPr/>
        </p:nvCxnSpPr>
        <p:spPr>
          <a:xfrm>
            <a:off x="2184401" y="3488267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842000" y="2683935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113867" y="40640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6663267" y="4064002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9" name="Straight Connector 18"/>
          <p:cNvCxnSpPr>
            <a:stCxn id="16" idx="4"/>
            <a:endCxn id="17" idx="0"/>
          </p:cNvCxnSpPr>
          <p:nvPr/>
        </p:nvCxnSpPr>
        <p:spPr>
          <a:xfrm flipH="1">
            <a:off x="5778500" y="3479801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4"/>
            <a:endCxn id="18" idx="0"/>
          </p:cNvCxnSpPr>
          <p:nvPr/>
        </p:nvCxnSpPr>
        <p:spPr>
          <a:xfrm>
            <a:off x="6434667" y="3479801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72933" y="5164668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5173132" y="5207001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3" name="Straight Connector 22"/>
          <p:cNvCxnSpPr>
            <a:stCxn id="17" idx="4"/>
            <a:endCxn id="21" idx="0"/>
          </p:cNvCxnSpPr>
          <p:nvPr/>
        </p:nvCxnSpPr>
        <p:spPr>
          <a:xfrm flipH="1">
            <a:off x="4237566" y="4859867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5778500" y="4859867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7387167" y="4859868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86599" y="52070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7078134" y="2726267"/>
            <a:ext cx="670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111066" y="3970866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043332" y="4936067"/>
            <a:ext cx="98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Borough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819400" y="2751667"/>
            <a:ext cx="795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Father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877733" y="4097867"/>
            <a:ext cx="972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89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 in 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 tree is made of a collection of nodes</a:t>
            </a:r>
          </a:p>
          <a:p>
            <a:r>
              <a:rPr lang="en-US" dirty="0" smtClean="0"/>
              <a:t>Nodes store information as their values</a:t>
            </a:r>
          </a:p>
          <a:p>
            <a:r>
              <a:rPr lang="en-US" dirty="0" smtClean="0"/>
              <a:t>Each value usually has a key</a:t>
            </a:r>
          </a:p>
          <a:p>
            <a:pPr lvl="1"/>
            <a:r>
              <a:rPr lang="en-US" dirty="0" smtClean="0"/>
              <a:t>Unique identifier</a:t>
            </a:r>
          </a:p>
          <a:p>
            <a:r>
              <a:rPr lang="en-US" dirty="0" smtClean="0"/>
              <a:t>Tree starts at top most element called root</a:t>
            </a:r>
          </a:p>
          <a:p>
            <a:r>
              <a:rPr lang="en-US" dirty="0" smtClean="0"/>
              <a:t>Elements at the bottom are called leafs</a:t>
            </a:r>
          </a:p>
          <a:p>
            <a:r>
              <a:rPr lang="en-US" dirty="0" smtClean="0"/>
              <a:t>Lines that connect nodes are called edges</a:t>
            </a:r>
          </a:p>
          <a:p>
            <a:pPr lvl="1"/>
            <a:r>
              <a:rPr lang="en-US" dirty="0" smtClean="0"/>
              <a:t>Represent “parent-child” relationship between nodes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53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tree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920066" y="1735668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191933" y="3115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Cabo</a:t>
            </a:r>
            <a:r>
              <a:rPr lang="en-US" sz="1600" dirty="0" smtClean="0"/>
              <a:t> </a:t>
            </a:r>
            <a:r>
              <a:rPr lang="en-US" sz="1600" dirty="0" err="1" smtClean="0"/>
              <a:t>Rojo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>
          <a:xfrm>
            <a:off x="4741333" y="3115735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Mayaguez</a:t>
            </a:r>
            <a:endParaRPr lang="en-US" sz="1600" dirty="0"/>
          </a:p>
        </p:txBody>
      </p:sp>
      <p:cxnSp>
        <p:nvCxnSpPr>
          <p:cNvPr id="19" name="Straight Connector 18"/>
          <p:cNvCxnSpPr>
            <a:stCxn id="16" idx="4"/>
            <a:endCxn id="17" idx="0"/>
          </p:cNvCxnSpPr>
          <p:nvPr/>
        </p:nvCxnSpPr>
        <p:spPr>
          <a:xfrm flipH="1">
            <a:off x="3856566" y="2531534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4"/>
            <a:endCxn id="18" idx="0"/>
          </p:cNvCxnSpPr>
          <p:nvPr/>
        </p:nvCxnSpPr>
        <p:spPr>
          <a:xfrm>
            <a:off x="4512733" y="2531534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650999" y="4216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Joyuda</a:t>
            </a:r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3251198" y="4258734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Boqueron</a:t>
            </a:r>
            <a:endParaRPr lang="en-US" sz="1600" dirty="0"/>
          </a:p>
        </p:txBody>
      </p:sp>
      <p:cxnSp>
        <p:nvCxnSpPr>
          <p:cNvPr id="23" name="Straight Connector 22"/>
          <p:cNvCxnSpPr>
            <a:stCxn id="17" idx="4"/>
            <a:endCxn id="21" idx="0"/>
          </p:cNvCxnSpPr>
          <p:nvPr/>
        </p:nvCxnSpPr>
        <p:spPr>
          <a:xfrm flipH="1">
            <a:off x="2315632" y="3911600"/>
            <a:ext cx="1540934" cy="304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0"/>
            <a:endCxn id="17" idx="4"/>
          </p:cNvCxnSpPr>
          <p:nvPr/>
        </p:nvCxnSpPr>
        <p:spPr>
          <a:xfrm flipH="1" flipV="1">
            <a:off x="3856566" y="3911600"/>
            <a:ext cx="122766" cy="3471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4"/>
            <a:endCxn id="30" idx="0"/>
          </p:cNvCxnSpPr>
          <p:nvPr/>
        </p:nvCxnSpPr>
        <p:spPr>
          <a:xfrm>
            <a:off x="5465233" y="3911601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164665" y="4258734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 </a:t>
            </a:r>
            <a:r>
              <a:rPr lang="en-US" sz="1600" dirty="0" err="1" smtClean="0"/>
              <a:t>Maní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48867" y="1896533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0" idx="1"/>
            <a:endCxn id="16" idx="6"/>
          </p:cNvCxnSpPr>
          <p:nvPr/>
        </p:nvCxnSpPr>
        <p:spPr>
          <a:xfrm flipH="1">
            <a:off x="5105399" y="20811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54334" y="438573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leaf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</p:cNvCxnSpPr>
          <p:nvPr/>
        </p:nvCxnSpPr>
        <p:spPr>
          <a:xfrm flipH="1">
            <a:off x="6510866" y="4570399"/>
            <a:ext cx="643468" cy="52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354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tree terminology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7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12869</TotalTime>
  <Words>2277</Words>
  <Application>Microsoft Macintosh PowerPoint</Application>
  <PresentationFormat>On-screen Show (4:3)</PresentationFormat>
  <Paragraphs>526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ICOM 4035 – Data Structures Lecture 13 – Trees ADT</vt:lpstr>
      <vt:lpstr>Lecture Organization</vt:lpstr>
      <vt:lpstr>Objectives</vt:lpstr>
      <vt:lpstr>Companion videos</vt:lpstr>
      <vt:lpstr>Part I</vt:lpstr>
      <vt:lpstr>Concept of a tree</vt:lpstr>
      <vt:lpstr>Key ideas in a tree</vt:lpstr>
      <vt:lpstr>Structure of a tree</vt:lpstr>
      <vt:lpstr>Part II</vt:lpstr>
      <vt:lpstr>Tree Definition</vt:lpstr>
      <vt:lpstr>Example of Nodes and Edges</vt:lpstr>
      <vt:lpstr>Child, parent, root nodes</vt:lpstr>
      <vt:lpstr>Example of Root and children</vt:lpstr>
      <vt:lpstr>Leaf and internal nodes</vt:lpstr>
      <vt:lpstr>Example of Internal and Leaf nodes</vt:lpstr>
      <vt:lpstr>Another example: Tree with 1 node</vt:lpstr>
      <vt:lpstr>Path in a Tree</vt:lpstr>
      <vt:lpstr>Example of Paths</vt:lpstr>
      <vt:lpstr>Example of Descendants and Ancestors</vt:lpstr>
      <vt:lpstr>Path length</vt:lpstr>
      <vt:lpstr>Cycle in a path</vt:lpstr>
      <vt:lpstr>Cycle example</vt:lpstr>
      <vt:lpstr>Height of a Node</vt:lpstr>
      <vt:lpstr>Depth of a Node</vt:lpstr>
      <vt:lpstr>Levels of a tree</vt:lpstr>
      <vt:lpstr>Types of trees – Binary Tree</vt:lpstr>
      <vt:lpstr>Types of trees – n-ary Tree</vt:lpstr>
      <vt:lpstr>Balanced Tree</vt:lpstr>
      <vt:lpstr>Examples of unbalanced binary trees</vt:lpstr>
      <vt:lpstr>Sub-Tree of a Tree</vt:lpstr>
      <vt:lpstr>Example: Sub-tree</vt:lpstr>
      <vt:lpstr>Example: Sub-tree (2)</vt:lpstr>
      <vt:lpstr>Example: Sub-tree (3)</vt:lpstr>
      <vt:lpstr>Tree traversal</vt:lpstr>
      <vt:lpstr>In-order Traversal</vt:lpstr>
      <vt:lpstr>In-order Traversal (Binary Tree)</vt:lpstr>
      <vt:lpstr>Pre-order Traversal</vt:lpstr>
      <vt:lpstr>Pre-order Traversal (Binary Tree)</vt:lpstr>
      <vt:lpstr>Post-order Traversal</vt:lpstr>
      <vt:lpstr>Post-order Traversal (Binary Tree)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1124</cp:revision>
  <cp:lastPrinted>2010-07-01T20:33:27Z</cp:lastPrinted>
  <dcterms:created xsi:type="dcterms:W3CDTF">2010-07-08T13:14:26Z</dcterms:created>
  <dcterms:modified xsi:type="dcterms:W3CDTF">2012-11-27T20:32:39Z</dcterms:modified>
</cp:coreProperties>
</file>