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65" r:id="rId3"/>
    <p:sldId id="257" r:id="rId4"/>
    <p:sldId id="357" r:id="rId5"/>
    <p:sldId id="449" r:id="rId6"/>
    <p:sldId id="596" r:id="rId7"/>
    <p:sldId id="566" r:id="rId8"/>
    <p:sldId id="597" r:id="rId9"/>
    <p:sldId id="601" r:id="rId10"/>
    <p:sldId id="624" r:id="rId11"/>
    <p:sldId id="625" r:id="rId12"/>
    <p:sldId id="598" r:id="rId13"/>
    <p:sldId id="599" r:id="rId14"/>
    <p:sldId id="600" r:id="rId15"/>
    <p:sldId id="603" r:id="rId16"/>
    <p:sldId id="604" r:id="rId17"/>
    <p:sldId id="605" r:id="rId18"/>
    <p:sldId id="606" r:id="rId19"/>
    <p:sldId id="607" r:id="rId20"/>
    <p:sldId id="609" r:id="rId21"/>
    <p:sldId id="608" r:id="rId22"/>
    <p:sldId id="610" r:id="rId23"/>
    <p:sldId id="611" r:id="rId24"/>
    <p:sldId id="614" r:id="rId25"/>
    <p:sldId id="615" r:id="rId26"/>
    <p:sldId id="616" r:id="rId27"/>
    <p:sldId id="617" r:id="rId28"/>
    <p:sldId id="623" r:id="rId29"/>
    <p:sldId id="612" r:id="rId30"/>
    <p:sldId id="618" r:id="rId31"/>
    <p:sldId id="619" r:id="rId32"/>
    <p:sldId id="621" r:id="rId33"/>
    <p:sldId id="620" r:id="rId34"/>
    <p:sldId id="622" r:id="rId35"/>
    <p:sldId id="385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66"/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2" autoAdjust="0"/>
    <p:restoredTop sz="93194" autoAdjust="0"/>
  </p:normalViewPr>
  <p:slideViewPr>
    <p:cSldViewPr snapToGrid="0">
      <p:cViewPr>
        <p:scale>
          <a:sx n="112" d="100"/>
          <a:sy n="112" d="100"/>
        </p:scale>
        <p:origin x="-1632" y="-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11/29/12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smtClean="0"/>
              <a:t>Lecture 14 </a:t>
            </a:r>
            <a:r>
              <a:rPr lang="en-US" b="1" dirty="0" smtClean="0"/>
              <a:t>– Binary Search </a:t>
            </a:r>
            <a:br>
              <a:rPr lang="en-US" b="1" dirty="0" smtClean="0"/>
            </a:br>
            <a:r>
              <a:rPr lang="en-US" b="1" dirty="0" smtClean="0"/>
              <a:t>Tree ADT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BST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23535" y="2353737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4174068" y="1413937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6468535" y="2353735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965201" y="3285070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191935" y="3259670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274734" y="3285070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7501469" y="3285070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313268" y="4385736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363136" y="4377270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514601" y="4385737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3488268" y="4377271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4766734" y="4385735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74268" y="4377269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976534" y="4377269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8060268" y="4385736"/>
            <a:ext cx="872066" cy="728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cxnSp>
        <p:nvCxnSpPr>
          <p:cNvPr id="29" name="Straight Connector 28"/>
          <p:cNvCxnSpPr>
            <a:endCxn id="8" idx="7"/>
          </p:cNvCxnSpPr>
          <p:nvPr/>
        </p:nvCxnSpPr>
        <p:spPr>
          <a:xfrm flipH="1">
            <a:off x="2767890" y="1947333"/>
            <a:ext cx="1456977" cy="5130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5" idx="1"/>
          </p:cNvCxnSpPr>
          <p:nvPr/>
        </p:nvCxnSpPr>
        <p:spPr>
          <a:xfrm flipH="1" flipV="1">
            <a:off x="5012267" y="1947333"/>
            <a:ext cx="1583979" cy="5130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3"/>
            <a:endCxn id="16" idx="0"/>
          </p:cNvCxnSpPr>
          <p:nvPr/>
        </p:nvCxnSpPr>
        <p:spPr>
          <a:xfrm flipH="1">
            <a:off x="1401234" y="2975236"/>
            <a:ext cx="750012" cy="3098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7" idx="1"/>
            <a:endCxn id="8" idx="5"/>
          </p:cNvCxnSpPr>
          <p:nvPr/>
        </p:nvCxnSpPr>
        <p:spPr>
          <a:xfrm flipH="1" flipV="1">
            <a:off x="2767890" y="2975236"/>
            <a:ext cx="551756" cy="39106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6" idx="4"/>
          </p:cNvCxnSpPr>
          <p:nvPr/>
        </p:nvCxnSpPr>
        <p:spPr>
          <a:xfrm flipH="1">
            <a:off x="749302" y="4013201"/>
            <a:ext cx="651932" cy="381001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1" idx="0"/>
            <a:endCxn id="16" idx="4"/>
          </p:cNvCxnSpPr>
          <p:nvPr/>
        </p:nvCxnSpPr>
        <p:spPr>
          <a:xfrm flipH="1" flipV="1">
            <a:off x="1401234" y="4013201"/>
            <a:ext cx="397935" cy="364069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7" idx="4"/>
            <a:endCxn id="22" idx="0"/>
          </p:cNvCxnSpPr>
          <p:nvPr/>
        </p:nvCxnSpPr>
        <p:spPr>
          <a:xfrm flipH="1">
            <a:off x="2950634" y="3987801"/>
            <a:ext cx="677334" cy="3979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3" idx="0"/>
            <a:endCxn id="17" idx="4"/>
          </p:cNvCxnSpPr>
          <p:nvPr/>
        </p:nvCxnSpPr>
        <p:spPr>
          <a:xfrm flipH="1" flipV="1">
            <a:off x="3627968" y="3987801"/>
            <a:ext cx="296333" cy="38947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5" idx="3"/>
            <a:endCxn id="18" idx="0"/>
          </p:cNvCxnSpPr>
          <p:nvPr/>
        </p:nvCxnSpPr>
        <p:spPr>
          <a:xfrm flipH="1">
            <a:off x="5710767" y="2975234"/>
            <a:ext cx="885479" cy="3098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9" idx="0"/>
            <a:endCxn id="15" idx="5"/>
          </p:cNvCxnSpPr>
          <p:nvPr/>
        </p:nvCxnSpPr>
        <p:spPr>
          <a:xfrm flipH="1" flipV="1">
            <a:off x="7212890" y="2975234"/>
            <a:ext cx="724612" cy="309836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8" idx="4"/>
            <a:endCxn id="24" idx="0"/>
          </p:cNvCxnSpPr>
          <p:nvPr/>
        </p:nvCxnSpPr>
        <p:spPr>
          <a:xfrm flipH="1">
            <a:off x="5202767" y="4013201"/>
            <a:ext cx="508000" cy="37253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5" idx="0"/>
            <a:endCxn id="18" idx="4"/>
          </p:cNvCxnSpPr>
          <p:nvPr/>
        </p:nvCxnSpPr>
        <p:spPr>
          <a:xfrm flipH="1" flipV="1">
            <a:off x="5710767" y="4013201"/>
            <a:ext cx="499534" cy="36406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19" idx="4"/>
          </p:cNvCxnSpPr>
          <p:nvPr/>
        </p:nvCxnSpPr>
        <p:spPr>
          <a:xfrm flipH="1">
            <a:off x="7449958" y="4013201"/>
            <a:ext cx="487544" cy="352168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27" idx="0"/>
            <a:endCxn id="19" idx="4"/>
          </p:cNvCxnSpPr>
          <p:nvPr/>
        </p:nvCxnSpPr>
        <p:spPr>
          <a:xfrm flipH="1" flipV="1">
            <a:off x="7937502" y="4013201"/>
            <a:ext cx="558799" cy="37253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2311401" y="1490134"/>
            <a:ext cx="15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0, 1 node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381001" y="2345267"/>
            <a:ext cx="15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1, 2 node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35468" y="3429001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2,</a:t>
            </a:r>
          </a:p>
          <a:p>
            <a:r>
              <a:rPr lang="en-US" dirty="0" smtClean="0"/>
              <a:t>4 nodes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60868" y="5139266"/>
            <a:ext cx="1686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Level 3, </a:t>
            </a:r>
            <a:r>
              <a:rPr lang="en-US" dirty="0"/>
              <a:t>8</a:t>
            </a:r>
            <a:r>
              <a:rPr lang="en-US" dirty="0" smtClean="0"/>
              <a:t> nodes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838200" y="5571067"/>
            <a:ext cx="763542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This is a </a:t>
            </a:r>
            <a:r>
              <a:rPr lang="en-US" sz="2400" b="1" dirty="0" smtClean="0"/>
              <a:t>full</a:t>
            </a:r>
            <a:r>
              <a:rPr lang="en-US" sz="2400" dirty="0" smtClean="0"/>
              <a:t> tree, where every internal node is full, meaning</a:t>
            </a:r>
          </a:p>
          <a:p>
            <a:r>
              <a:rPr lang="en-US" sz="2400" dirty="0" smtClean="0"/>
              <a:t>each one has the maximum number of children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0246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BST: Intuition on height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Max nodes by levels</a:t>
            </a:r>
          </a:p>
          <a:p>
            <a:pPr lvl="1"/>
            <a:r>
              <a:rPr lang="en-US" dirty="0" smtClean="0"/>
              <a:t>Level 0, 1 node</a:t>
            </a:r>
          </a:p>
          <a:p>
            <a:pPr lvl="1"/>
            <a:r>
              <a:rPr lang="en-US" dirty="0" smtClean="0"/>
              <a:t>Level 1, 2 nodes</a:t>
            </a:r>
          </a:p>
          <a:p>
            <a:pPr lvl="1"/>
            <a:r>
              <a:rPr lang="en-US" dirty="0" smtClean="0"/>
              <a:t>Level 2, 4 nodes</a:t>
            </a:r>
          </a:p>
          <a:p>
            <a:pPr lvl="1"/>
            <a:r>
              <a:rPr lang="en-US" dirty="0" smtClean="0"/>
              <a:t>Level 3, 8 nodes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Level k, 2</a:t>
            </a:r>
            <a:r>
              <a:rPr lang="en-US" baseline="30000" dirty="0" smtClean="0"/>
              <a:t>k</a:t>
            </a:r>
            <a:r>
              <a:rPr lang="en-US" dirty="0" smtClean="0"/>
              <a:t> nodes</a:t>
            </a:r>
          </a:p>
          <a:p>
            <a:r>
              <a:rPr lang="en-US" dirty="0"/>
              <a:t>Notice Level and height are the same thing!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tree is balanced and it has N nodes, how many levels L it has?</a:t>
            </a:r>
          </a:p>
          <a:p>
            <a:r>
              <a:rPr lang="en-US" dirty="0" smtClean="0"/>
              <a:t>Estimate for full tree: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Since L and height h are the same it follows that </a:t>
            </a:r>
          </a:p>
          <a:p>
            <a:pPr lvl="1"/>
            <a:r>
              <a:rPr lang="en-US" dirty="0" smtClean="0"/>
              <a:t>h = log</a:t>
            </a:r>
            <a:r>
              <a:rPr lang="en-US" baseline="-25000" dirty="0" smtClean="0"/>
              <a:t>2</a:t>
            </a:r>
            <a:r>
              <a:rPr lang="en-US" dirty="0" smtClean="0"/>
              <a:t>(N)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2986908"/>
              </p:ext>
            </p:extLst>
          </p:nvPr>
        </p:nvGraphicFramePr>
        <p:xfrm>
          <a:off x="5560482" y="3378198"/>
          <a:ext cx="2117727" cy="1363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104900" imgH="711200" progId="Equation.3">
                  <p:embed/>
                </p:oleObj>
              </mc:Choice>
              <mc:Fallback>
                <p:oleObj name="Equation" r:id="rId3" imgW="1104900" imgH="71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0482" y="3378198"/>
                        <a:ext cx="2117727" cy="1363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6681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BST can be used to speed up search for ordered data</a:t>
            </a:r>
          </a:p>
          <a:p>
            <a:r>
              <a:rPr lang="en-US" dirty="0" smtClean="0"/>
              <a:t>Operations are O(h), where h is height </a:t>
            </a:r>
            <a:r>
              <a:rPr lang="en-US" dirty="0"/>
              <a:t>of </a:t>
            </a:r>
            <a:r>
              <a:rPr lang="en-US" dirty="0" smtClean="0"/>
              <a:t>tree</a:t>
            </a:r>
          </a:p>
          <a:p>
            <a:pPr lvl="2"/>
            <a:r>
              <a:rPr lang="en-US" dirty="0"/>
              <a:t>If height h is much smaller than </a:t>
            </a:r>
            <a:r>
              <a:rPr lang="en-US" dirty="0" smtClean="0"/>
              <a:t>n = number of elements, then BST </a:t>
            </a:r>
            <a:r>
              <a:rPr lang="en-US" dirty="0"/>
              <a:t>is very efficient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/>
              <a:t>On average, h = log</a:t>
            </a:r>
            <a:r>
              <a:rPr lang="en-US" baseline="-25000" dirty="0" smtClean="0"/>
              <a:t>2</a:t>
            </a:r>
            <a:r>
              <a:rPr lang="en-US" dirty="0" smtClean="0"/>
              <a:t>(N), so bound is O(log</a:t>
            </a:r>
            <a:r>
              <a:rPr lang="en-US" baseline="-25000" dirty="0" smtClean="0"/>
              <a:t>2</a:t>
            </a:r>
            <a:r>
              <a:rPr lang="en-US" dirty="0" smtClean="0"/>
              <a:t>(N)) on average</a:t>
            </a:r>
            <a:endParaRPr lang="en-US" dirty="0"/>
          </a:p>
          <a:p>
            <a:r>
              <a:rPr lang="en-US" dirty="0"/>
              <a:t>BST can be used to implement</a:t>
            </a:r>
          </a:p>
          <a:p>
            <a:pPr lvl="1"/>
            <a:r>
              <a:rPr lang="en-US" dirty="0"/>
              <a:t>Sets</a:t>
            </a:r>
          </a:p>
          <a:p>
            <a:pPr lvl="1"/>
            <a:r>
              <a:rPr lang="en-US" dirty="0"/>
              <a:t>Maps</a:t>
            </a:r>
          </a:p>
          <a:p>
            <a:r>
              <a:rPr lang="en-US" dirty="0" smtClean="0"/>
              <a:t>But, BST </a:t>
            </a:r>
            <a:r>
              <a:rPr lang="en-US" dirty="0"/>
              <a:t>is not balanced</a:t>
            </a:r>
          </a:p>
          <a:p>
            <a:pPr lvl="1"/>
            <a:r>
              <a:rPr lang="en-US" dirty="0" smtClean="0"/>
              <a:t>Tree </a:t>
            </a:r>
            <a:r>
              <a:rPr lang="en-US" dirty="0"/>
              <a:t>can degenerate into long </a:t>
            </a:r>
            <a:r>
              <a:rPr lang="en-US" dirty="0" smtClean="0"/>
              <a:t>chain</a:t>
            </a:r>
          </a:p>
          <a:p>
            <a:pPr lvl="2"/>
            <a:r>
              <a:rPr lang="en-US" dirty="0" smtClean="0"/>
              <a:t>Worst case scenario h = n, where n is size of tree, giving O(n)</a:t>
            </a:r>
          </a:p>
          <a:p>
            <a:pPr lvl="1"/>
            <a:r>
              <a:rPr lang="en-US" dirty="0" smtClean="0"/>
              <a:t>Balanced implementation: AVL Tree</a:t>
            </a:r>
          </a:p>
          <a:p>
            <a:pPr lvl="2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97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for BST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track of student records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84599" y="2421468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15732" y="3801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4665132" y="38015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3780365" y="3276599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4406899" y="3276599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133598" y="5071536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2798231" y="4597401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5389032" y="4597402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088464" y="4944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7156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for BST(2)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track of movie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84599" y="2421468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Jaws</a:t>
            </a:r>
          </a:p>
          <a:p>
            <a:pPr algn="ctr"/>
            <a:r>
              <a:rPr lang="en-US" dirty="0" smtClean="0"/>
              <a:t>R</a:t>
            </a:r>
          </a:p>
          <a:p>
            <a:pPr algn="ctr"/>
            <a:r>
              <a:rPr lang="en-US" dirty="0" smtClean="0"/>
              <a:t>1975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15732" y="3801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ET</a:t>
            </a:r>
          </a:p>
          <a:p>
            <a:pPr algn="ctr"/>
            <a:r>
              <a:rPr lang="en-US" sz="1600" dirty="0" smtClean="0"/>
              <a:t>1982</a:t>
            </a:r>
          </a:p>
          <a:p>
            <a:pPr algn="ctr"/>
            <a:r>
              <a:rPr lang="en-US" sz="1600" dirty="0" smtClean="0"/>
              <a:t>PG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4665132" y="38015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Shrek</a:t>
            </a:r>
          </a:p>
          <a:p>
            <a:pPr algn="ctr"/>
            <a:r>
              <a:rPr lang="en-US" sz="1600" dirty="0" smtClean="0"/>
              <a:t>2001</a:t>
            </a:r>
          </a:p>
          <a:p>
            <a:pPr algn="ctr"/>
            <a:r>
              <a:rPr lang="en-US" sz="1600" dirty="0" smtClean="0"/>
              <a:t>PG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3780365" y="3276599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4406899" y="3276599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5389032" y="4597402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088464" y="4944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Twiligh</a:t>
            </a:r>
            <a:r>
              <a:rPr lang="en-US" sz="1600" dirty="0"/>
              <a:t>t</a:t>
            </a:r>
            <a:endParaRPr lang="en-US" sz="1600" dirty="0" smtClean="0"/>
          </a:p>
          <a:p>
            <a:pPr algn="ctr"/>
            <a:r>
              <a:rPr lang="en-US" sz="1600" dirty="0" smtClean="0"/>
              <a:t>2008</a:t>
            </a:r>
          </a:p>
          <a:p>
            <a:pPr algn="ctr"/>
            <a:r>
              <a:rPr lang="en-US" sz="1600" dirty="0" smtClean="0"/>
              <a:t>PG-13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76453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of the Binary Search Tree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8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 in a BST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992256"/>
          </a:xfrm>
        </p:spPr>
        <p:txBody>
          <a:bodyPr/>
          <a:lstStyle/>
          <a:p>
            <a:r>
              <a:rPr lang="en-US" dirty="0" smtClean="0"/>
              <a:t>Node in BST has 4 fields</a:t>
            </a:r>
          </a:p>
          <a:p>
            <a:pPr lvl="1"/>
            <a:r>
              <a:rPr lang="en-US" dirty="0" smtClean="0"/>
              <a:t>Key of the value stored at node</a:t>
            </a:r>
          </a:p>
          <a:p>
            <a:pPr lvl="1"/>
            <a:r>
              <a:rPr lang="en-US" dirty="0" smtClean="0"/>
              <a:t>Value stored at node</a:t>
            </a:r>
          </a:p>
          <a:p>
            <a:pPr lvl="1"/>
            <a:r>
              <a:rPr lang="en-US" dirty="0" smtClean="0"/>
              <a:t>Reference to left child</a:t>
            </a:r>
          </a:p>
          <a:p>
            <a:pPr lvl="1"/>
            <a:r>
              <a:rPr lang="en-US" dirty="0" smtClean="0"/>
              <a:t>Reference to right child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39066" y="4436533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39066" y="4851400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39066" y="5257800"/>
            <a:ext cx="1092201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leftChild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05867" y="5257800"/>
            <a:ext cx="1083733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rightChild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705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BST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51199" y="1278467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51199" y="1693334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{</a:t>
            </a:r>
            <a:r>
              <a:rPr lang="en-US" dirty="0" err="1" smtClean="0"/>
              <a:t>Jil</a:t>
            </a:r>
            <a:r>
              <a:rPr lang="en-US" dirty="0" smtClean="0"/>
              <a:t>, NY, 19}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51199" y="2099734"/>
            <a:ext cx="1092201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318000" y="2099734"/>
            <a:ext cx="1083733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66332" y="3031068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566332" y="3445935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{Al, NY, 21}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566332" y="3852335"/>
            <a:ext cx="1092201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633133" y="3852335"/>
            <a:ext cx="1083733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07466" y="3022601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707466" y="3437468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{Ron, SF, 40}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707466" y="3843868"/>
            <a:ext cx="1092201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774267" y="3843868"/>
            <a:ext cx="1083733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>
            <a:endCxn id="13" idx="0"/>
          </p:cNvCxnSpPr>
          <p:nvPr/>
        </p:nvCxnSpPr>
        <p:spPr>
          <a:xfrm flipH="1">
            <a:off x="2641599" y="2319867"/>
            <a:ext cx="1168401" cy="711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17" idx="0"/>
          </p:cNvCxnSpPr>
          <p:nvPr/>
        </p:nvCxnSpPr>
        <p:spPr>
          <a:xfrm>
            <a:off x="4834466" y="2252133"/>
            <a:ext cx="948267" cy="770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723465" y="4775202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Sam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723465" y="5190069"/>
            <a:ext cx="2150534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{Sam, LA, 23}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723465" y="5596469"/>
            <a:ext cx="1092201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790266" y="5596469"/>
            <a:ext cx="1083733" cy="4148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/>
          <p:cNvCxnSpPr>
            <a:endCxn id="26" idx="0"/>
          </p:cNvCxnSpPr>
          <p:nvPr/>
        </p:nvCxnSpPr>
        <p:spPr>
          <a:xfrm>
            <a:off x="6282266" y="4047066"/>
            <a:ext cx="516466" cy="728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 rot="5400000">
            <a:off x="1712381" y="4260853"/>
            <a:ext cx="723903" cy="313264"/>
            <a:chOff x="6587067" y="2302937"/>
            <a:chExt cx="880534" cy="313264"/>
          </a:xfrm>
        </p:grpSpPr>
        <p:cxnSp>
          <p:nvCxnSpPr>
            <p:cNvPr id="34" name="Straight Arrow Connector 33"/>
            <p:cNvCxnSpPr/>
            <p:nvPr/>
          </p:nvCxnSpPr>
          <p:spPr>
            <a:xfrm>
              <a:off x="6587067" y="248920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315201" y="2302937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382934" y="2341034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7467601" y="2370667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 rot="5400000">
            <a:off x="2863847" y="4260854"/>
            <a:ext cx="723903" cy="313264"/>
            <a:chOff x="6587067" y="2302937"/>
            <a:chExt cx="880534" cy="313264"/>
          </a:xfrm>
        </p:grpSpPr>
        <p:cxnSp>
          <p:nvCxnSpPr>
            <p:cNvPr id="40" name="Straight Arrow Connector 39"/>
            <p:cNvCxnSpPr/>
            <p:nvPr/>
          </p:nvCxnSpPr>
          <p:spPr>
            <a:xfrm>
              <a:off x="6587067" y="248920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7315201" y="2302937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382934" y="2341034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467601" y="2370667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 rot="5400000">
            <a:off x="4904317" y="4260854"/>
            <a:ext cx="723903" cy="313264"/>
            <a:chOff x="6587067" y="2302937"/>
            <a:chExt cx="880534" cy="313264"/>
          </a:xfrm>
        </p:grpSpPr>
        <p:cxnSp>
          <p:nvCxnSpPr>
            <p:cNvPr id="45" name="Straight Arrow Connector 44"/>
            <p:cNvCxnSpPr/>
            <p:nvPr/>
          </p:nvCxnSpPr>
          <p:spPr>
            <a:xfrm>
              <a:off x="6587067" y="248920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315201" y="2302937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7382934" y="2341034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467601" y="2370667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 rot="5400000">
            <a:off x="5962649" y="5962654"/>
            <a:ext cx="723903" cy="313264"/>
            <a:chOff x="6587067" y="2302937"/>
            <a:chExt cx="880534" cy="313264"/>
          </a:xfrm>
        </p:grpSpPr>
        <p:cxnSp>
          <p:nvCxnSpPr>
            <p:cNvPr id="50" name="Straight Arrow Connector 49"/>
            <p:cNvCxnSpPr/>
            <p:nvPr/>
          </p:nvCxnSpPr>
          <p:spPr>
            <a:xfrm>
              <a:off x="6587067" y="248920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7315201" y="2302937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382934" y="2341034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467601" y="2370667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 rot="5400000">
            <a:off x="6961717" y="5996520"/>
            <a:ext cx="723903" cy="313264"/>
            <a:chOff x="6587067" y="2302937"/>
            <a:chExt cx="880534" cy="313264"/>
          </a:xfrm>
        </p:grpSpPr>
        <p:cxnSp>
          <p:nvCxnSpPr>
            <p:cNvPr id="55" name="Straight Arrow Connector 54"/>
            <p:cNvCxnSpPr/>
            <p:nvPr/>
          </p:nvCxnSpPr>
          <p:spPr>
            <a:xfrm>
              <a:off x="6587067" y="2489203"/>
              <a:ext cx="728134" cy="846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315201" y="2302937"/>
              <a:ext cx="0" cy="313264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7382934" y="2341034"/>
              <a:ext cx="0" cy="194733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67601" y="2370667"/>
              <a:ext cx="0" cy="12700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1710266" y="5562600"/>
            <a:ext cx="2354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currentSize</a:t>
            </a:r>
            <a:r>
              <a:rPr lang="en-US" sz="2800" dirty="0" smtClean="0"/>
              <a:t> = 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1700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 Interface and Container Class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39618" y="3826899"/>
            <a:ext cx="2264047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&lt;&lt;interface&gt;&gt;</a:t>
            </a:r>
          </a:p>
          <a:p>
            <a:pPr algn="ctr"/>
            <a:r>
              <a:rPr lang="en-US" dirty="0" smtClean="0"/>
              <a:t>BST</a:t>
            </a:r>
            <a:endParaRPr lang="en-US" dirty="0"/>
          </a:p>
        </p:txBody>
      </p:sp>
      <p:cxnSp>
        <p:nvCxnSpPr>
          <p:cNvPr id="10" name="Straight Connector 9"/>
          <p:cNvCxnSpPr>
            <a:stCxn id="6" idx="0"/>
          </p:cNvCxnSpPr>
          <p:nvPr/>
        </p:nvCxnSpPr>
        <p:spPr>
          <a:xfrm flipV="1">
            <a:off x="4671642" y="3039183"/>
            <a:ext cx="0" cy="787716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triangle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981958" y="1989666"/>
            <a:ext cx="1455274" cy="1042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BSTImp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89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 Implementation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BSTImp</a:t>
            </a:r>
            <a:r>
              <a:rPr lang="en-US" dirty="0" smtClean="0"/>
              <a:t> class has three fields</a:t>
            </a:r>
          </a:p>
          <a:p>
            <a:pPr lvl="1"/>
            <a:r>
              <a:rPr lang="en-US" dirty="0" smtClean="0"/>
              <a:t>root – the root node of the tree</a:t>
            </a:r>
          </a:p>
          <a:p>
            <a:pPr lvl="1"/>
            <a:r>
              <a:rPr lang="en-US" dirty="0" err="1" smtClean="0"/>
              <a:t>currentSize</a:t>
            </a:r>
            <a:r>
              <a:rPr lang="en-US" dirty="0" smtClean="0"/>
              <a:t> – the current size of the tree</a:t>
            </a:r>
          </a:p>
          <a:p>
            <a:pPr lvl="1"/>
            <a:r>
              <a:rPr lang="en-US" dirty="0" err="1" smtClean="0"/>
              <a:t>keyComparator</a:t>
            </a:r>
            <a:r>
              <a:rPr lang="en-US" dirty="0" smtClean="0"/>
              <a:t> – object to compare keys</a:t>
            </a:r>
          </a:p>
          <a:p>
            <a:r>
              <a:rPr lang="en-US" dirty="0" err="1" smtClean="0"/>
              <a:t>BSTImp</a:t>
            </a:r>
            <a:r>
              <a:rPr lang="en-US" dirty="0" smtClean="0"/>
              <a:t> class used two generic parameters</a:t>
            </a:r>
          </a:p>
          <a:p>
            <a:pPr lvl="1"/>
            <a:r>
              <a:rPr lang="en-US" dirty="0" smtClean="0"/>
              <a:t>K – keys of nodes</a:t>
            </a:r>
          </a:p>
          <a:p>
            <a:pPr lvl="1"/>
            <a:r>
              <a:rPr lang="en-US" dirty="0" smtClean="0"/>
              <a:t>V – value in nodes</a:t>
            </a:r>
          </a:p>
          <a:p>
            <a:r>
              <a:rPr lang="en-US" dirty="0" smtClean="0"/>
              <a:t>Empty tree has root set to null!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 I – Introduction to the Binary Search Tree</a:t>
            </a:r>
          </a:p>
          <a:p>
            <a:endParaRPr lang="en-US" dirty="0" smtClean="0"/>
          </a:p>
          <a:p>
            <a:r>
              <a:rPr lang="en-US" dirty="0" smtClean="0"/>
              <a:t>Part II – Implementation of the Binary Search Tree</a:t>
            </a:r>
          </a:p>
          <a:p>
            <a:endParaRPr lang="en-US" dirty="0" smtClean="0"/>
          </a:p>
          <a:p>
            <a:r>
              <a:rPr lang="en-US" dirty="0" smtClean="0"/>
              <a:t>Part III – Iterating over Binary Search Tree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4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methods will be implemented with recursion</a:t>
            </a:r>
          </a:p>
          <a:p>
            <a:pPr lvl="1"/>
            <a:r>
              <a:rPr lang="en-US" dirty="0" smtClean="0"/>
              <a:t>Will use an auxiliary recursive method to do the work</a:t>
            </a:r>
          </a:p>
          <a:p>
            <a:r>
              <a:rPr lang="en-US" dirty="0" smtClean="0"/>
              <a:t>Terminating condition will be reaching a null reference for a node that is considered the root of a sub-tree being explored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1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element with key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Start at the root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getAux</a:t>
            </a:r>
            <a:r>
              <a:rPr lang="en-US" dirty="0" smtClean="0"/>
              <a:t>(key, root)</a:t>
            </a:r>
          </a:p>
          <a:p>
            <a:r>
              <a:rPr lang="en-US" dirty="0" err="1" smtClean="0"/>
              <a:t>getAux</a:t>
            </a:r>
            <a:r>
              <a:rPr lang="en-US" dirty="0" smtClean="0"/>
              <a:t>(K key, Node N)</a:t>
            </a:r>
          </a:p>
          <a:p>
            <a:pPr marL="457200" lvl="1" indent="0">
              <a:buNone/>
            </a:pPr>
            <a:r>
              <a:rPr lang="en-US" dirty="0"/>
              <a:t>i</a:t>
            </a:r>
            <a:r>
              <a:rPr lang="en-US" dirty="0" smtClean="0"/>
              <a:t>f (N == null){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null;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 if (key == </a:t>
            </a:r>
            <a:r>
              <a:rPr lang="en-US" dirty="0" err="1" smtClean="0"/>
              <a:t>N.key</a:t>
            </a:r>
            <a:r>
              <a:rPr lang="en-US" dirty="0" smtClean="0"/>
              <a:t>){</a:t>
            </a:r>
          </a:p>
          <a:p>
            <a:pPr marL="457200" lvl="1" indent="0"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N.value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/>
              <a:t>e</a:t>
            </a:r>
            <a:r>
              <a:rPr lang="en-US" dirty="0" smtClean="0"/>
              <a:t>lse if ( key &lt; </a:t>
            </a:r>
            <a:r>
              <a:rPr lang="en-US" dirty="0" err="1" smtClean="0"/>
              <a:t>N.key</a:t>
            </a:r>
            <a:r>
              <a:rPr lang="en-US" dirty="0" smtClean="0"/>
              <a:t>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getAux</a:t>
            </a:r>
            <a:r>
              <a:rPr lang="en-US" dirty="0" smtClean="0"/>
              <a:t>(key, </a:t>
            </a:r>
            <a:r>
              <a:rPr lang="en-US" dirty="0" err="1" smtClean="0"/>
              <a:t>N.leftChild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else{</a:t>
            </a:r>
          </a:p>
          <a:p>
            <a:pPr marL="914400" lvl="2" indent="0">
              <a:buNone/>
            </a:pPr>
            <a:r>
              <a:rPr lang="en-US" dirty="0" smtClean="0"/>
              <a:t>Return </a:t>
            </a:r>
            <a:r>
              <a:rPr lang="en-US" dirty="0" err="1" smtClean="0"/>
              <a:t>getAux</a:t>
            </a:r>
            <a:r>
              <a:rPr lang="en-US" dirty="0" smtClean="0"/>
              <a:t>(key, </a:t>
            </a:r>
            <a:r>
              <a:rPr lang="en-US" dirty="0" err="1" smtClean="0"/>
              <a:t>N.rightChild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315197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123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T.get</a:t>
            </a:r>
            <a:r>
              <a:rPr lang="en-US" sz="2400" dirty="0" smtClean="0"/>
              <a:t>(Xi)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8255001" y="3318934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500535" y="4360334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69199" y="5418667"/>
            <a:ext cx="85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00" y="5604934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623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element with key K(2)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Start at the root</a:t>
            </a:r>
          </a:p>
          <a:p>
            <a:pPr lvl="1"/>
            <a:r>
              <a:rPr lang="en-US" dirty="0" smtClean="0"/>
              <a:t>Call </a:t>
            </a:r>
            <a:r>
              <a:rPr lang="en-US" dirty="0" err="1" smtClean="0"/>
              <a:t>getAux</a:t>
            </a:r>
            <a:r>
              <a:rPr lang="en-US" dirty="0" smtClean="0"/>
              <a:t>(key, root)</a:t>
            </a:r>
          </a:p>
          <a:p>
            <a:r>
              <a:rPr lang="en-US" dirty="0" err="1" smtClean="0"/>
              <a:t>getAux</a:t>
            </a:r>
            <a:r>
              <a:rPr lang="en-US" dirty="0" smtClean="0"/>
              <a:t>(K key, Node N)</a:t>
            </a:r>
          </a:p>
          <a:p>
            <a:pPr marL="457200" lvl="1" indent="0">
              <a:buNone/>
            </a:pPr>
            <a:r>
              <a:rPr lang="en-US" dirty="0"/>
              <a:t>i</a:t>
            </a:r>
            <a:r>
              <a:rPr lang="en-US" dirty="0" smtClean="0"/>
              <a:t>f (N == null){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null;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 if (key == </a:t>
            </a:r>
            <a:r>
              <a:rPr lang="en-US" dirty="0" err="1" smtClean="0"/>
              <a:t>N.key</a:t>
            </a:r>
            <a:r>
              <a:rPr lang="en-US" dirty="0" smtClean="0"/>
              <a:t>){</a:t>
            </a:r>
          </a:p>
          <a:p>
            <a:pPr marL="457200" lvl="1" indent="0">
              <a:buNone/>
            </a:pPr>
            <a:r>
              <a:rPr lang="en-US" dirty="0" smtClean="0"/>
              <a:t>	return </a:t>
            </a:r>
            <a:r>
              <a:rPr lang="en-US" dirty="0" err="1" smtClean="0"/>
              <a:t>N.value</a:t>
            </a:r>
            <a:r>
              <a:rPr lang="en-US" dirty="0" smtClean="0"/>
              <a:t>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/>
              <a:t>e</a:t>
            </a:r>
            <a:r>
              <a:rPr lang="en-US" dirty="0" smtClean="0"/>
              <a:t>lse if ( key &lt; </a:t>
            </a:r>
            <a:r>
              <a:rPr lang="en-US" dirty="0" err="1" smtClean="0"/>
              <a:t>N.key</a:t>
            </a:r>
            <a:r>
              <a:rPr lang="en-US" dirty="0" smtClean="0"/>
              <a:t>){</a:t>
            </a:r>
          </a:p>
          <a:p>
            <a:pPr marL="914400" lvl="2" indent="0">
              <a:buNone/>
            </a:pPr>
            <a:r>
              <a:rPr lang="en-US" dirty="0"/>
              <a:t>r</a:t>
            </a:r>
            <a:r>
              <a:rPr lang="en-US" dirty="0" smtClean="0"/>
              <a:t>eturn </a:t>
            </a:r>
            <a:r>
              <a:rPr lang="en-US" dirty="0" err="1" smtClean="0"/>
              <a:t>getAux</a:t>
            </a:r>
            <a:r>
              <a:rPr lang="en-US" dirty="0" smtClean="0"/>
              <a:t>(key, </a:t>
            </a:r>
            <a:r>
              <a:rPr lang="en-US" dirty="0" err="1" smtClean="0"/>
              <a:t>N.leftChild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</a:p>
          <a:p>
            <a:pPr marL="457200" lvl="1" indent="0">
              <a:buNone/>
            </a:pPr>
            <a:r>
              <a:rPr lang="en-US" dirty="0" smtClean="0"/>
              <a:t>else{</a:t>
            </a:r>
          </a:p>
          <a:p>
            <a:pPr marL="914400" lvl="2" indent="0">
              <a:buNone/>
            </a:pPr>
            <a:r>
              <a:rPr lang="en-US" dirty="0" smtClean="0"/>
              <a:t>Return </a:t>
            </a:r>
            <a:r>
              <a:rPr lang="en-US" dirty="0" err="1" smtClean="0"/>
              <a:t>getAux</a:t>
            </a:r>
            <a:r>
              <a:rPr lang="en-US" dirty="0" smtClean="0"/>
              <a:t>(key, </a:t>
            </a:r>
            <a:r>
              <a:rPr lang="en-US" dirty="0" err="1" smtClean="0"/>
              <a:t>N.rightChild</a:t>
            </a:r>
            <a:r>
              <a:rPr lang="en-US" dirty="0" smtClean="0"/>
              <a:t>);</a:t>
            </a:r>
          </a:p>
          <a:p>
            <a:pPr marL="457200" lvl="1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315197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1474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T.get</a:t>
            </a:r>
            <a:r>
              <a:rPr lang="en-US" sz="2400" dirty="0" smtClean="0"/>
              <a:t>(Ken)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87068" y="3386667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561668" y="4301067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952066" y="4741334"/>
            <a:ext cx="121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found!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155266" y="3826934"/>
            <a:ext cx="5845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x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48867" y="5664201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25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element with key 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405468"/>
            <a:ext cx="4284133" cy="4885266"/>
          </a:xfrm>
        </p:spPr>
        <p:txBody>
          <a:bodyPr>
            <a:noAutofit/>
          </a:bodyPr>
          <a:lstStyle/>
          <a:p>
            <a:r>
              <a:rPr lang="en-US" sz="1600" dirty="0" smtClean="0"/>
              <a:t>If root == null</a:t>
            </a:r>
          </a:p>
          <a:p>
            <a:pPr marL="914400" lvl="2" indent="0">
              <a:buNone/>
            </a:pPr>
            <a:r>
              <a:rPr lang="en-US" sz="1600" dirty="0" smtClean="0"/>
              <a:t>Root = new node with value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lse     </a:t>
            </a:r>
            <a:r>
              <a:rPr lang="en-US" sz="1600" dirty="0" err="1" smtClean="0"/>
              <a:t>addAux</a:t>
            </a:r>
            <a:r>
              <a:rPr lang="en-US" sz="1600" dirty="0" smtClean="0"/>
              <a:t>(key, value, root)</a:t>
            </a:r>
          </a:p>
          <a:p>
            <a:r>
              <a:rPr lang="en-US" sz="1600" b="1" dirty="0" err="1"/>
              <a:t>a</a:t>
            </a:r>
            <a:r>
              <a:rPr lang="en-US" sz="1600" b="1" dirty="0" err="1" smtClean="0"/>
              <a:t>ddAux</a:t>
            </a:r>
            <a:r>
              <a:rPr lang="en-US" sz="1600" dirty="0" smtClean="0"/>
              <a:t>(K key, V value, Node N)</a:t>
            </a:r>
          </a:p>
          <a:p>
            <a:pPr marL="457200" lvl="1" indent="0">
              <a:buNone/>
            </a:pPr>
            <a:r>
              <a:rPr lang="en-US" sz="1600" dirty="0" smtClean="0"/>
              <a:t>if (key &lt;=</a:t>
            </a:r>
            <a:r>
              <a:rPr lang="en-US" sz="1600" dirty="0" err="1" smtClean="0"/>
              <a:t>N.key</a:t>
            </a:r>
            <a:r>
              <a:rPr lang="en-US" sz="1600" dirty="0" smtClean="0"/>
              <a:t>){</a:t>
            </a:r>
          </a:p>
          <a:p>
            <a:pPr marL="457200" lvl="1" indent="0">
              <a:buNone/>
            </a:pPr>
            <a:r>
              <a:rPr lang="en-US" sz="1600" dirty="0" smtClean="0"/>
              <a:t>	if (</a:t>
            </a:r>
            <a:r>
              <a:rPr lang="en-US" sz="1600" dirty="0" err="1" smtClean="0"/>
              <a:t>N.leftChild</a:t>
            </a:r>
            <a:r>
              <a:rPr lang="en-US" sz="1600" dirty="0" smtClean="0"/>
              <a:t> == null)</a:t>
            </a:r>
          </a:p>
          <a:p>
            <a:pPr marL="457200" lvl="1" indent="0"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N.leftChild</a:t>
            </a:r>
            <a:r>
              <a:rPr lang="en-US" sz="1600" dirty="0" smtClean="0"/>
              <a:t> = </a:t>
            </a:r>
            <a:r>
              <a:rPr lang="en-US" sz="1600" dirty="0"/>
              <a:t>new node with </a:t>
            </a:r>
            <a:r>
              <a:rPr lang="en-US" sz="1600" dirty="0" smtClean="0"/>
              <a:t>value</a:t>
            </a:r>
          </a:p>
          <a:p>
            <a:pPr marL="45720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else </a:t>
            </a:r>
          </a:p>
          <a:p>
            <a:pPr marL="457200" lvl="1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</a:t>
            </a:r>
            <a:r>
              <a:rPr lang="en-US" sz="1600" dirty="0" err="1" smtClean="0"/>
              <a:t>addAux</a:t>
            </a:r>
            <a:r>
              <a:rPr lang="en-US" sz="1600" dirty="0" smtClean="0"/>
              <a:t>(key, value, </a:t>
            </a:r>
            <a:r>
              <a:rPr lang="en-US" sz="1600" dirty="0" err="1" smtClean="0"/>
              <a:t>N.leftChild</a:t>
            </a:r>
            <a:r>
              <a:rPr lang="en-US" sz="1600" dirty="0" smtClean="0"/>
              <a:t>);</a:t>
            </a:r>
          </a:p>
          <a:p>
            <a:pPr marL="457200" lvl="1" indent="0">
              <a:buNone/>
            </a:pPr>
            <a:r>
              <a:rPr lang="en-US" sz="1600" dirty="0" smtClean="0"/>
              <a:t>}</a:t>
            </a:r>
          </a:p>
          <a:p>
            <a:pPr marL="457200" lvl="1" indent="0">
              <a:buNone/>
            </a:pPr>
            <a:r>
              <a:rPr lang="en-US" sz="1600" dirty="0"/>
              <a:t>e</a:t>
            </a:r>
            <a:r>
              <a:rPr lang="en-US" sz="1600" dirty="0" smtClean="0"/>
              <a:t>lse {</a:t>
            </a:r>
          </a:p>
          <a:p>
            <a:pPr marL="457200" lvl="1" indent="0">
              <a:buNone/>
            </a:pPr>
            <a:r>
              <a:rPr lang="en-US" sz="1600" dirty="0"/>
              <a:t>	if (</a:t>
            </a:r>
            <a:r>
              <a:rPr lang="en-US" sz="1600" dirty="0" err="1" smtClean="0"/>
              <a:t>N.rightChild</a:t>
            </a:r>
            <a:r>
              <a:rPr lang="en-US" sz="1600" dirty="0" smtClean="0"/>
              <a:t> </a:t>
            </a:r>
            <a:r>
              <a:rPr lang="en-US" sz="1600" dirty="0"/>
              <a:t>== null</a:t>
            </a:r>
            <a:r>
              <a:rPr lang="en-US" sz="1600" dirty="0" smtClean="0"/>
              <a:t>)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		</a:t>
            </a:r>
            <a:r>
              <a:rPr lang="en-US" sz="1600" dirty="0" err="1" smtClean="0"/>
              <a:t>N.rightChild</a:t>
            </a:r>
            <a:r>
              <a:rPr lang="en-US" sz="1600" dirty="0" smtClean="0"/>
              <a:t> </a:t>
            </a:r>
            <a:r>
              <a:rPr lang="en-US" sz="1600" dirty="0"/>
              <a:t>= new node with </a:t>
            </a:r>
            <a:r>
              <a:rPr lang="en-US" sz="1600" dirty="0" smtClean="0"/>
              <a:t>value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	else </a:t>
            </a:r>
          </a:p>
          <a:p>
            <a:pPr marL="457200" lvl="1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addAux</a:t>
            </a:r>
            <a:r>
              <a:rPr lang="en-US" sz="1600" dirty="0"/>
              <a:t>(key, value, </a:t>
            </a:r>
            <a:r>
              <a:rPr lang="en-US" sz="1600" dirty="0" err="1" smtClean="0"/>
              <a:t>N.rightChild</a:t>
            </a:r>
            <a:r>
              <a:rPr lang="en-US" sz="1600" dirty="0" smtClean="0"/>
              <a:t>)</a:t>
            </a:r>
            <a:r>
              <a:rPr lang="en-US" sz="1600" dirty="0"/>
              <a:t>;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792131" y="466513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456764" y="4258735"/>
            <a:ext cx="550334" cy="406402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550331" cy="36406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501463" y="4622803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3348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T.add</a:t>
            </a:r>
            <a:r>
              <a:rPr lang="en-US" sz="2400" dirty="0" smtClean="0"/>
              <a:t>(Ned, {Ned, 19, LA})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8255001" y="3318934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6248396" y="4631270"/>
            <a:ext cx="115993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25" name="Straight Connector 24"/>
          <p:cNvCxnSpPr>
            <a:endCxn id="24" idx="0"/>
          </p:cNvCxnSpPr>
          <p:nvPr/>
        </p:nvCxnSpPr>
        <p:spPr>
          <a:xfrm flipH="1">
            <a:off x="6828365" y="4258733"/>
            <a:ext cx="554568" cy="3725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748867" y="5664201"/>
            <a:ext cx="1507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086601" y="5664201"/>
            <a:ext cx="31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196667" y="5672668"/>
            <a:ext cx="31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99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9" grpId="0"/>
      <p:bldP spid="3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with key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First find the element</a:t>
            </a:r>
          </a:p>
          <a:p>
            <a:pPr lvl="1"/>
            <a:r>
              <a:rPr lang="en-US" dirty="0" smtClean="0"/>
              <a:t>Next determine cases</a:t>
            </a:r>
          </a:p>
          <a:p>
            <a:pPr lvl="2"/>
            <a:r>
              <a:rPr lang="en-US" dirty="0" smtClean="0"/>
              <a:t>1: Leaf node</a:t>
            </a:r>
          </a:p>
          <a:p>
            <a:pPr lvl="3"/>
            <a:r>
              <a:rPr lang="en-US" dirty="0" smtClean="0"/>
              <a:t>Erase it</a:t>
            </a:r>
          </a:p>
          <a:p>
            <a:pPr lvl="2"/>
            <a:r>
              <a:rPr lang="en-US" dirty="0" smtClean="0"/>
              <a:t>2: Internal node with no right child</a:t>
            </a:r>
          </a:p>
          <a:p>
            <a:pPr lvl="3"/>
            <a:r>
              <a:rPr lang="en-US" dirty="0" smtClean="0"/>
              <a:t>Replace with left child</a:t>
            </a:r>
          </a:p>
          <a:p>
            <a:pPr lvl="2"/>
            <a:r>
              <a:rPr lang="en-US" dirty="0" smtClean="0"/>
              <a:t>3: Internal node with right child</a:t>
            </a:r>
          </a:p>
          <a:p>
            <a:pPr lvl="3"/>
            <a:r>
              <a:rPr lang="en-US" dirty="0" smtClean="0"/>
              <a:t>Replace with in-order successor on right </a:t>
            </a:r>
            <a:r>
              <a:rPr lang="en-US" dirty="0" err="1" smtClean="0"/>
              <a:t>subtree</a:t>
            </a:r>
            <a:r>
              <a:rPr lang="en-US" dirty="0" smtClean="0"/>
              <a:t> (leftmost node)</a:t>
            </a:r>
          </a:p>
          <a:p>
            <a:pPr lvl="4"/>
            <a:r>
              <a:rPr lang="en-US" dirty="0" smtClean="0"/>
              <a:t>Erase that successor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315197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2012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T.remove</a:t>
            </a:r>
            <a:r>
              <a:rPr lang="en-US" sz="2400" dirty="0" smtClean="0"/>
              <a:t>(Cal)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02401" y="3259668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44069" y="452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99666" y="5080000"/>
            <a:ext cx="85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00" y="5604934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69467" y="5842000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58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24" grpId="0"/>
      <p:bldP spid="2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with key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First find the element</a:t>
            </a:r>
          </a:p>
          <a:p>
            <a:pPr lvl="1"/>
            <a:r>
              <a:rPr lang="en-US" dirty="0" smtClean="0"/>
              <a:t>Next determine cases</a:t>
            </a:r>
          </a:p>
          <a:p>
            <a:pPr lvl="2"/>
            <a:r>
              <a:rPr lang="en-US" dirty="0" smtClean="0"/>
              <a:t>1: Leaf node</a:t>
            </a:r>
          </a:p>
          <a:p>
            <a:pPr lvl="3"/>
            <a:r>
              <a:rPr lang="en-US" dirty="0" smtClean="0"/>
              <a:t>Erase it</a:t>
            </a:r>
          </a:p>
          <a:p>
            <a:pPr lvl="2"/>
            <a:r>
              <a:rPr lang="en-US" dirty="0" smtClean="0"/>
              <a:t>2: Internal node with no right child</a:t>
            </a:r>
          </a:p>
          <a:p>
            <a:pPr lvl="3"/>
            <a:r>
              <a:rPr lang="en-US" dirty="0" smtClean="0"/>
              <a:t>Replace with left child</a:t>
            </a:r>
          </a:p>
          <a:p>
            <a:pPr lvl="2"/>
            <a:r>
              <a:rPr lang="en-US" dirty="0" smtClean="0"/>
              <a:t>3: Internal node with right child</a:t>
            </a:r>
          </a:p>
          <a:p>
            <a:pPr lvl="3"/>
            <a:r>
              <a:rPr lang="en-US" dirty="0" smtClean="0"/>
              <a:t>Replace with in-order successor on right </a:t>
            </a:r>
            <a:r>
              <a:rPr lang="en-US" dirty="0" err="1" smtClean="0"/>
              <a:t>subtree</a:t>
            </a:r>
            <a:r>
              <a:rPr lang="en-US" dirty="0" smtClean="0"/>
              <a:t> (leftmost node)</a:t>
            </a:r>
          </a:p>
          <a:p>
            <a:pPr lvl="4"/>
            <a:r>
              <a:rPr lang="en-US" dirty="0" smtClean="0"/>
              <a:t>Erase that successor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315197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2012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T.remove</a:t>
            </a:r>
            <a:r>
              <a:rPr lang="en-US" sz="2400" dirty="0" smtClean="0"/>
              <a:t>(Cal)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02401" y="3259668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444069" y="452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99666" y="5080000"/>
            <a:ext cx="85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00" y="5604934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69467" y="5842000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4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24" grpId="0"/>
      <p:bldP spid="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with key(2)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First find the element</a:t>
            </a:r>
          </a:p>
          <a:p>
            <a:pPr lvl="1"/>
            <a:r>
              <a:rPr lang="en-US" dirty="0" smtClean="0"/>
              <a:t>Next determine cases</a:t>
            </a:r>
          </a:p>
          <a:p>
            <a:pPr lvl="2"/>
            <a:r>
              <a:rPr lang="en-US" dirty="0" smtClean="0"/>
              <a:t>1: Leaf node</a:t>
            </a:r>
          </a:p>
          <a:p>
            <a:pPr lvl="3"/>
            <a:r>
              <a:rPr lang="en-US" dirty="0" smtClean="0"/>
              <a:t>Erase it</a:t>
            </a:r>
          </a:p>
          <a:p>
            <a:pPr lvl="2"/>
            <a:r>
              <a:rPr lang="en-US" dirty="0" smtClean="0"/>
              <a:t>2: Internal node with no right child</a:t>
            </a:r>
          </a:p>
          <a:p>
            <a:pPr lvl="3"/>
            <a:r>
              <a:rPr lang="en-US" dirty="0" smtClean="0"/>
              <a:t>Replace with left child</a:t>
            </a:r>
          </a:p>
          <a:p>
            <a:pPr lvl="2"/>
            <a:r>
              <a:rPr lang="en-US" dirty="0" smtClean="0"/>
              <a:t>3: Internal node with right child</a:t>
            </a:r>
          </a:p>
          <a:p>
            <a:pPr lvl="3"/>
            <a:r>
              <a:rPr lang="en-US" dirty="0" smtClean="0"/>
              <a:t>Replace with in-order successor on right </a:t>
            </a:r>
            <a:r>
              <a:rPr lang="en-US" dirty="0" err="1" smtClean="0"/>
              <a:t>subtree</a:t>
            </a:r>
            <a:r>
              <a:rPr lang="en-US" dirty="0" smtClean="0"/>
              <a:t> (leftmost node)</a:t>
            </a:r>
          </a:p>
          <a:p>
            <a:pPr lvl="4"/>
            <a:r>
              <a:rPr lang="en-US" dirty="0" smtClean="0"/>
              <a:t>Erase that successor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315197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179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T.remove</a:t>
            </a:r>
            <a:r>
              <a:rPr lang="en-US" sz="2400" dirty="0" smtClean="0"/>
              <a:t>(</a:t>
            </a:r>
            <a:r>
              <a:rPr lang="en-US" sz="2400" dirty="0" err="1" smtClean="0"/>
              <a:t>Jil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502401" y="3259668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41533" y="4233333"/>
            <a:ext cx="85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00" y="5604934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69467" y="5842000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=4 </a:t>
            </a:r>
            <a:endParaRPr lang="en-US" dirty="0"/>
          </a:p>
        </p:txBody>
      </p:sp>
      <p:cxnSp>
        <p:nvCxnSpPr>
          <p:cNvPr id="26" name="Straight Connector 25"/>
          <p:cNvCxnSpPr>
            <a:endCxn id="13" idx="0"/>
          </p:cNvCxnSpPr>
          <p:nvPr/>
        </p:nvCxnSpPr>
        <p:spPr>
          <a:xfrm flipH="1">
            <a:off x="5024964" y="2836333"/>
            <a:ext cx="1185334" cy="18965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840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3" grpId="0"/>
      <p:bldP spid="24" grpId="0"/>
      <p:bldP spid="2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element with key(3)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Idea:</a:t>
            </a:r>
          </a:p>
          <a:p>
            <a:pPr lvl="1"/>
            <a:r>
              <a:rPr lang="en-US" dirty="0" smtClean="0"/>
              <a:t>First find the element</a:t>
            </a:r>
          </a:p>
          <a:p>
            <a:pPr lvl="1"/>
            <a:r>
              <a:rPr lang="en-US" dirty="0" smtClean="0"/>
              <a:t>Next determine cases</a:t>
            </a:r>
          </a:p>
          <a:p>
            <a:pPr lvl="2"/>
            <a:r>
              <a:rPr lang="en-US" dirty="0" smtClean="0"/>
              <a:t>1: Leaf node</a:t>
            </a:r>
          </a:p>
          <a:p>
            <a:pPr lvl="3"/>
            <a:r>
              <a:rPr lang="en-US" dirty="0" smtClean="0"/>
              <a:t>Erase it</a:t>
            </a:r>
          </a:p>
          <a:p>
            <a:pPr lvl="2"/>
            <a:r>
              <a:rPr lang="en-US" dirty="0" smtClean="0"/>
              <a:t>2: Internal node with no right child</a:t>
            </a:r>
          </a:p>
          <a:p>
            <a:pPr lvl="3"/>
            <a:r>
              <a:rPr lang="en-US" dirty="0" smtClean="0"/>
              <a:t>Replace with left child</a:t>
            </a:r>
          </a:p>
          <a:p>
            <a:pPr lvl="2"/>
            <a:r>
              <a:rPr lang="en-US" dirty="0" smtClean="0"/>
              <a:t>3: Internal node with right child</a:t>
            </a:r>
          </a:p>
          <a:p>
            <a:pPr lvl="3"/>
            <a:r>
              <a:rPr lang="en-US" dirty="0" smtClean="0"/>
              <a:t>Replace with in-order successor on right </a:t>
            </a:r>
            <a:r>
              <a:rPr lang="en-US" dirty="0" err="1" smtClean="0"/>
              <a:t>subtree</a:t>
            </a:r>
            <a:r>
              <a:rPr lang="en-US" dirty="0" smtClean="0"/>
              <a:t> (leftmost node)</a:t>
            </a:r>
          </a:p>
          <a:p>
            <a:pPr lvl="4"/>
            <a:r>
              <a:rPr lang="en-US" dirty="0" smtClean="0"/>
              <a:t>Erase that successor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011332" y="2082802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342465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6891865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6007098" y="2937933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6633632" y="2937933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360331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5024964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7615765" y="4258736"/>
            <a:ext cx="668865" cy="2963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7619997" y="45550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5088467" y="1507067"/>
            <a:ext cx="2012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T.remove</a:t>
            </a:r>
            <a:r>
              <a:rPr lang="en-US" sz="2400" dirty="0" smtClean="0"/>
              <a:t>(Cal)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7230534" y="1981200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848601" y="3090335"/>
            <a:ext cx="508000" cy="296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774267" y="4529667"/>
            <a:ext cx="516466" cy="1185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195733" y="3276600"/>
            <a:ext cx="85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Found!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11800" y="5604934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469467" y="5842000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=4 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222997" y="44704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Ned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LA</a:t>
            </a:r>
          </a:p>
        </p:txBody>
      </p:sp>
      <p:cxnSp>
        <p:nvCxnSpPr>
          <p:cNvPr id="27" name="Straight Connector 26"/>
          <p:cNvCxnSpPr>
            <a:stCxn id="10" idx="4"/>
          </p:cNvCxnSpPr>
          <p:nvPr/>
        </p:nvCxnSpPr>
        <p:spPr>
          <a:xfrm flipH="1">
            <a:off x="7112000" y="4258736"/>
            <a:ext cx="503765" cy="22859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7044264" y="3479801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Ned</a:t>
            </a:r>
          </a:p>
          <a:p>
            <a:pPr algn="ctr"/>
            <a:r>
              <a:rPr lang="en-US" sz="1600" dirty="0"/>
              <a:t>19</a:t>
            </a:r>
          </a:p>
          <a:p>
            <a:pPr algn="ctr"/>
            <a:r>
              <a:rPr lang="en-US" sz="1600" dirty="0"/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2409833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/>
      <p:bldP spid="24" grpId="0"/>
      <p:bldP spid="25" grpId="0"/>
      <p:bldP spid="26" grpId="0" animBg="1"/>
      <p:bldP spid="3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of Operation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</a:t>
            </a:r>
            <a:r>
              <a:rPr lang="en-US" dirty="0" smtClean="0"/>
              <a:t>et()</a:t>
            </a:r>
          </a:p>
          <a:p>
            <a:pPr lvl="1"/>
            <a:r>
              <a:rPr lang="en-US" dirty="0" smtClean="0"/>
              <a:t>O(h), h = height of tree</a:t>
            </a:r>
          </a:p>
          <a:p>
            <a:r>
              <a:rPr lang="en-US" dirty="0"/>
              <a:t>a</a:t>
            </a:r>
            <a:r>
              <a:rPr lang="en-US" dirty="0" smtClean="0"/>
              <a:t>dd()</a:t>
            </a:r>
          </a:p>
          <a:p>
            <a:pPr lvl="1"/>
            <a:r>
              <a:rPr lang="en-US" dirty="0"/>
              <a:t>O(h), h = height of tree</a:t>
            </a:r>
          </a:p>
          <a:p>
            <a:r>
              <a:rPr lang="en-US" dirty="0"/>
              <a:t>r</a:t>
            </a:r>
            <a:r>
              <a:rPr lang="en-US" dirty="0" smtClean="0"/>
              <a:t>emove()</a:t>
            </a:r>
          </a:p>
          <a:p>
            <a:pPr lvl="1"/>
            <a:r>
              <a:rPr lang="en-US" dirty="0"/>
              <a:t>O(h), h = height of tree</a:t>
            </a:r>
          </a:p>
          <a:p>
            <a:r>
              <a:rPr lang="en-US" dirty="0" smtClean="0"/>
              <a:t>Reasoning: You might need to reach leaf level</a:t>
            </a:r>
          </a:p>
          <a:p>
            <a:pPr lvl="1"/>
            <a:r>
              <a:rPr lang="en-US" dirty="0" smtClean="0"/>
              <a:t>Traversal down to leaf if O(h)</a:t>
            </a:r>
          </a:p>
          <a:p>
            <a:r>
              <a:rPr lang="en-US" dirty="0" smtClean="0"/>
              <a:t>Things are good if h is much smaller than N = size of tree</a:t>
            </a:r>
          </a:p>
          <a:p>
            <a:pPr lvl="1"/>
            <a:r>
              <a:rPr lang="en-US" dirty="0" smtClean="0"/>
              <a:t>Best scenario h =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pPr lvl="1"/>
            <a:r>
              <a:rPr lang="en-US" dirty="0" smtClean="0"/>
              <a:t>Worst scenario h = N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0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operations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ize() </a:t>
            </a:r>
          </a:p>
          <a:p>
            <a:pPr lvl="1"/>
            <a:r>
              <a:rPr lang="en-US" dirty="0" smtClean="0"/>
              <a:t>return </a:t>
            </a:r>
            <a:r>
              <a:rPr lang="en-US" dirty="0" err="1" smtClean="0"/>
              <a:t>currentSize</a:t>
            </a:r>
            <a:endParaRPr lang="en-US" dirty="0"/>
          </a:p>
          <a:p>
            <a:pPr lvl="1"/>
            <a:r>
              <a:rPr lang="en-US" dirty="0" smtClean="0"/>
              <a:t>Cost: O(1)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 size() == 0</a:t>
            </a:r>
          </a:p>
          <a:p>
            <a:pPr lvl="1"/>
            <a:r>
              <a:rPr lang="en-US" dirty="0" smtClean="0"/>
              <a:t>Cost: O(1)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constains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return get() != null</a:t>
            </a:r>
          </a:p>
          <a:p>
            <a:pPr lvl="1"/>
            <a:r>
              <a:rPr lang="en-US" dirty="0"/>
              <a:t>Cost: O(h), h = height of </a:t>
            </a:r>
            <a:r>
              <a:rPr lang="en-US" dirty="0" smtClean="0"/>
              <a:t>Tree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hile not </a:t>
            </a:r>
            <a:r>
              <a:rPr lang="en-US" dirty="0" err="1" smtClean="0"/>
              <a:t>isEmpty</a:t>
            </a:r>
            <a:r>
              <a:rPr lang="en-US" dirty="0" smtClean="0"/>
              <a:t>()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emove(</a:t>
            </a:r>
            <a:r>
              <a:rPr lang="en-US" dirty="0" err="1" smtClean="0"/>
              <a:t>root.key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Cost: O(n), n = size of tree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80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 the concept of binary search tree</a:t>
            </a:r>
          </a:p>
          <a:p>
            <a:pPr lvl="1"/>
            <a:r>
              <a:rPr lang="en-US" dirty="0" smtClean="0"/>
              <a:t>Unbalanced, ordered binary tree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 design and implementation of binary search trees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Iterating over a binary search tree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24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Traversal of tree is done in a recursive manner</a:t>
            </a:r>
          </a:p>
          <a:p>
            <a:pPr lvl="1"/>
            <a:r>
              <a:rPr lang="en-US" dirty="0" smtClean="0"/>
              <a:t>Bad idea to suspend recursion halfway thru</a:t>
            </a:r>
          </a:p>
          <a:p>
            <a:r>
              <a:rPr lang="en-US" dirty="0" smtClean="0"/>
              <a:t>What is the next element?</a:t>
            </a:r>
          </a:p>
          <a:p>
            <a:pPr lvl="1"/>
            <a:r>
              <a:rPr lang="en-US" dirty="0" smtClean="0"/>
              <a:t>Should be given in the increasing order</a:t>
            </a:r>
          </a:p>
          <a:p>
            <a:r>
              <a:rPr lang="en-US" dirty="0" smtClean="0"/>
              <a:t>How to keep track of them?</a:t>
            </a:r>
          </a:p>
          <a:p>
            <a:r>
              <a:rPr lang="en-US" dirty="0" smtClean="0"/>
              <a:t>Solution:</a:t>
            </a:r>
          </a:p>
          <a:p>
            <a:pPr lvl="1"/>
            <a:r>
              <a:rPr lang="en-US" dirty="0" smtClean="0"/>
              <a:t>Iterate over tree using in-order traversal</a:t>
            </a:r>
          </a:p>
          <a:p>
            <a:pPr lvl="1"/>
            <a:r>
              <a:rPr lang="en-US" dirty="0" smtClean="0"/>
              <a:t>Place value of visited nodes in a queue</a:t>
            </a:r>
          </a:p>
          <a:p>
            <a:pPr lvl="1"/>
            <a:r>
              <a:rPr lang="en-US" dirty="0" smtClean="0"/>
              <a:t>Iterator fetches values from queue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48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BST Iterator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91466" y="1253069"/>
            <a:ext cx="1244599" cy="855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022599" y="2633136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 smtClean="0"/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SF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>
          <a:xfrm>
            <a:off x="4571999" y="2633137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</a:p>
          <a:p>
            <a:pPr algn="ctr"/>
            <a:r>
              <a:rPr lang="en-US" sz="1600" dirty="0" smtClean="0"/>
              <a:t>19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1" name="Straight Connector 10"/>
          <p:cNvCxnSpPr>
            <a:stCxn id="8" idx="4"/>
            <a:endCxn id="9" idx="0"/>
          </p:cNvCxnSpPr>
          <p:nvPr/>
        </p:nvCxnSpPr>
        <p:spPr>
          <a:xfrm flipH="1">
            <a:off x="3687232" y="2108200"/>
            <a:ext cx="626534" cy="524936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4"/>
            <a:endCxn id="10" idx="0"/>
          </p:cNvCxnSpPr>
          <p:nvPr/>
        </p:nvCxnSpPr>
        <p:spPr>
          <a:xfrm>
            <a:off x="4313766" y="2108200"/>
            <a:ext cx="982133" cy="524937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040465" y="3903137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</a:p>
          <a:p>
            <a:pPr algn="ctr"/>
            <a:r>
              <a:rPr lang="en-US" sz="1600" dirty="0" smtClean="0"/>
              <a:t>32</a:t>
            </a:r>
          </a:p>
          <a:p>
            <a:pPr algn="ctr"/>
            <a:r>
              <a:rPr lang="en-US" sz="1600" dirty="0" smtClean="0"/>
              <a:t>LA</a:t>
            </a:r>
            <a:endParaRPr lang="en-US" sz="1600" dirty="0"/>
          </a:p>
        </p:txBody>
      </p:sp>
      <p:cxnSp>
        <p:nvCxnSpPr>
          <p:cNvPr id="14" name="Straight Connector 13"/>
          <p:cNvCxnSpPr>
            <a:stCxn id="9" idx="4"/>
            <a:endCxn id="13" idx="0"/>
          </p:cNvCxnSpPr>
          <p:nvPr/>
        </p:nvCxnSpPr>
        <p:spPr>
          <a:xfrm flipH="1">
            <a:off x="2705098" y="3429002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4"/>
            <a:endCxn id="16" idx="0"/>
          </p:cNvCxnSpPr>
          <p:nvPr/>
        </p:nvCxnSpPr>
        <p:spPr>
          <a:xfrm>
            <a:off x="5295899" y="3429003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995331" y="3776136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</a:p>
          <a:p>
            <a:pPr algn="ctr"/>
            <a:r>
              <a:rPr lang="en-US" sz="1600" dirty="0" smtClean="0"/>
              <a:t>29</a:t>
            </a:r>
          </a:p>
          <a:p>
            <a:pPr algn="ctr"/>
            <a:r>
              <a:rPr lang="en-US" sz="1600" dirty="0" smtClean="0"/>
              <a:t>SJ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1143001" y="1735668"/>
            <a:ext cx="1527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currentSize</a:t>
            </a:r>
            <a:r>
              <a:rPr lang="en-US" dirty="0" smtClean="0"/>
              <a:t> =5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16601" y="5113866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826001" y="5113866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43868" y="5113866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2861735" y="5113866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879601" y="5113866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Xi</a:t>
            </a:r>
          </a:p>
          <a:p>
            <a:pPr algn="ctr"/>
            <a:r>
              <a:rPr lang="en-US" dirty="0" smtClean="0"/>
              <a:t>29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1176866" y="5113866"/>
            <a:ext cx="71966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159932" y="5994399"/>
            <a:ext cx="71966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897467" y="4919133"/>
            <a:ext cx="7061200" cy="33867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129867" y="1651000"/>
            <a:ext cx="719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BST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6951134" y="5164667"/>
            <a:ext cx="1922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BST Iterator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36489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BST Iterator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6544"/>
            <a:ext cx="8229600" cy="221332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BST iterator simply has a queue as private field</a:t>
            </a:r>
          </a:p>
          <a:p>
            <a:r>
              <a:rPr lang="en-US" dirty="0" smtClean="0"/>
              <a:t>The queue is made of values V in the tree</a:t>
            </a:r>
          </a:p>
          <a:p>
            <a:r>
              <a:rPr lang="en-US" dirty="0" smtClean="0"/>
              <a:t>Elements are inserted as you visit tree in-order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56867" y="4131733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</a:t>
            </a:r>
          </a:p>
          <a:p>
            <a:pPr algn="ctr"/>
            <a:r>
              <a:rPr lang="en-US" dirty="0" smtClean="0"/>
              <a:t>32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266267" y="4131733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 smtClean="0"/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SF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284134" y="4131733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</a:p>
          <a:p>
            <a:pPr algn="ctr"/>
            <a:r>
              <a:rPr lang="en-US" dirty="0" smtClean="0"/>
              <a:t>24</a:t>
            </a:r>
          </a:p>
          <a:p>
            <a:pPr algn="ctr"/>
            <a:r>
              <a:rPr lang="en-US" dirty="0" smtClean="0"/>
              <a:t>NY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02001" y="4131733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Ron</a:t>
            </a:r>
          </a:p>
          <a:p>
            <a:pPr algn="ctr"/>
            <a:r>
              <a:rPr lang="en-US" dirty="0" smtClean="0"/>
              <a:t>19</a:t>
            </a:r>
          </a:p>
          <a:p>
            <a:pPr algn="ctr"/>
            <a:r>
              <a:rPr lang="en-US" dirty="0" smtClean="0"/>
              <a:t>LA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19867" y="4131733"/>
            <a:ext cx="990599" cy="8805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Xi</a:t>
            </a:r>
          </a:p>
          <a:p>
            <a:pPr algn="ctr"/>
            <a:r>
              <a:rPr lang="en-US" dirty="0" smtClean="0"/>
              <a:t>29</a:t>
            </a:r>
          </a:p>
          <a:p>
            <a:pPr algn="ctr"/>
            <a:r>
              <a:rPr lang="en-US" dirty="0" smtClean="0"/>
              <a:t>SJ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1617132" y="4131733"/>
            <a:ext cx="71966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600198" y="5012266"/>
            <a:ext cx="71966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37467" y="5520267"/>
            <a:ext cx="1922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BST Iterator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880533" y="3691467"/>
            <a:ext cx="6959600" cy="1828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10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Filling up the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Constructor of Iterator is calls recursive method </a:t>
            </a:r>
            <a:r>
              <a:rPr lang="en-US" dirty="0" err="1" smtClean="0"/>
              <a:t>traverseAux</a:t>
            </a:r>
            <a:endParaRPr lang="en-US" dirty="0" smtClean="0"/>
          </a:p>
          <a:p>
            <a:r>
              <a:rPr lang="en-US" dirty="0" smtClean="0"/>
              <a:t>Algorithm </a:t>
            </a:r>
            <a:r>
              <a:rPr lang="en-US" dirty="0" err="1" smtClean="0"/>
              <a:t>traverseAux</a:t>
            </a:r>
            <a:r>
              <a:rPr lang="en-US" dirty="0" smtClean="0"/>
              <a:t>(Node n, Queue Q):</a:t>
            </a:r>
          </a:p>
          <a:p>
            <a:pPr lvl="1"/>
            <a:r>
              <a:rPr lang="en-US" dirty="0" smtClean="0"/>
              <a:t>Start at the root and visit tree in-order</a:t>
            </a:r>
          </a:p>
          <a:p>
            <a:pPr lvl="1"/>
            <a:r>
              <a:rPr lang="en-US" dirty="0" smtClean="0"/>
              <a:t>For each node n visited</a:t>
            </a:r>
          </a:p>
          <a:p>
            <a:pPr lvl="2"/>
            <a:r>
              <a:rPr lang="en-US" dirty="0" smtClean="0"/>
              <a:t>If n is null </a:t>
            </a:r>
          </a:p>
          <a:p>
            <a:pPr lvl="3"/>
            <a:r>
              <a:rPr lang="en-US" dirty="0"/>
              <a:t>r</a:t>
            </a:r>
            <a:r>
              <a:rPr lang="en-US" dirty="0" smtClean="0"/>
              <a:t>eturn</a:t>
            </a:r>
          </a:p>
          <a:p>
            <a:pPr lvl="2"/>
            <a:r>
              <a:rPr lang="en-US" dirty="0" smtClean="0"/>
              <a:t>Else</a:t>
            </a:r>
          </a:p>
          <a:p>
            <a:pPr lvl="3"/>
            <a:r>
              <a:rPr lang="en-US" dirty="0" err="1" smtClean="0"/>
              <a:t>traveseAux</a:t>
            </a:r>
            <a:r>
              <a:rPr lang="en-US" dirty="0" smtClean="0"/>
              <a:t>(</a:t>
            </a:r>
            <a:r>
              <a:rPr lang="en-US" dirty="0" err="1" smtClean="0"/>
              <a:t>n.leftChild</a:t>
            </a:r>
            <a:r>
              <a:rPr lang="en-US" dirty="0" smtClean="0"/>
              <a:t>, Q);</a:t>
            </a:r>
          </a:p>
          <a:p>
            <a:pPr lvl="3"/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n.value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traverseAux</a:t>
            </a:r>
            <a:r>
              <a:rPr lang="en-US" dirty="0" smtClean="0"/>
              <a:t>(</a:t>
            </a:r>
            <a:r>
              <a:rPr lang="en-US" dirty="0" err="1" smtClean="0"/>
              <a:t>n.rightChild</a:t>
            </a:r>
            <a:r>
              <a:rPr lang="en-US" dirty="0" smtClean="0"/>
              <a:t>, Q);</a:t>
            </a:r>
          </a:p>
          <a:p>
            <a:pPr lvl="3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167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Introduced the concept of Binary Search Tree</a:t>
            </a:r>
          </a:p>
          <a:p>
            <a:pPr lvl="1"/>
            <a:r>
              <a:rPr lang="en-US" dirty="0" smtClean="0"/>
              <a:t>Unbalanced ordered tree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Discussed application of BST</a:t>
            </a:r>
          </a:p>
          <a:p>
            <a:endParaRPr lang="en-US" dirty="0" smtClean="0"/>
          </a:p>
          <a:p>
            <a:r>
              <a:rPr lang="en-US" dirty="0" smtClean="0"/>
              <a:t>Presented implementation of BST and iterator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40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Lecture14 videos</a:t>
            </a:r>
          </a:p>
          <a:p>
            <a:pPr lvl="1"/>
            <a:r>
              <a:rPr lang="en-US" dirty="0" smtClean="0"/>
              <a:t>Contains the coding process associated with this lecture</a:t>
            </a:r>
          </a:p>
          <a:p>
            <a:pPr lvl="1"/>
            <a:r>
              <a:rPr lang="en-US" dirty="0" smtClean="0"/>
              <a:t>Shows how to build the interfaces, concrete classes, and factory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56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to the </a:t>
            </a:r>
            <a:r>
              <a:rPr lang="en-US" dirty="0" smtClean="0"/>
              <a:t>concept of a binary search tree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10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Binary Search Tree (BST) T is an </a:t>
            </a:r>
            <a:r>
              <a:rPr lang="en-US" smtClean="0"/>
              <a:t>unbalanced binary </a:t>
            </a:r>
            <a:r>
              <a:rPr lang="en-US" dirty="0" smtClean="0"/>
              <a:t>tree with the following property:</a:t>
            </a:r>
          </a:p>
          <a:p>
            <a:pPr lvl="1"/>
            <a:r>
              <a:rPr lang="en-US" dirty="0" smtClean="0"/>
              <a:t>For any node n in T</a:t>
            </a:r>
          </a:p>
          <a:p>
            <a:pPr lvl="2"/>
            <a:r>
              <a:rPr lang="en-US" dirty="0" smtClean="0"/>
              <a:t>every node v &lt; n that is a descendant of n is located on the left sub-tree rooted at n.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very node v ≥ n that is a descendant of n is located on the right sub-tree rooted at n</a:t>
            </a:r>
          </a:p>
          <a:p>
            <a:r>
              <a:rPr lang="en-US" dirty="0" smtClean="0"/>
              <a:t>In other words, for any node n</a:t>
            </a:r>
          </a:p>
          <a:p>
            <a:pPr lvl="1"/>
            <a:r>
              <a:rPr lang="en-US" dirty="0" smtClean="0"/>
              <a:t>All the descendants on the left are less than n</a:t>
            </a:r>
          </a:p>
          <a:p>
            <a:pPr lvl="1"/>
            <a:r>
              <a:rPr lang="en-US" dirty="0" smtClean="0"/>
              <a:t>All the descendants on the right are greater or equal than n</a:t>
            </a:r>
          </a:p>
          <a:p>
            <a:r>
              <a:rPr lang="en-US" dirty="0" smtClean="0"/>
              <a:t>The comparison is done base on keys of values at nodes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3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BST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074333" y="2082803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Jil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1346200" y="3462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Apu</a:t>
            </a:r>
            <a:endParaRPr lang="en-US" sz="1600" dirty="0"/>
          </a:p>
        </p:txBody>
      </p:sp>
      <p:sp>
        <p:nvSpPr>
          <p:cNvPr id="32" name="Oval 31"/>
          <p:cNvSpPr/>
          <p:nvPr/>
        </p:nvSpPr>
        <p:spPr>
          <a:xfrm>
            <a:off x="2895600" y="3462870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38" name="Straight Connector 37"/>
          <p:cNvCxnSpPr>
            <a:stCxn id="28" idx="4"/>
            <a:endCxn id="31" idx="0"/>
          </p:cNvCxnSpPr>
          <p:nvPr/>
        </p:nvCxnSpPr>
        <p:spPr>
          <a:xfrm flipH="1">
            <a:off x="2010833" y="2878669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8" idx="4"/>
            <a:endCxn id="32" idx="0"/>
          </p:cNvCxnSpPr>
          <p:nvPr/>
        </p:nvCxnSpPr>
        <p:spPr>
          <a:xfrm>
            <a:off x="2667000" y="2878669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364066" y="4732870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Amy</a:t>
            </a:r>
            <a:endParaRPr lang="en-US" sz="1600" dirty="0"/>
          </a:p>
        </p:txBody>
      </p:sp>
      <p:sp>
        <p:nvSpPr>
          <p:cNvPr id="41" name="Oval 40"/>
          <p:cNvSpPr/>
          <p:nvPr/>
        </p:nvSpPr>
        <p:spPr>
          <a:xfrm>
            <a:off x="1794932" y="4656669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cxnSp>
        <p:nvCxnSpPr>
          <p:cNvPr id="42" name="Straight Connector 41"/>
          <p:cNvCxnSpPr>
            <a:stCxn id="31" idx="4"/>
            <a:endCxn id="40" idx="0"/>
          </p:cNvCxnSpPr>
          <p:nvPr/>
        </p:nvCxnSpPr>
        <p:spPr>
          <a:xfrm flipH="1">
            <a:off x="1028699" y="4258735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41" idx="0"/>
            <a:endCxn id="31" idx="4"/>
          </p:cNvCxnSpPr>
          <p:nvPr/>
        </p:nvCxnSpPr>
        <p:spPr>
          <a:xfrm flipH="1" flipV="1">
            <a:off x="2010833" y="4258735"/>
            <a:ext cx="512233" cy="397934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2" idx="4"/>
            <a:endCxn id="45" idx="0"/>
          </p:cNvCxnSpPr>
          <p:nvPr/>
        </p:nvCxnSpPr>
        <p:spPr>
          <a:xfrm>
            <a:off x="3619500" y="4258736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3318932" y="4605869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sp>
        <p:nvSpPr>
          <p:cNvPr id="48" name="Oval 47"/>
          <p:cNvSpPr/>
          <p:nvPr/>
        </p:nvSpPr>
        <p:spPr>
          <a:xfrm>
            <a:off x="6265332" y="1430869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Moe</a:t>
            </a:r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5537199" y="28109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Jil</a:t>
            </a:r>
            <a:endParaRPr lang="en-US" sz="1600" dirty="0"/>
          </a:p>
        </p:txBody>
      </p:sp>
      <p:sp>
        <p:nvSpPr>
          <p:cNvPr id="50" name="Oval 49"/>
          <p:cNvSpPr/>
          <p:nvPr/>
        </p:nvSpPr>
        <p:spPr>
          <a:xfrm>
            <a:off x="7086599" y="28109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  <a:endParaRPr lang="en-US" sz="1600" dirty="0"/>
          </a:p>
        </p:txBody>
      </p:sp>
      <p:cxnSp>
        <p:nvCxnSpPr>
          <p:cNvPr id="51" name="Straight Connector 50"/>
          <p:cNvCxnSpPr>
            <a:stCxn id="48" idx="4"/>
            <a:endCxn id="49" idx="0"/>
          </p:cNvCxnSpPr>
          <p:nvPr/>
        </p:nvCxnSpPr>
        <p:spPr>
          <a:xfrm flipH="1">
            <a:off x="6201832" y="2226735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4"/>
            <a:endCxn id="50" idx="0"/>
          </p:cNvCxnSpPr>
          <p:nvPr/>
        </p:nvCxnSpPr>
        <p:spPr>
          <a:xfrm>
            <a:off x="6857999" y="2226735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555065" y="4080936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Cal</a:t>
            </a:r>
            <a:endParaRPr lang="en-US" sz="1600" dirty="0"/>
          </a:p>
        </p:txBody>
      </p:sp>
      <p:cxnSp>
        <p:nvCxnSpPr>
          <p:cNvPr id="55" name="Straight Connector 54"/>
          <p:cNvCxnSpPr>
            <a:stCxn id="49" idx="4"/>
            <a:endCxn id="53" idx="0"/>
          </p:cNvCxnSpPr>
          <p:nvPr/>
        </p:nvCxnSpPr>
        <p:spPr>
          <a:xfrm flipH="1">
            <a:off x="5219698" y="3606801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4"/>
            <a:endCxn id="58" idx="0"/>
          </p:cNvCxnSpPr>
          <p:nvPr/>
        </p:nvCxnSpPr>
        <p:spPr>
          <a:xfrm>
            <a:off x="7810499" y="3606802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7509931" y="39539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Xi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083733" y="2040467"/>
            <a:ext cx="694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T1</a:t>
            </a:r>
            <a:endParaRPr lang="en-US" sz="4000" dirty="0"/>
          </a:p>
        </p:txBody>
      </p:sp>
      <p:sp>
        <p:nvSpPr>
          <p:cNvPr id="59" name="TextBox 58"/>
          <p:cNvSpPr txBox="1"/>
          <p:nvPr/>
        </p:nvSpPr>
        <p:spPr>
          <a:xfrm>
            <a:off x="4842933" y="1972734"/>
            <a:ext cx="694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2789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BST (2)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599266" y="1837269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Xi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1871133" y="32173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Ken</a:t>
            </a:r>
            <a:endParaRPr lang="en-US" sz="1600" dirty="0"/>
          </a:p>
        </p:txBody>
      </p:sp>
      <p:cxnSp>
        <p:nvCxnSpPr>
          <p:cNvPr id="38" name="Straight Connector 37"/>
          <p:cNvCxnSpPr>
            <a:stCxn id="28" idx="4"/>
            <a:endCxn id="31" idx="0"/>
          </p:cNvCxnSpPr>
          <p:nvPr/>
        </p:nvCxnSpPr>
        <p:spPr>
          <a:xfrm flipH="1">
            <a:off x="2535766" y="2633135"/>
            <a:ext cx="656167" cy="5842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88999" y="4487336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Ben</a:t>
            </a:r>
            <a:endParaRPr lang="en-US" sz="1600" dirty="0"/>
          </a:p>
        </p:txBody>
      </p:sp>
      <p:sp>
        <p:nvSpPr>
          <p:cNvPr id="41" name="Oval 40"/>
          <p:cNvSpPr/>
          <p:nvPr/>
        </p:nvSpPr>
        <p:spPr>
          <a:xfrm>
            <a:off x="2793997" y="5528735"/>
            <a:ext cx="1456267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Joe</a:t>
            </a:r>
            <a:endParaRPr lang="en-US" sz="1600" dirty="0"/>
          </a:p>
        </p:txBody>
      </p:sp>
      <p:cxnSp>
        <p:nvCxnSpPr>
          <p:cNvPr id="42" name="Straight Connector 41"/>
          <p:cNvCxnSpPr>
            <a:stCxn id="31" idx="4"/>
            <a:endCxn id="40" idx="0"/>
          </p:cNvCxnSpPr>
          <p:nvPr/>
        </p:nvCxnSpPr>
        <p:spPr>
          <a:xfrm flipH="1">
            <a:off x="1553632" y="4013201"/>
            <a:ext cx="982134" cy="474135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918199" y="1811869"/>
            <a:ext cx="1185333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6603999" y="3293536"/>
            <a:ext cx="1447800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Ned</a:t>
            </a:r>
            <a:endParaRPr lang="en-US" sz="1600" dirty="0"/>
          </a:p>
        </p:txBody>
      </p:sp>
      <p:cxnSp>
        <p:nvCxnSpPr>
          <p:cNvPr id="52" name="Straight Connector 51"/>
          <p:cNvCxnSpPr>
            <a:stCxn id="48" idx="4"/>
            <a:endCxn id="50" idx="0"/>
          </p:cNvCxnSpPr>
          <p:nvPr/>
        </p:nvCxnSpPr>
        <p:spPr>
          <a:xfrm>
            <a:off x="6510866" y="2607735"/>
            <a:ext cx="817033" cy="6858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0" idx="4"/>
            <a:endCxn id="58" idx="0"/>
          </p:cNvCxnSpPr>
          <p:nvPr/>
        </p:nvCxnSpPr>
        <p:spPr>
          <a:xfrm>
            <a:off x="7327899" y="4089402"/>
            <a:ext cx="364065" cy="347133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7027331" y="4436535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Ron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1608666" y="1794933"/>
            <a:ext cx="694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T3</a:t>
            </a:r>
            <a:endParaRPr lang="en-US" sz="4000" dirty="0"/>
          </a:p>
        </p:txBody>
      </p:sp>
      <p:sp>
        <p:nvSpPr>
          <p:cNvPr id="59" name="TextBox 58"/>
          <p:cNvSpPr txBox="1"/>
          <p:nvPr/>
        </p:nvSpPr>
        <p:spPr>
          <a:xfrm>
            <a:off x="5096933" y="1786468"/>
            <a:ext cx="6946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T4</a:t>
            </a:r>
            <a:endParaRPr lang="en-US" sz="4000" dirty="0"/>
          </a:p>
        </p:txBody>
      </p:sp>
      <p:sp>
        <p:nvSpPr>
          <p:cNvPr id="29" name="Oval 28"/>
          <p:cNvSpPr/>
          <p:nvPr/>
        </p:nvSpPr>
        <p:spPr>
          <a:xfrm>
            <a:off x="7467597" y="5511802"/>
            <a:ext cx="1329266" cy="7958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Zoe</a:t>
            </a:r>
            <a:endParaRPr lang="en-US" sz="1600" dirty="0"/>
          </a:p>
        </p:txBody>
      </p:sp>
      <p:cxnSp>
        <p:nvCxnSpPr>
          <p:cNvPr id="30" name="Straight Connector 29"/>
          <p:cNvCxnSpPr>
            <a:endCxn id="29" idx="0"/>
          </p:cNvCxnSpPr>
          <p:nvPr/>
        </p:nvCxnSpPr>
        <p:spPr>
          <a:xfrm>
            <a:off x="7835899" y="5232402"/>
            <a:ext cx="296331" cy="279400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82800" y="5063068"/>
            <a:ext cx="952500" cy="584201"/>
          </a:xfrm>
          <a:prstGeom prst="line">
            <a:avLst/>
          </a:prstGeom>
          <a:ln w="28575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7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on the BST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</a:t>
            </a:r>
            <a:r>
              <a:rPr lang="en-US" dirty="0" smtClean="0"/>
              <a:t>ize() – get number of elements</a:t>
            </a:r>
          </a:p>
          <a:p>
            <a:r>
              <a:rPr lang="en-US" dirty="0" err="1" smtClean="0"/>
              <a:t>makeEmpty</a:t>
            </a:r>
            <a:r>
              <a:rPr lang="en-US" dirty="0" smtClean="0"/>
              <a:t>() – remove all elements</a:t>
            </a:r>
          </a:p>
          <a:p>
            <a:r>
              <a:rPr lang="en-US" dirty="0" err="1" smtClean="0"/>
              <a:t>isEmpty</a:t>
            </a:r>
            <a:r>
              <a:rPr lang="en-US" dirty="0" smtClean="0"/>
              <a:t>() – determine if BST is empty</a:t>
            </a:r>
          </a:p>
          <a:p>
            <a:r>
              <a:rPr lang="en-US" dirty="0"/>
              <a:t>a</a:t>
            </a:r>
            <a:r>
              <a:rPr lang="en-US" dirty="0" smtClean="0"/>
              <a:t>dd() – adds new element with given key</a:t>
            </a:r>
          </a:p>
          <a:p>
            <a:pPr lvl="1"/>
            <a:r>
              <a:rPr lang="en-US" dirty="0" smtClean="0"/>
              <a:t>Keeping BST property</a:t>
            </a:r>
          </a:p>
          <a:p>
            <a:r>
              <a:rPr lang="en-US" dirty="0"/>
              <a:t>r</a:t>
            </a:r>
            <a:r>
              <a:rPr lang="en-US" dirty="0" smtClean="0"/>
              <a:t>emove() – removes element with a given key</a:t>
            </a:r>
          </a:p>
          <a:p>
            <a:pPr lvl="1"/>
            <a:r>
              <a:rPr lang="en-US" dirty="0" smtClean="0"/>
              <a:t>Keeping BST property</a:t>
            </a:r>
          </a:p>
          <a:p>
            <a:r>
              <a:rPr lang="en-US" dirty="0"/>
              <a:t>g</a:t>
            </a:r>
            <a:r>
              <a:rPr lang="en-US" dirty="0" smtClean="0"/>
              <a:t>et() – returns copy of element with given key</a:t>
            </a:r>
          </a:p>
          <a:p>
            <a:pPr lvl="1"/>
            <a:r>
              <a:rPr lang="en-US" dirty="0" smtClean="0"/>
              <a:t>Keeping BST property</a:t>
            </a:r>
          </a:p>
          <a:p>
            <a:r>
              <a:rPr lang="en-US" dirty="0" smtClean="0"/>
              <a:t>Iterator() – returns an in-order iterator to the tree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58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13793</TotalTime>
  <Words>2076</Words>
  <Application>Microsoft Macintosh PowerPoint</Application>
  <PresentationFormat>On-screen Show (4:3)</PresentationFormat>
  <Paragraphs>648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ICOM 4035 – Data Structures Lecture 14 – Binary Search  Tree ADT</vt:lpstr>
      <vt:lpstr>Lecture Organization</vt:lpstr>
      <vt:lpstr>Objectives</vt:lpstr>
      <vt:lpstr>Companion videos</vt:lpstr>
      <vt:lpstr>Part I</vt:lpstr>
      <vt:lpstr>Binary Search Tree</vt:lpstr>
      <vt:lpstr>Examples of BST</vt:lpstr>
      <vt:lpstr>Examples of BST (2)</vt:lpstr>
      <vt:lpstr>Operations on the BST</vt:lpstr>
      <vt:lpstr>Balanced BST</vt:lpstr>
      <vt:lpstr>Balanced BST: Intuition on height</vt:lpstr>
      <vt:lpstr>Some notes</vt:lpstr>
      <vt:lpstr>Applications for BST</vt:lpstr>
      <vt:lpstr>Applications for BST(2)</vt:lpstr>
      <vt:lpstr>Part II</vt:lpstr>
      <vt:lpstr>Nodes in a BST</vt:lpstr>
      <vt:lpstr>Structure of BST</vt:lpstr>
      <vt:lpstr>BST Interface and Container Class</vt:lpstr>
      <vt:lpstr>BST Implementation</vt:lpstr>
      <vt:lpstr>Recursive implementation</vt:lpstr>
      <vt:lpstr>Get element with key K</vt:lpstr>
      <vt:lpstr>Get element with key K(2)</vt:lpstr>
      <vt:lpstr>Add element with key K</vt:lpstr>
      <vt:lpstr>Remove element with key </vt:lpstr>
      <vt:lpstr>Remove element with key </vt:lpstr>
      <vt:lpstr>Remove element with key(2) </vt:lpstr>
      <vt:lpstr>Remove element with key(3) </vt:lpstr>
      <vt:lpstr>Cost of Operation</vt:lpstr>
      <vt:lpstr>Easy operations</vt:lpstr>
      <vt:lpstr>Part III</vt:lpstr>
      <vt:lpstr>Iteration Scheme</vt:lpstr>
      <vt:lpstr>Organization of BST Iterator</vt:lpstr>
      <vt:lpstr>BST Iterator Class</vt:lpstr>
      <vt:lpstr>Filling up the Queue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1159</cp:revision>
  <cp:lastPrinted>2010-07-01T20:33:27Z</cp:lastPrinted>
  <dcterms:created xsi:type="dcterms:W3CDTF">2010-07-08T13:14:26Z</dcterms:created>
  <dcterms:modified xsi:type="dcterms:W3CDTF">2012-11-30T00:46:59Z</dcterms:modified>
</cp:coreProperties>
</file>