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65" r:id="rId3"/>
    <p:sldId id="257" r:id="rId4"/>
    <p:sldId id="357" r:id="rId5"/>
    <p:sldId id="449" r:id="rId6"/>
    <p:sldId id="627" r:id="rId7"/>
    <p:sldId id="626" r:id="rId8"/>
    <p:sldId id="628" r:id="rId9"/>
    <p:sldId id="629" r:id="rId10"/>
    <p:sldId id="631" r:id="rId11"/>
    <p:sldId id="633" r:id="rId12"/>
    <p:sldId id="634" r:id="rId13"/>
    <p:sldId id="632" r:id="rId14"/>
    <p:sldId id="635" r:id="rId15"/>
    <p:sldId id="636" r:id="rId16"/>
    <p:sldId id="637" r:id="rId17"/>
    <p:sldId id="638" r:id="rId18"/>
    <p:sldId id="639" r:id="rId19"/>
    <p:sldId id="385" r:id="rId20"/>
    <p:sldId id="292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66"/>
    <a:srgbClr val="14D581"/>
    <a:srgbClr val="FFEA3B"/>
    <a:srgbClr val="FFD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1" autoAdjust="0"/>
    <p:restoredTop sz="93194" autoAdjust="0"/>
  </p:normalViewPr>
  <p:slideViewPr>
    <p:cSldViewPr snapToGrid="0">
      <p:cViewPr>
        <p:scale>
          <a:sx n="85" d="100"/>
          <a:sy n="85" d="100"/>
        </p:scale>
        <p:origin x="-1136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C80DA-8D9A-B049-8E84-84020771FEAB}" type="datetimeFigureOut">
              <a:rPr lang="en-US" smtClean="0"/>
              <a:pPr/>
              <a:t>5/19/13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ABDD3-2D05-824E-987F-F0F62FB3E2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690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E2A83-ED34-9F41-BD0E-C8C5471F87FD}" type="datetimeFigureOut">
              <a:rPr lang="en-US" smtClean="0"/>
              <a:pPr/>
              <a:t>5/19/13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93B0-39BF-6249-A700-958A3F9B5E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9431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802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6544"/>
            <a:ext cx="8229600" cy="4749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M. Rodriguez-Martinez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6" Type="http://schemas.openxmlformats.org/officeDocument/2006/relationships/oleObject" Target="../embeddings/oleObject3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14525"/>
            <a:ext cx="7772400" cy="1470025"/>
          </a:xfrm>
        </p:spPr>
        <p:txBody>
          <a:bodyPr>
            <a:noAutofit/>
          </a:bodyPr>
          <a:lstStyle/>
          <a:p>
            <a:r>
              <a:rPr lang="en-US" b="1" dirty="0" smtClean="0"/>
              <a:t>ICOM 4035 – Data Structures</a:t>
            </a:r>
            <a:br>
              <a:rPr lang="en-US" b="1" dirty="0" smtClean="0"/>
            </a:br>
            <a:r>
              <a:rPr lang="en-US" b="1" dirty="0" smtClean="0"/>
              <a:t>Lecture 15 – Graph ADT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00450"/>
            <a:ext cx="7772400" cy="2038350"/>
          </a:xfrm>
        </p:spPr>
        <p:txBody>
          <a:bodyPr>
            <a:normAutofit/>
          </a:bodyPr>
          <a:lstStyle/>
          <a:p>
            <a:r>
              <a:rPr lang="en-US" dirty="0" smtClean="0"/>
              <a:t>Manuel Rodriguez Martinez </a:t>
            </a:r>
          </a:p>
          <a:p>
            <a:r>
              <a:rPr lang="en-US" sz="2571" dirty="0" smtClean="0"/>
              <a:t>Electrical and Computer Engineering</a:t>
            </a:r>
          </a:p>
          <a:p>
            <a:r>
              <a:rPr lang="en-US" sz="2571" dirty="0" smtClean="0"/>
              <a:t>University of Puerto Rico, Mayagüez</a:t>
            </a:r>
          </a:p>
        </p:txBody>
      </p:sp>
      <p:pic>
        <p:nvPicPr>
          <p:cNvPr id="8" name="Picture 1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1900" y="448114"/>
            <a:ext cx="1657682" cy="146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133600" y="5867400"/>
            <a:ext cx="47466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2000" dirty="0">
                <a:cs typeface="+mn-cs"/>
              </a:rPr>
              <a:t>©Manuel Rodriguez – All rights reserved</a:t>
            </a:r>
          </a:p>
          <a:p>
            <a:pPr>
              <a:defRPr/>
            </a:pPr>
            <a:endParaRPr lang="en-US" sz="2000" dirty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Undirected Graph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 Graph G=(V,E) is undirected graph whenever the edges have no associated direction</a:t>
            </a:r>
          </a:p>
          <a:p>
            <a:pPr lvl="1"/>
            <a:r>
              <a:rPr lang="en-US" dirty="0" smtClean="0"/>
              <a:t>i.e., edge (</a:t>
            </a:r>
            <a:r>
              <a:rPr lang="en-US" dirty="0" err="1" smtClean="0"/>
              <a:t>a,b</a:t>
            </a:r>
            <a:r>
              <a:rPr lang="en-US" dirty="0" smtClean="0"/>
              <a:t>) is the same as (</a:t>
            </a:r>
            <a:r>
              <a:rPr lang="en-US" dirty="0" err="1" smtClean="0"/>
              <a:t>b,a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sz="half" idx="2"/>
          </p:nvPr>
        </p:nvSpPr>
        <p:spPr>
          <a:xfrm>
            <a:off x="4633259" y="1645023"/>
            <a:ext cx="4038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93058" y="5289176"/>
            <a:ext cx="39211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Undirected Graph</a:t>
            </a:r>
            <a:endParaRPr lang="en-US" sz="4000" dirty="0"/>
          </a:p>
        </p:txBody>
      </p:sp>
      <p:sp>
        <p:nvSpPr>
          <p:cNvPr id="14" name="Oval 13"/>
          <p:cNvSpPr/>
          <p:nvPr/>
        </p:nvSpPr>
        <p:spPr>
          <a:xfrm>
            <a:off x="5967506" y="1380567"/>
            <a:ext cx="1413435" cy="85164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San Juan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364941" y="4058027"/>
            <a:ext cx="1368611" cy="85164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Ponce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3714378" y="1861674"/>
            <a:ext cx="1425388" cy="85164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Hatillo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165788" y="2608732"/>
            <a:ext cx="1413435" cy="85164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Fajardo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4153647" y="4748310"/>
            <a:ext cx="1822824" cy="851647"/>
          </a:xfrm>
          <a:prstGeom prst="ellipse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Mayaguez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>
            <a:stCxn id="14" idx="3"/>
            <a:endCxn id="16" idx="7"/>
          </p:cNvCxnSpPr>
          <p:nvPr/>
        </p:nvCxnSpPr>
        <p:spPr>
          <a:xfrm flipH="1" flipV="1">
            <a:off x="4931023" y="1986395"/>
            <a:ext cx="1243476" cy="12109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4" idx="5"/>
            <a:endCxn id="17" idx="0"/>
          </p:cNvCxnSpPr>
          <p:nvPr/>
        </p:nvCxnSpPr>
        <p:spPr>
          <a:xfrm>
            <a:off x="7173948" y="2107493"/>
            <a:ext cx="698558" cy="501239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4" idx="4"/>
            <a:endCxn id="15" idx="0"/>
          </p:cNvCxnSpPr>
          <p:nvPr/>
        </p:nvCxnSpPr>
        <p:spPr>
          <a:xfrm>
            <a:off x="6674224" y="2232214"/>
            <a:ext cx="375023" cy="182581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5" idx="2"/>
            <a:endCxn id="18" idx="0"/>
          </p:cNvCxnSpPr>
          <p:nvPr/>
        </p:nvCxnSpPr>
        <p:spPr>
          <a:xfrm flipH="1">
            <a:off x="5065059" y="4483851"/>
            <a:ext cx="1299882" cy="264459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3798047" y="3391652"/>
            <a:ext cx="1822824" cy="851647"/>
          </a:xfrm>
          <a:prstGeom prst="ellipse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Aguadilla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4" name="Straight Connector 23"/>
          <p:cNvCxnSpPr>
            <a:stCxn id="23" idx="0"/>
            <a:endCxn id="16" idx="4"/>
          </p:cNvCxnSpPr>
          <p:nvPr/>
        </p:nvCxnSpPr>
        <p:spPr>
          <a:xfrm flipH="1" flipV="1">
            <a:off x="4427072" y="2713321"/>
            <a:ext cx="282387" cy="67833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3" idx="4"/>
          </p:cNvCxnSpPr>
          <p:nvPr/>
        </p:nvCxnSpPr>
        <p:spPr>
          <a:xfrm flipH="1" flipV="1">
            <a:off x="4709459" y="4243299"/>
            <a:ext cx="251012" cy="552819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069107" y="5053106"/>
            <a:ext cx="2834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Roads between cities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42696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</a:t>
            </a:r>
            <a:r>
              <a:rPr lang="en-US" dirty="0" err="1" smtClean="0"/>
              <a:t>vs</a:t>
            </a:r>
            <a:r>
              <a:rPr lang="en-US" dirty="0" smtClean="0"/>
              <a:t> Tree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Tree is a special case of a undirected graph</a:t>
            </a:r>
          </a:p>
          <a:p>
            <a:r>
              <a:rPr lang="en-US" dirty="0" smtClean="0"/>
              <a:t>In general, graphs:</a:t>
            </a:r>
          </a:p>
          <a:p>
            <a:pPr lvl="1"/>
            <a:r>
              <a:rPr lang="en-US" dirty="0" smtClean="0"/>
              <a:t>Have no notion of root node</a:t>
            </a:r>
          </a:p>
          <a:p>
            <a:pPr lvl="1"/>
            <a:r>
              <a:rPr lang="en-US" dirty="0" smtClean="0"/>
              <a:t>Have no notion of leaf nodes</a:t>
            </a:r>
          </a:p>
          <a:p>
            <a:pPr lvl="1"/>
            <a:r>
              <a:rPr lang="en-US" dirty="0" smtClean="0"/>
              <a:t>Can have cycles </a:t>
            </a:r>
          </a:p>
          <a:p>
            <a:pPr lvl="1"/>
            <a:r>
              <a:rPr lang="en-US" dirty="0" smtClean="0"/>
              <a:t>Can be disconnected</a:t>
            </a:r>
          </a:p>
          <a:p>
            <a:pPr lvl="1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31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Disconnected Graph</a:t>
            </a:r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half" idx="1"/>
          </p:nvPr>
        </p:nvSpPr>
        <p:spPr>
          <a:xfrm>
            <a:off x="457200" y="2973294"/>
            <a:ext cx="4038600" cy="3152869"/>
          </a:xfrm>
        </p:spPr>
        <p:txBody>
          <a:bodyPr/>
          <a:lstStyle/>
          <a:p>
            <a:r>
              <a:rPr lang="en-US" dirty="0" smtClean="0"/>
              <a:t>Notice that Aguadilla and Mayaguez are disconnected</a:t>
            </a:r>
          </a:p>
          <a:p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967506" y="1380567"/>
            <a:ext cx="1413435" cy="85164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San Juan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364941" y="4058027"/>
            <a:ext cx="1368611" cy="85164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Ponce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714378" y="1861674"/>
            <a:ext cx="1425388" cy="85164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Hatillo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7165788" y="2608732"/>
            <a:ext cx="1413435" cy="85164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Fajardo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153647" y="4748310"/>
            <a:ext cx="1822824" cy="851647"/>
          </a:xfrm>
          <a:prstGeom prst="ellipse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Mayaguez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7" idx="3"/>
            <a:endCxn id="9" idx="7"/>
          </p:cNvCxnSpPr>
          <p:nvPr/>
        </p:nvCxnSpPr>
        <p:spPr>
          <a:xfrm flipH="1" flipV="1">
            <a:off x="4931023" y="1986395"/>
            <a:ext cx="1243476" cy="12109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7" idx="5"/>
            <a:endCxn id="10" idx="0"/>
          </p:cNvCxnSpPr>
          <p:nvPr/>
        </p:nvCxnSpPr>
        <p:spPr>
          <a:xfrm>
            <a:off x="7173948" y="2107493"/>
            <a:ext cx="698558" cy="501239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4"/>
            <a:endCxn id="8" idx="0"/>
          </p:cNvCxnSpPr>
          <p:nvPr/>
        </p:nvCxnSpPr>
        <p:spPr>
          <a:xfrm>
            <a:off x="6674224" y="2232214"/>
            <a:ext cx="375023" cy="182581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798047" y="3391652"/>
            <a:ext cx="1822824" cy="851647"/>
          </a:xfrm>
          <a:prstGeom prst="ellipse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Aguadilla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>
            <a:endCxn id="16" idx="4"/>
          </p:cNvCxnSpPr>
          <p:nvPr/>
        </p:nvCxnSpPr>
        <p:spPr>
          <a:xfrm flipH="1" flipV="1">
            <a:off x="4709459" y="4243299"/>
            <a:ext cx="251012" cy="552819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069107" y="5053106"/>
            <a:ext cx="2834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Roads between cities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02482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in Graph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Path</a:t>
            </a:r>
            <a:r>
              <a:rPr lang="en-US" dirty="0"/>
              <a:t>: Given a </a:t>
            </a:r>
            <a:r>
              <a:rPr lang="en-US" dirty="0" smtClean="0"/>
              <a:t>graph G </a:t>
            </a:r>
            <a:r>
              <a:rPr lang="en-US" dirty="0"/>
              <a:t>= (V, E), a path P in </a:t>
            </a:r>
            <a:r>
              <a:rPr lang="en-US" dirty="0" smtClean="0"/>
              <a:t>G </a:t>
            </a:r>
            <a:r>
              <a:rPr lang="en-US" dirty="0"/>
              <a:t>is a collection of edges P = {e</a:t>
            </a:r>
            <a:r>
              <a:rPr lang="en-US" baseline="-25000" dirty="0"/>
              <a:t>1</a:t>
            </a:r>
            <a:r>
              <a:rPr lang="en-US" dirty="0"/>
              <a:t>, e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dirty="0" err="1"/>
              <a:t>e</a:t>
            </a:r>
            <a:r>
              <a:rPr lang="en-US" baseline="-25000" dirty="0" err="1"/>
              <a:t>k</a:t>
            </a:r>
            <a:r>
              <a:rPr lang="en-US" baseline="-25000" dirty="0"/>
              <a:t>} </a:t>
            </a:r>
            <a:r>
              <a:rPr lang="en-US" dirty="0"/>
              <a:t>such that e</a:t>
            </a:r>
            <a:r>
              <a:rPr lang="en-US" baseline="-25000" dirty="0"/>
              <a:t>1</a:t>
            </a:r>
            <a:r>
              <a:rPr lang="en-US" dirty="0"/>
              <a:t> = (n1, n2), e</a:t>
            </a:r>
            <a:r>
              <a:rPr lang="en-US" baseline="-25000" dirty="0"/>
              <a:t>2</a:t>
            </a:r>
            <a:r>
              <a:rPr lang="en-US" dirty="0"/>
              <a:t> (n2, n3), …, </a:t>
            </a:r>
            <a:r>
              <a:rPr lang="en-US" dirty="0" err="1"/>
              <a:t>e</a:t>
            </a:r>
            <a:r>
              <a:rPr lang="en-US" baseline="-25000" dirty="0" err="1"/>
              <a:t>k</a:t>
            </a:r>
            <a:r>
              <a:rPr lang="en-US" dirty="0"/>
              <a:t> = (n</a:t>
            </a:r>
            <a:r>
              <a:rPr lang="en-US" baseline="-25000" dirty="0"/>
              <a:t>i-1</a:t>
            </a:r>
            <a:r>
              <a:rPr lang="en-US" dirty="0"/>
              <a:t>, </a:t>
            </a:r>
            <a:r>
              <a:rPr lang="en-US" dirty="0" err="1"/>
              <a:t>n</a:t>
            </a:r>
            <a:r>
              <a:rPr lang="en-US" baseline="-25000" dirty="0" err="1"/>
              <a:t>i</a:t>
            </a:r>
            <a:r>
              <a:rPr lang="en-US" dirty="0"/>
              <a:t>).</a:t>
            </a:r>
          </a:p>
          <a:p>
            <a:pPr lvl="1"/>
            <a:r>
              <a:rPr lang="en-US" dirty="0"/>
              <a:t>A path is made by connecting consecutive edges</a:t>
            </a:r>
          </a:p>
          <a:p>
            <a:r>
              <a:rPr lang="en-US" dirty="0"/>
              <a:t>Alternative notation: P = {n</a:t>
            </a:r>
            <a:r>
              <a:rPr lang="en-US" baseline="-25000" dirty="0"/>
              <a:t>1</a:t>
            </a:r>
            <a:r>
              <a:rPr lang="en-US" dirty="0"/>
              <a:t>, n</a:t>
            </a:r>
            <a:r>
              <a:rPr lang="en-US" baseline="-25000" dirty="0"/>
              <a:t>2</a:t>
            </a:r>
            <a:r>
              <a:rPr lang="en-US" dirty="0"/>
              <a:t>, n</a:t>
            </a:r>
            <a:r>
              <a:rPr lang="en-US" baseline="-25000" dirty="0"/>
              <a:t>3</a:t>
            </a:r>
            <a:r>
              <a:rPr lang="en-US" dirty="0"/>
              <a:t>, ...,n</a:t>
            </a:r>
            <a:r>
              <a:rPr lang="en-US" baseline="-25000" dirty="0"/>
              <a:t>i-1</a:t>
            </a:r>
            <a:r>
              <a:rPr lang="en-US" dirty="0"/>
              <a:t>, </a:t>
            </a:r>
            <a:r>
              <a:rPr lang="en-US" dirty="0" err="1"/>
              <a:t>n</a:t>
            </a:r>
            <a:r>
              <a:rPr lang="en-US" baseline="-25000" dirty="0" err="1"/>
              <a:t>i</a:t>
            </a:r>
            <a:r>
              <a:rPr lang="en-US" dirty="0"/>
              <a:t>}</a:t>
            </a:r>
          </a:p>
          <a:p>
            <a:pPr lvl="1"/>
            <a:r>
              <a:rPr lang="en-US" dirty="0"/>
              <a:t>Left to right order is important. </a:t>
            </a:r>
            <a:endParaRPr lang="en-US" dirty="0" smtClean="0"/>
          </a:p>
          <a:p>
            <a:pPr lvl="1"/>
            <a:r>
              <a:rPr lang="en-US" dirty="0" smtClean="0"/>
              <a:t>Leftmost starts the path</a:t>
            </a:r>
          </a:p>
          <a:p>
            <a:r>
              <a:rPr lang="en-US" dirty="0" smtClean="0"/>
              <a:t>Paths can have cycles</a:t>
            </a:r>
          </a:p>
          <a:p>
            <a:pPr lvl="1"/>
            <a:r>
              <a:rPr lang="en-US" dirty="0" smtClean="0"/>
              <a:t>One or more nodes repeat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61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Paths in a graph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322918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Example Paths:</a:t>
            </a:r>
          </a:p>
          <a:p>
            <a:pPr lvl="1"/>
            <a:r>
              <a:rPr lang="en-US" dirty="0" smtClean="0"/>
              <a:t>P1 = {San Juan, Ponce, </a:t>
            </a:r>
            <a:r>
              <a:rPr lang="en-US" smtClean="0"/>
              <a:t>Mayaguez, Aguadilla</a:t>
            </a:r>
            <a:r>
              <a:rPr lang="en-US" dirty="0" smtClean="0"/>
              <a:t>,  </a:t>
            </a:r>
            <a:r>
              <a:rPr lang="en-US" dirty="0" err="1" smtClean="0"/>
              <a:t>Hatillo</a:t>
            </a:r>
            <a:r>
              <a:rPr lang="en-US" dirty="0" smtClean="0"/>
              <a:t>, San Juan, </a:t>
            </a:r>
            <a:r>
              <a:rPr lang="en-US" dirty="0" err="1" smtClean="0"/>
              <a:t>Fajardo</a:t>
            </a:r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P2 = {Ponce, San Juan, </a:t>
            </a:r>
            <a:r>
              <a:rPr lang="en-US" dirty="0" err="1" smtClean="0"/>
              <a:t>Fajardo</a:t>
            </a:r>
            <a:r>
              <a:rPr lang="en-US" dirty="0" smtClean="0"/>
              <a:t>}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sz="half" idx="2"/>
          </p:nvPr>
        </p:nvSpPr>
        <p:spPr>
          <a:xfrm>
            <a:off x="4633259" y="1645023"/>
            <a:ext cx="4038600" cy="4525963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967506" y="1380567"/>
            <a:ext cx="1413435" cy="85164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San Juan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364941" y="4058027"/>
            <a:ext cx="1368611" cy="85164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Ponce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3714378" y="1861674"/>
            <a:ext cx="1425388" cy="85164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Hatillo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165788" y="2608732"/>
            <a:ext cx="1413435" cy="85164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Fajardo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4153647" y="4748310"/>
            <a:ext cx="1822824" cy="851647"/>
          </a:xfrm>
          <a:prstGeom prst="ellipse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Mayaguez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>
            <a:stCxn id="14" idx="3"/>
            <a:endCxn id="16" idx="7"/>
          </p:cNvCxnSpPr>
          <p:nvPr/>
        </p:nvCxnSpPr>
        <p:spPr>
          <a:xfrm flipH="1" flipV="1">
            <a:off x="4931023" y="1986395"/>
            <a:ext cx="1243476" cy="12109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4" idx="5"/>
            <a:endCxn id="17" idx="0"/>
          </p:cNvCxnSpPr>
          <p:nvPr/>
        </p:nvCxnSpPr>
        <p:spPr>
          <a:xfrm>
            <a:off x="7173948" y="2107493"/>
            <a:ext cx="698558" cy="501239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4" idx="4"/>
            <a:endCxn id="15" idx="0"/>
          </p:cNvCxnSpPr>
          <p:nvPr/>
        </p:nvCxnSpPr>
        <p:spPr>
          <a:xfrm>
            <a:off x="6674224" y="2232214"/>
            <a:ext cx="375023" cy="182581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5" idx="2"/>
            <a:endCxn id="18" idx="0"/>
          </p:cNvCxnSpPr>
          <p:nvPr/>
        </p:nvCxnSpPr>
        <p:spPr>
          <a:xfrm flipH="1">
            <a:off x="5065059" y="4483851"/>
            <a:ext cx="1299882" cy="264459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3798047" y="3391652"/>
            <a:ext cx="1822824" cy="851647"/>
          </a:xfrm>
          <a:prstGeom prst="ellipse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Aguadilla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4" name="Straight Connector 23"/>
          <p:cNvCxnSpPr>
            <a:stCxn id="23" idx="0"/>
            <a:endCxn id="16" idx="4"/>
          </p:cNvCxnSpPr>
          <p:nvPr/>
        </p:nvCxnSpPr>
        <p:spPr>
          <a:xfrm flipH="1" flipV="1">
            <a:off x="4427072" y="2713321"/>
            <a:ext cx="282387" cy="67833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3" idx="4"/>
          </p:cNvCxnSpPr>
          <p:nvPr/>
        </p:nvCxnSpPr>
        <p:spPr>
          <a:xfrm flipH="1" flipV="1">
            <a:off x="4709459" y="4243299"/>
            <a:ext cx="251012" cy="552819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069107" y="5053106"/>
            <a:ext cx="2834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Roads between cities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49339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Implementation </a:t>
            </a:r>
            <a:r>
              <a:rPr lang="en-US" dirty="0"/>
              <a:t>of the Graph ADT using an adjacency lists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991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 of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two main methods to implement Graphs</a:t>
            </a:r>
          </a:p>
          <a:p>
            <a:pPr lvl="1"/>
            <a:r>
              <a:rPr lang="en-US" dirty="0"/>
              <a:t>Adjacency </a:t>
            </a:r>
            <a:r>
              <a:rPr lang="en-US" dirty="0" smtClean="0"/>
              <a:t>Matrix</a:t>
            </a:r>
          </a:p>
          <a:p>
            <a:pPr lvl="1"/>
            <a:r>
              <a:rPr lang="en-US" dirty="0" smtClean="0"/>
              <a:t>Adjacency List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643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Adjacency Matrix</a:t>
            </a:r>
            <a:endParaRPr lang="en-US" dirty="0"/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7399529"/>
              </p:ext>
            </p:extLst>
          </p:nvPr>
        </p:nvGraphicFramePr>
        <p:xfrm>
          <a:off x="838200" y="2241176"/>
          <a:ext cx="4038600" cy="1478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9650"/>
                <a:gridCol w="1009650"/>
                <a:gridCol w="1009650"/>
                <a:gridCol w="1009650"/>
              </a:tblGrid>
              <a:tr h="14821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338048" y="2513108"/>
            <a:ext cx="986117" cy="85164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Bob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758330" y="3965391"/>
            <a:ext cx="986117" cy="85164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Ned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386918" y="3890685"/>
            <a:ext cx="986117" cy="85164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Apu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9" idx="5"/>
          </p:cNvCxnSpPr>
          <p:nvPr/>
        </p:nvCxnSpPr>
        <p:spPr>
          <a:xfrm>
            <a:off x="7179752" y="3240034"/>
            <a:ext cx="500013" cy="674554"/>
          </a:xfrm>
          <a:prstGeom prst="line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0" idx="6"/>
            <a:endCxn id="11" idx="2"/>
          </p:cNvCxnSpPr>
          <p:nvPr/>
        </p:nvCxnSpPr>
        <p:spPr>
          <a:xfrm flipV="1">
            <a:off x="6744447" y="4316509"/>
            <a:ext cx="642471" cy="74706"/>
          </a:xfrm>
          <a:prstGeom prst="line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Content Placeholder 1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05958406"/>
              </p:ext>
            </p:extLst>
          </p:nvPr>
        </p:nvGraphicFramePr>
        <p:xfrm>
          <a:off x="1413435" y="2018553"/>
          <a:ext cx="4038600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9650"/>
                <a:gridCol w="1009650"/>
                <a:gridCol w="1009650"/>
                <a:gridCol w="100965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Bob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Ned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Apu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Bob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Ned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Apu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07999" y="4183529"/>
            <a:ext cx="49346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You use a </a:t>
            </a:r>
            <a:r>
              <a:rPr lang="en-US" sz="2000" b="1" dirty="0" err="1" smtClean="0"/>
              <a:t>boolean</a:t>
            </a:r>
            <a:r>
              <a:rPr lang="en-US" sz="2000" b="1" dirty="0" smtClean="0"/>
              <a:t> matrix</a:t>
            </a:r>
          </a:p>
          <a:p>
            <a:r>
              <a:rPr lang="en-US" sz="2000" b="1" dirty="0" smtClean="0"/>
              <a:t>0 means there is no edge between nodes </a:t>
            </a:r>
            <a:r>
              <a:rPr lang="en-US" sz="2000" b="1" dirty="0" err="1" smtClean="0"/>
              <a:t>a,b</a:t>
            </a:r>
            <a:endParaRPr lang="en-US" sz="2000" b="1" dirty="0" smtClean="0"/>
          </a:p>
          <a:p>
            <a:r>
              <a:rPr lang="en-US" sz="2000" b="1" dirty="0" smtClean="0"/>
              <a:t>1 means there is an edge between nodes </a:t>
            </a:r>
            <a:r>
              <a:rPr lang="en-US" sz="2000" b="1" dirty="0" err="1" smtClean="0"/>
              <a:t>a,b</a:t>
            </a:r>
            <a:endParaRPr lang="en-US" sz="2000" b="1" dirty="0" smtClean="0"/>
          </a:p>
          <a:p>
            <a:r>
              <a:rPr lang="en-US" sz="2000" b="1" dirty="0" smtClean="0"/>
              <a:t>Wastes too much space if matrix is sparse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419481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Adjacency Lists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338048" y="2513108"/>
            <a:ext cx="986117" cy="85164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Bob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758330" y="3965391"/>
            <a:ext cx="986117" cy="85164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Ned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386918" y="3890685"/>
            <a:ext cx="986117" cy="85164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Apu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9" idx="5"/>
          </p:cNvCxnSpPr>
          <p:nvPr/>
        </p:nvCxnSpPr>
        <p:spPr>
          <a:xfrm>
            <a:off x="7179752" y="3240034"/>
            <a:ext cx="500013" cy="674554"/>
          </a:xfrm>
          <a:prstGeom prst="line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0" idx="6"/>
            <a:endCxn id="11" idx="2"/>
          </p:cNvCxnSpPr>
          <p:nvPr/>
        </p:nvCxnSpPr>
        <p:spPr>
          <a:xfrm flipV="1">
            <a:off x="6744447" y="4316509"/>
            <a:ext cx="642471" cy="74706"/>
          </a:xfrm>
          <a:prstGeom prst="line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Content Placeholder 1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24909331"/>
              </p:ext>
            </p:extLst>
          </p:nvPr>
        </p:nvGraphicFramePr>
        <p:xfrm>
          <a:off x="733610" y="2495175"/>
          <a:ext cx="1656977" cy="15987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6977"/>
              </a:tblGrid>
              <a:tr h="532902">
                <a:tc>
                  <a:txBody>
                    <a:bodyPr/>
                    <a:lstStyle/>
                    <a:p>
                      <a:r>
                        <a:rPr lang="en-US" dirty="0" smtClean="0"/>
                        <a:t>Bob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902">
                <a:tc>
                  <a:txBody>
                    <a:bodyPr/>
                    <a:lstStyle/>
                    <a:p>
                      <a:r>
                        <a:rPr lang="en-US" dirty="0" smtClean="0"/>
                        <a:t>Ned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Apu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678037"/>
              </p:ext>
            </p:extLst>
          </p:nvPr>
        </p:nvGraphicFramePr>
        <p:xfrm>
          <a:off x="3884708" y="2525060"/>
          <a:ext cx="717176" cy="44823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717176"/>
              </a:tblGrid>
              <a:tr h="44823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Apu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385338"/>
              </p:ext>
            </p:extLst>
          </p:nvPr>
        </p:nvGraphicFramePr>
        <p:xfrm>
          <a:off x="3872754" y="3048000"/>
          <a:ext cx="759011" cy="44823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759011"/>
              </a:tblGrid>
              <a:tr h="44823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Apu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917724"/>
              </p:ext>
            </p:extLst>
          </p:nvPr>
        </p:nvGraphicFramePr>
        <p:xfrm>
          <a:off x="2411506" y="2531036"/>
          <a:ext cx="759011" cy="43030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759011"/>
              </a:tblGrid>
              <a:tr h="43030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3052099"/>
              </p:ext>
            </p:extLst>
          </p:nvPr>
        </p:nvGraphicFramePr>
        <p:xfrm>
          <a:off x="2609851" y="2619933"/>
          <a:ext cx="268818" cy="271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3" imgW="165100" imgH="177800" progId="Equation.3">
                  <p:embed/>
                </p:oleObj>
              </mc:Choice>
              <mc:Fallback>
                <p:oleObj name="Equation" r:id="rId3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09851" y="2619933"/>
                        <a:ext cx="268818" cy="2712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213515"/>
              </p:ext>
            </p:extLst>
          </p:nvPr>
        </p:nvGraphicFramePr>
        <p:xfrm>
          <a:off x="2399553" y="3071906"/>
          <a:ext cx="759011" cy="43030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759011"/>
              </a:tblGrid>
              <a:tr h="43030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5432998"/>
              </p:ext>
            </p:extLst>
          </p:nvPr>
        </p:nvGraphicFramePr>
        <p:xfrm>
          <a:off x="2597898" y="3160803"/>
          <a:ext cx="268818" cy="271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5" imgW="165100" imgH="177800" progId="Equation.3">
                  <p:embed/>
                </p:oleObj>
              </mc:Choice>
              <mc:Fallback>
                <p:oleObj name="Equation" r:id="rId5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97898" y="3160803"/>
                        <a:ext cx="268818" cy="2712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713371"/>
              </p:ext>
            </p:extLst>
          </p:nvPr>
        </p:nvGraphicFramePr>
        <p:xfrm>
          <a:off x="2384612" y="3654613"/>
          <a:ext cx="759011" cy="43030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759011"/>
              </a:tblGrid>
              <a:tr h="43030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019056"/>
              </p:ext>
            </p:extLst>
          </p:nvPr>
        </p:nvGraphicFramePr>
        <p:xfrm>
          <a:off x="2582957" y="3743510"/>
          <a:ext cx="268818" cy="271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6" imgW="165100" imgH="177800" progId="Equation.3">
                  <p:embed/>
                </p:oleObj>
              </mc:Choice>
              <mc:Fallback>
                <p:oleObj name="Equation" r:id="rId6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82957" y="3743510"/>
                        <a:ext cx="268818" cy="2712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4609851" y="2512609"/>
            <a:ext cx="694267" cy="341155"/>
            <a:chOff x="5655733" y="3767669"/>
            <a:chExt cx="880534" cy="313264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5655733" y="3953935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6383867" y="3767669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6451600" y="3805766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6536267" y="3835399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4672604" y="3143127"/>
            <a:ext cx="694267" cy="341155"/>
            <a:chOff x="5655733" y="3767669"/>
            <a:chExt cx="880534" cy="313264"/>
          </a:xfrm>
        </p:grpSpPr>
        <p:cxnSp>
          <p:nvCxnSpPr>
            <p:cNvPr id="32" name="Straight Arrow Connector 31"/>
            <p:cNvCxnSpPr/>
            <p:nvPr/>
          </p:nvCxnSpPr>
          <p:spPr>
            <a:xfrm>
              <a:off x="5655733" y="3953935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383867" y="3767669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6451600" y="3805766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536267" y="3835399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3178486" y="3666068"/>
            <a:ext cx="694267" cy="341155"/>
            <a:chOff x="5655733" y="3767669"/>
            <a:chExt cx="880534" cy="313264"/>
          </a:xfrm>
        </p:grpSpPr>
        <p:cxnSp>
          <p:nvCxnSpPr>
            <p:cNvPr id="37" name="Straight Arrow Connector 36"/>
            <p:cNvCxnSpPr/>
            <p:nvPr/>
          </p:nvCxnSpPr>
          <p:spPr>
            <a:xfrm>
              <a:off x="5655733" y="3953935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6383867" y="3767669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6451600" y="3805766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6536267" y="3835399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Straight Connector 40"/>
          <p:cNvCxnSpPr>
            <a:endCxn id="15" idx="1"/>
          </p:cNvCxnSpPr>
          <p:nvPr/>
        </p:nvCxnSpPr>
        <p:spPr>
          <a:xfrm flipV="1">
            <a:off x="3178505" y="2749177"/>
            <a:ext cx="706203" cy="30669"/>
          </a:xfrm>
          <a:prstGeom prst="line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19" idx="1"/>
          </p:cNvCxnSpPr>
          <p:nvPr/>
        </p:nvCxnSpPr>
        <p:spPr>
          <a:xfrm flipV="1">
            <a:off x="3148622" y="3272117"/>
            <a:ext cx="724132" cy="30670"/>
          </a:xfrm>
          <a:prstGeom prst="line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07999" y="4183529"/>
            <a:ext cx="448464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You use an array of linked lists</a:t>
            </a:r>
          </a:p>
          <a:p>
            <a:r>
              <a:rPr lang="en-US" sz="2000" b="1" dirty="0" smtClean="0"/>
              <a:t>Each node has a list with the nodes that</a:t>
            </a:r>
          </a:p>
          <a:p>
            <a:r>
              <a:rPr lang="en-US" sz="2000" b="1" dirty="0"/>
              <a:t>a</a:t>
            </a:r>
            <a:r>
              <a:rPr lang="en-US" sz="2000" b="1" dirty="0" smtClean="0"/>
              <a:t>re adjacent to it.</a:t>
            </a:r>
          </a:p>
          <a:p>
            <a:r>
              <a:rPr lang="en-US" sz="2000" b="1" dirty="0" smtClean="0"/>
              <a:t>Saves space, and is easier to implement.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611418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Introduced the concept </a:t>
            </a:r>
            <a:r>
              <a:rPr lang="en-US" dirty="0" smtClean="0"/>
              <a:t>a Gra</a:t>
            </a:r>
            <a:r>
              <a:rPr lang="en-US" dirty="0" smtClean="0"/>
              <a:t>ph</a:t>
            </a:r>
            <a:endParaRPr lang="en-US" dirty="0" smtClean="0"/>
          </a:p>
          <a:p>
            <a:pPr lvl="1"/>
            <a:r>
              <a:rPr lang="en-US" dirty="0" smtClean="0"/>
              <a:t>Unbalanced ordered tree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Discussed application of </a:t>
            </a:r>
            <a:r>
              <a:rPr lang="en-US" dirty="0" smtClean="0"/>
              <a:t>Graphs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Illustrated </a:t>
            </a:r>
            <a:r>
              <a:rPr lang="en-US" dirty="0" smtClean="0"/>
              <a:t>implementation </a:t>
            </a:r>
            <a:r>
              <a:rPr lang="en-US" dirty="0" smtClean="0"/>
              <a:t>of </a:t>
            </a:r>
            <a:r>
              <a:rPr lang="en-US" dirty="0" smtClean="0"/>
              <a:t>directed Graphs using adjacency lists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40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 I – Introduction to the Graph ADT</a:t>
            </a:r>
          </a:p>
          <a:p>
            <a:endParaRPr lang="en-US" dirty="0" smtClean="0"/>
          </a:p>
          <a:p>
            <a:r>
              <a:rPr lang="en-US" dirty="0" smtClean="0"/>
              <a:t>Part II – Implementation of the Graph ADT using an adjacency lists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49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Email:</a:t>
            </a:r>
          </a:p>
          <a:p>
            <a:pPr lvl="1"/>
            <a:r>
              <a:rPr lang="en-US" dirty="0" smtClean="0"/>
              <a:t>manuel.rodriguez7@upr.edu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99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Introduce the concept of a graph</a:t>
            </a:r>
          </a:p>
          <a:p>
            <a:pPr lvl="1"/>
            <a:r>
              <a:rPr lang="en-US" dirty="0" smtClean="0"/>
              <a:t>Collection of nodes interconnected by edges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Discuss design and implementation of graph </a:t>
            </a:r>
            <a:r>
              <a:rPr lang="en-US" dirty="0" err="1" smtClean="0"/>
              <a:t>adt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Provide motivating examples</a:t>
            </a:r>
          </a:p>
          <a:p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Companion videos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Lecture15 videos</a:t>
            </a:r>
          </a:p>
          <a:p>
            <a:pPr lvl="1"/>
            <a:r>
              <a:rPr lang="en-US" dirty="0" smtClean="0"/>
              <a:t>Contains the coding process associated with this lecture</a:t>
            </a:r>
          </a:p>
          <a:p>
            <a:pPr lvl="1"/>
            <a:r>
              <a:rPr lang="en-US" dirty="0" smtClean="0"/>
              <a:t>Shows how to build the interfaces, concrete classes, and factory classes mentioned here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56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to the Graph ADT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710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graphs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Graphs</a:t>
            </a:r>
          </a:p>
          <a:p>
            <a:pPr lvl="1"/>
            <a:r>
              <a:rPr lang="en-US" dirty="0" smtClean="0"/>
              <a:t>Collection of nodes connected by edges</a:t>
            </a:r>
          </a:p>
          <a:p>
            <a:pPr lvl="1"/>
            <a:r>
              <a:rPr lang="en-US" dirty="0" smtClean="0"/>
              <a:t>G = (V,E)</a:t>
            </a:r>
          </a:p>
          <a:p>
            <a:pPr lvl="2"/>
            <a:r>
              <a:rPr lang="en-US" dirty="0" smtClean="0"/>
              <a:t>V = collection of nodes</a:t>
            </a:r>
          </a:p>
          <a:p>
            <a:pPr lvl="2"/>
            <a:r>
              <a:rPr lang="en-US" dirty="0" smtClean="0"/>
              <a:t>E = collection of edges</a:t>
            </a:r>
          </a:p>
          <a:p>
            <a:r>
              <a:rPr lang="en-US" dirty="0" smtClean="0"/>
              <a:t>Graphs are used to represent:</a:t>
            </a:r>
          </a:p>
          <a:p>
            <a:pPr lvl="1"/>
            <a:r>
              <a:rPr lang="en-US" dirty="0" smtClean="0"/>
              <a:t>Roads/airline routes between cities</a:t>
            </a:r>
          </a:p>
          <a:p>
            <a:pPr lvl="1"/>
            <a:r>
              <a:rPr lang="en-US" dirty="0" smtClean="0"/>
              <a:t>Relationships between persons</a:t>
            </a:r>
          </a:p>
          <a:p>
            <a:pPr lvl="2"/>
            <a:r>
              <a:rPr lang="en-US" dirty="0" smtClean="0"/>
              <a:t>Facebook friendship</a:t>
            </a:r>
          </a:p>
          <a:p>
            <a:pPr lvl="1"/>
            <a:r>
              <a:rPr lang="en-US" dirty="0" smtClean="0"/>
              <a:t>Connections between computers on a network</a:t>
            </a:r>
          </a:p>
          <a:p>
            <a:pPr lvl="1"/>
            <a:r>
              <a:rPr lang="en-US" dirty="0" smtClean="0"/>
              <a:t>Job scheduling </a:t>
            </a:r>
          </a:p>
          <a:p>
            <a:pPr lvl="1"/>
            <a:r>
              <a:rPr lang="en-US" dirty="0" smtClean="0"/>
              <a:t>An many more …</a:t>
            </a:r>
          </a:p>
          <a:p>
            <a:pPr lvl="2"/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371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Graphs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87930" y="1736167"/>
            <a:ext cx="986117" cy="85164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Bob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708212" y="3188450"/>
            <a:ext cx="986117" cy="85164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Ned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2336800" y="3113744"/>
            <a:ext cx="986117" cy="85164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Apu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967506" y="1380567"/>
            <a:ext cx="1413435" cy="85164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San Juan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6364941" y="4058027"/>
            <a:ext cx="1368611" cy="85164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Ponce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714378" y="1861674"/>
            <a:ext cx="1425388" cy="85164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Hatillo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165788" y="2608732"/>
            <a:ext cx="1413435" cy="85164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Fajardo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4153647" y="4748310"/>
            <a:ext cx="1822824" cy="851647"/>
          </a:xfrm>
          <a:prstGeom prst="ellipse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Mayaguez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0" name="Straight Connector 19"/>
          <p:cNvCxnSpPr>
            <a:stCxn id="8" idx="5"/>
          </p:cNvCxnSpPr>
          <p:nvPr/>
        </p:nvCxnSpPr>
        <p:spPr>
          <a:xfrm>
            <a:off x="2129634" y="2463093"/>
            <a:ext cx="500013" cy="674554"/>
          </a:xfrm>
          <a:prstGeom prst="line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0" idx="6"/>
            <a:endCxn id="11" idx="2"/>
          </p:cNvCxnSpPr>
          <p:nvPr/>
        </p:nvCxnSpPr>
        <p:spPr>
          <a:xfrm flipV="1">
            <a:off x="1694329" y="3539568"/>
            <a:ext cx="642471" cy="74706"/>
          </a:xfrm>
          <a:prstGeom prst="line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4" idx="7"/>
          </p:cNvCxnSpPr>
          <p:nvPr/>
        </p:nvCxnSpPr>
        <p:spPr>
          <a:xfrm flipH="1" flipV="1">
            <a:off x="4931023" y="1986395"/>
            <a:ext cx="1243476" cy="12109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2" idx="5"/>
            <a:endCxn id="15" idx="0"/>
          </p:cNvCxnSpPr>
          <p:nvPr/>
        </p:nvCxnSpPr>
        <p:spPr>
          <a:xfrm>
            <a:off x="7173948" y="2107493"/>
            <a:ext cx="698558" cy="501239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2" idx="4"/>
            <a:endCxn id="13" idx="0"/>
          </p:cNvCxnSpPr>
          <p:nvPr/>
        </p:nvCxnSpPr>
        <p:spPr>
          <a:xfrm>
            <a:off x="6674224" y="2232214"/>
            <a:ext cx="375023" cy="182581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3" idx="2"/>
            <a:endCxn id="16" idx="0"/>
          </p:cNvCxnSpPr>
          <p:nvPr/>
        </p:nvCxnSpPr>
        <p:spPr>
          <a:xfrm flipH="1">
            <a:off x="5065059" y="4483851"/>
            <a:ext cx="1299882" cy="264459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3798047" y="3391652"/>
            <a:ext cx="1822824" cy="851647"/>
          </a:xfrm>
          <a:prstGeom prst="ellipse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Aguadilla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41" name="Straight Connector 40"/>
          <p:cNvCxnSpPr>
            <a:stCxn id="40" idx="0"/>
            <a:endCxn id="14" idx="4"/>
          </p:cNvCxnSpPr>
          <p:nvPr/>
        </p:nvCxnSpPr>
        <p:spPr>
          <a:xfrm flipH="1" flipV="1">
            <a:off x="4427072" y="2713321"/>
            <a:ext cx="282387" cy="67833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40" idx="4"/>
          </p:cNvCxnSpPr>
          <p:nvPr/>
        </p:nvCxnSpPr>
        <p:spPr>
          <a:xfrm flipH="1" flipV="1">
            <a:off x="4709459" y="4243299"/>
            <a:ext cx="251012" cy="552819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972235" y="5797177"/>
            <a:ext cx="58445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1" dirty="0"/>
              <a:t>Collection of nodes interconnected by </a:t>
            </a:r>
            <a:r>
              <a:rPr lang="en-US" sz="2400" b="1" dirty="0" smtClean="0"/>
              <a:t>edges</a:t>
            </a:r>
            <a:endParaRPr lang="en-US" sz="24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1090706" y="4288117"/>
            <a:ext cx="19830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Money debtor</a:t>
            </a:r>
            <a:endParaRPr lang="en-US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6069107" y="5053106"/>
            <a:ext cx="2834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Roads between cities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4008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Graphs (2)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4636" y="3499224"/>
            <a:ext cx="698500" cy="952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4330" y="1978212"/>
            <a:ext cx="698500" cy="952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7389" y="1754095"/>
            <a:ext cx="698500" cy="9525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1812" y="4335930"/>
            <a:ext cx="698500" cy="9525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3224" y="3499224"/>
            <a:ext cx="698500" cy="952500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 flipH="1">
            <a:off x="2764118" y="2525059"/>
            <a:ext cx="926353" cy="1120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7" idx="3"/>
          </p:cNvCxnSpPr>
          <p:nvPr/>
        </p:nvCxnSpPr>
        <p:spPr>
          <a:xfrm flipH="1" flipV="1">
            <a:off x="2823136" y="3975474"/>
            <a:ext cx="1300629" cy="61146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0" idx="0"/>
          </p:cNvCxnSpPr>
          <p:nvPr/>
        </p:nvCxnSpPr>
        <p:spPr>
          <a:xfrm>
            <a:off x="3929529" y="2599765"/>
            <a:ext cx="531533" cy="173616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endCxn id="10" idx="0"/>
          </p:cNvCxnSpPr>
          <p:nvPr/>
        </p:nvCxnSpPr>
        <p:spPr>
          <a:xfrm flipH="1">
            <a:off x="4461062" y="2674471"/>
            <a:ext cx="1067173" cy="1661459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1" idx="0"/>
            <a:endCxn id="8" idx="3"/>
          </p:cNvCxnSpPr>
          <p:nvPr/>
        </p:nvCxnSpPr>
        <p:spPr>
          <a:xfrm flipH="1" flipV="1">
            <a:off x="6202830" y="2454462"/>
            <a:ext cx="439644" cy="10447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215530" y="2076823"/>
            <a:ext cx="9713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UPRM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4814048" y="4560047"/>
            <a:ext cx="11200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UPR AC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4156636" y="2064870"/>
            <a:ext cx="10343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UPRRP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1586753" y="3095811"/>
            <a:ext cx="1372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UPR RCM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6995459" y="3334870"/>
            <a:ext cx="88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UPRA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1030940" y="5468471"/>
            <a:ext cx="700384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Classic use for graphs: network modeling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04039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Directed Graph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Graph G=(V,E) is directed graph whenever the edges have an </a:t>
            </a:r>
            <a:r>
              <a:rPr lang="en-US" dirty="0"/>
              <a:t>associated </a:t>
            </a:r>
            <a:r>
              <a:rPr lang="en-US" dirty="0" smtClean="0"/>
              <a:t>direction</a:t>
            </a:r>
          </a:p>
          <a:p>
            <a:pPr lvl="1"/>
            <a:r>
              <a:rPr lang="en-US" dirty="0" smtClean="0"/>
              <a:t>i.e., edge (</a:t>
            </a:r>
            <a:r>
              <a:rPr lang="en-US" dirty="0" err="1" smtClean="0"/>
              <a:t>a,b</a:t>
            </a:r>
            <a:r>
              <a:rPr lang="en-US" dirty="0" smtClean="0"/>
              <a:t>) is different from (</a:t>
            </a:r>
            <a:r>
              <a:rPr lang="en-US" dirty="0" err="1" smtClean="0"/>
              <a:t>b,a</a:t>
            </a:r>
            <a:r>
              <a:rPr lang="en-US" dirty="0" smtClean="0"/>
              <a:t>) or (</a:t>
            </a:r>
            <a:r>
              <a:rPr lang="en-US" dirty="0" err="1" smtClean="0"/>
              <a:t>b,a</a:t>
            </a:r>
            <a:r>
              <a:rPr lang="en-US" dirty="0" smtClean="0"/>
              <a:t>) might not be present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082989" y="3110755"/>
            <a:ext cx="986117" cy="85164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Bob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503271" y="4563038"/>
            <a:ext cx="986117" cy="85164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Ned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6131859" y="4488332"/>
            <a:ext cx="986117" cy="85164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Apu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>
            <a:stCxn id="7" idx="5"/>
          </p:cNvCxnSpPr>
          <p:nvPr/>
        </p:nvCxnSpPr>
        <p:spPr>
          <a:xfrm>
            <a:off x="5924693" y="3837681"/>
            <a:ext cx="500013" cy="674554"/>
          </a:xfrm>
          <a:prstGeom prst="line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8" idx="6"/>
            <a:endCxn id="9" idx="2"/>
          </p:cNvCxnSpPr>
          <p:nvPr/>
        </p:nvCxnSpPr>
        <p:spPr>
          <a:xfrm flipV="1">
            <a:off x="5489388" y="4914156"/>
            <a:ext cx="642471" cy="74706"/>
          </a:xfrm>
          <a:prstGeom prst="line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885765" y="5662705"/>
            <a:ext cx="19830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Money debtor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538940" y="3839881"/>
            <a:ext cx="33686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Directed Graph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15030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14213</TotalTime>
  <Words>827</Words>
  <Application>Microsoft Macintosh PowerPoint</Application>
  <PresentationFormat>On-screen Show (4:3)</PresentationFormat>
  <Paragraphs>225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Equation</vt:lpstr>
      <vt:lpstr>ICOM 4035 – Data Structures Lecture 15 – Graph ADT</vt:lpstr>
      <vt:lpstr>Lecture Organization</vt:lpstr>
      <vt:lpstr>Objectives</vt:lpstr>
      <vt:lpstr>Companion videos</vt:lpstr>
      <vt:lpstr>Part I</vt:lpstr>
      <vt:lpstr>Uses of graphs</vt:lpstr>
      <vt:lpstr>Introduction to Graphs </vt:lpstr>
      <vt:lpstr>Introduction to Graphs (2)</vt:lpstr>
      <vt:lpstr>Directed Graph</vt:lpstr>
      <vt:lpstr>Undirected Graph</vt:lpstr>
      <vt:lpstr>Graph vs Tree</vt:lpstr>
      <vt:lpstr>Disconnected Graph</vt:lpstr>
      <vt:lpstr>Path in Graph</vt:lpstr>
      <vt:lpstr>Paths in a graph</vt:lpstr>
      <vt:lpstr>Part II</vt:lpstr>
      <vt:lpstr>Representation of Graphs</vt:lpstr>
      <vt:lpstr>Adjacency Matrix</vt:lpstr>
      <vt:lpstr>Adjacency Lists</vt:lpstr>
      <vt:lpstr>Summary</vt:lpstr>
      <vt:lpstr>Questions?</vt:lpstr>
    </vt:vector>
  </TitlesOfParts>
  <Company>UPRM-Mayaguez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Manuel Rodriguez-Martinez</dc:creator>
  <cp:lastModifiedBy>Manuel Rodriguez</cp:lastModifiedBy>
  <cp:revision>1197</cp:revision>
  <cp:lastPrinted>2010-07-01T20:33:27Z</cp:lastPrinted>
  <dcterms:created xsi:type="dcterms:W3CDTF">2010-07-08T13:14:26Z</dcterms:created>
  <dcterms:modified xsi:type="dcterms:W3CDTF">2013-05-19T09:28:50Z</dcterms:modified>
</cp:coreProperties>
</file>