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60" r:id="rId3"/>
    <p:sldId id="257" r:id="rId4"/>
    <p:sldId id="357" r:id="rId5"/>
    <p:sldId id="361" r:id="rId6"/>
    <p:sldId id="347" r:id="rId7"/>
    <p:sldId id="348" r:id="rId8"/>
    <p:sldId id="362" r:id="rId9"/>
    <p:sldId id="349" r:id="rId10"/>
    <p:sldId id="350" r:id="rId11"/>
    <p:sldId id="351" r:id="rId12"/>
    <p:sldId id="352" r:id="rId13"/>
    <p:sldId id="363" r:id="rId14"/>
    <p:sldId id="355" r:id="rId15"/>
    <p:sldId id="353" r:id="rId16"/>
    <p:sldId id="354" r:id="rId17"/>
    <p:sldId id="356" r:id="rId18"/>
    <p:sldId id="292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D581"/>
    <a:srgbClr val="FFEA3B"/>
    <a:srgbClr val="FFD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0" autoAdjust="0"/>
    <p:restoredTop sz="94660"/>
  </p:normalViewPr>
  <p:slideViewPr>
    <p:cSldViewPr snapToGrid="0" snapToObjects="1">
      <p:cViewPr>
        <p:scale>
          <a:sx n="150" d="100"/>
          <a:sy n="150" d="100"/>
        </p:scale>
        <p:origin x="-816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Relationship Id="rId2" Type="http://schemas.openxmlformats.org/officeDocument/2006/relationships/image" Target="../media/image5.emf"/><Relationship Id="rId3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C80DA-8D9A-B049-8E84-84020771FEAB}" type="datetimeFigureOut">
              <a:rPr lang="en-US" smtClean="0"/>
              <a:pPr/>
              <a:t>8/14/12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ABDD3-2D05-824E-987F-F0F62FB3E2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6690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5E2A83-ED34-9F41-BD0E-C8C5471F87FD}" type="datetimeFigureOut">
              <a:rPr lang="en-US" smtClean="0"/>
              <a:pPr/>
              <a:t>8/14/12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93B0-39BF-6249-A700-958A3F9B5E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9431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80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6544"/>
            <a:ext cx="8229600" cy="4749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M. Rodriguez-Martinez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5.emf"/><Relationship Id="rId7" Type="http://schemas.openxmlformats.org/officeDocument/2006/relationships/oleObject" Target="../embeddings/oleObject5.bin"/><Relationship Id="rId8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14525"/>
            <a:ext cx="7772400" cy="1470025"/>
          </a:xfrm>
        </p:spPr>
        <p:txBody>
          <a:bodyPr>
            <a:noAutofit/>
          </a:bodyPr>
          <a:lstStyle/>
          <a:p>
            <a:r>
              <a:rPr lang="en-US" b="1" dirty="0" smtClean="0"/>
              <a:t>ICOM 4035 – Data Structures</a:t>
            </a:r>
            <a:br>
              <a:rPr lang="en-US" b="1" dirty="0" smtClean="0"/>
            </a:br>
            <a:r>
              <a:rPr lang="en-US" b="1" dirty="0" smtClean="0"/>
              <a:t>Lecture 2 – ADT and Interfaces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00450"/>
            <a:ext cx="7772400" cy="2038350"/>
          </a:xfrm>
        </p:spPr>
        <p:txBody>
          <a:bodyPr>
            <a:normAutofit/>
          </a:bodyPr>
          <a:lstStyle/>
          <a:p>
            <a:r>
              <a:rPr lang="en-US" dirty="0" smtClean="0"/>
              <a:t>Manuel Rodriguez Martinez </a:t>
            </a:r>
          </a:p>
          <a:p>
            <a:r>
              <a:rPr lang="en-US" sz="2571" dirty="0" smtClean="0"/>
              <a:t>Electrical and Computer Engineering</a:t>
            </a:r>
          </a:p>
          <a:p>
            <a:r>
              <a:rPr lang="en-US" sz="2571" dirty="0" smtClean="0"/>
              <a:t>University of Puerto Rico, Mayagüez</a:t>
            </a:r>
          </a:p>
        </p:txBody>
      </p:sp>
      <p:pic>
        <p:nvPicPr>
          <p:cNvPr id="8" name="Picture 1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1900" y="448114"/>
            <a:ext cx="1657682" cy="146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133600" y="5867400"/>
            <a:ext cx="47466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2000" dirty="0">
                <a:cs typeface="+mn-cs"/>
              </a:rPr>
              <a:t>©Manuel Rodriguez – All rights reserved</a:t>
            </a:r>
          </a:p>
          <a:p>
            <a:pPr>
              <a:defRPr/>
            </a:pPr>
            <a:endParaRPr lang="en-US" sz="2000" dirty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Organization via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Vector is an ADT but we made a straight mapping to a Java class</a:t>
            </a:r>
          </a:p>
          <a:p>
            <a:pPr lvl="1"/>
            <a:r>
              <a:rPr lang="en-US" dirty="0" smtClean="0"/>
              <a:t>Your program in now tied to specific implementation </a:t>
            </a:r>
            <a:r>
              <a:rPr lang="en-US" dirty="0" smtClean="0">
                <a:sym typeface="Wingdings"/>
              </a:rPr>
              <a:t></a:t>
            </a:r>
            <a:endParaRPr lang="en-US" dirty="0" smtClean="0"/>
          </a:p>
          <a:p>
            <a:r>
              <a:rPr lang="en-US" dirty="0" smtClean="0"/>
              <a:t>It is better to: </a:t>
            </a:r>
          </a:p>
          <a:p>
            <a:pPr lvl="1"/>
            <a:r>
              <a:rPr lang="en-US" dirty="0" smtClean="0"/>
              <a:t>Map the ADT to a Java interface</a:t>
            </a:r>
          </a:p>
          <a:p>
            <a:pPr lvl="2"/>
            <a:r>
              <a:rPr lang="en-US" dirty="0" smtClean="0"/>
              <a:t>Specifies all operations</a:t>
            </a:r>
          </a:p>
          <a:p>
            <a:pPr lvl="1"/>
            <a:r>
              <a:rPr lang="en-US" dirty="0" smtClean="0"/>
              <a:t>Build concrete classes that implement interface</a:t>
            </a:r>
          </a:p>
          <a:p>
            <a:pPr lvl="2"/>
            <a:r>
              <a:rPr lang="en-US" dirty="0" smtClean="0"/>
              <a:t>Provide storage for values</a:t>
            </a:r>
          </a:p>
          <a:p>
            <a:r>
              <a:rPr lang="en-US" dirty="0" smtClean="0"/>
              <a:t>You program code is written in terms of interfaces</a:t>
            </a:r>
          </a:p>
          <a:p>
            <a:r>
              <a:rPr lang="en-US" dirty="0" smtClean="0"/>
              <a:t>You instantiate any concrete class that you need and implements the interface</a:t>
            </a:r>
          </a:p>
          <a:p>
            <a:pPr lvl="1"/>
            <a:r>
              <a:rPr lang="en-US" dirty="0" smtClean="0"/>
              <a:t>Use factory class for this purpose</a:t>
            </a:r>
          </a:p>
          <a:p>
            <a:r>
              <a:rPr lang="en-US" dirty="0" smtClean="0"/>
              <a:t>Result: cleaner, easier to maintain code </a:t>
            </a:r>
            <a:r>
              <a:rPr lang="en-US" dirty="0" smtClean="0">
                <a:sym typeface="Wingdings"/>
              </a:rPr>
              <a:t>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857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Vector Interface and its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286388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Define a Java interface to represent Vector ADT</a:t>
            </a:r>
          </a:p>
          <a:p>
            <a:r>
              <a:rPr lang="en-US" dirty="0" smtClean="0"/>
              <a:t>Define concrete Java classes that implement Vector interface</a:t>
            </a:r>
          </a:p>
          <a:p>
            <a:pPr lvl="1"/>
            <a:r>
              <a:rPr lang="en-US" dirty="0" smtClean="0"/>
              <a:t>They provide storage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Vector2D– 2 coordinates</a:t>
            </a:r>
          </a:p>
          <a:p>
            <a:pPr lvl="1"/>
            <a:r>
              <a:rPr lang="en-US" dirty="0" smtClean="0"/>
              <a:t>Vector3D – 3 coordinates</a:t>
            </a:r>
          </a:p>
          <a:p>
            <a:pPr lvl="1"/>
            <a:r>
              <a:rPr lang="en-US" dirty="0" err="1" smtClean="0"/>
              <a:t>VectornD</a:t>
            </a:r>
            <a:r>
              <a:rPr lang="en-US" dirty="0" smtClean="0"/>
              <a:t> – array with n coordinates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937611" y="2234068"/>
            <a:ext cx="1077059" cy="7642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Vector2D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208693" y="2234068"/>
            <a:ext cx="1077059" cy="7642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Vector3D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485527" y="2234068"/>
            <a:ext cx="1077059" cy="7642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VectornD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909404" y="4032624"/>
            <a:ext cx="1675638" cy="7642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&lt;&lt;interface&gt;&gt;</a:t>
            </a:r>
          </a:p>
          <a:p>
            <a:pPr algn="ctr"/>
            <a:r>
              <a:rPr lang="en-US" dirty="0" smtClean="0"/>
              <a:t>Vector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5476141" y="3492198"/>
            <a:ext cx="2527694" cy="1175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8" idx="2"/>
          </p:cNvCxnSpPr>
          <p:nvPr/>
        </p:nvCxnSpPr>
        <p:spPr>
          <a:xfrm flipV="1">
            <a:off x="5476141" y="2998354"/>
            <a:ext cx="0" cy="49384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6784415" y="2998354"/>
            <a:ext cx="0" cy="49384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8003835" y="2998354"/>
            <a:ext cx="0" cy="49384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6784415" y="3538780"/>
            <a:ext cx="0" cy="493844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3374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Vector Concrete Classes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32142" y="1696133"/>
            <a:ext cx="1533525" cy="17907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462316" y="1912033"/>
            <a:ext cx="749301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62316" y="2407333"/>
            <a:ext cx="749301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4.1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46336" y="1612094"/>
            <a:ext cx="60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Fields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2252798" y="1907171"/>
            <a:ext cx="262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x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2258335" y="2410706"/>
            <a:ext cx="2659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y</a:t>
            </a:r>
            <a:endParaRPr lang="en-US" sz="1400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1332142" y="2908983"/>
            <a:ext cx="1533525" cy="635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370434" y="2972086"/>
            <a:ext cx="8411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Methods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2954567" y="1696133"/>
            <a:ext cx="12747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Vector2D Class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5019675" y="1769627"/>
            <a:ext cx="1533525" cy="23810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149849" y="1985527"/>
            <a:ext cx="749301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49849" y="2480827"/>
            <a:ext cx="749301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-22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33869" y="1685588"/>
            <a:ext cx="60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Fields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5940331" y="1980665"/>
            <a:ext cx="262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x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5945868" y="2484200"/>
            <a:ext cx="2659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y</a:t>
            </a:r>
            <a:endParaRPr lang="en-US" sz="1400" dirty="0"/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5019675" y="3570774"/>
            <a:ext cx="1533525" cy="635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087393" y="3610168"/>
            <a:ext cx="8411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Methods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6642100" y="1769627"/>
            <a:ext cx="12747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Vector3D Class</a:t>
            </a:r>
            <a:endParaRPr lang="en-US" sz="1400" dirty="0"/>
          </a:p>
        </p:txBody>
      </p:sp>
      <p:sp>
        <p:nvSpPr>
          <p:cNvPr id="27" name="Rectangle 26"/>
          <p:cNvSpPr/>
          <p:nvPr/>
        </p:nvSpPr>
        <p:spPr>
          <a:xfrm>
            <a:off x="1752073" y="4234748"/>
            <a:ext cx="2593869" cy="17907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883684" y="4450648"/>
            <a:ext cx="1509586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883684" y="4945948"/>
            <a:ext cx="749301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90220" y="4151876"/>
            <a:ext cx="60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Fields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3425968" y="4489047"/>
            <a:ext cx="8619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elements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2732701" y="4949321"/>
            <a:ext cx="10182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dimensions</a:t>
            </a:r>
            <a:endParaRPr lang="en-US" sz="1400" dirty="0"/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1752073" y="5447598"/>
            <a:ext cx="2593869" cy="635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850709" y="5510701"/>
            <a:ext cx="8411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Methods</a:t>
            </a:r>
            <a:endParaRPr lang="en-US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4434842" y="4445786"/>
            <a:ext cx="1277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VectornD</a:t>
            </a:r>
            <a:r>
              <a:rPr lang="en-US" sz="1400" dirty="0" smtClean="0"/>
              <a:t> Class</a:t>
            </a:r>
            <a:endParaRPr lang="en-US" sz="1400" dirty="0"/>
          </a:p>
        </p:txBody>
      </p:sp>
      <p:sp>
        <p:nvSpPr>
          <p:cNvPr id="36" name="Rectangle 35"/>
          <p:cNvSpPr/>
          <p:nvPr/>
        </p:nvSpPr>
        <p:spPr>
          <a:xfrm>
            <a:off x="5154138" y="2976127"/>
            <a:ext cx="749301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965302" y="2976127"/>
            <a:ext cx="2555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z</a:t>
            </a:r>
            <a:endParaRPr lang="en-US" sz="1400" dirty="0"/>
          </a:p>
        </p:txBody>
      </p:sp>
      <p:sp>
        <p:nvSpPr>
          <p:cNvPr id="39" name="Rectangle 38"/>
          <p:cNvSpPr/>
          <p:nvPr/>
        </p:nvSpPr>
        <p:spPr>
          <a:xfrm>
            <a:off x="1875474" y="4453924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179931" y="4450648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785042" y="4453924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480928" y="4453924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089156" y="4453924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9837917"/>
              </p:ext>
            </p:extLst>
          </p:nvPr>
        </p:nvGraphicFramePr>
        <p:xfrm>
          <a:off x="6750050" y="2214563"/>
          <a:ext cx="1409700" cy="1363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" name="Equation" r:id="rId3" imgW="762000" imgH="736600" progId="Equation.3">
                  <p:embed/>
                </p:oleObj>
              </mc:Choice>
              <mc:Fallback>
                <p:oleObj name="Equation" r:id="rId3" imgW="762000" imgH="736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50050" y="2214563"/>
                        <a:ext cx="1409700" cy="1363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9263801"/>
              </p:ext>
            </p:extLst>
          </p:nvPr>
        </p:nvGraphicFramePr>
        <p:xfrm>
          <a:off x="2995613" y="2300288"/>
          <a:ext cx="1292225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0" name="Equation" r:id="rId5" imgW="698500" imgH="495300" progId="Equation.3">
                  <p:embed/>
                </p:oleObj>
              </mc:Choice>
              <mc:Fallback>
                <p:oleObj name="Equation" r:id="rId5" imgW="698500" imgH="495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95613" y="2300288"/>
                        <a:ext cx="1292225" cy="917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0721765"/>
              </p:ext>
            </p:extLst>
          </p:nvPr>
        </p:nvGraphicFramePr>
        <p:xfrm>
          <a:off x="5637307" y="4377623"/>
          <a:ext cx="822325" cy="213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1" name="Equation" r:id="rId7" imgW="444500" imgH="1155700" progId="Equation.3">
                  <p:embed/>
                </p:oleObj>
              </mc:Choice>
              <mc:Fallback>
                <p:oleObj name="Equation" r:id="rId7" imgW="444500" imgH="1155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637307" y="4377623"/>
                        <a:ext cx="822325" cy="2139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9798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III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Abstract Factories to create instances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468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organize code and object creation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can use Abstract Factory pattern to control object creation</a:t>
            </a:r>
          </a:p>
          <a:p>
            <a:r>
              <a:rPr lang="en-US" dirty="0" smtClean="0"/>
              <a:t>Factory will return instances of Vector</a:t>
            </a:r>
          </a:p>
          <a:p>
            <a:r>
              <a:rPr lang="en-US" dirty="0" smtClean="0"/>
              <a:t>We tell the factory what type of vector we want and she gives us back an instance</a:t>
            </a:r>
          </a:p>
          <a:p>
            <a:pPr lvl="1"/>
            <a:r>
              <a:rPr lang="en-US" dirty="0" smtClean="0"/>
              <a:t>Factory hides which concrete class is used for object creation</a:t>
            </a:r>
          </a:p>
          <a:p>
            <a:r>
              <a:rPr lang="en-US" dirty="0" smtClean="0"/>
              <a:t>Program is written based on the interfaces</a:t>
            </a:r>
          </a:p>
          <a:p>
            <a:pPr lvl="1"/>
            <a:r>
              <a:rPr lang="en-US" dirty="0" smtClean="0"/>
              <a:t>Cannot be 100% but it works most of the time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748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Abstract Factory Pattern 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55078" y="2496535"/>
            <a:ext cx="1077059" cy="7642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Concrete Class 1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026160" y="2496535"/>
            <a:ext cx="1077059" cy="7642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Concrete</a:t>
            </a:r>
          </a:p>
          <a:p>
            <a:pPr algn="ctr"/>
            <a:r>
              <a:rPr lang="en-US" dirty="0" smtClean="0"/>
              <a:t>Class 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302994" y="2496535"/>
            <a:ext cx="1077059" cy="7642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Concrete Class N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726871" y="4295091"/>
            <a:ext cx="1675638" cy="7642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&lt;&lt;interface&gt;&gt;</a:t>
            </a:r>
          </a:p>
          <a:p>
            <a:pPr algn="ctr"/>
            <a:r>
              <a:rPr lang="en-US" dirty="0" smtClean="0"/>
              <a:t>ADT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1293608" y="3754665"/>
            <a:ext cx="2527694" cy="1175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13" idx="2"/>
          </p:cNvCxnSpPr>
          <p:nvPr/>
        </p:nvCxnSpPr>
        <p:spPr>
          <a:xfrm flipV="1">
            <a:off x="1293608" y="3260821"/>
            <a:ext cx="0" cy="49384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601882" y="3260821"/>
            <a:ext cx="0" cy="49384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3821302" y="3260821"/>
            <a:ext cx="0" cy="49384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2601882" y="3801247"/>
            <a:ext cx="0" cy="493844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869878" y="2496535"/>
            <a:ext cx="1077059" cy="7642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Concrete Factory 1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140960" y="2496535"/>
            <a:ext cx="1077059" cy="7642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Concrete</a:t>
            </a:r>
          </a:p>
          <a:p>
            <a:pPr algn="ctr"/>
            <a:r>
              <a:rPr lang="en-US" dirty="0" smtClean="0"/>
              <a:t>Factory 2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7417794" y="2496535"/>
            <a:ext cx="1077059" cy="7642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Concrete Factory N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5841671" y="4295091"/>
            <a:ext cx="1675638" cy="7642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&lt;&lt;interface&gt;&gt;</a:t>
            </a:r>
          </a:p>
          <a:p>
            <a:pPr algn="ctr"/>
            <a:r>
              <a:rPr lang="en-US" dirty="0" smtClean="0"/>
              <a:t>ADT Factory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5408408" y="3754665"/>
            <a:ext cx="2527694" cy="1175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22" idx="2"/>
          </p:cNvCxnSpPr>
          <p:nvPr/>
        </p:nvCxnSpPr>
        <p:spPr>
          <a:xfrm flipV="1">
            <a:off x="5408408" y="3260821"/>
            <a:ext cx="0" cy="49384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6716682" y="3260821"/>
            <a:ext cx="0" cy="49384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7936102" y="3260821"/>
            <a:ext cx="0" cy="49384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6716682" y="3801247"/>
            <a:ext cx="0" cy="493844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22" idx="0"/>
            <a:endCxn id="13" idx="0"/>
          </p:cNvCxnSpPr>
          <p:nvPr/>
        </p:nvCxnSpPr>
        <p:spPr>
          <a:xfrm rot="16200000" flipV="1">
            <a:off x="3351008" y="439135"/>
            <a:ext cx="12700" cy="4114800"/>
          </a:xfrm>
          <a:prstGeom prst="bentConnector3">
            <a:avLst>
              <a:gd name="adj1" fmla="val 360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23" idx="0"/>
            <a:endCxn id="14" idx="0"/>
          </p:cNvCxnSpPr>
          <p:nvPr/>
        </p:nvCxnSpPr>
        <p:spPr>
          <a:xfrm rot="16200000" flipV="1">
            <a:off x="4622090" y="439135"/>
            <a:ext cx="12700" cy="4114800"/>
          </a:xfrm>
          <a:prstGeom prst="bentConnector3">
            <a:avLst>
              <a:gd name="adj1" fmla="val 5733331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24" idx="0"/>
            <a:endCxn id="15" idx="0"/>
          </p:cNvCxnSpPr>
          <p:nvPr/>
        </p:nvCxnSpPr>
        <p:spPr>
          <a:xfrm rot="16200000" flipV="1">
            <a:off x="5898924" y="439135"/>
            <a:ext cx="12700" cy="4114800"/>
          </a:xfrm>
          <a:prstGeom prst="bentConnector3">
            <a:avLst>
              <a:gd name="adj1" fmla="val 820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928533" y="2023533"/>
            <a:ext cx="1330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&lt;&lt;creates&gt;&gt;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414758" y="1801335"/>
            <a:ext cx="1330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&lt;&lt;creates&gt;&gt;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632187" y="1432003"/>
            <a:ext cx="1330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&lt;&lt;creates&gt;&gt;</a:t>
            </a:r>
            <a:endParaRPr lang="en-US" dirty="0"/>
          </a:p>
        </p:txBody>
      </p:sp>
      <p:cxnSp>
        <p:nvCxnSpPr>
          <p:cNvPr id="45" name="Straight Arrow Connector 44"/>
          <p:cNvCxnSpPr>
            <a:stCxn id="25" idx="1"/>
            <a:endCxn id="16" idx="3"/>
          </p:cNvCxnSpPr>
          <p:nvPr/>
        </p:nvCxnSpPr>
        <p:spPr>
          <a:xfrm flipH="1">
            <a:off x="3402509" y="4677234"/>
            <a:ext cx="24391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148667" y="4690045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Product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165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Abstract Factory Pattern 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55078" y="2496535"/>
            <a:ext cx="1077059" cy="7642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Vector2D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026160" y="2496535"/>
            <a:ext cx="1077059" cy="7642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Vector3D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302994" y="2496535"/>
            <a:ext cx="1077059" cy="7642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VectornD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726871" y="4295091"/>
            <a:ext cx="1675638" cy="7642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&lt;&lt;interface&gt;&gt;</a:t>
            </a:r>
          </a:p>
          <a:p>
            <a:pPr algn="ctr"/>
            <a:r>
              <a:rPr lang="en-US" dirty="0" smtClean="0"/>
              <a:t>Vector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1293608" y="3754665"/>
            <a:ext cx="2527694" cy="1175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13" idx="2"/>
          </p:cNvCxnSpPr>
          <p:nvPr/>
        </p:nvCxnSpPr>
        <p:spPr>
          <a:xfrm flipV="1">
            <a:off x="1293608" y="3260821"/>
            <a:ext cx="0" cy="49384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601882" y="3260821"/>
            <a:ext cx="0" cy="49384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3821302" y="3260821"/>
            <a:ext cx="0" cy="49384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2601882" y="3801247"/>
            <a:ext cx="0" cy="493844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869878" y="2496535"/>
            <a:ext cx="1077059" cy="7642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Vector2DFactory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140960" y="2496535"/>
            <a:ext cx="1077059" cy="7642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Vector3D</a:t>
            </a:r>
          </a:p>
          <a:p>
            <a:pPr algn="ctr"/>
            <a:r>
              <a:rPr lang="en-US" dirty="0" smtClean="0"/>
              <a:t>Factory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7417794" y="2496535"/>
            <a:ext cx="1077059" cy="7642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VectornDFactory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5841671" y="4295091"/>
            <a:ext cx="1675638" cy="7642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&lt;&lt;interface&gt;&gt;</a:t>
            </a:r>
          </a:p>
          <a:p>
            <a:pPr algn="ctr"/>
            <a:r>
              <a:rPr lang="en-US" dirty="0" err="1" smtClean="0"/>
              <a:t>VectorFactory</a:t>
            </a:r>
            <a:endParaRPr lang="en-US" dirty="0" smtClean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5408408" y="3754665"/>
            <a:ext cx="2527694" cy="1175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22" idx="2"/>
          </p:cNvCxnSpPr>
          <p:nvPr/>
        </p:nvCxnSpPr>
        <p:spPr>
          <a:xfrm flipV="1">
            <a:off x="5408408" y="3260821"/>
            <a:ext cx="0" cy="49384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6716682" y="3260821"/>
            <a:ext cx="0" cy="49384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7936102" y="3260821"/>
            <a:ext cx="0" cy="49384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6716682" y="3801247"/>
            <a:ext cx="0" cy="493844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22" idx="0"/>
            <a:endCxn id="13" idx="0"/>
          </p:cNvCxnSpPr>
          <p:nvPr/>
        </p:nvCxnSpPr>
        <p:spPr>
          <a:xfrm rot="16200000" flipV="1">
            <a:off x="3351008" y="439135"/>
            <a:ext cx="12700" cy="4114800"/>
          </a:xfrm>
          <a:prstGeom prst="bentConnector3">
            <a:avLst>
              <a:gd name="adj1" fmla="val 360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23" idx="0"/>
            <a:endCxn id="14" idx="0"/>
          </p:cNvCxnSpPr>
          <p:nvPr/>
        </p:nvCxnSpPr>
        <p:spPr>
          <a:xfrm rot="16200000" flipV="1">
            <a:off x="4622090" y="439135"/>
            <a:ext cx="12700" cy="4114800"/>
          </a:xfrm>
          <a:prstGeom prst="bentConnector3">
            <a:avLst>
              <a:gd name="adj1" fmla="val 5733331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24" idx="0"/>
            <a:endCxn id="15" idx="0"/>
          </p:cNvCxnSpPr>
          <p:nvPr/>
        </p:nvCxnSpPr>
        <p:spPr>
          <a:xfrm rot="16200000" flipV="1">
            <a:off x="5898924" y="439135"/>
            <a:ext cx="12700" cy="4114800"/>
          </a:xfrm>
          <a:prstGeom prst="bentConnector3">
            <a:avLst>
              <a:gd name="adj1" fmla="val 820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928533" y="2023533"/>
            <a:ext cx="1330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&lt;&lt;creates&gt;&gt;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414758" y="1801335"/>
            <a:ext cx="1330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&lt;&lt;creates&gt;&gt;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632187" y="1432003"/>
            <a:ext cx="1330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&lt;&lt;creates&gt;&gt;</a:t>
            </a:r>
            <a:endParaRPr lang="en-US" dirty="0"/>
          </a:p>
        </p:txBody>
      </p:sp>
      <p:cxnSp>
        <p:nvCxnSpPr>
          <p:cNvPr id="45" name="Straight Arrow Connector 44"/>
          <p:cNvCxnSpPr>
            <a:stCxn id="25" idx="1"/>
            <a:endCxn id="16" idx="3"/>
          </p:cNvCxnSpPr>
          <p:nvPr/>
        </p:nvCxnSpPr>
        <p:spPr>
          <a:xfrm flipH="1">
            <a:off x="3402509" y="4677234"/>
            <a:ext cx="24391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148667" y="4690045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Product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462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have as many vector implementations as you need</a:t>
            </a:r>
          </a:p>
          <a:p>
            <a:r>
              <a:rPr lang="en-US" dirty="0" smtClean="0"/>
              <a:t>Main program might not be changed if</a:t>
            </a:r>
          </a:p>
          <a:p>
            <a:pPr lvl="1"/>
            <a:r>
              <a:rPr lang="en-US" dirty="0" smtClean="0"/>
              <a:t>Your factory class reads configuration from command line or properties file</a:t>
            </a:r>
          </a:p>
          <a:p>
            <a:pPr lvl="2"/>
            <a:r>
              <a:rPr lang="en-US" dirty="0" smtClean="0"/>
              <a:t>Ex. </a:t>
            </a:r>
            <a:r>
              <a:rPr lang="en-US" dirty="0"/>
              <a:t>T</a:t>
            </a:r>
            <a:r>
              <a:rPr lang="en-US" dirty="0" smtClean="0"/>
              <a:t>ell </a:t>
            </a:r>
            <a:r>
              <a:rPr lang="en-US" dirty="0" smtClean="0"/>
              <a:t>it what vector to use with string: “vector2d”</a:t>
            </a:r>
          </a:p>
          <a:p>
            <a:r>
              <a:rPr lang="en-US" dirty="0" smtClean="0"/>
              <a:t>Your code is based on the Vector interface</a:t>
            </a:r>
          </a:p>
          <a:p>
            <a:pPr lvl="1"/>
            <a:r>
              <a:rPr lang="en-US" dirty="0" smtClean="0"/>
              <a:t>Only one concept to deal with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395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Email:</a:t>
            </a:r>
          </a:p>
          <a:p>
            <a:pPr lvl="1"/>
            <a:r>
              <a:rPr lang="en-US" dirty="0" smtClean="0"/>
              <a:t>manuel.rodriguez7@upr.edu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99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I –Multiple implementations for ADT</a:t>
            </a:r>
          </a:p>
          <a:p>
            <a:endParaRPr lang="en-US" dirty="0" smtClean="0"/>
          </a:p>
          <a:p>
            <a:r>
              <a:rPr lang="en-US" dirty="0" smtClean="0"/>
              <a:t>Part II – Using Interfaces to specify ADT</a:t>
            </a:r>
          </a:p>
          <a:p>
            <a:endParaRPr lang="en-US" dirty="0" smtClean="0"/>
          </a:p>
          <a:p>
            <a:r>
              <a:rPr lang="en-US" dirty="0" smtClean="0"/>
              <a:t>Part III – Using Abstract Factories to create instances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43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 the proper use of interfaces to represent types for ADT</a:t>
            </a:r>
          </a:p>
          <a:p>
            <a:pPr lvl="1"/>
            <a:r>
              <a:rPr lang="en-US" dirty="0" smtClean="0"/>
              <a:t>Just represent common operations</a:t>
            </a:r>
          </a:p>
          <a:p>
            <a:endParaRPr lang="en-US" dirty="0" smtClean="0"/>
          </a:p>
          <a:p>
            <a:r>
              <a:rPr lang="en-US" dirty="0" smtClean="0"/>
              <a:t>Learn to hide values inside data structures that implement interfaces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Provide motivating examples</a:t>
            </a:r>
          </a:p>
          <a:p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Companion </a:t>
            </a:r>
            <a:r>
              <a:rPr lang="en-US" dirty="0" smtClean="0"/>
              <a:t>videos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Lecture2 videos</a:t>
            </a:r>
            <a:endParaRPr lang="en-US" dirty="0" smtClean="0"/>
          </a:p>
          <a:p>
            <a:pPr lvl="1"/>
            <a:r>
              <a:rPr lang="en-US" dirty="0" smtClean="0"/>
              <a:t>Contain </a:t>
            </a:r>
            <a:r>
              <a:rPr lang="en-US" dirty="0" smtClean="0"/>
              <a:t>the coding process associated with this lecture</a:t>
            </a:r>
          </a:p>
          <a:p>
            <a:pPr lvl="1"/>
            <a:r>
              <a:rPr lang="en-US" dirty="0" smtClean="0"/>
              <a:t>Shows how to build the interfaces, concrete classes, and factory classes mentioned 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56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implementations </a:t>
            </a:r>
            <a:r>
              <a:rPr lang="en-US" dirty="0"/>
              <a:t>for ADT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029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ADT and Data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We created a Java class to represent a vector</a:t>
            </a:r>
          </a:p>
          <a:p>
            <a:r>
              <a:rPr lang="en-US" dirty="0" smtClean="0"/>
              <a:t>But this class only works for two dimensional vectors</a:t>
            </a:r>
          </a:p>
          <a:p>
            <a:r>
              <a:rPr lang="en-US" dirty="0" smtClean="0"/>
              <a:t>What if you need a 3D vector?</a:t>
            </a:r>
          </a:p>
          <a:p>
            <a:r>
              <a:rPr lang="en-US" dirty="0" smtClean="0"/>
              <a:t>What if you need a n-dimensional vector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786437" y="1530350"/>
            <a:ext cx="1533525" cy="17907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16611" y="1746250"/>
            <a:ext cx="749301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916611" y="2241550"/>
            <a:ext cx="749301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800631" y="1446311"/>
            <a:ext cx="60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Fields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6707093" y="1741388"/>
            <a:ext cx="262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x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6712630" y="2244923"/>
            <a:ext cx="2659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y</a:t>
            </a:r>
            <a:endParaRPr lang="en-US" sz="1400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786437" y="2743200"/>
            <a:ext cx="1533525" cy="635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824729" y="2806303"/>
            <a:ext cx="8411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Methods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7408862" y="1530350"/>
            <a:ext cx="10731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Vector Class</a:t>
            </a:r>
            <a:endParaRPr lang="en-US" sz="14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461000" y="3911600"/>
            <a:ext cx="38100" cy="2444750"/>
          </a:xfrm>
          <a:prstGeom prst="straightConnector1">
            <a:avLst/>
          </a:prstGeom>
          <a:ln w="47625">
            <a:solidFill>
              <a:schemeClr val="tx1"/>
            </a:solidFill>
            <a:headEnd type="stealth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499100" y="6324600"/>
            <a:ext cx="2324100" cy="0"/>
          </a:xfrm>
          <a:prstGeom prst="straightConnector1">
            <a:avLst/>
          </a:prstGeom>
          <a:ln w="47625">
            <a:solidFill>
              <a:schemeClr val="tx1"/>
            </a:solidFill>
            <a:headEnd type="stealth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5499100" y="4540250"/>
            <a:ext cx="1270000" cy="1784350"/>
          </a:xfrm>
          <a:prstGeom prst="straightConnector1">
            <a:avLst/>
          </a:prstGeom>
          <a:ln w="41275">
            <a:solidFill>
              <a:schemeClr val="tx2">
                <a:lumMod val="60000"/>
                <a:lumOff val="40000"/>
              </a:schemeClr>
            </a:solidFill>
            <a:headEnd type="stealth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727950" y="5987018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499100" y="3618468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898881" y="6171684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(0,0)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597650" y="4188936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a,b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111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 and Multidimensional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3D vector – 3 coordinates</a:t>
            </a:r>
          </a:p>
          <a:p>
            <a:pPr lvl="1"/>
            <a:r>
              <a:rPr lang="en-US" dirty="0" smtClean="0"/>
              <a:t>Vector3D class?</a:t>
            </a:r>
          </a:p>
          <a:p>
            <a:r>
              <a:rPr lang="en-US" dirty="0" smtClean="0"/>
              <a:t>Multidimensional vector – n coordinates</a:t>
            </a:r>
          </a:p>
          <a:p>
            <a:pPr lvl="1"/>
            <a:r>
              <a:rPr lang="en-US" dirty="0" err="1" smtClean="0"/>
              <a:t>VectornD</a:t>
            </a:r>
            <a:r>
              <a:rPr lang="en-US" dirty="0" smtClean="0"/>
              <a:t> class?</a:t>
            </a:r>
          </a:p>
          <a:p>
            <a:r>
              <a:rPr lang="en-US" dirty="0" smtClean="0"/>
              <a:t>My program needs to know about specific vector class I use! </a:t>
            </a:r>
            <a:r>
              <a:rPr lang="en-US" dirty="0" smtClean="0">
                <a:sym typeface="Wingdings"/>
              </a:rPr>
              <a:t></a:t>
            </a:r>
            <a:r>
              <a:rPr lang="en-US" dirty="0" smtClean="0"/>
              <a:t> </a:t>
            </a:r>
          </a:p>
          <a:p>
            <a:r>
              <a:rPr lang="en-US" dirty="0" smtClean="0"/>
              <a:t>Can I do better?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858266" y="1475686"/>
            <a:ext cx="38100" cy="2444750"/>
          </a:xfrm>
          <a:prstGeom prst="straightConnector1">
            <a:avLst/>
          </a:prstGeom>
          <a:ln w="47625">
            <a:solidFill>
              <a:schemeClr val="tx1"/>
            </a:solidFill>
            <a:headEnd type="stealth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896366" y="3888686"/>
            <a:ext cx="2324100" cy="0"/>
          </a:xfrm>
          <a:prstGeom prst="straightConnector1">
            <a:avLst/>
          </a:prstGeom>
          <a:ln w="47625">
            <a:solidFill>
              <a:schemeClr val="tx1"/>
            </a:solidFill>
            <a:headEnd type="stealth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896366" y="2104336"/>
            <a:ext cx="1270000" cy="1784350"/>
          </a:xfrm>
          <a:prstGeom prst="straightConnector1">
            <a:avLst/>
          </a:prstGeom>
          <a:ln w="41275">
            <a:solidFill>
              <a:schemeClr val="tx2">
                <a:lumMod val="60000"/>
                <a:lumOff val="40000"/>
              </a:schemeClr>
            </a:solidFill>
            <a:headEnd type="stealth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693423" y="375224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667459" y="905218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172213" y="3565616"/>
            <a:ext cx="790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(0,0,0)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994916" y="1753022"/>
            <a:ext cx="76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a,b,c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4071455" y="3888686"/>
            <a:ext cx="1840929" cy="1364670"/>
          </a:xfrm>
          <a:prstGeom prst="straightConnector1">
            <a:avLst/>
          </a:prstGeom>
          <a:ln w="47625">
            <a:solidFill>
              <a:schemeClr val="tx1"/>
            </a:solidFill>
            <a:headEnd type="stealth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264450" y="5068690"/>
            <a:ext cx="275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3588468"/>
              </p:ext>
            </p:extLst>
          </p:nvPr>
        </p:nvGraphicFramePr>
        <p:xfrm>
          <a:off x="5188239" y="5111274"/>
          <a:ext cx="1104361" cy="13628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0" name="Equation" r:id="rId3" imgW="596900" imgH="736600" progId="Equation.3">
                  <p:embed/>
                </p:oleObj>
              </mc:Choice>
              <mc:Fallback>
                <p:oleObj name="Equation" r:id="rId3" imgW="596900" imgH="736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88239" y="5111274"/>
                        <a:ext cx="1104361" cy="13628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8301789"/>
              </p:ext>
            </p:extLst>
          </p:nvPr>
        </p:nvGraphicFramePr>
        <p:xfrm>
          <a:off x="7043653" y="4616727"/>
          <a:ext cx="1220788" cy="185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1" name="Equation" r:id="rId5" imgW="660400" imgH="1003300" progId="Equation.3">
                  <p:embed/>
                </p:oleObj>
              </mc:Choice>
              <mc:Fallback>
                <p:oleObj name="Equation" r:id="rId5" imgW="660400" imgH="1003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043653" y="4616727"/>
                        <a:ext cx="1220788" cy="185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5200497" y="4755768"/>
            <a:ext cx="1092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3D vector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349301" y="4247395"/>
            <a:ext cx="1123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nD</a:t>
            </a:r>
            <a:r>
              <a:rPr lang="en-US" dirty="0" smtClean="0"/>
              <a:t> Vector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681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/>
              <a:t>Interfaces to specify ADT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65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2D, 3D, and </a:t>
            </a:r>
            <a:r>
              <a:rPr lang="en-US" dirty="0" err="1" smtClean="0"/>
              <a:t>nD</a:t>
            </a:r>
            <a:r>
              <a:rPr lang="en-US" dirty="0" smtClean="0"/>
              <a:t> Vectors all share common operations</a:t>
            </a:r>
          </a:p>
          <a:p>
            <a:pPr lvl="1"/>
            <a:r>
              <a:rPr lang="en-US" dirty="0" smtClean="0"/>
              <a:t>Addition, magnitude, subtraction, inner product, scalar product</a:t>
            </a:r>
          </a:p>
          <a:p>
            <a:r>
              <a:rPr lang="en-US" dirty="0" smtClean="0"/>
              <a:t>Also, we need to </a:t>
            </a:r>
          </a:p>
          <a:p>
            <a:pPr lvl="1"/>
            <a:r>
              <a:rPr lang="en-US" dirty="0" smtClean="0"/>
              <a:t>inspect the coordinates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onvert to string</a:t>
            </a:r>
          </a:p>
          <a:p>
            <a:r>
              <a:rPr lang="en-US" dirty="0" smtClean="0"/>
              <a:t>They differ in terms of the number of coordinates they have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381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3519</TotalTime>
  <Words>814</Words>
  <Application>Microsoft Macintosh PowerPoint</Application>
  <PresentationFormat>On-screen Show (4:3)</PresentationFormat>
  <Paragraphs>218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Equation</vt:lpstr>
      <vt:lpstr>ICOM 4035 – Data Structures Lecture 2 – ADT and Interfaces</vt:lpstr>
      <vt:lpstr>Lecture Organization</vt:lpstr>
      <vt:lpstr>Objectives</vt:lpstr>
      <vt:lpstr>Companion videos</vt:lpstr>
      <vt:lpstr>Part I</vt:lpstr>
      <vt:lpstr>Vector ADT and Data Structure</vt:lpstr>
      <vt:lpstr>3D and Multidimensional vectors</vt:lpstr>
      <vt:lpstr>Part II</vt:lpstr>
      <vt:lpstr>Observations</vt:lpstr>
      <vt:lpstr>Better Organization via Interfaces</vt:lpstr>
      <vt:lpstr>Vector Interface and its implementations</vt:lpstr>
      <vt:lpstr>Possible Vector Concrete Classes</vt:lpstr>
      <vt:lpstr>Part III</vt:lpstr>
      <vt:lpstr>How to organize code and object creation</vt:lpstr>
      <vt:lpstr>Using Abstract Factory Pattern  </vt:lpstr>
      <vt:lpstr>Using Abstract Factory Pattern  </vt:lpstr>
      <vt:lpstr>Benefits</vt:lpstr>
      <vt:lpstr>Questions?</vt:lpstr>
    </vt:vector>
  </TitlesOfParts>
  <Company>UPRM-Mayaguez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Manuel Rodriguez-Martinez</dc:creator>
  <cp:lastModifiedBy>Manuel Rodriguez</cp:lastModifiedBy>
  <cp:revision>337</cp:revision>
  <cp:lastPrinted>2010-07-01T20:33:27Z</cp:lastPrinted>
  <dcterms:created xsi:type="dcterms:W3CDTF">2010-07-08T13:14:26Z</dcterms:created>
  <dcterms:modified xsi:type="dcterms:W3CDTF">2012-08-14T18:18:01Z</dcterms:modified>
</cp:coreProperties>
</file>