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5" r:id="rId3"/>
    <p:sldId id="257" r:id="rId4"/>
    <p:sldId id="357" r:id="rId5"/>
    <p:sldId id="366" r:id="rId6"/>
    <p:sldId id="358" r:id="rId7"/>
    <p:sldId id="359" r:id="rId8"/>
    <p:sldId id="360" r:id="rId9"/>
    <p:sldId id="361" r:id="rId10"/>
    <p:sldId id="362" r:id="rId11"/>
    <p:sldId id="367" r:id="rId12"/>
    <p:sldId id="363" r:id="rId13"/>
    <p:sldId id="364" r:id="rId14"/>
    <p:sldId id="368" r:id="rId15"/>
    <p:sldId id="369" r:id="rId16"/>
    <p:sldId id="370" r:id="rId17"/>
    <p:sldId id="371" r:id="rId18"/>
    <p:sldId id="373" r:id="rId19"/>
    <p:sldId id="375" r:id="rId20"/>
    <p:sldId id="372" r:id="rId21"/>
    <p:sldId id="377" r:id="rId22"/>
    <p:sldId id="376" r:id="rId23"/>
    <p:sldId id="374" r:id="rId24"/>
    <p:sldId id="383" r:id="rId25"/>
    <p:sldId id="381" r:id="rId26"/>
    <p:sldId id="382" r:id="rId27"/>
    <p:sldId id="384" r:id="rId28"/>
    <p:sldId id="378" r:id="rId29"/>
    <p:sldId id="379" r:id="rId30"/>
    <p:sldId id="380" r:id="rId31"/>
    <p:sldId id="385" r:id="rId32"/>
    <p:sldId id="29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0" autoAdjust="0"/>
    <p:restoredTop sz="94312" autoAdjust="0"/>
  </p:normalViewPr>
  <p:slideViewPr>
    <p:cSldViewPr snapToGrid="0" snapToObjects="1">
      <p:cViewPr>
        <p:scale>
          <a:sx n="150" d="100"/>
          <a:sy n="150" d="100"/>
        </p:scale>
        <p:origin x="-9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8/16/12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93B0-39BF-6249-A700-958A3F9B5E3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3 – Bag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vs. Dynamic Bag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5"/>
            <a:ext cx="8229600" cy="29414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to store values in Bag?</a:t>
            </a:r>
          </a:p>
          <a:p>
            <a:pPr lvl="1"/>
            <a:r>
              <a:rPr lang="en-US" dirty="0" smtClean="0"/>
              <a:t>We need an array of Object!</a:t>
            </a:r>
          </a:p>
          <a:p>
            <a:pPr lvl="2"/>
            <a:r>
              <a:rPr lang="en-US" dirty="0" smtClean="0"/>
              <a:t>Store any type of value</a:t>
            </a:r>
          </a:p>
          <a:p>
            <a:pPr lvl="1"/>
            <a:r>
              <a:rPr lang="en-US" dirty="0" smtClean="0"/>
              <a:t>Static: Fixed sized array that never grows</a:t>
            </a:r>
          </a:p>
          <a:p>
            <a:pPr lvl="1"/>
            <a:r>
              <a:rPr lang="en-US" dirty="0" smtClean="0"/>
              <a:t>Dynamic: Array can grow as needed</a:t>
            </a:r>
          </a:p>
          <a:p>
            <a:pPr lvl="1"/>
            <a:r>
              <a:rPr lang="en-US" dirty="0" smtClean="0"/>
              <a:t>These are details for the concrete classes!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677974" y="4504673"/>
            <a:ext cx="2593869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09585" y="4720573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09585" y="5215873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6121" y="4421801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51869" y="4758972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658602" y="5219246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677974" y="5717523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76610" y="5780626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360743" y="4715711"/>
            <a:ext cx="1394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Bag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01375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05832" y="4720573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10943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06829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15057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59911" y="4250267"/>
            <a:ext cx="2593869" cy="20451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91522" y="4431930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8058" y="4133158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433806" y="4470329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59911" y="5717523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858547" y="5780626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3442680" y="4715711"/>
            <a:ext cx="110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Bag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883312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87769" y="4431930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92880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488766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096994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83312" y="4895480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91897" y="4927230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883312" y="5355573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91897" y="5355573"/>
            <a:ext cx="775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maxSize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6385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  <a:r>
              <a:rPr lang="en-US" dirty="0"/>
              <a:t>and implementation the Bag ADT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2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Bag ADT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19810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StaticBag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89025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DynamicBag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39618" y="3826899"/>
            <a:ext cx="2264047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smtClean="0"/>
              <a:t>Bag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947447" y="3034902"/>
            <a:ext cx="3415307" cy="428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0" idx="2"/>
          </p:cNvCxnSpPr>
          <p:nvPr/>
        </p:nvCxnSpPr>
        <p:spPr>
          <a:xfrm flipV="1">
            <a:off x="2947447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363801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0"/>
          </p:cNvCxnSpPr>
          <p:nvPr/>
        </p:nvCxnSpPr>
        <p:spPr>
          <a:xfrm flipV="1">
            <a:off x="4671642" y="3039183"/>
            <a:ext cx="0" cy="78771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10666" y="5283197"/>
            <a:ext cx="7494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We will do static bag first, then implement dynamic Bag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000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the Bag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Supported</a:t>
            </a:r>
          </a:p>
          <a:p>
            <a:pPr lvl="1"/>
            <a:r>
              <a:rPr lang="en-US" dirty="0" smtClean="0"/>
              <a:t>Add new element</a:t>
            </a:r>
          </a:p>
          <a:p>
            <a:pPr lvl="1"/>
            <a:r>
              <a:rPr lang="en-US" dirty="0" smtClean="0"/>
              <a:t>Remove a copy of an element</a:t>
            </a:r>
          </a:p>
          <a:p>
            <a:pPr lvl="1"/>
            <a:r>
              <a:rPr lang="en-US" dirty="0" smtClean="0"/>
              <a:t>Remove all copies of an element</a:t>
            </a:r>
          </a:p>
          <a:p>
            <a:pPr lvl="1"/>
            <a:r>
              <a:rPr lang="en-US" dirty="0" smtClean="0"/>
              <a:t>Clear Bag</a:t>
            </a:r>
          </a:p>
          <a:p>
            <a:pPr lvl="1"/>
            <a:r>
              <a:rPr lang="en-US" dirty="0" smtClean="0"/>
              <a:t>Count copies of element</a:t>
            </a:r>
          </a:p>
          <a:p>
            <a:pPr lvl="1"/>
            <a:r>
              <a:rPr lang="en-US" dirty="0" smtClean="0"/>
              <a:t>Test for element membership</a:t>
            </a:r>
          </a:p>
          <a:p>
            <a:pPr lvl="1"/>
            <a:r>
              <a:rPr lang="en-US" dirty="0" smtClean="0"/>
              <a:t>Get Bag size</a:t>
            </a:r>
          </a:p>
          <a:p>
            <a:pPr lvl="1"/>
            <a:r>
              <a:rPr lang="en-US" dirty="0" smtClean="0"/>
              <a:t>Test if empty</a:t>
            </a:r>
          </a:p>
          <a:p>
            <a:pPr lvl="1"/>
            <a:r>
              <a:rPr lang="en-US" dirty="0" smtClean="0"/>
              <a:t>Iterate over all stored values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6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 rot="3065166">
            <a:off x="5781649" y="3364975"/>
            <a:ext cx="1458739" cy="555744"/>
            <a:chOff x="6133937" y="2294464"/>
            <a:chExt cx="1458739" cy="555744"/>
          </a:xfrm>
        </p:grpSpPr>
        <p:sp>
          <p:nvSpPr>
            <p:cNvPr id="36" name="Vertical Scroll 3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 rot="2292890">
              <a:off x="6446544" y="2294464"/>
              <a:ext cx="618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Moe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Moe to bag B</a:t>
            </a:r>
          </a:p>
          <a:p>
            <a:r>
              <a:rPr lang="en-US" dirty="0" smtClean="0"/>
              <a:t>For static bag, need to check if you have space</a:t>
            </a:r>
          </a:p>
          <a:p>
            <a:r>
              <a:rPr lang="en-US" dirty="0" smtClean="0"/>
              <a:t>Dynamic bag grows as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477813" y="3796618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177756">
            <a:off x="1976847" y="3577283"/>
            <a:ext cx="1458739" cy="555743"/>
            <a:chOff x="6133937" y="2294465"/>
            <a:chExt cx="1458739" cy="555743"/>
          </a:xfrm>
        </p:grpSpPr>
        <p:sp>
          <p:nvSpPr>
            <p:cNvPr id="12" name="Vertical Scroll 11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624988" y="3871718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82708" y="3948538"/>
            <a:ext cx="1684867" cy="1647613"/>
            <a:chOff x="1337733" y="4016587"/>
            <a:chExt cx="1684867" cy="1647613"/>
          </a:xfrm>
        </p:grpSpPr>
        <p:sp>
          <p:nvSpPr>
            <p:cNvPr id="18" name="Rectangle 17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Block Arc 18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00281" y="5569976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177756">
            <a:off x="5018105" y="3746551"/>
            <a:ext cx="1458739" cy="555743"/>
            <a:chOff x="6133937" y="2294465"/>
            <a:chExt cx="1458739" cy="555743"/>
          </a:xfrm>
        </p:grpSpPr>
        <p:sp>
          <p:nvSpPr>
            <p:cNvPr id="23" name="Vertical Scroll 2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rot="1177756">
            <a:off x="5517139" y="3527216"/>
            <a:ext cx="1458739" cy="555743"/>
            <a:chOff x="6133937" y="2294465"/>
            <a:chExt cx="1458739" cy="555743"/>
          </a:xfrm>
        </p:grpSpPr>
        <p:sp>
          <p:nvSpPr>
            <p:cNvPr id="26" name="Vertical Scroll 2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3065166">
            <a:off x="6165280" y="3821651"/>
            <a:ext cx="1458739" cy="555743"/>
            <a:chOff x="6133937" y="2294465"/>
            <a:chExt cx="1458739" cy="555743"/>
          </a:xfrm>
        </p:grpSpPr>
        <p:sp>
          <p:nvSpPr>
            <p:cNvPr id="29" name="Vertical Scroll 2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523000" y="3898471"/>
            <a:ext cx="1684867" cy="1647613"/>
            <a:chOff x="1337733" y="4016587"/>
            <a:chExt cx="1684867" cy="1647613"/>
          </a:xfrm>
        </p:grpSpPr>
        <p:sp>
          <p:nvSpPr>
            <p:cNvPr id="32" name="Rectangle 31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Block Arc 32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72500" y="4579925"/>
            <a:ext cx="155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B.add</a:t>
            </a:r>
            <a:r>
              <a:rPr lang="en-US" dirty="0" smtClean="0"/>
              <a:t>(“Moe”);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6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(2)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idea is to keep array packed</a:t>
            </a:r>
          </a:p>
          <a:p>
            <a:pPr lvl="1"/>
            <a:r>
              <a:rPr lang="en-US" dirty="0" smtClean="0"/>
              <a:t>In use section</a:t>
            </a:r>
          </a:p>
          <a:p>
            <a:pPr lvl="2"/>
            <a:r>
              <a:rPr lang="en-US" dirty="0" smtClean="0"/>
              <a:t>All elements in range [0,currentSize-1]</a:t>
            </a:r>
          </a:p>
          <a:p>
            <a:pPr lvl="1"/>
            <a:r>
              <a:rPr lang="en-US" dirty="0" smtClean="0"/>
              <a:t>Unused (free) section</a:t>
            </a:r>
          </a:p>
          <a:p>
            <a:r>
              <a:rPr lang="en-US" dirty="0" smtClean="0"/>
              <a:t>Current size tells us</a:t>
            </a:r>
          </a:p>
          <a:p>
            <a:pPr lvl="1"/>
            <a:r>
              <a:rPr lang="en-US" dirty="0" smtClean="0"/>
              <a:t>Current size</a:t>
            </a:r>
          </a:p>
          <a:p>
            <a:pPr lvl="1"/>
            <a:r>
              <a:rPr lang="en-US" dirty="0" smtClean="0"/>
              <a:t>Next slot available!</a:t>
            </a:r>
          </a:p>
          <a:p>
            <a:r>
              <a:rPr lang="en-US" dirty="0" smtClean="0"/>
              <a:t>You add to next slot and increment </a:t>
            </a:r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284146" y="23055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32958" y="29956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679964" y="5275251"/>
            <a:ext cx="372534" cy="5037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965462" y="46614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02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Moe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3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Remove Ned from bag B</a:t>
            </a:r>
          </a:p>
          <a:p>
            <a:pPr lvl="1"/>
            <a:r>
              <a:rPr lang="en-US" dirty="0" smtClean="0"/>
              <a:t>Return true if erased or false if not found</a:t>
            </a:r>
          </a:p>
          <a:p>
            <a:r>
              <a:rPr lang="en-US" dirty="0" smtClean="0"/>
              <a:t>Works the same for both static and dynamic Bags</a:t>
            </a:r>
          </a:p>
          <a:p>
            <a:r>
              <a:rPr lang="en-US" dirty="0" smtClean="0"/>
              <a:t>Search and replace with last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477813" y="3796618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177756">
            <a:off x="1976847" y="3577283"/>
            <a:ext cx="1458739" cy="555743"/>
            <a:chOff x="6133937" y="2294465"/>
            <a:chExt cx="1458739" cy="555743"/>
          </a:xfrm>
        </p:grpSpPr>
        <p:sp>
          <p:nvSpPr>
            <p:cNvPr id="12" name="Vertical Scroll 11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624988" y="3871718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82708" y="3948538"/>
            <a:ext cx="1684867" cy="1647613"/>
            <a:chOff x="1337733" y="4016587"/>
            <a:chExt cx="1684867" cy="1647613"/>
          </a:xfrm>
        </p:grpSpPr>
        <p:sp>
          <p:nvSpPr>
            <p:cNvPr id="18" name="Rectangle 17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Block Arc 18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00281" y="5569976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177756">
            <a:off x="5018105" y="3746551"/>
            <a:ext cx="1458739" cy="555743"/>
            <a:chOff x="6133937" y="2294465"/>
            <a:chExt cx="1458739" cy="555743"/>
          </a:xfrm>
        </p:grpSpPr>
        <p:sp>
          <p:nvSpPr>
            <p:cNvPr id="23" name="Vertical Scroll 2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3065166">
            <a:off x="6165280" y="3821651"/>
            <a:ext cx="1458739" cy="555743"/>
            <a:chOff x="6133937" y="2294465"/>
            <a:chExt cx="1458739" cy="555743"/>
          </a:xfrm>
        </p:grpSpPr>
        <p:sp>
          <p:nvSpPr>
            <p:cNvPr id="29" name="Vertical Scroll 2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523000" y="3898471"/>
            <a:ext cx="1684867" cy="1647613"/>
            <a:chOff x="1337733" y="4016587"/>
            <a:chExt cx="1684867" cy="1647613"/>
          </a:xfrm>
        </p:grpSpPr>
        <p:sp>
          <p:nvSpPr>
            <p:cNvPr id="32" name="Rectangle 31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Block Arc 32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80494" y="4562919"/>
            <a:ext cx="1659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B.erase</a:t>
            </a:r>
            <a:r>
              <a:rPr lang="en-US" dirty="0" smtClean="0"/>
              <a:t>(“Ned”);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5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(2)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find it!</a:t>
            </a:r>
          </a:p>
          <a:p>
            <a:r>
              <a:rPr lang="en-US" dirty="0" smtClean="0"/>
              <a:t>Key idea </a:t>
            </a:r>
          </a:p>
          <a:p>
            <a:pPr lvl="1"/>
            <a:r>
              <a:rPr lang="en-US" dirty="0" smtClean="0"/>
              <a:t>overwrite target with last element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ecrement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Last element is still there but inaccessible</a:t>
            </a:r>
          </a:p>
          <a:p>
            <a:pPr lvl="1"/>
            <a:r>
              <a:rPr lang="en-US" dirty="0" smtClean="0"/>
              <a:t>Valid range: </a:t>
            </a:r>
          </a:p>
          <a:p>
            <a:pPr lvl="2"/>
            <a:r>
              <a:rPr lang="en-US" dirty="0" smtClean="0"/>
              <a:t>[0, currenSize-1] </a:t>
            </a:r>
          </a:p>
          <a:p>
            <a:pPr lvl="1"/>
            <a:r>
              <a:rPr lang="en-US" b="1" dirty="0" smtClean="0"/>
              <a:t>Best to make it null</a:t>
            </a:r>
          </a:p>
          <a:p>
            <a:pPr lvl="2"/>
            <a:r>
              <a:rPr lang="en-US" dirty="0" smtClean="0"/>
              <a:t>Prevent memory leaks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284146" y="23055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32958" y="29956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63453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Amy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116699" y="4711985"/>
            <a:ext cx="372534" cy="163029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664896" y="4961982"/>
            <a:ext cx="372534" cy="113030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2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342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remove 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73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 rot="1177756">
            <a:off x="1165252" y="4152754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2323457" y="3594402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all </a:t>
            </a:r>
            <a:r>
              <a:rPr lang="en-US" dirty="0"/>
              <a:t>c</a:t>
            </a:r>
            <a:r>
              <a:rPr lang="en-US" dirty="0" smtClean="0"/>
              <a:t>opies of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Remove all copies of Ned from bag B</a:t>
            </a:r>
          </a:p>
          <a:p>
            <a:r>
              <a:rPr lang="en-US" dirty="0" smtClean="0"/>
              <a:t>Works the same for both static and dynamic Bags</a:t>
            </a:r>
          </a:p>
          <a:p>
            <a:r>
              <a:rPr lang="en-US" dirty="0" smtClean="0"/>
              <a:t>Simply loop calling erase until no more copies are left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477813" y="3796618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177756">
            <a:off x="1976847" y="3577283"/>
            <a:ext cx="1458739" cy="555743"/>
            <a:chOff x="6133937" y="2294465"/>
            <a:chExt cx="1458739" cy="555743"/>
          </a:xfrm>
        </p:grpSpPr>
        <p:sp>
          <p:nvSpPr>
            <p:cNvPr id="12" name="Vertical Scroll 11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624988" y="3871718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82708" y="3948538"/>
            <a:ext cx="1684867" cy="1647613"/>
            <a:chOff x="1337733" y="4016587"/>
            <a:chExt cx="1684867" cy="1647613"/>
          </a:xfrm>
        </p:grpSpPr>
        <p:sp>
          <p:nvSpPr>
            <p:cNvPr id="18" name="Rectangle 17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Block Arc 18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00281" y="5569976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177756">
            <a:off x="5018105" y="3746551"/>
            <a:ext cx="1458739" cy="555743"/>
            <a:chOff x="6133937" y="2294465"/>
            <a:chExt cx="1458739" cy="555743"/>
          </a:xfrm>
        </p:grpSpPr>
        <p:sp>
          <p:nvSpPr>
            <p:cNvPr id="23" name="Vertical Scroll 2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3065166">
            <a:off x="6165280" y="3821651"/>
            <a:ext cx="1458739" cy="555743"/>
            <a:chOff x="6133937" y="2294465"/>
            <a:chExt cx="1458739" cy="555743"/>
          </a:xfrm>
        </p:grpSpPr>
        <p:sp>
          <p:nvSpPr>
            <p:cNvPr id="29" name="Vertical Scroll 2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523000" y="3898471"/>
            <a:ext cx="1684867" cy="1647613"/>
            <a:chOff x="1337733" y="4016587"/>
            <a:chExt cx="1684867" cy="1647613"/>
          </a:xfrm>
        </p:grpSpPr>
        <p:sp>
          <p:nvSpPr>
            <p:cNvPr id="32" name="Rectangle 31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Block Arc 32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67575" y="4562919"/>
            <a:ext cx="189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B.eraseAll</a:t>
            </a:r>
            <a:r>
              <a:rPr lang="en-US" dirty="0" smtClean="0"/>
              <a:t>(“Ned”);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597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 rot="1177756">
            <a:off x="1165252" y="4152754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2323457" y="3594402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 element copies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84925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Count all copies of Ned in bag B</a:t>
            </a:r>
          </a:p>
          <a:p>
            <a:r>
              <a:rPr lang="en-US" dirty="0" smtClean="0"/>
              <a:t>Works the same for both static and dynamic Bags</a:t>
            </a:r>
          </a:p>
          <a:p>
            <a:r>
              <a:rPr lang="en-US" dirty="0" smtClean="0"/>
              <a:t>Simply loop accumulating number of times value Ned is seen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477813" y="3796618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177756">
            <a:off x="1976847" y="3577283"/>
            <a:ext cx="1458739" cy="555743"/>
            <a:chOff x="6133937" y="2294465"/>
            <a:chExt cx="1458739" cy="555743"/>
          </a:xfrm>
        </p:grpSpPr>
        <p:sp>
          <p:nvSpPr>
            <p:cNvPr id="12" name="Vertical Scroll 11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624988" y="3871718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82708" y="3948538"/>
            <a:ext cx="1684867" cy="1647613"/>
            <a:chOff x="1337733" y="4016587"/>
            <a:chExt cx="1684867" cy="1647613"/>
          </a:xfrm>
        </p:grpSpPr>
        <p:sp>
          <p:nvSpPr>
            <p:cNvPr id="18" name="Rectangle 17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Block Arc 18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67575" y="4562919"/>
            <a:ext cx="1687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B.count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99218" y="4630689"/>
            <a:ext cx="36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699218" y="5066045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There are three copies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1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I – The role of collection classes and Bags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the Bag ADT</a:t>
            </a:r>
          </a:p>
          <a:p>
            <a:endParaRPr lang="en-US" dirty="0" smtClean="0"/>
          </a:p>
          <a:p>
            <a:r>
              <a:rPr lang="en-US" dirty="0" smtClean="0"/>
              <a:t>Part III – Iterating over a Bag</a:t>
            </a:r>
          </a:p>
          <a:p>
            <a:endParaRPr lang="en-US" dirty="0" smtClean="0"/>
          </a:p>
          <a:p>
            <a:r>
              <a:rPr lang="en-US" dirty="0" smtClean="0"/>
              <a:t>Part IV  - Implementing a Dynamic Bag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element copies(2)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Set up an accumulator value</a:t>
            </a:r>
          </a:p>
          <a:p>
            <a:r>
              <a:rPr lang="en-US" dirty="0" smtClean="0"/>
              <a:t>Loop from 0 to currentSize-1</a:t>
            </a:r>
          </a:p>
          <a:p>
            <a:r>
              <a:rPr lang="en-US" dirty="0" smtClean="0"/>
              <a:t>Increment accumulator each time you see target values</a:t>
            </a:r>
          </a:p>
          <a:p>
            <a:pPr lvl="1"/>
            <a:r>
              <a:rPr lang="en-US" dirty="0" smtClean="0"/>
              <a:t>Ned in this case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42081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09347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72381" y="2708201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903147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70413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94855" y="2269535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 rot="16200000">
            <a:off x="8135047" y="3183934"/>
            <a:ext cx="372534" cy="5672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811891" y="3653834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6368339" y="2055039"/>
            <a:ext cx="372534" cy="28250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65633" y="3677634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95128" y="1973202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037679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918200" y="4527500"/>
            <a:ext cx="1696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accumulator =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78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 rot="1177756">
            <a:off x="1165252" y="4152754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2323457" y="3594402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Bag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79845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Remove all copies from bag</a:t>
            </a:r>
          </a:p>
          <a:p>
            <a:r>
              <a:rPr lang="en-US" dirty="0" smtClean="0"/>
              <a:t>Works the same for both static and dynamic Bags</a:t>
            </a:r>
          </a:p>
          <a:p>
            <a:r>
              <a:rPr lang="en-US" dirty="0" smtClean="0"/>
              <a:t>Simply loop thru array nulling everything and then set </a:t>
            </a:r>
            <a:r>
              <a:rPr lang="en-US" dirty="0" err="1" smtClean="0"/>
              <a:t>currentSize</a:t>
            </a:r>
            <a:r>
              <a:rPr lang="en-US" dirty="0" smtClean="0"/>
              <a:t> to 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477813" y="3796618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177756">
            <a:off x="1976847" y="3577283"/>
            <a:ext cx="1458739" cy="555743"/>
            <a:chOff x="6133937" y="2294465"/>
            <a:chExt cx="1458739" cy="555743"/>
          </a:xfrm>
        </p:grpSpPr>
        <p:sp>
          <p:nvSpPr>
            <p:cNvPr id="12" name="Vertical Scroll 11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624988" y="3871718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82708" y="3948538"/>
            <a:ext cx="1684867" cy="1647613"/>
            <a:chOff x="1337733" y="4016587"/>
            <a:chExt cx="1684867" cy="1647613"/>
          </a:xfrm>
        </p:grpSpPr>
        <p:sp>
          <p:nvSpPr>
            <p:cNvPr id="18" name="Rectangle 17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Block Arc 18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00281" y="5569976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5523000" y="3898471"/>
            <a:ext cx="1684867" cy="1647613"/>
            <a:chOff x="1337733" y="4016587"/>
            <a:chExt cx="1684867" cy="1647613"/>
          </a:xfrm>
        </p:grpSpPr>
        <p:sp>
          <p:nvSpPr>
            <p:cNvPr id="32" name="Rectangle 31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Block Arc 32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67575" y="4562919"/>
            <a:ext cx="102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B.clear</a:t>
            </a:r>
            <a:r>
              <a:rPr lang="en-US" smtClean="0"/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01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Bag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Key idea </a:t>
            </a:r>
          </a:p>
          <a:p>
            <a:pPr lvl="1"/>
            <a:r>
              <a:rPr lang="en-US" dirty="0" smtClean="0"/>
              <a:t>Loop setting all values to null</a:t>
            </a:r>
          </a:p>
          <a:p>
            <a:pPr lvl="2"/>
            <a:r>
              <a:rPr lang="en-US" dirty="0" smtClean="0"/>
              <a:t>This prevent memory leaks</a:t>
            </a:r>
          </a:p>
          <a:p>
            <a:pPr lvl="1"/>
            <a:r>
              <a:rPr lang="en-US" dirty="0" smtClean="0"/>
              <a:t>Set current size to zero</a:t>
            </a:r>
          </a:p>
          <a:p>
            <a:r>
              <a:rPr lang="en-US" dirty="0" smtClean="0"/>
              <a:t>Memory Leak</a:t>
            </a:r>
          </a:p>
          <a:p>
            <a:pPr lvl="1"/>
            <a:r>
              <a:rPr lang="en-US" dirty="0" smtClean="0"/>
              <a:t>Only setting </a:t>
            </a:r>
            <a:r>
              <a:rPr lang="en-US" dirty="0" err="1" smtClean="0"/>
              <a:t>currentSize</a:t>
            </a:r>
            <a:r>
              <a:rPr lang="en-US" dirty="0" smtClean="0"/>
              <a:t> to zero leaves a bunch of references active</a:t>
            </a:r>
          </a:p>
          <a:p>
            <a:pPr lvl="1"/>
            <a:r>
              <a:rPr lang="en-US" dirty="0" smtClean="0"/>
              <a:t>Garbage collector will not be able to reclaim them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42081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09347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72381" y="2115535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903147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470413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94855" y="1676869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4" name="Left Brace 13"/>
          <p:cNvSpPr/>
          <p:nvPr/>
        </p:nvSpPr>
        <p:spPr>
          <a:xfrm rot="16200000">
            <a:off x="8135047" y="2591268"/>
            <a:ext cx="372534" cy="5672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811891" y="3061168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6368339" y="1462373"/>
            <a:ext cx="372534" cy="28250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65633" y="3084968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95128" y="1380536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8037679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212626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779892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42926" y="4714801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973692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540958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65400" y="4276135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536237" y="575683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9" name="Left Brace 28"/>
          <p:cNvSpPr/>
          <p:nvPr/>
        </p:nvSpPr>
        <p:spPr>
          <a:xfrm rot="16200000">
            <a:off x="6763445" y="3737078"/>
            <a:ext cx="372534" cy="347417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108224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40660" y="3906803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0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881811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03147" y="3507836"/>
            <a:ext cx="6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2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Bag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Bag size – just return the value of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Empty Bag test – just determine if bag size is equal to zero</a:t>
            </a:r>
          </a:p>
          <a:p>
            <a:r>
              <a:rPr lang="en-US" dirty="0" smtClean="0"/>
              <a:t>Element membership in bag – check is number of copies is greater than 0</a:t>
            </a:r>
          </a:p>
          <a:p>
            <a:r>
              <a:rPr lang="en-US" dirty="0" smtClean="0"/>
              <a:t>Always a good practice to write operations in terms of previous ones</a:t>
            </a:r>
          </a:p>
          <a:p>
            <a:pPr lvl="1"/>
            <a:r>
              <a:rPr lang="en-US" dirty="0" smtClean="0"/>
              <a:t>Software reuse (Do Not Repeat Yourself (DNRY)!)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22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 over Bag elements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Bag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 to iterate over elements inside bag</a:t>
            </a:r>
          </a:p>
          <a:p>
            <a:pPr lvl="1"/>
            <a:r>
              <a:rPr lang="en-US" dirty="0" smtClean="0"/>
              <a:t>To use them for whatever reason we need them</a:t>
            </a:r>
          </a:p>
          <a:p>
            <a:r>
              <a:rPr lang="en-US" dirty="0" smtClean="0"/>
              <a:t>Can be done by making Bag iterable</a:t>
            </a:r>
          </a:p>
          <a:p>
            <a:pPr lvl="1"/>
            <a:r>
              <a:rPr lang="en-US" dirty="0" smtClean="0"/>
              <a:t>Bag interface extends Java Iterable interface</a:t>
            </a:r>
          </a:p>
          <a:p>
            <a:pPr lvl="1"/>
            <a:r>
              <a:rPr lang="en-US" dirty="0" smtClean="0"/>
              <a:t>Enables bag to return an iterator</a:t>
            </a:r>
          </a:p>
          <a:p>
            <a:r>
              <a:rPr lang="en-US" dirty="0" smtClean="0"/>
              <a:t>How do we do this?</a:t>
            </a:r>
          </a:p>
          <a:p>
            <a:pPr lvl="1"/>
            <a:r>
              <a:rPr lang="en-US" dirty="0" smtClean="0"/>
              <a:t>Need to have an inner class that helps you iterate over Bag elements</a:t>
            </a:r>
          </a:p>
          <a:p>
            <a:pPr lvl="2"/>
            <a:r>
              <a:rPr lang="en-US" dirty="0" err="1" smtClean="0"/>
              <a:t>BagIterator</a:t>
            </a:r>
            <a:r>
              <a:rPr lang="en-US" dirty="0" smtClean="0"/>
              <a:t> class that implements Java Iterator interface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8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 Iterator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8893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BagIterator</a:t>
            </a:r>
            <a:r>
              <a:rPr lang="en-US" dirty="0" smtClean="0"/>
              <a:t> is inner class to static or dynamic bag</a:t>
            </a:r>
          </a:p>
          <a:p>
            <a:r>
              <a:rPr lang="en-US" dirty="0" smtClean="0"/>
              <a:t>Instances of </a:t>
            </a:r>
            <a:r>
              <a:rPr lang="en-US" dirty="0" err="1" smtClean="0"/>
              <a:t>BagIterator</a:t>
            </a:r>
            <a:r>
              <a:rPr lang="en-US" dirty="0" smtClean="0"/>
              <a:t> have permission to see private fields of Bag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sed to iterate over the array</a:t>
            </a:r>
          </a:p>
          <a:p>
            <a:r>
              <a:rPr lang="en-US" dirty="0" err="1" smtClean="0"/>
              <a:t>BagIterator</a:t>
            </a:r>
            <a:r>
              <a:rPr lang="en-US" dirty="0" smtClean="0"/>
              <a:t> just needs an integer as private field</a:t>
            </a:r>
          </a:p>
          <a:p>
            <a:pPr lvl="1"/>
            <a:r>
              <a:rPr lang="en-US" dirty="0" smtClean="0"/>
              <a:t>Keeps track of current value being inspected</a:t>
            </a:r>
          </a:p>
          <a:p>
            <a:pPr lvl="2"/>
            <a:r>
              <a:rPr lang="en-US" dirty="0" smtClean="0"/>
              <a:t>Current Position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57399" y="1753383"/>
            <a:ext cx="2593869" cy="347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56312" y="3065591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56312" y="3560891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7118" y="2598036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498596" y="3103990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05329" y="3564264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857399" y="4024566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33742" y="4519470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948102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52559" y="306559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7670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53556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61784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89010" y="1978288"/>
            <a:ext cx="749301" cy="3429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8311" y="2013411"/>
            <a:ext cx="1311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currentPosition</a:t>
            </a:r>
            <a:endParaRPr lang="en-US" sz="1400" dirty="0"/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087534" y="2321188"/>
            <a:ext cx="276127" cy="74440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0"/>
          </p:cNvCxnSpPr>
          <p:nvPr/>
        </p:nvCxnSpPr>
        <p:spPr>
          <a:xfrm>
            <a:off x="6363661" y="2321188"/>
            <a:ext cx="40955" cy="74440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8" idx="0"/>
          </p:cNvCxnSpPr>
          <p:nvPr/>
        </p:nvCxnSpPr>
        <p:spPr>
          <a:xfrm>
            <a:off x="6363661" y="2321188"/>
            <a:ext cx="341952" cy="7476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857399" y="2576766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03402" y="1753383"/>
            <a:ext cx="1820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BagIterator</a:t>
            </a:r>
            <a:r>
              <a:rPr lang="en-US" sz="1400" dirty="0" smtClean="0"/>
              <a:t> inner class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5748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Dynamic Bag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 rot="20677539">
            <a:off x="4746260" y="4139953"/>
            <a:ext cx="1458739" cy="555744"/>
            <a:chOff x="6133937" y="2294464"/>
            <a:chExt cx="1458739" cy="555744"/>
          </a:xfrm>
        </p:grpSpPr>
        <p:sp>
          <p:nvSpPr>
            <p:cNvPr id="66" name="Vertical Scroll 6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 rot="2292890">
              <a:off x="6475456" y="2294464"/>
              <a:ext cx="560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bg1"/>
                  </a:solidFill>
                </a:rPr>
                <a:t>Apu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 rot="4766321">
            <a:off x="7058087" y="3778664"/>
            <a:ext cx="1458739" cy="555744"/>
            <a:chOff x="6133937" y="2294464"/>
            <a:chExt cx="1458739" cy="555744"/>
          </a:xfrm>
        </p:grpSpPr>
        <p:sp>
          <p:nvSpPr>
            <p:cNvPr id="63" name="Vertical Scroll 6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 rot="2292890">
              <a:off x="6454208" y="2294464"/>
              <a:ext cx="60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Tom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 rot="1177756">
            <a:off x="5523198" y="2890569"/>
            <a:ext cx="1458739" cy="555743"/>
            <a:chOff x="6133937" y="2294465"/>
            <a:chExt cx="1458739" cy="555743"/>
          </a:xfrm>
        </p:grpSpPr>
        <p:sp>
          <p:nvSpPr>
            <p:cNvPr id="60" name="Vertical Scroll 5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2292890">
              <a:off x="6573738" y="2294465"/>
              <a:ext cx="364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bg1"/>
                  </a:solidFill>
                </a:rPr>
                <a:t>Jil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Bag</a:t>
            </a:r>
            <a:endParaRPr lang="en-US" dirty="0"/>
          </a:p>
        </p:txBody>
      </p:sp>
      <p:sp>
        <p:nvSpPr>
          <p:cNvPr id="69" name="Content Placeholder 68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62297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Keeps accepting new elements as long as there is memory.</a:t>
            </a:r>
          </a:p>
          <a:p>
            <a:r>
              <a:rPr lang="en-US" dirty="0" smtClean="0"/>
              <a:t>Idea: Grow the array of elements as needed and copy values from old array to new one</a:t>
            </a:r>
          </a:p>
          <a:p>
            <a:r>
              <a:rPr lang="en-US" dirty="0" smtClean="0"/>
              <a:t>Only method to change is add()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1177756">
            <a:off x="1483779" y="4256991"/>
            <a:ext cx="1458739" cy="555743"/>
            <a:chOff x="6133937" y="2294465"/>
            <a:chExt cx="1458739" cy="555743"/>
          </a:xfrm>
        </p:grpSpPr>
        <p:sp>
          <p:nvSpPr>
            <p:cNvPr id="8" name="Vertical Scroll 7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 rot="1177756">
            <a:off x="2641984" y="3698639"/>
            <a:ext cx="1458739" cy="555743"/>
            <a:chOff x="6133937" y="2294465"/>
            <a:chExt cx="1458739" cy="555743"/>
          </a:xfrm>
        </p:grpSpPr>
        <p:sp>
          <p:nvSpPr>
            <p:cNvPr id="11" name="Vertical Scroll 1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078516" y="5724280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 rot="1177756">
            <a:off x="1796340" y="3900855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177756">
            <a:off x="2295374" y="3681520"/>
            <a:ext cx="1458739" cy="555743"/>
            <a:chOff x="6133937" y="2294465"/>
            <a:chExt cx="1458739" cy="555743"/>
          </a:xfrm>
        </p:grpSpPr>
        <p:sp>
          <p:nvSpPr>
            <p:cNvPr id="18" name="Vertical Scroll 17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3065166">
            <a:off x="2943515" y="3975955"/>
            <a:ext cx="1458739" cy="555743"/>
            <a:chOff x="6133937" y="2294465"/>
            <a:chExt cx="1458739" cy="555743"/>
          </a:xfrm>
        </p:grpSpPr>
        <p:sp>
          <p:nvSpPr>
            <p:cNvPr id="21" name="Vertical Scroll 2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301235" y="4052775"/>
            <a:ext cx="1684867" cy="1647613"/>
            <a:chOff x="1337733" y="4016587"/>
            <a:chExt cx="1684867" cy="1647613"/>
          </a:xfrm>
        </p:grpSpPr>
        <p:sp>
          <p:nvSpPr>
            <p:cNvPr id="24" name="Rectangle 23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Block Arc 24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618629" y="5779590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 rot="1177756">
            <a:off x="5111979" y="3742187"/>
            <a:ext cx="1458739" cy="555743"/>
            <a:chOff x="6133937" y="2294465"/>
            <a:chExt cx="1458739" cy="555743"/>
          </a:xfrm>
        </p:grpSpPr>
        <p:sp>
          <p:nvSpPr>
            <p:cNvPr id="41" name="Vertical Scroll 4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 rot="1177756">
            <a:off x="6443339" y="3371058"/>
            <a:ext cx="1458739" cy="555743"/>
            <a:chOff x="6133937" y="2294465"/>
            <a:chExt cx="1458739" cy="555743"/>
          </a:xfrm>
        </p:grpSpPr>
        <p:sp>
          <p:nvSpPr>
            <p:cNvPr id="44" name="Vertical Scroll 4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rot="1177756">
            <a:off x="5597695" y="3573274"/>
            <a:ext cx="1458739" cy="555743"/>
            <a:chOff x="6133937" y="2294465"/>
            <a:chExt cx="1458739" cy="555743"/>
          </a:xfrm>
        </p:grpSpPr>
        <p:sp>
          <p:nvSpPr>
            <p:cNvPr id="47" name="Vertical Scroll 4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 rot="1177756">
            <a:off x="6096729" y="3353939"/>
            <a:ext cx="1458739" cy="555743"/>
            <a:chOff x="6133937" y="2294465"/>
            <a:chExt cx="1458739" cy="555743"/>
          </a:xfrm>
        </p:grpSpPr>
        <p:sp>
          <p:nvSpPr>
            <p:cNvPr id="50" name="Vertical Scroll 4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 rot="3065166">
            <a:off x="6744870" y="3648374"/>
            <a:ext cx="1458739" cy="555743"/>
            <a:chOff x="6133937" y="2294465"/>
            <a:chExt cx="1458739" cy="555743"/>
          </a:xfrm>
        </p:grpSpPr>
        <p:sp>
          <p:nvSpPr>
            <p:cNvPr id="53" name="Vertical Scroll 5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636628" y="3539656"/>
            <a:ext cx="2372660" cy="2346528"/>
            <a:chOff x="1337733" y="4016587"/>
            <a:chExt cx="1684867" cy="1647613"/>
          </a:xfrm>
        </p:grpSpPr>
        <p:sp>
          <p:nvSpPr>
            <p:cNvPr id="56" name="Rectangle 55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Block Arc 56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977378" y="5125034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inserts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24" idx="3"/>
          </p:cNvCxnSpPr>
          <p:nvPr/>
        </p:nvCxnSpPr>
        <p:spPr>
          <a:xfrm>
            <a:off x="3986102" y="5086555"/>
            <a:ext cx="165070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02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to full Bag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idea is to crate new array with twice the size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First create new array</a:t>
            </a:r>
          </a:p>
          <a:p>
            <a:pPr lvl="1"/>
            <a:r>
              <a:rPr lang="en-US" dirty="0" smtClean="0"/>
              <a:t>Copy all elements from old to new array</a:t>
            </a:r>
          </a:p>
          <a:p>
            <a:pPr lvl="1"/>
            <a:r>
              <a:rPr lang="en-US" dirty="0" smtClean="0"/>
              <a:t>Erase old array</a:t>
            </a:r>
          </a:p>
          <a:p>
            <a:pPr lvl="1"/>
            <a:r>
              <a:rPr lang="en-US" dirty="0" smtClean="0"/>
              <a:t>Insert new element </a:t>
            </a:r>
          </a:p>
          <a:p>
            <a:r>
              <a:rPr lang="en-US" dirty="0" smtClean="0"/>
              <a:t>Now, you have room to grow in the future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2081" y="20499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09347" y="20499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272381" y="20499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95660" y="1611302"/>
            <a:ext cx="163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959539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526805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089839" y="4777269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720605" y="4777269"/>
            <a:ext cx="640654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287871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12313" y="4338603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28" name="Left Brace 27"/>
          <p:cNvSpPr/>
          <p:nvPr/>
        </p:nvSpPr>
        <p:spPr>
          <a:xfrm rot="16200000">
            <a:off x="7705566" y="4996563"/>
            <a:ext cx="372534" cy="106114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891838" y="4408568"/>
            <a:ext cx="372534" cy="223713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02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Moe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698910" y="1309138"/>
            <a:ext cx="117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maxSize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903147" y="4032769"/>
            <a:ext cx="117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maxSize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855137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53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the concept of collections</a:t>
            </a:r>
          </a:p>
          <a:p>
            <a:pPr lvl="1"/>
            <a:r>
              <a:rPr lang="en-US" dirty="0" smtClean="0"/>
              <a:t>ADTs used to store data items</a:t>
            </a:r>
          </a:p>
          <a:p>
            <a:endParaRPr lang="en-US" dirty="0" smtClean="0"/>
          </a:p>
          <a:p>
            <a:r>
              <a:rPr lang="en-US" dirty="0" smtClean="0"/>
              <a:t>Understand the design and implementation of the Bag ADT</a:t>
            </a:r>
          </a:p>
          <a:p>
            <a:pPr lvl="1"/>
            <a:r>
              <a:rPr lang="en-US" dirty="0" smtClean="0"/>
              <a:t>Unordered collection of items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Dynamic Bag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481258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Option 1: </a:t>
            </a:r>
          </a:p>
          <a:p>
            <a:pPr lvl="1"/>
            <a:r>
              <a:rPr lang="en-US" dirty="0" smtClean="0"/>
              <a:t>Copy all methods from static bag, but change add() method</a:t>
            </a:r>
          </a:p>
          <a:p>
            <a:pPr lvl="2"/>
            <a:r>
              <a:rPr lang="en-US" dirty="0" smtClean="0"/>
              <a:t>Ugly!</a:t>
            </a:r>
          </a:p>
          <a:p>
            <a:r>
              <a:rPr lang="en-US" dirty="0" smtClean="0"/>
              <a:t>Option 2:</a:t>
            </a:r>
          </a:p>
          <a:p>
            <a:pPr lvl="1"/>
            <a:r>
              <a:rPr lang="en-US" dirty="0" smtClean="0"/>
              <a:t>Use inheritance to make static bag a parent class for dynamic bag and change add() method</a:t>
            </a:r>
          </a:p>
          <a:p>
            <a:pPr lvl="2"/>
            <a:r>
              <a:rPr lang="en-US" dirty="0" smtClean="0"/>
              <a:t>Better, but you need to make array of elements protected</a:t>
            </a:r>
          </a:p>
          <a:p>
            <a:r>
              <a:rPr lang="en-US" dirty="0" smtClean="0"/>
              <a:t>Option 3:</a:t>
            </a:r>
          </a:p>
          <a:p>
            <a:pPr lvl="1"/>
            <a:r>
              <a:rPr lang="en-US" dirty="0" smtClean="0"/>
              <a:t>Use object composition and make a  static bag instance be a private member of dynamic bag</a:t>
            </a:r>
          </a:p>
          <a:p>
            <a:pPr lvl="1"/>
            <a:r>
              <a:rPr lang="en-US" dirty="0" smtClean="0"/>
              <a:t>Map </a:t>
            </a:r>
            <a:r>
              <a:rPr lang="en-US" smtClean="0"/>
              <a:t>all methods </a:t>
            </a:r>
            <a:r>
              <a:rPr lang="en-US" dirty="0" smtClean="0"/>
              <a:t>to static bag except for add() which reallocates static bag</a:t>
            </a:r>
          </a:p>
          <a:p>
            <a:pPr lvl="2"/>
            <a:r>
              <a:rPr lang="en-US" dirty="0" smtClean="0"/>
              <a:t>Best option!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06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Collection </a:t>
            </a:r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Provides objects whose role is to store other objects</a:t>
            </a:r>
          </a:p>
          <a:p>
            <a:r>
              <a:rPr lang="en-US" dirty="0" smtClean="0"/>
              <a:t>Bag – unordered collection of items</a:t>
            </a:r>
          </a:p>
          <a:p>
            <a:pPr lvl="1"/>
            <a:r>
              <a:rPr lang="en-US" dirty="0" smtClean="0"/>
              <a:t>Static bag – sized cannot be changed</a:t>
            </a:r>
          </a:p>
          <a:p>
            <a:pPr lvl="1"/>
            <a:r>
              <a:rPr lang="en-US" dirty="0" smtClean="0"/>
              <a:t>Dynamic bag – size can be changed as needed</a:t>
            </a:r>
          </a:p>
          <a:p>
            <a:pPr lvl="2"/>
            <a:r>
              <a:rPr lang="en-US" dirty="0" smtClean="0"/>
              <a:t>Double the size of previous array</a:t>
            </a:r>
          </a:p>
          <a:p>
            <a:pPr lvl="2"/>
            <a:r>
              <a:rPr lang="en-US" dirty="0" smtClean="0"/>
              <a:t>Better done via object composition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Lecture3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role </a:t>
            </a:r>
            <a:r>
              <a:rPr lang="en-US" dirty="0"/>
              <a:t>of collection classes and Bags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is an ADT whose sole purpose is to collect (i.e., store) data items for us</a:t>
            </a:r>
          </a:p>
          <a:p>
            <a:r>
              <a:rPr lang="en-US" dirty="0" smtClean="0"/>
              <a:t>Your programs should use collections to keep your object instances around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Program needs to create 100 vectors</a:t>
            </a:r>
          </a:p>
          <a:p>
            <a:pPr lvl="1"/>
            <a:r>
              <a:rPr lang="en-US" dirty="0" smtClean="0"/>
              <a:t>Options:</a:t>
            </a:r>
          </a:p>
          <a:p>
            <a:pPr lvl="2"/>
            <a:r>
              <a:rPr lang="en-US" dirty="0" smtClean="0"/>
              <a:t>Create an array with 100 vectors</a:t>
            </a:r>
          </a:p>
          <a:p>
            <a:pPr lvl="2"/>
            <a:r>
              <a:rPr lang="en-US" dirty="0" smtClean="0"/>
              <a:t>Use a collection to store 100 vectors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63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 size – you can grow as needed</a:t>
            </a:r>
          </a:p>
          <a:p>
            <a:pPr lvl="1"/>
            <a:r>
              <a:rPr lang="en-US" dirty="0" smtClean="0"/>
              <a:t>If I need 101 vectors, I need to recompile </a:t>
            </a:r>
            <a:r>
              <a:rPr lang="en-US" dirty="0" smtClean="0">
                <a:sym typeface="Wingdings"/>
              </a:rPr>
              <a:t></a:t>
            </a:r>
          </a:p>
          <a:p>
            <a:r>
              <a:rPr lang="en-US" dirty="0" smtClean="0">
                <a:sym typeface="Wingdings"/>
              </a:rPr>
              <a:t>Implementation can be changed</a:t>
            </a:r>
          </a:p>
          <a:p>
            <a:pPr lvl="1"/>
            <a:r>
              <a:rPr lang="en-US" dirty="0" smtClean="0">
                <a:sym typeface="Wingdings"/>
              </a:rPr>
              <a:t>Why use arrays? I will used linked lists … </a:t>
            </a:r>
          </a:p>
          <a:p>
            <a:r>
              <a:rPr lang="en-US" dirty="0" smtClean="0">
                <a:sym typeface="Wingdings"/>
              </a:rPr>
              <a:t>Information hiding</a:t>
            </a:r>
          </a:p>
          <a:p>
            <a:pPr lvl="1"/>
            <a:r>
              <a:rPr lang="en-US" dirty="0" smtClean="0">
                <a:sym typeface="Wingdings"/>
              </a:rPr>
              <a:t>Collection controls access to your items. </a:t>
            </a:r>
          </a:p>
          <a:p>
            <a:pPr lvl="2"/>
            <a:r>
              <a:rPr lang="en-US" dirty="0" smtClean="0">
                <a:sym typeface="Wingdings"/>
              </a:rPr>
              <a:t>No need to expose details.</a:t>
            </a:r>
          </a:p>
          <a:p>
            <a:r>
              <a:rPr lang="en-US" dirty="0" smtClean="0">
                <a:sym typeface="Wingdings"/>
              </a:rPr>
              <a:t>Reuse (Do not repeat yourself! DNRY)</a:t>
            </a:r>
          </a:p>
          <a:p>
            <a:pPr lvl="1"/>
            <a:r>
              <a:rPr lang="en-US" dirty="0" smtClean="0">
                <a:sym typeface="Wingdings"/>
              </a:rPr>
              <a:t>You can use the same pattern in other apps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54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Collection: Bag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Bag:</a:t>
            </a:r>
          </a:p>
          <a:p>
            <a:pPr lvl="1"/>
            <a:r>
              <a:rPr lang="en-US" dirty="0" smtClean="0"/>
              <a:t>unordered collection of things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allowed</a:t>
            </a:r>
          </a:p>
          <a:p>
            <a:pPr lvl="1"/>
            <a:r>
              <a:rPr lang="en-US" dirty="0" smtClean="0"/>
              <a:t>Mathematical term: Multi-set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06500" y="3980730"/>
            <a:ext cx="1684867" cy="1647613"/>
            <a:chOff x="1337733" y="4016587"/>
            <a:chExt cx="1684867" cy="1647613"/>
          </a:xfrm>
        </p:grpSpPr>
        <p:sp>
          <p:nvSpPr>
            <p:cNvPr id="7" name="Rectangle 6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Block Arc 7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968" y="4011210"/>
            <a:ext cx="584200" cy="99169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068" y="3904827"/>
            <a:ext cx="584200" cy="99169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754968" y="4011210"/>
            <a:ext cx="1684867" cy="1647613"/>
            <a:chOff x="1337733" y="4016587"/>
            <a:chExt cx="1684867" cy="1647613"/>
          </a:xfrm>
        </p:grpSpPr>
        <p:sp>
          <p:nvSpPr>
            <p:cNvPr id="12" name="Rectangle 11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Block Arc 12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833032" y="5658823"/>
            <a:ext cx="5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32249" y="5682715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candy canes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53903" y="565882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Bag with name tags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 rot="1177756">
            <a:off x="5571727" y="3835398"/>
            <a:ext cx="1458739" cy="555743"/>
            <a:chOff x="6133937" y="2294465"/>
            <a:chExt cx="1458739" cy="555743"/>
          </a:xfrm>
        </p:grpSpPr>
        <p:sp>
          <p:nvSpPr>
            <p:cNvPr id="16" name="Vertical Scroll 1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rot="1177756">
            <a:off x="6070761" y="3616063"/>
            <a:ext cx="1458739" cy="555743"/>
            <a:chOff x="6133937" y="2294465"/>
            <a:chExt cx="1458739" cy="555743"/>
          </a:xfrm>
        </p:grpSpPr>
        <p:sp>
          <p:nvSpPr>
            <p:cNvPr id="30" name="Vertical Scroll 2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 rot="3065166">
            <a:off x="6718902" y="3910498"/>
            <a:ext cx="1458739" cy="555743"/>
            <a:chOff x="6133937" y="2294465"/>
            <a:chExt cx="1458739" cy="555743"/>
          </a:xfrm>
        </p:grpSpPr>
        <p:sp>
          <p:nvSpPr>
            <p:cNvPr id="33" name="Vertical Scroll 3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076622" y="3987318"/>
            <a:ext cx="1684867" cy="1647613"/>
            <a:chOff x="1337733" y="4016587"/>
            <a:chExt cx="1684867" cy="1647613"/>
          </a:xfrm>
        </p:grpSpPr>
        <p:sp>
          <p:nvSpPr>
            <p:cNvPr id="25" name="Rectangle 24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Block Arc 25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 Bag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Bag can have</a:t>
            </a:r>
          </a:p>
          <a:p>
            <a:pPr lvl="1"/>
            <a:r>
              <a:rPr lang="en-US" dirty="0" smtClean="0"/>
              <a:t>fixed number of items (static-size Bag)</a:t>
            </a:r>
          </a:p>
          <a:p>
            <a:pPr lvl="2"/>
            <a:r>
              <a:rPr lang="en-US" dirty="0" smtClean="0"/>
              <a:t>Fixed at construction time</a:t>
            </a:r>
          </a:p>
          <a:p>
            <a:pPr lvl="1"/>
            <a:r>
              <a:rPr lang="en-US" dirty="0" smtClean="0"/>
              <a:t>Variable number of items (dynamic-size Bag)</a:t>
            </a:r>
          </a:p>
          <a:p>
            <a:pPr lvl="2"/>
            <a:r>
              <a:rPr lang="en-US" dirty="0" smtClean="0"/>
              <a:t>Size can be increased at running time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35" y="4326170"/>
            <a:ext cx="584200" cy="99169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435" y="4219787"/>
            <a:ext cx="584200" cy="99169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109133" y="4219787"/>
            <a:ext cx="1684867" cy="1647613"/>
            <a:chOff x="1337733" y="4016587"/>
            <a:chExt cx="1684867" cy="1647613"/>
          </a:xfrm>
        </p:grpSpPr>
        <p:sp>
          <p:nvSpPr>
            <p:cNvPr id="8" name="Rectangle 7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Block Arc 8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082" y="4258437"/>
            <a:ext cx="584200" cy="99169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182" y="4152054"/>
            <a:ext cx="584200" cy="99169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683001" y="4152054"/>
            <a:ext cx="1684867" cy="1647613"/>
            <a:chOff x="1337733" y="4016587"/>
            <a:chExt cx="1684867" cy="1647613"/>
          </a:xfrm>
        </p:grpSpPr>
        <p:sp>
          <p:nvSpPr>
            <p:cNvPr id="12" name="Rectangle 11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Block Arc 12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9169" y="4018118"/>
            <a:ext cx="584200" cy="99169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1269" y="3911735"/>
            <a:ext cx="584200" cy="99169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0133" y="3723938"/>
            <a:ext cx="584200" cy="99169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902" y="3634489"/>
            <a:ext cx="584200" cy="99169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1002" y="3528106"/>
            <a:ext cx="584200" cy="991698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6019800" y="3824925"/>
            <a:ext cx="2404533" cy="2285999"/>
            <a:chOff x="1337733" y="4016587"/>
            <a:chExt cx="1684867" cy="1647613"/>
          </a:xfrm>
        </p:grpSpPr>
        <p:sp>
          <p:nvSpPr>
            <p:cNvPr id="16" name="Rectangle 15"/>
            <p:cNvSpPr/>
            <p:nvPr/>
          </p:nvSpPr>
          <p:spPr>
            <a:xfrm>
              <a:off x="1337733" y="4436533"/>
              <a:ext cx="1684867" cy="122766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Block Arc 16"/>
            <p:cNvSpPr/>
            <p:nvPr/>
          </p:nvSpPr>
          <p:spPr>
            <a:xfrm>
              <a:off x="1823720" y="4016587"/>
              <a:ext cx="822960" cy="822960"/>
            </a:xfrm>
            <a:prstGeom prst="blockArc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337733" y="4839547"/>
              <a:ext cx="1684867" cy="530013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350435" y="5941498"/>
            <a:ext cx="110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Bag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34211" y="5899257"/>
            <a:ext cx="1394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Bag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2" idx="3"/>
          </p:cNvCxnSpPr>
          <p:nvPr/>
        </p:nvCxnSpPr>
        <p:spPr>
          <a:xfrm flipV="1">
            <a:off x="5367868" y="5143752"/>
            <a:ext cx="575732" cy="42082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354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3964</TotalTime>
  <Words>1730</Words>
  <Application>Microsoft Macintosh PowerPoint</Application>
  <PresentationFormat>On-screen Show (4:3)</PresentationFormat>
  <Paragraphs>470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ICOM 4035 – Data Structures Lecture 3 – Bag ADT</vt:lpstr>
      <vt:lpstr>Lecture Organization</vt:lpstr>
      <vt:lpstr>Objectives</vt:lpstr>
      <vt:lpstr>Companion videos</vt:lpstr>
      <vt:lpstr>Part I</vt:lpstr>
      <vt:lpstr>Collections</vt:lpstr>
      <vt:lpstr>Benefits of Collections</vt:lpstr>
      <vt:lpstr>1st Collection: Bag ADT</vt:lpstr>
      <vt:lpstr>Data in Bag</vt:lpstr>
      <vt:lpstr>Static vs. Dynamic Bag</vt:lpstr>
      <vt:lpstr>Part II</vt:lpstr>
      <vt:lpstr>Design of Bag ADT </vt:lpstr>
      <vt:lpstr>Operations on the Bag</vt:lpstr>
      <vt:lpstr>Add new element</vt:lpstr>
      <vt:lpstr>Add new element (2)</vt:lpstr>
      <vt:lpstr>Remove element</vt:lpstr>
      <vt:lpstr>Remove element (2)</vt:lpstr>
      <vt:lpstr>Remove all copies of element</vt:lpstr>
      <vt:lpstr>Count element copies</vt:lpstr>
      <vt:lpstr>Count element copies(2)</vt:lpstr>
      <vt:lpstr>Clear Bag</vt:lpstr>
      <vt:lpstr>Clear Bag (2)</vt:lpstr>
      <vt:lpstr>Easy Bag operations</vt:lpstr>
      <vt:lpstr>Part III</vt:lpstr>
      <vt:lpstr>Iterating over Bag elements</vt:lpstr>
      <vt:lpstr>Bag Iterator</vt:lpstr>
      <vt:lpstr>Part IV</vt:lpstr>
      <vt:lpstr>Dynamic Bag</vt:lpstr>
      <vt:lpstr>Add new element to full Bag</vt:lpstr>
      <vt:lpstr>How to implement Dynamic Bag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410</cp:revision>
  <cp:lastPrinted>2010-07-01T20:33:27Z</cp:lastPrinted>
  <dcterms:created xsi:type="dcterms:W3CDTF">2010-07-08T13:14:26Z</dcterms:created>
  <dcterms:modified xsi:type="dcterms:W3CDTF">2012-08-16T13:53:00Z</dcterms:modified>
</cp:coreProperties>
</file>