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65" r:id="rId3"/>
    <p:sldId id="257" r:id="rId4"/>
    <p:sldId id="357" r:id="rId5"/>
    <p:sldId id="366" r:id="rId6"/>
    <p:sldId id="360" r:id="rId7"/>
    <p:sldId id="386" r:id="rId8"/>
    <p:sldId id="361" r:id="rId9"/>
    <p:sldId id="362" r:id="rId10"/>
    <p:sldId id="387" r:id="rId11"/>
    <p:sldId id="388" r:id="rId12"/>
    <p:sldId id="367" r:id="rId13"/>
    <p:sldId id="363" r:id="rId14"/>
    <p:sldId id="364" r:id="rId15"/>
    <p:sldId id="368" r:id="rId16"/>
    <p:sldId id="369" r:id="rId17"/>
    <p:sldId id="370" r:id="rId18"/>
    <p:sldId id="371" r:id="rId19"/>
    <p:sldId id="389" r:id="rId20"/>
    <p:sldId id="390" r:id="rId21"/>
    <p:sldId id="377" r:id="rId22"/>
    <p:sldId id="376" r:id="rId23"/>
    <p:sldId id="393" r:id="rId24"/>
    <p:sldId id="392" r:id="rId25"/>
    <p:sldId id="396" r:id="rId26"/>
    <p:sldId id="397" r:id="rId27"/>
    <p:sldId id="394" r:id="rId28"/>
    <p:sldId id="395" r:id="rId29"/>
    <p:sldId id="374" r:id="rId30"/>
    <p:sldId id="383" r:id="rId31"/>
    <p:sldId id="381" r:id="rId32"/>
    <p:sldId id="382" r:id="rId33"/>
    <p:sldId id="384" r:id="rId34"/>
    <p:sldId id="378" r:id="rId35"/>
    <p:sldId id="379" r:id="rId36"/>
    <p:sldId id="380" r:id="rId37"/>
    <p:sldId id="385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0" autoAdjust="0"/>
    <p:restoredTop sz="94312" autoAdjust="0"/>
  </p:normalViewPr>
  <p:slideViewPr>
    <p:cSldViewPr snapToGrid="0" snapToObjects="1">
      <p:cViewPr>
        <p:scale>
          <a:sx n="150" d="100"/>
          <a:sy n="150" d="100"/>
        </p:scale>
        <p:origin x="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4 – Set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vs.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array of Object make collection type unsafe</a:t>
            </a:r>
          </a:p>
          <a:p>
            <a:pPr lvl="1"/>
            <a:r>
              <a:rPr lang="en-US" dirty="0" smtClean="0"/>
              <a:t>You want store string in a collection</a:t>
            </a:r>
          </a:p>
          <a:p>
            <a:pPr lvl="1"/>
            <a:r>
              <a:rPr lang="en-US" dirty="0" smtClean="0"/>
              <a:t>You can have:</a:t>
            </a:r>
          </a:p>
          <a:p>
            <a:pPr lvl="2"/>
            <a:r>
              <a:rPr lang="en-US" dirty="0" smtClean="0"/>
              <a:t>Object elements[] = new Object[5];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lements[0] = new String(“Bob”);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lements[1] = new String(“</a:t>
            </a:r>
            <a:r>
              <a:rPr lang="en-US" dirty="0" err="1" smtClean="0"/>
              <a:t>Jil</a:t>
            </a:r>
            <a:r>
              <a:rPr lang="en-US" dirty="0" smtClean="0"/>
              <a:t>”);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lements[2] = new Integer(20);</a:t>
            </a:r>
          </a:p>
          <a:p>
            <a:pPr lvl="1"/>
            <a:r>
              <a:rPr lang="en-US" dirty="0" smtClean="0"/>
              <a:t>Notice that adding integer object is legal</a:t>
            </a:r>
          </a:p>
          <a:p>
            <a:pPr lvl="2"/>
            <a:r>
              <a:rPr lang="en-US" dirty="0" smtClean="0"/>
              <a:t>Everything in Java inherits from Object so assignment is correct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6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allow type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Generics let you parameterized the data type to be stored in a collection</a:t>
            </a:r>
          </a:p>
          <a:p>
            <a:r>
              <a:rPr lang="en-US" dirty="0" smtClean="0"/>
              <a:t>You can define Bag&lt;E&gt;, or Set&lt;E&gt;</a:t>
            </a:r>
          </a:p>
          <a:p>
            <a:pPr lvl="1"/>
            <a:r>
              <a:rPr lang="en-US" dirty="0" smtClean="0"/>
              <a:t>Here E is a placeholder for the type used in the collection</a:t>
            </a:r>
          </a:p>
          <a:p>
            <a:r>
              <a:rPr lang="en-US" dirty="0" smtClean="0"/>
              <a:t>Now, </a:t>
            </a:r>
            <a:r>
              <a:rPr lang="en-US" b="1" dirty="0" smtClean="0"/>
              <a:t>one</a:t>
            </a:r>
            <a:r>
              <a:rPr lang="en-US" dirty="0" smtClean="0"/>
              <a:t> implementation works for any type associated with the container</a:t>
            </a:r>
          </a:p>
          <a:p>
            <a:pPr lvl="1"/>
            <a:r>
              <a:rPr lang="en-US" dirty="0" smtClean="0"/>
              <a:t>Bag&lt;String&gt;, Set&lt;Integer&gt;, Set&lt;Horse&gt;</a:t>
            </a:r>
          </a:p>
          <a:p>
            <a:r>
              <a:rPr lang="en-US" dirty="0" smtClean="0"/>
              <a:t>You setup the array as follows</a:t>
            </a:r>
          </a:p>
          <a:p>
            <a:pPr lvl="1"/>
            <a:r>
              <a:rPr lang="en-US" dirty="0" smtClean="0"/>
              <a:t>E elements[] = (E[]) new Object[</a:t>
            </a:r>
            <a:r>
              <a:rPr lang="en-US" dirty="0" err="1" smtClean="0"/>
              <a:t>arraySize</a:t>
            </a:r>
            <a:r>
              <a:rPr lang="en-US" dirty="0" smtClean="0"/>
              <a:t>];</a:t>
            </a:r>
          </a:p>
          <a:p>
            <a:pPr lvl="2"/>
            <a:r>
              <a:rPr lang="en-US" dirty="0" smtClean="0"/>
              <a:t>Casting is needed to array of E</a:t>
            </a:r>
          </a:p>
          <a:p>
            <a:pPr lvl="2"/>
            <a:r>
              <a:rPr lang="en-US" dirty="0" smtClean="0"/>
              <a:t>Java will give you a warning about safe types, live with it!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0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dirty="0"/>
              <a:t>and implementation </a:t>
            </a:r>
            <a:r>
              <a:rPr lang="en-US" dirty="0" smtClean="0"/>
              <a:t>of the Set ADT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Set ADT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19810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StaticSet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9025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DynamicSet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Set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47447" y="3034902"/>
            <a:ext cx="3415307" cy="42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2"/>
          </p:cNvCxnSpPr>
          <p:nvPr/>
        </p:nvCxnSpPr>
        <p:spPr>
          <a:xfrm flipV="1">
            <a:off x="2947447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63801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10666" y="5283197"/>
            <a:ext cx="70455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As before, </a:t>
            </a:r>
            <a:r>
              <a:rPr lang="en-US" sz="2400" dirty="0"/>
              <a:t>w</a:t>
            </a:r>
            <a:r>
              <a:rPr lang="en-US" sz="2400" dirty="0" smtClean="0"/>
              <a:t>e will do static set first, then implement </a:t>
            </a:r>
          </a:p>
          <a:p>
            <a:r>
              <a:rPr lang="en-US" sz="2400" dirty="0" smtClean="0"/>
              <a:t>     dynamic Set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000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Set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Supported:</a:t>
            </a:r>
          </a:p>
          <a:p>
            <a:pPr lvl="1"/>
            <a:r>
              <a:rPr lang="en-US" dirty="0" smtClean="0"/>
              <a:t>Add new element</a:t>
            </a:r>
          </a:p>
          <a:p>
            <a:pPr lvl="1"/>
            <a:r>
              <a:rPr lang="en-US" dirty="0" smtClean="0"/>
              <a:t>Remove a copy of an element</a:t>
            </a:r>
          </a:p>
          <a:p>
            <a:pPr lvl="1"/>
            <a:r>
              <a:rPr lang="en-US" dirty="0" smtClean="0"/>
              <a:t>Clear Set</a:t>
            </a:r>
          </a:p>
          <a:p>
            <a:pPr lvl="1"/>
            <a:r>
              <a:rPr lang="en-US" dirty="0" smtClean="0"/>
              <a:t>Test for element membership</a:t>
            </a:r>
          </a:p>
          <a:p>
            <a:pPr lvl="1"/>
            <a:r>
              <a:rPr lang="en-US" dirty="0" smtClean="0"/>
              <a:t>Get Set size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/>
              <a:t>if empty</a:t>
            </a:r>
          </a:p>
          <a:p>
            <a:pPr lvl="1"/>
            <a:r>
              <a:rPr lang="en-US" dirty="0" smtClean="0"/>
              <a:t>Test if subset</a:t>
            </a:r>
          </a:p>
          <a:p>
            <a:pPr lvl="1"/>
            <a:r>
              <a:rPr lang="en-US" dirty="0" smtClean="0"/>
              <a:t>Compute Union</a:t>
            </a:r>
          </a:p>
          <a:p>
            <a:pPr lvl="1"/>
            <a:r>
              <a:rPr lang="en-US" dirty="0" smtClean="0"/>
              <a:t>Compute Intersection</a:t>
            </a:r>
          </a:p>
          <a:p>
            <a:pPr lvl="1"/>
            <a:r>
              <a:rPr lang="en-US" dirty="0" smtClean="0"/>
              <a:t>Compute Difference</a:t>
            </a:r>
          </a:p>
          <a:p>
            <a:pPr lvl="1"/>
            <a:r>
              <a:rPr lang="en-US" dirty="0" smtClean="0"/>
              <a:t>Iterate </a:t>
            </a:r>
            <a:r>
              <a:rPr lang="en-US" dirty="0"/>
              <a:t>over all stored values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5130855" y="3370918"/>
            <a:ext cx="2780170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274950" y="3516527"/>
            <a:ext cx="2780170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 rot="3065166">
            <a:off x="5742371" y="3759026"/>
            <a:ext cx="1564380" cy="555744"/>
            <a:chOff x="6133937" y="2294464"/>
            <a:chExt cx="1458739" cy="555744"/>
          </a:xfrm>
        </p:grpSpPr>
        <p:sp>
          <p:nvSpPr>
            <p:cNvPr id="36" name="Vertical Scroll 3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 rot="2292890">
              <a:off x="6446544" y="2294464"/>
              <a:ext cx="618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Adding Moe to Set S</a:t>
            </a:r>
          </a:p>
          <a:p>
            <a:pPr lvl="1"/>
            <a:r>
              <a:rPr lang="en-US" dirty="0" smtClean="0"/>
              <a:t>Return true if added, or false if already present</a:t>
            </a:r>
          </a:p>
          <a:p>
            <a:r>
              <a:rPr lang="en-US" dirty="0" smtClean="0"/>
              <a:t>For static set, need to check if you have space</a:t>
            </a:r>
          </a:p>
          <a:p>
            <a:r>
              <a:rPr lang="en-US" dirty="0" smtClean="0"/>
              <a:t>Dynamic set grows as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55106" y="4167314"/>
            <a:ext cx="1564381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54140" y="3947979"/>
            <a:ext cx="1564381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585708" y="4265769"/>
            <a:ext cx="1564381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177756">
            <a:off x="4995398" y="4117247"/>
            <a:ext cx="1564381" cy="555743"/>
            <a:chOff x="6133937" y="2294465"/>
            <a:chExt cx="1458739" cy="555743"/>
          </a:xfrm>
        </p:grpSpPr>
        <p:sp>
          <p:nvSpPr>
            <p:cNvPr id="23" name="Vertical Scroll 2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rot="1177756">
            <a:off x="5494432" y="3897912"/>
            <a:ext cx="1564381" cy="555743"/>
            <a:chOff x="6133937" y="2294465"/>
            <a:chExt cx="1458739" cy="555743"/>
          </a:xfrm>
        </p:grpSpPr>
        <p:sp>
          <p:nvSpPr>
            <p:cNvPr id="26" name="Vertical Scroll 2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3065166">
            <a:off x="6126000" y="4215702"/>
            <a:ext cx="1564381" cy="555743"/>
            <a:chOff x="6133937" y="2294465"/>
            <a:chExt cx="1458739" cy="555743"/>
          </a:xfrm>
        </p:grpSpPr>
        <p:sp>
          <p:nvSpPr>
            <p:cNvPr id="29" name="Vertical Scroll 2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 flipV="1">
            <a:off x="3647938" y="5285203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52863" y="4932877"/>
            <a:ext cx="1641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.add</a:t>
            </a:r>
            <a:r>
              <a:rPr lang="en-US" dirty="0" smtClean="0"/>
              <a:t>(“Moe”);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6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find it!</a:t>
            </a:r>
          </a:p>
          <a:p>
            <a:r>
              <a:rPr lang="en-US" dirty="0" smtClean="0"/>
              <a:t>Key idea is to keep array packed</a:t>
            </a:r>
          </a:p>
          <a:p>
            <a:pPr lvl="1"/>
            <a:r>
              <a:rPr lang="en-US" dirty="0" smtClean="0"/>
              <a:t>In use section</a:t>
            </a:r>
          </a:p>
          <a:p>
            <a:pPr lvl="2"/>
            <a:r>
              <a:rPr lang="en-US" dirty="0" smtClean="0"/>
              <a:t>All elements in range [0,currentSize-1]</a:t>
            </a:r>
          </a:p>
          <a:p>
            <a:pPr lvl="1"/>
            <a:r>
              <a:rPr lang="en-US" dirty="0" smtClean="0"/>
              <a:t>Unused (free) section</a:t>
            </a:r>
          </a:p>
          <a:p>
            <a:r>
              <a:rPr lang="en-US" dirty="0" smtClean="0"/>
              <a:t>Current size tells us</a:t>
            </a:r>
          </a:p>
          <a:p>
            <a:pPr lvl="1"/>
            <a:r>
              <a:rPr lang="en-US" dirty="0" smtClean="0"/>
              <a:t>Current size</a:t>
            </a:r>
          </a:p>
          <a:p>
            <a:pPr lvl="1"/>
            <a:r>
              <a:rPr lang="en-US" dirty="0" smtClean="0"/>
              <a:t>Next slot available!</a:t>
            </a:r>
          </a:p>
          <a:p>
            <a:r>
              <a:rPr lang="en-US" dirty="0" smtClean="0"/>
              <a:t>You add to next slot and increment </a:t>
            </a:r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679964" y="5275251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02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Moe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5256987" y="3577210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254669" y="3395746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Ned from Set S</a:t>
            </a:r>
          </a:p>
          <a:p>
            <a:pPr lvl="1"/>
            <a:r>
              <a:rPr lang="en-US" dirty="0" smtClean="0"/>
              <a:t>Return true if erased or false if not found</a:t>
            </a:r>
          </a:p>
          <a:p>
            <a:r>
              <a:rPr lang="en-US" dirty="0" smtClean="0"/>
              <a:t>Works the same for both static and dynamic Sets</a:t>
            </a:r>
          </a:p>
          <a:p>
            <a:r>
              <a:rPr lang="en-US" dirty="0" smtClean="0"/>
              <a:t>Search and replace with last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437895" y="4028789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177756">
            <a:off x="1936929" y="3809454"/>
            <a:ext cx="1458739" cy="555743"/>
            <a:chOff x="6133937" y="2294465"/>
            <a:chExt cx="1458739" cy="555743"/>
          </a:xfrm>
        </p:grpSpPr>
        <p:sp>
          <p:nvSpPr>
            <p:cNvPr id="12" name="Vertical Scroll 11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585070" y="4103889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300281" y="5569976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 rot="1177756">
            <a:off x="5196306" y="4267887"/>
            <a:ext cx="1458739" cy="555743"/>
            <a:chOff x="6133937" y="2294465"/>
            <a:chExt cx="1458739" cy="555743"/>
          </a:xfrm>
        </p:grpSpPr>
        <p:sp>
          <p:nvSpPr>
            <p:cNvPr id="23" name="Vertical Scroll 2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rot="3065166">
            <a:off x="6125362" y="4053822"/>
            <a:ext cx="1458739" cy="555743"/>
            <a:chOff x="6133937" y="2294465"/>
            <a:chExt cx="1458739" cy="555743"/>
          </a:xfrm>
        </p:grpSpPr>
        <p:sp>
          <p:nvSpPr>
            <p:cNvPr id="29" name="Vertical Scroll 2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9" name="Straight Arrow Connector 38"/>
          <p:cNvCxnSpPr/>
          <p:nvPr/>
        </p:nvCxnSpPr>
        <p:spPr>
          <a:xfrm flipV="1">
            <a:off x="3627657" y="5164422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40576" y="4795090"/>
            <a:ext cx="1659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S.erase</a:t>
            </a:r>
            <a:r>
              <a:rPr lang="en-US" dirty="0" smtClean="0"/>
              <a:t>(“Ned”);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5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find it!</a:t>
            </a:r>
          </a:p>
          <a:p>
            <a:r>
              <a:rPr lang="en-US" dirty="0" smtClean="0"/>
              <a:t>Key idea </a:t>
            </a:r>
          </a:p>
          <a:p>
            <a:pPr lvl="1"/>
            <a:r>
              <a:rPr lang="en-US" dirty="0" smtClean="0"/>
              <a:t>overwrite target with last element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ecrement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Last element is still there but inaccessible</a:t>
            </a:r>
          </a:p>
          <a:p>
            <a:pPr lvl="1"/>
            <a:r>
              <a:rPr lang="en-US" dirty="0" smtClean="0"/>
              <a:t>Valid range: </a:t>
            </a:r>
          </a:p>
          <a:p>
            <a:pPr lvl="2"/>
            <a:r>
              <a:rPr lang="en-US" dirty="0" smtClean="0"/>
              <a:t>[0, currenSize-1] </a:t>
            </a:r>
          </a:p>
          <a:p>
            <a:pPr lvl="1"/>
            <a:r>
              <a:rPr lang="en-US" b="1" dirty="0" smtClean="0"/>
              <a:t>Best to make it null</a:t>
            </a:r>
          </a:p>
          <a:p>
            <a:pPr lvl="2"/>
            <a:r>
              <a:rPr lang="en-US" dirty="0" smtClean="0"/>
              <a:t>Prevent memory leaks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Joe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63453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Amy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Amy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116699" y="4711985"/>
            <a:ext cx="372534" cy="163029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664896" y="4961982"/>
            <a:ext cx="372534" cy="113030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2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342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remove 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73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/>
          <p:cNvSpPr/>
          <p:nvPr/>
        </p:nvSpPr>
        <p:spPr>
          <a:xfrm>
            <a:off x="1205393" y="3551685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 rot="1177756">
            <a:off x="1076058" y="4540864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2234263" y="3982512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925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Determine if element e is in the Set </a:t>
            </a:r>
          </a:p>
          <a:p>
            <a:r>
              <a:rPr lang="en-US" dirty="0" smtClean="0"/>
              <a:t>Works the same for both static and dynamic Sets</a:t>
            </a:r>
          </a:p>
          <a:p>
            <a:r>
              <a:rPr lang="en-US" dirty="0" smtClean="0"/>
              <a:t>Simply loop until element is found (if it is there)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388619" y="4184728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 rot="3470646">
            <a:off x="2262217" y="3934710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Ned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 rot="3065166">
            <a:off x="2535794" y="4259828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9" name="Straight Arrow Connector 38"/>
          <p:cNvCxnSpPr>
            <a:stCxn id="18" idx="3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67575" y="4522353"/>
            <a:ext cx="208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S.isMember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99218" y="4562919"/>
            <a:ext cx="79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true</a:t>
            </a:r>
            <a:endParaRPr lang="en-US" sz="2800" dirty="0"/>
          </a:p>
        </p:txBody>
      </p:sp>
      <p:cxnSp>
        <p:nvCxnSpPr>
          <p:cNvPr id="31" name="Straight Arrow Connector 30"/>
          <p:cNvCxnSpPr/>
          <p:nvPr/>
        </p:nvCxnSpPr>
        <p:spPr>
          <a:xfrm rot="599660" flipV="1">
            <a:off x="3724118" y="5433234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599660">
            <a:off x="3826910" y="5063902"/>
            <a:ext cx="187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S.isMember</a:t>
            </a:r>
            <a:r>
              <a:rPr lang="en-US" dirty="0" smtClean="0"/>
              <a:t>(“</a:t>
            </a:r>
            <a:r>
              <a:rPr lang="en-US" dirty="0" err="1" smtClean="0"/>
              <a:t>Jil</a:t>
            </a:r>
            <a:r>
              <a:rPr lang="en-US" dirty="0" smtClean="0"/>
              <a:t>”);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599660">
            <a:off x="5608630" y="5276792"/>
            <a:ext cx="867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false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988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 I – Sets and </a:t>
            </a:r>
            <a:r>
              <a:rPr lang="en-US" dirty="0"/>
              <a:t>u</a:t>
            </a:r>
            <a:r>
              <a:rPr lang="en-US" dirty="0" smtClean="0"/>
              <a:t>sing Java Generics in collections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the Set ADT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a </a:t>
            </a:r>
            <a:r>
              <a:rPr lang="en-US" dirty="0"/>
              <a:t>Set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Part IV  - Implementing a Dynamic </a:t>
            </a:r>
            <a:r>
              <a:rPr lang="en-US" dirty="0"/>
              <a:t>Set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Loop from 0 to currentSize-1</a:t>
            </a:r>
          </a:p>
          <a:p>
            <a:r>
              <a:rPr lang="en-US" dirty="0" smtClean="0"/>
              <a:t>Stop when you see target value</a:t>
            </a:r>
          </a:p>
          <a:p>
            <a:pPr lvl="1"/>
            <a:r>
              <a:rPr lang="en-US" dirty="0" smtClean="0"/>
              <a:t>Return true</a:t>
            </a:r>
          </a:p>
          <a:p>
            <a:r>
              <a:rPr lang="en-US" dirty="0" smtClean="0"/>
              <a:t>If you get out of the loop return false</a:t>
            </a:r>
          </a:p>
          <a:p>
            <a:pPr lvl="1"/>
            <a:r>
              <a:rPr lang="en-US" dirty="0" smtClean="0"/>
              <a:t>Element is not there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42081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093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72381" y="2708201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031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70413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94855" y="2269535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 rot="16200000">
            <a:off x="8135047" y="3183934"/>
            <a:ext cx="372534" cy="5672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811891" y="3653834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6368339" y="2055039"/>
            <a:ext cx="372534" cy="28250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65633" y="3677634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95128" y="197320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37679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41235" y="4343400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Ned is found in slot 1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err="1" smtClean="0"/>
              <a:t>Jil</a:t>
            </a:r>
            <a:r>
              <a:rPr lang="en-US" sz="2000" dirty="0" smtClean="0"/>
              <a:t> is never found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5072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1106579" y="3474642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 rot="1177756">
            <a:off x="977244" y="4463821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2135449" y="3905469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9229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Set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7984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Remove all copies from Set (becomes empty Set)</a:t>
            </a:r>
          </a:p>
          <a:p>
            <a:r>
              <a:rPr lang="en-US" dirty="0" smtClean="0"/>
              <a:t>Works the same for both static and dynamic Set</a:t>
            </a:r>
          </a:p>
          <a:p>
            <a:r>
              <a:rPr lang="en-US" dirty="0" smtClean="0"/>
              <a:t>Simply loop thru array nulling everything and then set </a:t>
            </a:r>
            <a:r>
              <a:rPr lang="en-US" dirty="0" err="1" smtClean="0"/>
              <a:t>currentSize</a:t>
            </a:r>
            <a:r>
              <a:rPr lang="en-US" dirty="0" smtClean="0"/>
              <a:t> to 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9989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177756">
            <a:off x="1289805" y="4107685"/>
            <a:ext cx="1458739" cy="555743"/>
            <a:chOff x="6133937" y="2294465"/>
            <a:chExt cx="1458739" cy="555743"/>
          </a:xfrm>
        </p:grpSpPr>
        <p:sp>
          <p:nvSpPr>
            <p:cNvPr id="9" name="Vertical Scroll 8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065166">
            <a:off x="2436980" y="4182785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825215" y="562004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667575" y="4562919"/>
            <a:ext cx="102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S.clear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5523000" y="3510137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01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Set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idea </a:t>
            </a:r>
          </a:p>
          <a:p>
            <a:pPr lvl="1"/>
            <a:r>
              <a:rPr lang="en-US" dirty="0" smtClean="0"/>
              <a:t>Loop setting all values to null</a:t>
            </a:r>
          </a:p>
          <a:p>
            <a:pPr lvl="2"/>
            <a:r>
              <a:rPr lang="en-US" dirty="0" smtClean="0"/>
              <a:t>This prevent memory leaks</a:t>
            </a:r>
          </a:p>
          <a:p>
            <a:pPr lvl="1"/>
            <a:r>
              <a:rPr lang="en-US" dirty="0" smtClean="0"/>
              <a:t>Set current size to zero</a:t>
            </a:r>
          </a:p>
          <a:p>
            <a:r>
              <a:rPr lang="en-US" dirty="0" smtClean="0"/>
              <a:t>Memory Leak</a:t>
            </a:r>
          </a:p>
          <a:p>
            <a:pPr lvl="1"/>
            <a:r>
              <a:rPr lang="en-US" dirty="0" smtClean="0"/>
              <a:t>Only setting </a:t>
            </a:r>
            <a:r>
              <a:rPr lang="en-US" dirty="0" err="1" smtClean="0"/>
              <a:t>currentSize</a:t>
            </a:r>
            <a:r>
              <a:rPr lang="en-US" dirty="0" smtClean="0"/>
              <a:t> to zero leaves a bunch of references active</a:t>
            </a:r>
          </a:p>
          <a:p>
            <a:pPr lvl="1"/>
            <a:r>
              <a:rPr lang="en-US" dirty="0" err="1" smtClean="0"/>
              <a:t>Garsete</a:t>
            </a:r>
            <a:r>
              <a:rPr lang="en-US" dirty="0" smtClean="0"/>
              <a:t> collector will not be able to reclaim them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42081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09347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72381" y="2115535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903147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70413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94855" y="1676869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4" name="Left Brace 13"/>
          <p:cNvSpPr/>
          <p:nvPr/>
        </p:nvSpPr>
        <p:spPr>
          <a:xfrm rot="16200000">
            <a:off x="8135047" y="2591268"/>
            <a:ext cx="372534" cy="5672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11891" y="3061168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6368339" y="1462373"/>
            <a:ext cx="372534" cy="28250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65633" y="3084968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95128" y="1380536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037679" y="2115535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12626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779892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42926" y="4714801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73692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540958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65400" y="4276135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536237" y="575683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29" name="Left Brace 28"/>
          <p:cNvSpPr/>
          <p:nvPr/>
        </p:nvSpPr>
        <p:spPr>
          <a:xfrm rot="16200000">
            <a:off x="6763445" y="3737078"/>
            <a:ext cx="372534" cy="347417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108224" y="47148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40660" y="3906803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0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881811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903147" y="3507836"/>
            <a:ext cx="6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2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Union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sets S</a:t>
            </a:r>
            <a:r>
              <a:rPr lang="en-US" baseline="-25000" dirty="0" smtClean="0"/>
              <a:t>1</a:t>
            </a:r>
            <a:r>
              <a:rPr lang="en-US" dirty="0" smtClean="0"/>
              <a:t> and S</a:t>
            </a:r>
            <a:r>
              <a:rPr lang="en-US" baseline="-25000" dirty="0" smtClean="0"/>
              <a:t>2</a:t>
            </a:r>
            <a:r>
              <a:rPr lang="en-US" dirty="0" smtClean="0"/>
              <a:t> the union is:</a:t>
            </a:r>
          </a:p>
          <a:p>
            <a:endParaRPr lang="en-US" dirty="0"/>
          </a:p>
          <a:p>
            <a:r>
              <a:rPr lang="en-US" dirty="0" smtClean="0"/>
              <a:t>Notice that S</a:t>
            </a:r>
            <a:r>
              <a:rPr lang="en-US" baseline="-25000" dirty="0" smtClean="0"/>
              <a:t>3</a:t>
            </a:r>
            <a:r>
              <a:rPr lang="en-US" dirty="0" smtClean="0"/>
              <a:t> is also a set (no duplicates)</a:t>
            </a:r>
          </a:p>
          <a:p>
            <a:pPr lvl="1"/>
            <a:r>
              <a:rPr lang="en-US" dirty="0" smtClean="0"/>
              <a:t>Also notice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349300"/>
              </p:ext>
            </p:extLst>
          </p:nvPr>
        </p:nvGraphicFramePr>
        <p:xfrm>
          <a:off x="1562100" y="2051049"/>
          <a:ext cx="5546909" cy="582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" imgW="2057400" imgH="215900" progId="Equation.3">
                  <p:embed/>
                </p:oleObj>
              </mc:Choice>
              <mc:Fallback>
                <p:oleObj name="Equation" r:id="rId3" imgW="2057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2100" y="2051049"/>
                        <a:ext cx="5546909" cy="582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2174308" y="4020601"/>
            <a:ext cx="2592426" cy="2105563"/>
          </a:xfrm>
          <a:prstGeom prst="ellipse">
            <a:avLst/>
          </a:prstGeom>
          <a:solidFill>
            <a:srgbClr val="BFBFB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960774" y="4020601"/>
            <a:ext cx="2592426" cy="210556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24200" y="5019994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270500" y="4989329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2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873093"/>
              </p:ext>
            </p:extLst>
          </p:nvPr>
        </p:nvGraphicFramePr>
        <p:xfrm>
          <a:off x="2934123" y="3232680"/>
          <a:ext cx="27051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5" imgW="1003300" imgH="203200" progId="Equation.3">
                  <p:embed/>
                </p:oleObj>
              </mc:Choice>
              <mc:Fallback>
                <p:oleObj name="Equation" r:id="rId5" imgW="1003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34123" y="3232680"/>
                        <a:ext cx="2705100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620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09805" y="3827974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 rot="1177756">
            <a:off x="1164100" y="5141155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508422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1938675" y="4258801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 Operation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4684561" y="1284725"/>
            <a:ext cx="4038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Only retain 1 copy per element</a:t>
            </a:r>
          </a:p>
          <a:p>
            <a:r>
              <a:rPr lang="en-US" sz="2400" dirty="0" smtClean="0"/>
              <a:t>Idea:</a:t>
            </a:r>
          </a:p>
          <a:p>
            <a:pPr lvl="1"/>
            <a:r>
              <a:rPr lang="en-US" sz="2000" dirty="0" smtClean="0"/>
              <a:t>Copy 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into S</a:t>
            </a:r>
            <a:r>
              <a:rPr lang="en-US" sz="2000" baseline="-25000" dirty="0" smtClean="0"/>
              <a:t>3</a:t>
            </a:r>
          </a:p>
          <a:p>
            <a:pPr lvl="1"/>
            <a:r>
              <a:rPr lang="en-US" sz="2000" dirty="0" smtClean="0"/>
              <a:t>Add elements in 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to S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if not already there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3470646">
            <a:off x="1505071" y="4430334"/>
            <a:ext cx="49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 rot="3065166">
            <a:off x="2240206" y="4536117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Oval 28"/>
          <p:cNvSpPr/>
          <p:nvPr/>
        </p:nvSpPr>
        <p:spPr>
          <a:xfrm>
            <a:off x="5511505" y="3979925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 rot="1177756">
            <a:off x="5382170" y="4969104"/>
            <a:ext cx="1458739" cy="555743"/>
            <a:chOff x="6133937" y="2294465"/>
            <a:chExt cx="1458739" cy="555743"/>
          </a:xfrm>
        </p:grpSpPr>
        <p:sp>
          <p:nvSpPr>
            <p:cNvPr id="31" name="Vertical Scroll 3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1177756">
            <a:off x="6540375" y="4410752"/>
            <a:ext cx="1458739" cy="555743"/>
            <a:chOff x="6133937" y="2294465"/>
            <a:chExt cx="1458739" cy="555743"/>
          </a:xfrm>
        </p:grpSpPr>
        <p:sp>
          <p:nvSpPr>
            <p:cNvPr id="34" name="Vertical Scroll 3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rot="1177756">
            <a:off x="5694731" y="4612968"/>
            <a:ext cx="1458739" cy="555743"/>
            <a:chOff x="6133937" y="2294465"/>
            <a:chExt cx="1458739" cy="555743"/>
          </a:xfrm>
        </p:grpSpPr>
        <p:sp>
          <p:nvSpPr>
            <p:cNvPr id="48" name="Vertical Scroll 47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 rot="3065166">
            <a:off x="6841906" y="4688068"/>
            <a:ext cx="1458739" cy="555743"/>
            <a:chOff x="6133937" y="2294465"/>
            <a:chExt cx="1458739" cy="555743"/>
          </a:xfrm>
        </p:grpSpPr>
        <p:sp>
          <p:nvSpPr>
            <p:cNvPr id="54" name="Vertical Scroll 5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909805" y="1474609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 rot="1177756">
            <a:off x="1092349" y="2585834"/>
            <a:ext cx="1458739" cy="555743"/>
            <a:chOff x="6133937" y="2294465"/>
            <a:chExt cx="1458739" cy="555743"/>
          </a:xfrm>
        </p:grpSpPr>
        <p:sp>
          <p:nvSpPr>
            <p:cNvPr id="64" name="Vertical Scroll 6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 rot="1177756">
            <a:off x="1021280" y="1905696"/>
            <a:ext cx="1458739" cy="555743"/>
            <a:chOff x="6133937" y="2294465"/>
            <a:chExt cx="1458739" cy="555743"/>
          </a:xfrm>
        </p:grpSpPr>
        <p:sp>
          <p:nvSpPr>
            <p:cNvPr id="70" name="Vertical Scroll 6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3437467" y="2810933"/>
            <a:ext cx="2074038" cy="2069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5" idx="6"/>
          </p:cNvCxnSpPr>
          <p:nvPr/>
        </p:nvCxnSpPr>
        <p:spPr>
          <a:xfrm>
            <a:off x="3502231" y="4880756"/>
            <a:ext cx="2009274" cy="234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96465" y="4379732"/>
            <a:ext cx="1429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S1.union(S2);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2084" y="3210840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05944" y="5665677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2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Difference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sets S</a:t>
            </a:r>
            <a:r>
              <a:rPr lang="en-US" baseline="-25000" dirty="0" smtClean="0"/>
              <a:t>1</a:t>
            </a:r>
            <a:r>
              <a:rPr lang="en-US" dirty="0" smtClean="0"/>
              <a:t> and S</a:t>
            </a:r>
            <a:r>
              <a:rPr lang="en-US" baseline="-25000" dirty="0" smtClean="0"/>
              <a:t>2</a:t>
            </a:r>
            <a:r>
              <a:rPr lang="en-US" dirty="0" smtClean="0"/>
              <a:t> the difference is:</a:t>
            </a:r>
          </a:p>
          <a:p>
            <a:endParaRPr lang="en-US" dirty="0"/>
          </a:p>
          <a:p>
            <a:r>
              <a:rPr lang="en-US" dirty="0" smtClean="0"/>
              <a:t>Notice that S</a:t>
            </a:r>
            <a:r>
              <a:rPr lang="en-US" baseline="-25000" dirty="0" smtClean="0"/>
              <a:t>3</a:t>
            </a:r>
            <a:r>
              <a:rPr lang="en-US" dirty="0" smtClean="0"/>
              <a:t> is also a set (no duplicates) </a:t>
            </a:r>
          </a:p>
          <a:p>
            <a:pPr lvl="1"/>
            <a:r>
              <a:rPr lang="en-US" dirty="0" smtClean="0"/>
              <a:t>Also S1 – S2 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≠</a:t>
            </a:r>
            <a:r>
              <a:rPr lang="en-US" dirty="0" smtClean="0"/>
              <a:t>S2 – S1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0003369"/>
              </p:ext>
            </p:extLst>
          </p:nvPr>
        </p:nvGraphicFramePr>
        <p:xfrm>
          <a:off x="1595438" y="2033588"/>
          <a:ext cx="547846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3" imgW="2032000" imgH="228600" progId="Equation.3">
                  <p:embed/>
                </p:oleObj>
              </mc:Choice>
              <mc:Fallback>
                <p:oleObj name="Equation" r:id="rId3" imgW="2032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5438" y="2033588"/>
                        <a:ext cx="5478462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2174308" y="3803883"/>
            <a:ext cx="2592426" cy="2105563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2974" y="3803883"/>
            <a:ext cx="2592426" cy="21055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24200" y="4803276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270500" y="4772611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5163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09805" y="3827974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 rot="1177756">
            <a:off x="1164100" y="5141155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508422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1938675" y="4258801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Operation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4684561" y="1284725"/>
            <a:ext cx="40386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Idea:</a:t>
            </a:r>
          </a:p>
          <a:p>
            <a:pPr lvl="1"/>
            <a:r>
              <a:rPr lang="en-US" dirty="0" smtClean="0"/>
              <a:t>Make S3 be empty set</a:t>
            </a:r>
          </a:p>
          <a:p>
            <a:pPr lvl="1"/>
            <a:r>
              <a:rPr lang="en-US" dirty="0" smtClean="0"/>
              <a:t>Iterate over each x in S1</a:t>
            </a:r>
          </a:p>
          <a:p>
            <a:pPr lvl="2"/>
            <a:r>
              <a:rPr lang="en-US" dirty="0" smtClean="0"/>
              <a:t>If not present in S2</a:t>
            </a:r>
          </a:p>
          <a:p>
            <a:pPr lvl="3"/>
            <a:r>
              <a:rPr lang="en-US" dirty="0" smtClean="0"/>
              <a:t>Add to S3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3470646">
            <a:off x="1505071" y="4430334"/>
            <a:ext cx="49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 rot="3065166">
            <a:off x="2240206" y="4536117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Oval 28"/>
          <p:cNvSpPr/>
          <p:nvPr/>
        </p:nvSpPr>
        <p:spPr>
          <a:xfrm>
            <a:off x="5511505" y="3979925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 rot="1177756">
            <a:off x="5382170" y="4969104"/>
            <a:ext cx="1458739" cy="555743"/>
            <a:chOff x="6133937" y="2294465"/>
            <a:chExt cx="1458739" cy="555743"/>
          </a:xfrm>
        </p:grpSpPr>
        <p:sp>
          <p:nvSpPr>
            <p:cNvPr id="31" name="Vertical Scroll 3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909805" y="1474609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 rot="1177756">
            <a:off x="1092349" y="2585834"/>
            <a:ext cx="1458739" cy="555743"/>
            <a:chOff x="6133937" y="2294465"/>
            <a:chExt cx="1458739" cy="555743"/>
          </a:xfrm>
        </p:grpSpPr>
        <p:sp>
          <p:nvSpPr>
            <p:cNvPr id="64" name="Vertical Scroll 6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 rot="1177756">
            <a:off x="1021280" y="1905696"/>
            <a:ext cx="1458739" cy="555743"/>
            <a:chOff x="6133937" y="2294465"/>
            <a:chExt cx="1458739" cy="555743"/>
          </a:xfrm>
        </p:grpSpPr>
        <p:sp>
          <p:nvSpPr>
            <p:cNvPr id="70" name="Vertical Scroll 6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3437467" y="2810933"/>
            <a:ext cx="2074038" cy="2069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5" idx="6"/>
          </p:cNvCxnSpPr>
          <p:nvPr/>
        </p:nvCxnSpPr>
        <p:spPr>
          <a:xfrm>
            <a:off x="3502231" y="4880756"/>
            <a:ext cx="2009274" cy="234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02231" y="4385399"/>
            <a:ext cx="1843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S1.difference(S2);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2084" y="3210840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05944" y="5665677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91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Intersection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sets S</a:t>
            </a:r>
            <a:r>
              <a:rPr lang="en-US" baseline="-25000" dirty="0" smtClean="0"/>
              <a:t>1</a:t>
            </a:r>
            <a:r>
              <a:rPr lang="en-US" dirty="0" smtClean="0"/>
              <a:t> and S</a:t>
            </a:r>
            <a:r>
              <a:rPr lang="en-US" baseline="-25000" dirty="0" smtClean="0"/>
              <a:t>2</a:t>
            </a:r>
            <a:r>
              <a:rPr lang="en-US" dirty="0" smtClean="0"/>
              <a:t> the intersection is:</a:t>
            </a:r>
          </a:p>
          <a:p>
            <a:endParaRPr lang="en-US" dirty="0"/>
          </a:p>
          <a:p>
            <a:r>
              <a:rPr lang="en-US" dirty="0" smtClean="0"/>
              <a:t>Notice that S</a:t>
            </a:r>
            <a:r>
              <a:rPr lang="en-US" baseline="-25000" dirty="0" smtClean="0"/>
              <a:t>3</a:t>
            </a:r>
            <a:r>
              <a:rPr lang="en-US" dirty="0" smtClean="0"/>
              <a:t> is also a set (no duplicates) </a:t>
            </a:r>
          </a:p>
          <a:p>
            <a:pPr lvl="1"/>
            <a:r>
              <a:rPr lang="en-US" dirty="0" smtClean="0"/>
              <a:t>Also notice,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837921"/>
              </p:ext>
            </p:extLst>
          </p:nvPr>
        </p:nvGraphicFramePr>
        <p:xfrm>
          <a:off x="1562100" y="2051049"/>
          <a:ext cx="5546909" cy="582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3" imgW="2057400" imgH="215900" progId="Equation.3">
                  <p:embed/>
                </p:oleObj>
              </mc:Choice>
              <mc:Fallback>
                <p:oleObj name="Equation" r:id="rId3" imgW="20574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2100" y="2051049"/>
                        <a:ext cx="5546909" cy="582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2174308" y="3933472"/>
            <a:ext cx="2592426" cy="2105563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2974" y="3933472"/>
            <a:ext cx="2592426" cy="21055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24200" y="4932865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5270500" y="4902200"/>
            <a:ext cx="368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15" name="Oval 14"/>
          <p:cNvSpPr/>
          <p:nvPr/>
        </p:nvSpPr>
        <p:spPr>
          <a:xfrm>
            <a:off x="3782974" y="4174067"/>
            <a:ext cx="873693" cy="165946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035831"/>
              </p:ext>
            </p:extLst>
          </p:nvPr>
        </p:nvGraphicFramePr>
        <p:xfrm>
          <a:off x="3188123" y="3232680"/>
          <a:ext cx="27051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5" imgW="1003300" imgH="203200" progId="Equation.3">
                  <p:embed/>
                </p:oleObj>
              </mc:Choice>
              <mc:Fallback>
                <p:oleObj name="Equation" r:id="rId5" imgW="1003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8123" y="3232680"/>
                        <a:ext cx="2705100" cy="547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38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909805" y="3827974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 rot="1177756">
            <a:off x="1164100" y="5141155"/>
            <a:ext cx="1458739" cy="555743"/>
            <a:chOff x="6133937" y="2294465"/>
            <a:chExt cx="1458739" cy="555743"/>
          </a:xfrm>
        </p:grpSpPr>
        <p:sp>
          <p:nvSpPr>
            <p:cNvPr id="43" name="Vertical Scroll 4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 rot="1177756">
            <a:off x="1938675" y="4258801"/>
            <a:ext cx="1458739" cy="555743"/>
            <a:chOff x="6133937" y="2294465"/>
            <a:chExt cx="1458739" cy="555743"/>
          </a:xfrm>
        </p:grpSpPr>
        <p:sp>
          <p:nvSpPr>
            <p:cNvPr id="37" name="Vertical Scroll 3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 Operation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4684561" y="1284725"/>
            <a:ext cx="40386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Idea:</a:t>
            </a:r>
          </a:p>
          <a:p>
            <a:pPr lvl="1"/>
            <a:r>
              <a:rPr lang="en-US" dirty="0" smtClean="0"/>
              <a:t>Compute as S1 – (S1-S2)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3470646">
            <a:off x="1505071" y="4430334"/>
            <a:ext cx="49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 rot="3065166">
            <a:off x="2240206" y="4536117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Oval 28"/>
          <p:cNvSpPr/>
          <p:nvPr/>
        </p:nvSpPr>
        <p:spPr>
          <a:xfrm>
            <a:off x="5511505" y="3979925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 rot="1177756">
            <a:off x="5382170" y="4969104"/>
            <a:ext cx="1458739" cy="555743"/>
            <a:chOff x="6133937" y="2294465"/>
            <a:chExt cx="1458739" cy="555743"/>
          </a:xfrm>
        </p:grpSpPr>
        <p:sp>
          <p:nvSpPr>
            <p:cNvPr id="31" name="Vertical Scroll 3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1177756">
            <a:off x="6540375" y="4410752"/>
            <a:ext cx="1458739" cy="555743"/>
            <a:chOff x="6133937" y="2294465"/>
            <a:chExt cx="1458739" cy="555743"/>
          </a:xfrm>
        </p:grpSpPr>
        <p:sp>
          <p:nvSpPr>
            <p:cNvPr id="34" name="Vertical Scroll 3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909805" y="1474609"/>
            <a:ext cx="2592426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 rot="1177756">
            <a:off x="1092349" y="2585834"/>
            <a:ext cx="1458739" cy="555743"/>
            <a:chOff x="6133937" y="2294465"/>
            <a:chExt cx="1458739" cy="555743"/>
          </a:xfrm>
        </p:grpSpPr>
        <p:sp>
          <p:nvSpPr>
            <p:cNvPr id="64" name="Vertical Scroll 6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 rot="2292890">
              <a:off x="6479230" y="2294465"/>
              <a:ext cx="5532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Bob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 rot="1177756">
            <a:off x="1021280" y="1905696"/>
            <a:ext cx="1458739" cy="555743"/>
            <a:chOff x="6133937" y="2294465"/>
            <a:chExt cx="1458739" cy="555743"/>
          </a:xfrm>
        </p:grpSpPr>
        <p:sp>
          <p:nvSpPr>
            <p:cNvPr id="70" name="Vertical Scroll 6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>
            <a:off x="3437467" y="2810933"/>
            <a:ext cx="2074038" cy="2069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5" idx="6"/>
          </p:cNvCxnSpPr>
          <p:nvPr/>
        </p:nvCxnSpPr>
        <p:spPr>
          <a:xfrm>
            <a:off x="3502231" y="4880756"/>
            <a:ext cx="2009274" cy="234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37467" y="4332952"/>
            <a:ext cx="201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S1.intersection(S2);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2084" y="3210840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05944" y="5665677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 rot="3065166">
            <a:off x="1985514" y="2300915"/>
            <a:ext cx="1458739" cy="555745"/>
            <a:chOff x="6133937" y="2294463"/>
            <a:chExt cx="1458739" cy="555745"/>
          </a:xfrm>
        </p:grpSpPr>
        <p:sp>
          <p:nvSpPr>
            <p:cNvPr id="50" name="Vertical Scroll 4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 rot="2292890">
              <a:off x="6475455" y="2294463"/>
              <a:ext cx="560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bg1"/>
                  </a:solidFill>
                </a:rPr>
                <a:t>Apu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 rot="3065166">
            <a:off x="2523752" y="2441376"/>
            <a:ext cx="1458739" cy="555745"/>
            <a:chOff x="6133937" y="2294463"/>
            <a:chExt cx="1458739" cy="555745"/>
          </a:xfrm>
        </p:grpSpPr>
        <p:sp>
          <p:nvSpPr>
            <p:cNvPr id="56" name="Vertical Scroll 5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 rot="2292890">
              <a:off x="6480921" y="2294463"/>
              <a:ext cx="54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Mel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407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Set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size – just return the value of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Empty Set test – just determine if set size is equal to zero</a:t>
            </a:r>
          </a:p>
          <a:p>
            <a:r>
              <a:rPr lang="en-US" dirty="0" smtClean="0"/>
              <a:t>Subset – iterate over S1 and see if every element is also in S2. If true</a:t>
            </a:r>
            <a:r>
              <a:rPr lang="en-US" smtClean="0"/>
              <a:t>, S1 </a:t>
            </a:r>
            <a:r>
              <a:rPr lang="en-US" dirty="0" smtClean="0"/>
              <a:t>is subset of S2</a:t>
            </a:r>
          </a:p>
          <a:p>
            <a:r>
              <a:rPr lang="en-US" dirty="0" smtClean="0"/>
              <a:t>Always a good practice to write operations in terms of previous ones</a:t>
            </a:r>
          </a:p>
          <a:p>
            <a:pPr lvl="1"/>
            <a:r>
              <a:rPr lang="en-US" dirty="0" smtClean="0"/>
              <a:t>Software reuse (Do Not Repeat Yourself (DNRY)!)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2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focus on the concept of collections</a:t>
            </a:r>
          </a:p>
          <a:p>
            <a:endParaRPr lang="en-US" dirty="0" smtClean="0"/>
          </a:p>
          <a:p>
            <a:r>
              <a:rPr lang="en-US" dirty="0" smtClean="0"/>
              <a:t>Introduce the concept of Generics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the Set ADT</a:t>
            </a:r>
          </a:p>
          <a:p>
            <a:pPr lvl="1"/>
            <a:r>
              <a:rPr lang="en-US" dirty="0" smtClean="0"/>
              <a:t>Unordered collection of items with no repetitions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Set elements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Set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to iterate over elements inside </a:t>
            </a:r>
            <a:r>
              <a:rPr lang="en-US" dirty="0"/>
              <a:t>S</a:t>
            </a:r>
            <a:r>
              <a:rPr lang="en-US" dirty="0" smtClean="0"/>
              <a:t>et</a:t>
            </a:r>
          </a:p>
          <a:p>
            <a:pPr lvl="1"/>
            <a:r>
              <a:rPr lang="en-US" dirty="0" smtClean="0"/>
              <a:t>To use them for whatever reason we need them</a:t>
            </a:r>
          </a:p>
          <a:p>
            <a:r>
              <a:rPr lang="en-US" dirty="0" smtClean="0"/>
              <a:t>Make Set iterable</a:t>
            </a:r>
          </a:p>
          <a:p>
            <a:pPr lvl="1"/>
            <a:r>
              <a:rPr lang="en-US" dirty="0" smtClean="0"/>
              <a:t>Set interface extends Java Iterable interface</a:t>
            </a:r>
          </a:p>
          <a:p>
            <a:pPr lvl="1"/>
            <a:r>
              <a:rPr lang="en-US" dirty="0" smtClean="0"/>
              <a:t>Enables Set to return an iterator</a:t>
            </a:r>
          </a:p>
          <a:p>
            <a:r>
              <a:rPr lang="en-US" dirty="0" smtClean="0"/>
              <a:t>How do we do this? Like in the Set case!</a:t>
            </a:r>
          </a:p>
          <a:p>
            <a:pPr lvl="1"/>
            <a:r>
              <a:rPr lang="en-US" dirty="0" smtClean="0"/>
              <a:t>Need to have an inner class that helps you iterate over Set elements</a:t>
            </a:r>
          </a:p>
          <a:p>
            <a:pPr lvl="2"/>
            <a:r>
              <a:rPr lang="en-US" dirty="0" smtClean="0"/>
              <a:t>Set Iterator class that implements Java Iterator interface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Iterator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8893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SetIterator</a:t>
            </a:r>
            <a:r>
              <a:rPr lang="en-US" dirty="0" smtClean="0"/>
              <a:t> is inner class to static or dynamic Set</a:t>
            </a:r>
          </a:p>
          <a:p>
            <a:r>
              <a:rPr lang="en-US" dirty="0" smtClean="0"/>
              <a:t>Instances of </a:t>
            </a:r>
            <a:r>
              <a:rPr lang="en-US" dirty="0" err="1" smtClean="0"/>
              <a:t>SetIterator</a:t>
            </a:r>
            <a:r>
              <a:rPr lang="en-US" dirty="0" smtClean="0"/>
              <a:t> have permission to see private fields of Set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to iterate over the array</a:t>
            </a:r>
          </a:p>
          <a:p>
            <a:r>
              <a:rPr lang="en-US" dirty="0" err="1" smtClean="0"/>
              <a:t>SetIterator</a:t>
            </a:r>
            <a:r>
              <a:rPr lang="en-US" dirty="0" smtClean="0"/>
              <a:t> just needs an integer as private field</a:t>
            </a:r>
          </a:p>
          <a:p>
            <a:pPr lvl="1"/>
            <a:r>
              <a:rPr lang="en-US" dirty="0" smtClean="0"/>
              <a:t>Keeps track of current value being inspected</a:t>
            </a:r>
          </a:p>
          <a:p>
            <a:pPr lvl="2"/>
            <a:r>
              <a:rPr lang="en-US" dirty="0" smtClean="0"/>
              <a:t>Current Position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57399" y="1753383"/>
            <a:ext cx="2593869" cy="347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6312" y="3065591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56312" y="3560891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7118" y="2598036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98596" y="3103990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05329" y="3564264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857399" y="40245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33742" y="4519470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948102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52559" y="306559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7670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3556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61784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89010" y="1978288"/>
            <a:ext cx="749301" cy="3429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8311" y="2013411"/>
            <a:ext cx="1311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currentPosition</a:t>
            </a:r>
            <a:endParaRPr lang="en-US" sz="1400" dirty="0"/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087534" y="2321188"/>
            <a:ext cx="276127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0"/>
          </p:cNvCxnSpPr>
          <p:nvPr/>
        </p:nvCxnSpPr>
        <p:spPr>
          <a:xfrm>
            <a:off x="6363661" y="2321188"/>
            <a:ext cx="40955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0"/>
          </p:cNvCxnSpPr>
          <p:nvPr/>
        </p:nvCxnSpPr>
        <p:spPr>
          <a:xfrm>
            <a:off x="6363661" y="2321188"/>
            <a:ext cx="341952" cy="7476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857399" y="25767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3402" y="1753383"/>
            <a:ext cx="1783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SetIterator</a:t>
            </a:r>
            <a:r>
              <a:rPr lang="en-US" sz="1400" dirty="0" smtClean="0"/>
              <a:t> inner class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5748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Dynamic Set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val 70"/>
          <p:cNvSpPr/>
          <p:nvPr/>
        </p:nvSpPr>
        <p:spPr>
          <a:xfrm>
            <a:off x="4972781" y="2675552"/>
            <a:ext cx="3144804" cy="271891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384286" y="3453187"/>
            <a:ext cx="2780170" cy="210556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 rot="20677539">
            <a:off x="4746260" y="4139953"/>
            <a:ext cx="1458739" cy="555744"/>
            <a:chOff x="6133937" y="2294464"/>
            <a:chExt cx="1458739" cy="555744"/>
          </a:xfrm>
        </p:grpSpPr>
        <p:sp>
          <p:nvSpPr>
            <p:cNvPr id="66" name="Vertical Scroll 6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 rot="2292890">
              <a:off x="6475456" y="2294464"/>
              <a:ext cx="5607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bg1"/>
                  </a:solidFill>
                </a:rPr>
                <a:t>Apu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 rot="4766321">
            <a:off x="7058087" y="3778664"/>
            <a:ext cx="1458739" cy="555744"/>
            <a:chOff x="6133937" y="2294464"/>
            <a:chExt cx="1458739" cy="555744"/>
          </a:xfrm>
        </p:grpSpPr>
        <p:sp>
          <p:nvSpPr>
            <p:cNvPr id="63" name="Vertical Scroll 6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 rot="2292890">
              <a:off x="6454208" y="2294464"/>
              <a:ext cx="60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Tom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 rot="1177756">
            <a:off x="5523198" y="2890569"/>
            <a:ext cx="1458739" cy="555743"/>
            <a:chOff x="6133937" y="2294465"/>
            <a:chExt cx="1458739" cy="555743"/>
          </a:xfrm>
        </p:grpSpPr>
        <p:sp>
          <p:nvSpPr>
            <p:cNvPr id="60" name="Vertical Scroll 5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 rot="2292890">
              <a:off x="6573738" y="2294465"/>
              <a:ext cx="364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bg1"/>
                  </a:solidFill>
                </a:rPr>
                <a:t>Jil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Set</a:t>
            </a:r>
            <a:endParaRPr lang="en-US" dirty="0"/>
          </a:p>
        </p:txBody>
      </p:sp>
      <p:sp>
        <p:nvSpPr>
          <p:cNvPr id="69" name="Content Placeholder 68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62297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Keeps accepting new elements as long as there is memory.</a:t>
            </a:r>
          </a:p>
          <a:p>
            <a:r>
              <a:rPr lang="en-US" dirty="0" smtClean="0"/>
              <a:t>Idea: Grow the array of elements as needed and copy values from old array to new one</a:t>
            </a:r>
          </a:p>
          <a:p>
            <a:r>
              <a:rPr lang="en-US" dirty="0" smtClean="0"/>
              <a:t>Only method to change is add()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1177756">
            <a:off x="1483779" y="4256991"/>
            <a:ext cx="1458739" cy="555743"/>
            <a:chOff x="6133937" y="2294465"/>
            <a:chExt cx="1458739" cy="555743"/>
          </a:xfrm>
        </p:grpSpPr>
        <p:sp>
          <p:nvSpPr>
            <p:cNvPr id="8" name="Vertical Scroll 7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 rot="1177756">
            <a:off x="2641984" y="3698639"/>
            <a:ext cx="1458739" cy="555743"/>
            <a:chOff x="6133937" y="2294465"/>
            <a:chExt cx="1458739" cy="555743"/>
          </a:xfrm>
        </p:grpSpPr>
        <p:sp>
          <p:nvSpPr>
            <p:cNvPr id="11" name="Vertical Scroll 1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78516" y="5724280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rot="1177756">
            <a:off x="1796340" y="3900855"/>
            <a:ext cx="1458739" cy="555743"/>
            <a:chOff x="6133937" y="2294465"/>
            <a:chExt cx="1458739" cy="555743"/>
          </a:xfrm>
        </p:grpSpPr>
        <p:sp>
          <p:nvSpPr>
            <p:cNvPr id="15" name="Vertical Scroll 14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177756">
            <a:off x="2295374" y="3681520"/>
            <a:ext cx="1458739" cy="555743"/>
            <a:chOff x="6133937" y="2294465"/>
            <a:chExt cx="1458739" cy="555743"/>
          </a:xfrm>
        </p:grpSpPr>
        <p:sp>
          <p:nvSpPr>
            <p:cNvPr id="18" name="Vertical Scroll 17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 rot="3065166">
            <a:off x="2943515" y="3975955"/>
            <a:ext cx="1458739" cy="555743"/>
            <a:chOff x="6133937" y="2294465"/>
            <a:chExt cx="1458739" cy="555743"/>
          </a:xfrm>
        </p:grpSpPr>
        <p:sp>
          <p:nvSpPr>
            <p:cNvPr id="21" name="Vertical Scroll 2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18629" y="5779590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 rot="1177756">
            <a:off x="5111979" y="3742187"/>
            <a:ext cx="1458739" cy="555743"/>
            <a:chOff x="6133937" y="2294465"/>
            <a:chExt cx="1458739" cy="555743"/>
          </a:xfrm>
        </p:grpSpPr>
        <p:sp>
          <p:nvSpPr>
            <p:cNvPr id="41" name="Vertical Scroll 40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 rot="1177756">
            <a:off x="6443339" y="3371058"/>
            <a:ext cx="1458739" cy="555743"/>
            <a:chOff x="6133937" y="2294465"/>
            <a:chExt cx="1458739" cy="555743"/>
          </a:xfrm>
        </p:grpSpPr>
        <p:sp>
          <p:nvSpPr>
            <p:cNvPr id="44" name="Vertical Scroll 43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rot="1177756">
            <a:off x="5597695" y="3573274"/>
            <a:ext cx="1458739" cy="555743"/>
            <a:chOff x="6133937" y="2294465"/>
            <a:chExt cx="1458739" cy="555743"/>
          </a:xfrm>
        </p:grpSpPr>
        <p:sp>
          <p:nvSpPr>
            <p:cNvPr id="47" name="Vertical Scroll 46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 rot="1177756">
            <a:off x="6096729" y="3353939"/>
            <a:ext cx="1458739" cy="555743"/>
            <a:chOff x="6133937" y="2294465"/>
            <a:chExt cx="1458739" cy="555743"/>
          </a:xfrm>
        </p:grpSpPr>
        <p:sp>
          <p:nvSpPr>
            <p:cNvPr id="50" name="Vertical Scroll 4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 rot="3065166">
            <a:off x="6744870" y="3648374"/>
            <a:ext cx="1458739" cy="555743"/>
            <a:chOff x="6133937" y="2294465"/>
            <a:chExt cx="1458739" cy="555743"/>
          </a:xfrm>
        </p:grpSpPr>
        <p:sp>
          <p:nvSpPr>
            <p:cNvPr id="53" name="Vertical Scroll 5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977378" y="512503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Multiple inserts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986102" y="5086555"/>
            <a:ext cx="136483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02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to full Set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idea is to crate new array with twice the size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First create new array</a:t>
            </a:r>
          </a:p>
          <a:p>
            <a:pPr lvl="1"/>
            <a:r>
              <a:rPr lang="en-US" dirty="0" smtClean="0"/>
              <a:t>Copy all elements from old to new array</a:t>
            </a:r>
          </a:p>
          <a:p>
            <a:pPr lvl="1"/>
            <a:r>
              <a:rPr lang="en-US" dirty="0" smtClean="0"/>
              <a:t>Erase old array</a:t>
            </a:r>
          </a:p>
          <a:p>
            <a:pPr lvl="1"/>
            <a:r>
              <a:rPr lang="en-US" dirty="0" smtClean="0"/>
              <a:t>Insert new element </a:t>
            </a:r>
          </a:p>
          <a:p>
            <a:r>
              <a:rPr lang="en-US" dirty="0" smtClean="0"/>
              <a:t>Now, you have room to grow in the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2081" y="20499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09347" y="2049968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72381" y="2049968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95660" y="1611302"/>
            <a:ext cx="163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959539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26805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089839" y="4777269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720605" y="4777269"/>
            <a:ext cx="640654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287871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12313" y="4338603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28" name="Left Brace 27"/>
          <p:cNvSpPr/>
          <p:nvPr/>
        </p:nvSpPr>
        <p:spPr>
          <a:xfrm rot="16200000">
            <a:off x="7705566" y="4996563"/>
            <a:ext cx="372534" cy="1061141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891838" y="4408568"/>
            <a:ext cx="372534" cy="223713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02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Moe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98910" y="1309138"/>
            <a:ext cx="117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maxSize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03147" y="4032769"/>
            <a:ext cx="117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maxSize</a:t>
            </a:r>
            <a:r>
              <a:rPr lang="en-US" dirty="0" smtClean="0"/>
              <a:t>: 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855137" y="4777269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53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Dynamic Set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481258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Option 1: </a:t>
            </a:r>
          </a:p>
          <a:p>
            <a:pPr lvl="1"/>
            <a:r>
              <a:rPr lang="en-US" dirty="0" smtClean="0"/>
              <a:t>Copy all methods from static set, but change add() method</a:t>
            </a:r>
          </a:p>
          <a:p>
            <a:pPr lvl="2"/>
            <a:r>
              <a:rPr lang="en-US" dirty="0" smtClean="0"/>
              <a:t>Ugly!</a:t>
            </a:r>
          </a:p>
          <a:p>
            <a:r>
              <a:rPr lang="en-US" dirty="0" smtClean="0"/>
              <a:t>Option 2:</a:t>
            </a:r>
          </a:p>
          <a:p>
            <a:pPr lvl="1"/>
            <a:r>
              <a:rPr lang="en-US" dirty="0" smtClean="0"/>
              <a:t>Use inheritance to make static set a parent class for dynamic set and change add() method</a:t>
            </a:r>
          </a:p>
          <a:p>
            <a:pPr lvl="2"/>
            <a:r>
              <a:rPr lang="en-US" dirty="0" smtClean="0"/>
              <a:t>Better, but you need to make array of elements protected</a:t>
            </a:r>
          </a:p>
          <a:p>
            <a:r>
              <a:rPr lang="en-US" dirty="0" smtClean="0"/>
              <a:t>Option 3:</a:t>
            </a:r>
          </a:p>
          <a:p>
            <a:pPr lvl="1"/>
            <a:r>
              <a:rPr lang="en-US" dirty="0" smtClean="0"/>
              <a:t>Use object composition and make a  static set instance be a private member of dynamic set</a:t>
            </a:r>
          </a:p>
          <a:p>
            <a:pPr lvl="1"/>
            <a:r>
              <a:rPr lang="en-US" dirty="0" smtClean="0"/>
              <a:t>Map all methods to static set except for add() which reallocates static set</a:t>
            </a:r>
          </a:p>
          <a:p>
            <a:pPr lvl="2"/>
            <a:r>
              <a:rPr lang="en-US" dirty="0" smtClean="0"/>
              <a:t>Best option!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6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classes</a:t>
            </a:r>
          </a:p>
          <a:p>
            <a:pPr lvl="1"/>
            <a:r>
              <a:rPr lang="en-US" dirty="0" smtClean="0"/>
              <a:t>Provides objects whose role is to store other objects</a:t>
            </a:r>
          </a:p>
          <a:p>
            <a:r>
              <a:rPr lang="en-US" dirty="0" smtClean="0"/>
              <a:t>Set – unordered collection of </a:t>
            </a:r>
            <a:r>
              <a:rPr lang="en-US" dirty="0" smtClean="0"/>
              <a:t>items</a:t>
            </a:r>
          </a:p>
          <a:p>
            <a:pPr lvl="1"/>
            <a:r>
              <a:rPr lang="en-US" smtClean="0"/>
              <a:t>No repetitions</a:t>
            </a:r>
            <a:endParaRPr lang="en-US" dirty="0" smtClean="0"/>
          </a:p>
          <a:p>
            <a:pPr lvl="1"/>
            <a:r>
              <a:rPr lang="en-US" dirty="0" smtClean="0"/>
              <a:t>Static set – sized cannot be changed</a:t>
            </a:r>
          </a:p>
          <a:p>
            <a:pPr lvl="1"/>
            <a:r>
              <a:rPr lang="en-US" dirty="0" smtClean="0"/>
              <a:t>Dynamic set – size can be changed as needed</a:t>
            </a:r>
          </a:p>
          <a:p>
            <a:pPr lvl="2"/>
            <a:r>
              <a:rPr lang="en-US" dirty="0" smtClean="0"/>
              <a:t>Double the size of previous array</a:t>
            </a:r>
          </a:p>
          <a:p>
            <a:pPr lvl="2"/>
            <a:r>
              <a:rPr lang="en-US" dirty="0" smtClean="0"/>
              <a:t>Better done via object composition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Lecture4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and using </a:t>
            </a:r>
            <a:r>
              <a:rPr lang="en-US" dirty="0"/>
              <a:t>Java Generics in collections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>
          <a:xfrm>
            <a:off x="6198473" y="3970671"/>
            <a:ext cx="1896533" cy="167786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15267" y="3971345"/>
            <a:ext cx="1896533" cy="167786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Set:</a:t>
            </a:r>
          </a:p>
          <a:p>
            <a:pPr lvl="1"/>
            <a:r>
              <a:rPr lang="en-US" dirty="0" smtClean="0"/>
              <a:t>unordered collection of things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</a:t>
            </a:r>
            <a:r>
              <a:rPr lang="en-US" b="1" dirty="0" smtClean="0"/>
              <a:t>NOT</a:t>
            </a:r>
            <a:r>
              <a:rPr lang="en-US" dirty="0" smtClean="0"/>
              <a:t> allowed</a:t>
            </a:r>
          </a:p>
          <a:p>
            <a:pPr lvl="1"/>
            <a:r>
              <a:rPr lang="en-US" dirty="0" smtClean="0"/>
              <a:t>Mathematical term: set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834" y="4392258"/>
            <a:ext cx="584200" cy="99169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836" y="4131059"/>
            <a:ext cx="584200" cy="99169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33032" y="5658823"/>
            <a:ext cx="48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32249" y="568271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candy canes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53903" y="5658823"/>
            <a:ext cx="202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 with name tags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 rot="18893668">
            <a:off x="6565429" y="4071440"/>
            <a:ext cx="1112993" cy="555743"/>
            <a:chOff x="6133937" y="2294465"/>
            <a:chExt cx="1458739" cy="555743"/>
          </a:xfrm>
        </p:grpSpPr>
        <p:sp>
          <p:nvSpPr>
            <p:cNvPr id="16" name="Vertical Scroll 15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 rot="2292890">
              <a:off x="6508421" y="2294465"/>
              <a:ext cx="49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Joe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1177756">
            <a:off x="6559118" y="4703798"/>
            <a:ext cx="979377" cy="555743"/>
            <a:chOff x="6133937" y="2294465"/>
            <a:chExt cx="1458739" cy="555743"/>
          </a:xfrm>
        </p:grpSpPr>
        <p:sp>
          <p:nvSpPr>
            <p:cNvPr id="30" name="Vertical Scroll 29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 rot="2292890">
              <a:off x="6470945" y="2294465"/>
              <a:ext cx="569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Ned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 rot="3065166">
            <a:off x="7056639" y="4545639"/>
            <a:ext cx="1141899" cy="555743"/>
            <a:chOff x="6133937" y="2294465"/>
            <a:chExt cx="1458739" cy="555743"/>
          </a:xfrm>
        </p:grpSpPr>
        <p:sp>
          <p:nvSpPr>
            <p:cNvPr id="33" name="Vertical Scroll 32"/>
            <p:cNvSpPr/>
            <p:nvPr/>
          </p:nvSpPr>
          <p:spPr>
            <a:xfrm rot="18654403">
              <a:off x="6592374" y="1849905"/>
              <a:ext cx="541866" cy="1458739"/>
            </a:xfrm>
            <a:prstGeom prst="vertic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 rot="2292890">
              <a:off x="6451916" y="2294465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Amy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Oval 21"/>
          <p:cNvSpPr/>
          <p:nvPr/>
        </p:nvSpPr>
        <p:spPr>
          <a:xfrm>
            <a:off x="1159933" y="3971345"/>
            <a:ext cx="1896533" cy="167786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for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application that needs to collect </a:t>
            </a:r>
            <a:r>
              <a:rPr lang="en-US" dirty="0" smtClean="0"/>
              <a:t>items </a:t>
            </a:r>
            <a:r>
              <a:rPr lang="en-US" dirty="0"/>
              <a:t>that </a:t>
            </a:r>
            <a:r>
              <a:rPr lang="en-US" dirty="0" smtClean="0"/>
              <a:t>cannot be repeated more than once</a:t>
            </a:r>
          </a:p>
          <a:p>
            <a:r>
              <a:rPr lang="en-US" dirty="0" smtClean="0"/>
              <a:t>Applications for sets</a:t>
            </a:r>
          </a:p>
          <a:p>
            <a:pPr lvl="1"/>
            <a:r>
              <a:rPr lang="en-US" dirty="0" smtClean="0"/>
              <a:t>Keep courses enrolled in a given semester</a:t>
            </a:r>
          </a:p>
          <a:p>
            <a:pPr lvl="1"/>
            <a:r>
              <a:rPr lang="en-US" dirty="0" smtClean="0"/>
              <a:t>Tracks family members</a:t>
            </a:r>
          </a:p>
          <a:p>
            <a:pPr lvl="1"/>
            <a:r>
              <a:rPr lang="en-US" dirty="0" smtClean="0"/>
              <a:t>Store information about cars owned</a:t>
            </a:r>
          </a:p>
          <a:p>
            <a:pPr lvl="1"/>
            <a:r>
              <a:rPr lang="en-US" dirty="0" smtClean="0"/>
              <a:t>Assign meetings to a room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98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>
          <a:xfrm>
            <a:off x="5921736" y="3598605"/>
            <a:ext cx="2675467" cy="24702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324015" y="4064500"/>
            <a:ext cx="1896533" cy="167786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159933" y="3971345"/>
            <a:ext cx="1896533" cy="167786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the Set, the Set can have</a:t>
            </a:r>
          </a:p>
          <a:p>
            <a:pPr lvl="1"/>
            <a:r>
              <a:rPr lang="en-US" dirty="0" smtClean="0"/>
              <a:t>fixed number of items (static-size Set)</a:t>
            </a:r>
          </a:p>
          <a:p>
            <a:pPr lvl="2"/>
            <a:r>
              <a:rPr lang="en-US" dirty="0" smtClean="0"/>
              <a:t>Fixed at construction time</a:t>
            </a:r>
          </a:p>
          <a:p>
            <a:pPr lvl="1"/>
            <a:r>
              <a:rPr lang="en-US" dirty="0" smtClean="0"/>
              <a:t>Variable number of items (dynamic-size Set)</a:t>
            </a:r>
          </a:p>
          <a:p>
            <a:pPr lvl="2"/>
            <a:r>
              <a:rPr lang="en-US" dirty="0" smtClean="0"/>
              <a:t>Size can be increased at running time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535" y="4348387"/>
            <a:ext cx="584200" cy="99169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031" y="4194136"/>
            <a:ext cx="584200" cy="99169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082" y="4258437"/>
            <a:ext cx="584200" cy="99169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182" y="4152054"/>
            <a:ext cx="584200" cy="99169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100" y="4513967"/>
            <a:ext cx="584200" cy="9916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269" y="4258437"/>
            <a:ext cx="584200" cy="99169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033" y="4152054"/>
            <a:ext cx="584200" cy="99169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902" y="4618199"/>
            <a:ext cx="584200" cy="99169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469" y="4152054"/>
            <a:ext cx="584200" cy="99169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350435" y="594149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Set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34211" y="5899257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Set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2" idx="3"/>
          </p:cNvCxnSpPr>
          <p:nvPr/>
        </p:nvCxnSpPr>
        <p:spPr>
          <a:xfrm flipV="1">
            <a:off x="5367868" y="5143752"/>
            <a:ext cx="575732" cy="42082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5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5"/>
            <a:ext cx="8229600" cy="29414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to store values in Set?</a:t>
            </a:r>
          </a:p>
          <a:p>
            <a:pPr lvl="1"/>
            <a:r>
              <a:rPr lang="en-US" dirty="0" smtClean="0"/>
              <a:t>We need an array of Object!</a:t>
            </a:r>
          </a:p>
          <a:p>
            <a:pPr lvl="2"/>
            <a:r>
              <a:rPr lang="en-US" dirty="0" smtClean="0"/>
              <a:t>Store any type of value</a:t>
            </a:r>
          </a:p>
          <a:p>
            <a:pPr lvl="1"/>
            <a:r>
              <a:rPr lang="en-US" dirty="0" smtClean="0"/>
              <a:t>Static: Fixed sized array that never grows</a:t>
            </a:r>
          </a:p>
          <a:p>
            <a:pPr lvl="1"/>
            <a:r>
              <a:rPr lang="en-US" dirty="0" smtClean="0"/>
              <a:t>Dynamic: Array can grow as needed</a:t>
            </a:r>
          </a:p>
          <a:p>
            <a:pPr lvl="1"/>
            <a:r>
              <a:rPr lang="en-US" dirty="0" smtClean="0"/>
              <a:t>These are details for the concrete classes!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677974" y="4504673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09585" y="4720573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09585" y="521587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121" y="4421801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351869" y="4758972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658602" y="5219246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677974" y="5717523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76610" y="5780626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360743" y="4715711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Set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01375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05832" y="4720573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0943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06829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15057" y="4723849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59911" y="4250267"/>
            <a:ext cx="2593869" cy="20451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91522" y="4431930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8058" y="4133158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433806" y="4470329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59911" y="5717523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58547" y="5780626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42680" y="4715711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Set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83312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87769" y="4431930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2880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488766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096994" y="4435206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83312" y="4895480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91897" y="4927230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883312" y="535557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91897" y="5355573"/>
            <a:ext cx="775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maxSize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6385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5680</TotalTime>
  <Words>2098</Words>
  <Application>Microsoft Macintosh PowerPoint</Application>
  <PresentationFormat>On-screen Show (4:3)</PresentationFormat>
  <Paragraphs>564</Paragraphs>
  <Slides>38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Equation</vt:lpstr>
      <vt:lpstr>ICOM 4035 – Data Structures Lecture 4 – Set ADT</vt:lpstr>
      <vt:lpstr>Lecture Organization</vt:lpstr>
      <vt:lpstr>Objectives</vt:lpstr>
      <vt:lpstr>Companion videos</vt:lpstr>
      <vt:lpstr>Part I</vt:lpstr>
      <vt:lpstr>Set ADT</vt:lpstr>
      <vt:lpstr>Uses for sets</vt:lpstr>
      <vt:lpstr>Data in Set</vt:lpstr>
      <vt:lpstr>Static vs. Dynamic Set</vt:lpstr>
      <vt:lpstr>Using Generics vs. Object</vt:lpstr>
      <vt:lpstr>Generics allow type safety</vt:lpstr>
      <vt:lpstr>Part II</vt:lpstr>
      <vt:lpstr>Design of Set ADT </vt:lpstr>
      <vt:lpstr>Operations on the Set</vt:lpstr>
      <vt:lpstr>Add new element</vt:lpstr>
      <vt:lpstr>Add new element (2)</vt:lpstr>
      <vt:lpstr>Remove element</vt:lpstr>
      <vt:lpstr>Remove element (2)</vt:lpstr>
      <vt:lpstr>Membership Test</vt:lpstr>
      <vt:lpstr>Membership Test (2)</vt:lpstr>
      <vt:lpstr>Clear Set</vt:lpstr>
      <vt:lpstr>Clear Set (2)</vt:lpstr>
      <vt:lpstr>Set Union</vt:lpstr>
      <vt:lpstr>Union Operation</vt:lpstr>
      <vt:lpstr>Set Difference</vt:lpstr>
      <vt:lpstr>Difference Operation</vt:lpstr>
      <vt:lpstr>Set Intersection</vt:lpstr>
      <vt:lpstr>Intersection Operation</vt:lpstr>
      <vt:lpstr>Easy Set operations</vt:lpstr>
      <vt:lpstr>Part III</vt:lpstr>
      <vt:lpstr>Iterating over Set elements</vt:lpstr>
      <vt:lpstr>Set Iterator</vt:lpstr>
      <vt:lpstr>Part IV</vt:lpstr>
      <vt:lpstr>Dynamic Set</vt:lpstr>
      <vt:lpstr>Add new element to full Set</vt:lpstr>
      <vt:lpstr>How to implement Dynamic Set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487</cp:revision>
  <cp:lastPrinted>2010-07-01T20:33:27Z</cp:lastPrinted>
  <dcterms:created xsi:type="dcterms:W3CDTF">2010-07-08T13:14:26Z</dcterms:created>
  <dcterms:modified xsi:type="dcterms:W3CDTF">2012-08-28T18:27:05Z</dcterms:modified>
</cp:coreProperties>
</file>