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65" r:id="rId3"/>
    <p:sldId id="257" r:id="rId4"/>
    <p:sldId id="357" r:id="rId5"/>
    <p:sldId id="366" r:id="rId6"/>
    <p:sldId id="360" r:id="rId7"/>
    <p:sldId id="392" r:id="rId8"/>
    <p:sldId id="386" r:id="rId9"/>
    <p:sldId id="361" r:id="rId10"/>
    <p:sldId id="362" r:id="rId11"/>
    <p:sldId id="367" r:id="rId12"/>
    <p:sldId id="363" r:id="rId13"/>
    <p:sldId id="364" r:id="rId14"/>
    <p:sldId id="368" r:id="rId15"/>
    <p:sldId id="369" r:id="rId16"/>
    <p:sldId id="393" r:id="rId17"/>
    <p:sldId id="394" r:id="rId18"/>
    <p:sldId id="395" r:id="rId19"/>
    <p:sldId id="396" r:id="rId20"/>
    <p:sldId id="398" r:id="rId21"/>
    <p:sldId id="397" r:id="rId22"/>
    <p:sldId id="400" r:id="rId23"/>
    <p:sldId id="399" r:id="rId24"/>
    <p:sldId id="403" r:id="rId25"/>
    <p:sldId id="409" r:id="rId26"/>
    <p:sldId id="401" r:id="rId27"/>
    <p:sldId id="402" r:id="rId28"/>
    <p:sldId id="405" r:id="rId29"/>
    <p:sldId id="406" r:id="rId30"/>
    <p:sldId id="408" r:id="rId31"/>
    <p:sldId id="407" r:id="rId32"/>
    <p:sldId id="404" r:id="rId33"/>
    <p:sldId id="383" r:id="rId34"/>
    <p:sldId id="381" r:id="rId35"/>
    <p:sldId id="382" r:id="rId36"/>
    <p:sldId id="385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0" autoAdjust="0"/>
    <p:restoredTop sz="94312" autoAdjust="0"/>
  </p:normalViewPr>
  <p:slideViewPr>
    <p:cSldViewPr snapToGrid="0" snapToObjects="1">
      <p:cViewPr>
        <p:scale>
          <a:sx n="150" d="100"/>
          <a:sy n="150" d="100"/>
        </p:scale>
        <p:origin x="-632" y="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9/4/12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5 – List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Data in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5"/>
            <a:ext cx="8229600" cy="29414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to store values in List?</a:t>
            </a:r>
          </a:p>
          <a:p>
            <a:pPr lvl="1"/>
            <a:r>
              <a:rPr lang="en-US" dirty="0" smtClean="0"/>
              <a:t>Use generics: List&lt;E&gt;</a:t>
            </a:r>
          </a:p>
          <a:p>
            <a:pPr lvl="1"/>
            <a:r>
              <a:rPr lang="en-US" dirty="0" smtClean="0"/>
              <a:t>We need an array of E</a:t>
            </a:r>
          </a:p>
          <a:p>
            <a:pPr lvl="2"/>
            <a:r>
              <a:rPr lang="en-US" dirty="0" smtClean="0"/>
              <a:t>Store any type of value</a:t>
            </a:r>
          </a:p>
          <a:p>
            <a:pPr lvl="1"/>
            <a:r>
              <a:rPr lang="en-US" dirty="0" smtClean="0"/>
              <a:t>Dynamic scheme: Array can grow as needed</a:t>
            </a:r>
          </a:p>
          <a:p>
            <a:pPr lvl="1"/>
            <a:r>
              <a:rPr lang="en-US" dirty="0" smtClean="0"/>
              <a:t>These are details for the concrete classes!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65017" y="4407232"/>
            <a:ext cx="2593869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096628" y="4623132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96628" y="5118432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03164" y="4324360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638912" y="4661531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3945645" y="5121805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2965017" y="5620082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63653" y="5683185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647786" y="4618270"/>
            <a:ext cx="136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List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088418" y="46264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92875" y="4623132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97986" y="46264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93872" y="46264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02100" y="4626408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66385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</a:t>
            </a:r>
            <a:r>
              <a:rPr lang="en-US" dirty="0"/>
              <a:t>and implementation </a:t>
            </a:r>
            <a:r>
              <a:rPr lang="en-US" dirty="0" smtClean="0"/>
              <a:t>of the </a:t>
            </a:r>
            <a:r>
              <a:rPr lang="en-US" dirty="0" err="1" smtClean="0"/>
              <a:t>ListADT</a:t>
            </a:r>
            <a:r>
              <a:rPr lang="en-US" dirty="0" smtClean="0"/>
              <a:t> using </a:t>
            </a:r>
            <a:r>
              <a:rPr lang="en-US" dirty="0" err="1" smtClean="0"/>
              <a:t>ArrayList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2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</a:t>
            </a:r>
            <a:r>
              <a:rPr lang="en-US" dirty="0" err="1" smtClean="0"/>
              <a:t>ListADT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19810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89025" y="15070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StaticList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39618" y="3826899"/>
            <a:ext cx="2264047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947447" y="3034902"/>
            <a:ext cx="3415307" cy="428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10" idx="2"/>
          </p:cNvCxnSpPr>
          <p:nvPr/>
        </p:nvCxnSpPr>
        <p:spPr>
          <a:xfrm flipV="1">
            <a:off x="2947447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6363801" y="2549620"/>
            <a:ext cx="0" cy="4895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3" idx="0"/>
          </p:cNvCxnSpPr>
          <p:nvPr/>
        </p:nvCxnSpPr>
        <p:spPr>
          <a:xfrm flipV="1">
            <a:off x="4671642" y="3039183"/>
            <a:ext cx="0" cy="78771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10666" y="5283197"/>
            <a:ext cx="6468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We will implement array list as dynamic size list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b="1" dirty="0" smtClean="0"/>
              <a:t>Try to do </a:t>
            </a:r>
            <a:r>
              <a:rPr lang="en-US" sz="2400" b="1" dirty="0" err="1" smtClean="0"/>
              <a:t>StaticList</a:t>
            </a:r>
            <a:r>
              <a:rPr lang="en-US" sz="2400" b="1" dirty="0" smtClean="0"/>
              <a:t> as an exercise!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9000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the List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377267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Supported:</a:t>
            </a:r>
          </a:p>
          <a:p>
            <a:pPr lvl="1"/>
            <a:r>
              <a:rPr lang="en-US" sz="2200" dirty="0" smtClean="0"/>
              <a:t>Add new element at the end</a:t>
            </a:r>
          </a:p>
          <a:p>
            <a:pPr lvl="1"/>
            <a:r>
              <a:rPr lang="en-US" sz="2200" dirty="0" smtClean="0"/>
              <a:t>Add new element at position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Remove a copy of an element</a:t>
            </a:r>
          </a:p>
          <a:p>
            <a:pPr lvl="1"/>
            <a:r>
              <a:rPr lang="en-US" sz="2200" dirty="0" smtClean="0"/>
              <a:t>Remove element at position </a:t>
            </a:r>
            <a:r>
              <a:rPr lang="en-US" sz="2200" dirty="0" err="1" smtClean="0"/>
              <a:t>i</a:t>
            </a:r>
            <a:endParaRPr lang="en-US" sz="2200" dirty="0" smtClean="0"/>
          </a:p>
          <a:p>
            <a:pPr lvl="1"/>
            <a:r>
              <a:rPr lang="en-US" sz="2200" dirty="0" smtClean="0"/>
              <a:t>Remove all copies of an element </a:t>
            </a:r>
          </a:p>
          <a:p>
            <a:pPr lvl="1"/>
            <a:r>
              <a:rPr lang="en-US" sz="2200" dirty="0" smtClean="0"/>
              <a:t>Clear List</a:t>
            </a:r>
          </a:p>
          <a:p>
            <a:pPr lvl="1"/>
            <a:r>
              <a:rPr lang="en-US" sz="2200" dirty="0" smtClean="0"/>
              <a:t>Test for element membership</a:t>
            </a:r>
          </a:p>
          <a:p>
            <a:pPr lvl="1"/>
            <a:r>
              <a:rPr lang="en-US" sz="2200" dirty="0" smtClean="0"/>
              <a:t>Get List size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Get first element in List</a:t>
            </a:r>
          </a:p>
          <a:p>
            <a:pPr lvl="1"/>
            <a:r>
              <a:rPr lang="en-US" dirty="0" smtClean="0"/>
              <a:t>Get last element in List</a:t>
            </a:r>
          </a:p>
          <a:p>
            <a:pPr lvl="1"/>
            <a:r>
              <a:rPr lang="en-US" dirty="0" smtClean="0"/>
              <a:t>Get element at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Set element at position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Get first index of element </a:t>
            </a:r>
            <a:r>
              <a:rPr lang="en-US" dirty="0"/>
              <a:t>x</a:t>
            </a:r>
            <a:endParaRPr lang="en-US" dirty="0" smtClean="0"/>
          </a:p>
          <a:p>
            <a:pPr lvl="1"/>
            <a:r>
              <a:rPr lang="en-US" dirty="0" smtClean="0"/>
              <a:t>Get last index of element </a:t>
            </a:r>
            <a:r>
              <a:rPr lang="en-US" dirty="0"/>
              <a:t>x</a:t>
            </a:r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/>
              <a:t>if empty</a:t>
            </a:r>
          </a:p>
          <a:p>
            <a:pPr lvl="1"/>
            <a:r>
              <a:rPr lang="en-US" dirty="0" smtClean="0"/>
              <a:t>Iterate </a:t>
            </a:r>
            <a:r>
              <a:rPr lang="en-US" dirty="0"/>
              <a:t>over all stored values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6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Adding </a:t>
            </a:r>
            <a:r>
              <a:rPr lang="en-US" dirty="0" err="1" smtClean="0"/>
              <a:t>Apu</a:t>
            </a:r>
            <a:r>
              <a:rPr lang="en-US" dirty="0" smtClean="0"/>
              <a:t> to List L</a:t>
            </a:r>
          </a:p>
          <a:p>
            <a:pPr lvl="1"/>
            <a:r>
              <a:rPr lang="en-US" dirty="0" smtClean="0"/>
              <a:t>Append to the end of list</a:t>
            </a:r>
          </a:p>
          <a:p>
            <a:r>
              <a:rPr lang="en-US" dirty="0" smtClean="0"/>
              <a:t>Dynamic list grows as needed</a:t>
            </a:r>
          </a:p>
          <a:p>
            <a:pPr lvl="1"/>
            <a:r>
              <a:rPr lang="en-US" dirty="0" smtClean="0"/>
              <a:t>Double array size if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39" name="Straight Arrow Connector 38"/>
          <p:cNvCxnSpPr>
            <a:stCxn id="18" idx="3"/>
            <a:endCxn id="32" idx="1"/>
          </p:cNvCxnSpPr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464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L.add</a:t>
            </a:r>
            <a:r>
              <a:rPr lang="en-US" dirty="0" smtClean="0"/>
              <a:t>(“</a:t>
            </a:r>
            <a:r>
              <a:rPr lang="en-US" dirty="0" err="1" smtClean="0"/>
              <a:t>Apu</a:t>
            </a:r>
            <a:r>
              <a:rPr lang="en-US" dirty="0" smtClean="0"/>
              <a:t>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3866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(2)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before, </a:t>
            </a:r>
            <a:r>
              <a:rPr lang="en-US" dirty="0"/>
              <a:t>k</a:t>
            </a:r>
            <a:r>
              <a:rPr lang="en-US" dirty="0" smtClean="0"/>
              <a:t>ey idea is to keep array packed</a:t>
            </a:r>
          </a:p>
          <a:p>
            <a:pPr lvl="1"/>
            <a:r>
              <a:rPr lang="en-US" dirty="0" smtClean="0"/>
              <a:t>In use section</a:t>
            </a:r>
          </a:p>
          <a:p>
            <a:pPr lvl="2"/>
            <a:r>
              <a:rPr lang="en-US" dirty="0" smtClean="0"/>
              <a:t>All elements in range [0,currentSize-1]</a:t>
            </a:r>
          </a:p>
          <a:p>
            <a:pPr lvl="1"/>
            <a:r>
              <a:rPr lang="en-US" dirty="0" smtClean="0"/>
              <a:t>Unused (free) section</a:t>
            </a:r>
          </a:p>
          <a:p>
            <a:r>
              <a:rPr lang="en-US" dirty="0" smtClean="0"/>
              <a:t>Current size tells us</a:t>
            </a:r>
          </a:p>
          <a:p>
            <a:pPr lvl="1"/>
            <a:r>
              <a:rPr lang="en-US" dirty="0" smtClean="0"/>
              <a:t>Current size</a:t>
            </a:r>
          </a:p>
          <a:p>
            <a:pPr lvl="1"/>
            <a:r>
              <a:rPr lang="en-US" dirty="0" smtClean="0"/>
              <a:t>Next slot available!</a:t>
            </a:r>
          </a:p>
          <a:p>
            <a:r>
              <a:rPr lang="en-US" dirty="0" smtClean="0"/>
              <a:t>You add to next slot and increment </a:t>
            </a:r>
            <a:r>
              <a:rPr lang="en-US" dirty="0" err="1" smtClean="0"/>
              <a:t>currentSize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284146" y="23055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32958" y="29956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Apu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679964" y="5275251"/>
            <a:ext cx="372534" cy="5037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965462" y="46614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966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</a:t>
            </a:r>
            <a:r>
              <a:rPr lang="en-US" dirty="0" err="1" smtClean="0"/>
              <a:t>Apu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3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24719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Adding Mel to List L at position </a:t>
            </a:r>
            <a:r>
              <a:rPr lang="en-US" dirty="0"/>
              <a:t>1</a:t>
            </a:r>
            <a:endParaRPr lang="en-US" dirty="0" smtClean="0"/>
          </a:p>
          <a:p>
            <a:pPr lvl="1"/>
            <a:r>
              <a:rPr lang="en-US" dirty="0" smtClean="0"/>
              <a:t>Moves everyone one position down</a:t>
            </a:r>
          </a:p>
          <a:p>
            <a:pPr lvl="1"/>
            <a:r>
              <a:rPr lang="en-US" dirty="0" smtClean="0"/>
              <a:t>Valid insert positions are [0, </a:t>
            </a:r>
            <a:r>
              <a:rPr lang="en-US" dirty="0" err="1" smtClean="0"/>
              <a:t>currentSize</a:t>
            </a:r>
            <a:r>
              <a:rPr lang="en-US" dirty="0" smtClean="0"/>
              <a:t>];</a:t>
            </a:r>
          </a:p>
          <a:p>
            <a:pPr lvl="2"/>
            <a:r>
              <a:rPr lang="en-US" dirty="0" smtClean="0"/>
              <a:t>Inserting at </a:t>
            </a:r>
            <a:r>
              <a:rPr lang="en-US" dirty="0" err="1" smtClean="0"/>
              <a:t>currentSize</a:t>
            </a:r>
            <a:r>
              <a:rPr lang="en-US" dirty="0" smtClean="0"/>
              <a:t> is the add() operation (“append”)</a:t>
            </a:r>
          </a:p>
          <a:p>
            <a:r>
              <a:rPr lang="en-US" dirty="0" smtClean="0"/>
              <a:t>Dynamic list grows as needed</a:t>
            </a:r>
          </a:p>
          <a:p>
            <a:pPr lvl="1"/>
            <a:r>
              <a:rPr lang="en-US" dirty="0" smtClean="0"/>
              <a:t>Double array size if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680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L.add</a:t>
            </a:r>
            <a:r>
              <a:rPr lang="en-US" dirty="0" smtClean="0"/>
              <a:t>(1, “Mel”);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79161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new element at position </a:t>
            </a:r>
            <a:r>
              <a:rPr lang="en-US" dirty="0" err="1" smtClean="0"/>
              <a:t>i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verify index</a:t>
            </a:r>
          </a:p>
          <a:p>
            <a:pPr lvl="1"/>
            <a:r>
              <a:rPr lang="en-US" dirty="0" smtClean="0"/>
              <a:t>Call add() if index == </a:t>
            </a:r>
            <a:r>
              <a:rPr lang="en-US" dirty="0" err="1" smtClean="0"/>
              <a:t>curentSize</a:t>
            </a:r>
            <a:endParaRPr lang="en-US" dirty="0" smtClean="0"/>
          </a:p>
          <a:p>
            <a:r>
              <a:rPr lang="en-US" dirty="0" smtClean="0"/>
              <a:t>Otherwise, check space</a:t>
            </a:r>
          </a:p>
          <a:p>
            <a:pPr lvl="1"/>
            <a:r>
              <a:rPr lang="en-US" dirty="0" smtClean="0"/>
              <a:t>Double space if needed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currentSize</a:t>
            </a:r>
            <a:r>
              <a:rPr lang="en-US" dirty="0" smtClean="0"/>
              <a:t> down to position x-1</a:t>
            </a:r>
          </a:p>
          <a:p>
            <a:pPr lvl="1"/>
            <a:r>
              <a:rPr lang="en-US" dirty="0" smtClean="0"/>
              <a:t>Set element[</a:t>
            </a:r>
            <a:r>
              <a:rPr lang="en-US" dirty="0" err="1" smtClean="0"/>
              <a:t>i</a:t>
            </a:r>
            <a:r>
              <a:rPr lang="en-US" dirty="0" smtClean="0"/>
              <a:t>] = element[i-1]</a:t>
            </a:r>
          </a:p>
          <a:p>
            <a:r>
              <a:rPr lang="en-US" dirty="0" smtClean="0"/>
              <a:t>Set element[</a:t>
            </a:r>
            <a:r>
              <a:rPr lang="en-US" dirty="0"/>
              <a:t>x</a:t>
            </a:r>
            <a:r>
              <a:rPr lang="en-US" dirty="0" smtClean="0"/>
              <a:t>] to new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284146" y="23055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32958" y="29956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5821529" y="19436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679964" y="5275251"/>
            <a:ext cx="372534" cy="5037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470412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965462" y="46614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364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dd Mel at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56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value movement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34616" y="2099505"/>
            <a:ext cx="2895598" cy="861999"/>
            <a:chOff x="1176867" y="2380734"/>
            <a:chExt cx="2895598" cy="861999"/>
          </a:xfrm>
        </p:grpSpPr>
        <p:sp>
          <p:nvSpPr>
            <p:cNvPr id="10" name="Rectangle 9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379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9216" y="4186770"/>
            <a:ext cx="2895598" cy="861999"/>
            <a:chOff x="1176867" y="2380734"/>
            <a:chExt cx="2895598" cy="861999"/>
          </a:xfrm>
        </p:grpSpPr>
        <p:sp>
          <p:nvSpPr>
            <p:cNvPr id="21" name="Rectangle 20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927600" y="3484037"/>
            <a:ext cx="2895598" cy="861999"/>
            <a:chOff x="1176867" y="2380734"/>
            <a:chExt cx="2895598" cy="861999"/>
          </a:xfrm>
        </p:grpSpPr>
        <p:sp>
          <p:nvSpPr>
            <p:cNvPr id="32" name="Rectangle 3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59866" y="1612903"/>
            <a:ext cx="2895598" cy="861999"/>
            <a:chOff x="1176867" y="2380734"/>
            <a:chExt cx="2895598" cy="861999"/>
          </a:xfrm>
        </p:grpSpPr>
        <p:sp>
          <p:nvSpPr>
            <p:cNvPr id="39" name="Rectangle 38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cxnSp>
        <p:nvCxnSpPr>
          <p:cNvPr id="45" name="Straight Arrow Connector 44"/>
          <p:cNvCxnSpPr/>
          <p:nvPr/>
        </p:nvCxnSpPr>
        <p:spPr>
          <a:xfrm>
            <a:off x="1810830" y="3234038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23468" y="3499141"/>
            <a:ext cx="57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3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810830" y="5237671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923468" y="5514208"/>
            <a:ext cx="57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414933" y="2696401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27571" y="2961504"/>
            <a:ext cx="160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 , stop now</a:t>
            </a:r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4546599" y="5228170"/>
            <a:ext cx="2895598" cy="861999"/>
            <a:chOff x="1176867" y="2380734"/>
            <a:chExt cx="2895598" cy="861999"/>
          </a:xfrm>
        </p:grpSpPr>
        <p:sp>
          <p:nvSpPr>
            <p:cNvPr id="53" name="Rectangle 52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>
            <a:off x="6062132" y="4489969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90730" y="4728306"/>
            <a:ext cx="2488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Mel @ position </a:t>
            </a:r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36600" y="1612903"/>
            <a:ext cx="3467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Add Mel at target position x = 1</a:t>
            </a:r>
            <a:endParaRPr lang="en-US" sz="2000" dirty="0"/>
          </a:p>
        </p:txBody>
      </p:sp>
      <p:sp>
        <p:nvSpPr>
          <p:cNvPr id="65" name="Freeform 64"/>
          <p:cNvSpPr/>
          <p:nvPr/>
        </p:nvSpPr>
        <p:spPr>
          <a:xfrm>
            <a:off x="1930400" y="2216680"/>
            <a:ext cx="2861733" cy="4031720"/>
          </a:xfrm>
          <a:custGeom>
            <a:avLst/>
            <a:gdLst>
              <a:gd name="connsiteX0" fmla="*/ 0 w 2861733"/>
              <a:gd name="connsiteY0" fmla="*/ 3879320 h 4031720"/>
              <a:gd name="connsiteX1" fmla="*/ 651933 w 2861733"/>
              <a:gd name="connsiteY1" fmla="*/ 4031720 h 4031720"/>
              <a:gd name="connsiteX2" fmla="*/ 651933 w 2861733"/>
              <a:gd name="connsiteY2" fmla="*/ 4031720 h 4031720"/>
              <a:gd name="connsiteX3" fmla="*/ 1371600 w 2861733"/>
              <a:gd name="connsiteY3" fmla="*/ 3752320 h 4031720"/>
              <a:gd name="connsiteX4" fmla="*/ 1794933 w 2861733"/>
              <a:gd name="connsiteY4" fmla="*/ 2939520 h 4031720"/>
              <a:gd name="connsiteX5" fmla="*/ 2218267 w 2861733"/>
              <a:gd name="connsiteY5" fmla="*/ 915987 h 4031720"/>
              <a:gd name="connsiteX6" fmla="*/ 2650067 w 2861733"/>
              <a:gd name="connsiteY6" fmla="*/ 128587 h 4031720"/>
              <a:gd name="connsiteX7" fmla="*/ 2861733 w 2861733"/>
              <a:gd name="connsiteY7" fmla="*/ 1587 h 40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61733" h="4031720">
                <a:moveTo>
                  <a:pt x="0" y="3879320"/>
                </a:moveTo>
                <a:lnTo>
                  <a:pt x="651933" y="4031720"/>
                </a:lnTo>
                <a:lnTo>
                  <a:pt x="651933" y="4031720"/>
                </a:lnTo>
                <a:cubicBezTo>
                  <a:pt x="771877" y="3985153"/>
                  <a:pt x="1181100" y="3934353"/>
                  <a:pt x="1371600" y="3752320"/>
                </a:cubicBezTo>
                <a:cubicBezTo>
                  <a:pt x="1562100" y="3570287"/>
                  <a:pt x="1653822" y="3412242"/>
                  <a:pt x="1794933" y="2939520"/>
                </a:cubicBezTo>
                <a:cubicBezTo>
                  <a:pt x="1936044" y="2466798"/>
                  <a:pt x="2075745" y="1384476"/>
                  <a:pt x="2218267" y="915987"/>
                </a:cubicBezTo>
                <a:cubicBezTo>
                  <a:pt x="2360789" y="447498"/>
                  <a:pt x="2542823" y="280987"/>
                  <a:pt x="2650067" y="128587"/>
                </a:cubicBezTo>
                <a:cubicBezTo>
                  <a:pt x="2757311" y="-23813"/>
                  <a:pt x="2861733" y="1587"/>
                  <a:pt x="2861733" y="1587"/>
                </a:cubicBezTo>
              </a:path>
            </a:pathLst>
          </a:custGeom>
          <a:ln>
            <a:solidFill>
              <a:schemeClr val="bg1">
                <a:lumMod val="65000"/>
              </a:schemeClr>
            </a:solidFill>
            <a:prstDash val="sysDash"/>
            <a:headEnd type="none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12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 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Remove Ned from List L</a:t>
            </a:r>
          </a:p>
          <a:p>
            <a:pPr lvl="1"/>
            <a:r>
              <a:rPr lang="en-US" dirty="0" smtClean="0"/>
              <a:t>First find </a:t>
            </a:r>
            <a:r>
              <a:rPr lang="en-US" b="1" dirty="0" smtClean="0"/>
              <a:t>first copy</a:t>
            </a:r>
          </a:p>
          <a:p>
            <a:pPr lvl="1"/>
            <a:r>
              <a:rPr lang="en-US" dirty="0" smtClean="0"/>
              <a:t>Move successors one spot ahead in the list</a:t>
            </a:r>
          </a:p>
          <a:p>
            <a:pPr lvl="2"/>
            <a:r>
              <a:rPr lang="en-US" b="1" dirty="0" smtClean="0"/>
              <a:t>Keeps relative order</a:t>
            </a:r>
          </a:p>
          <a:p>
            <a:pPr lvl="1"/>
            <a:r>
              <a:rPr lang="en-US" dirty="0" smtClean="0"/>
              <a:t>Special case: erase last one </a:t>
            </a:r>
            <a:r>
              <a:rPr lang="en-US" dirty="0"/>
              <a:t>(no successors)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840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58427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List ADT</a:t>
            </a:r>
          </a:p>
          <a:p>
            <a:endParaRPr lang="en-US" dirty="0" smtClean="0"/>
          </a:p>
          <a:p>
            <a:r>
              <a:rPr lang="en-US" dirty="0" smtClean="0"/>
              <a:t>Part II – Design and implementation the List ADT using the </a:t>
            </a:r>
            <a:r>
              <a:rPr lang="en-US" dirty="0" err="1" smtClean="0"/>
              <a:t>ArrayList</a:t>
            </a:r>
            <a:r>
              <a:rPr lang="en-US" dirty="0" smtClean="0"/>
              <a:t> data structure</a:t>
            </a:r>
          </a:p>
          <a:p>
            <a:endParaRPr lang="en-US" dirty="0" smtClean="0"/>
          </a:p>
          <a:p>
            <a:r>
              <a:rPr lang="en-US" dirty="0" smtClean="0"/>
              <a:t>Part III – Iterating over a List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an element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find element</a:t>
            </a:r>
          </a:p>
          <a:p>
            <a:pPr lvl="1"/>
            <a:r>
              <a:rPr lang="en-US" dirty="0" smtClean="0"/>
              <a:t>Return false if not found</a:t>
            </a:r>
          </a:p>
          <a:p>
            <a:r>
              <a:rPr lang="en-US" dirty="0" smtClean="0"/>
              <a:t>Once found, move all successors one spot to the front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x, </a:t>
            </a:r>
            <a:r>
              <a:rPr lang="en-US" dirty="0" err="1" smtClean="0"/>
              <a:t>i</a:t>
            </a:r>
            <a:r>
              <a:rPr lang="en-US" dirty="0" smtClean="0"/>
              <a:t>&lt; currentSize-1</a:t>
            </a:r>
            <a:endParaRPr lang="en-US" dirty="0"/>
          </a:p>
          <a:p>
            <a:pPr lvl="2"/>
            <a:r>
              <a:rPr lang="en-US" dirty="0"/>
              <a:t>e</a:t>
            </a:r>
            <a:r>
              <a:rPr lang="en-US" dirty="0" smtClean="0"/>
              <a:t>lement[</a:t>
            </a:r>
            <a:r>
              <a:rPr lang="en-US" dirty="0" err="1" smtClean="0"/>
              <a:t>i</a:t>
            </a:r>
            <a:r>
              <a:rPr lang="en-US" dirty="0" smtClean="0"/>
              <a:t>] = element[i+1]</a:t>
            </a:r>
          </a:p>
          <a:p>
            <a:pPr lvl="1"/>
            <a:r>
              <a:rPr lang="en-US" dirty="0" err="1" smtClean="0"/>
              <a:t>currentSize</a:t>
            </a:r>
            <a:r>
              <a:rPr lang="en-US" dirty="0" smtClean="0"/>
              <a:t>--;</a:t>
            </a:r>
            <a:endParaRPr lang="en-US" dirty="0"/>
          </a:p>
          <a:p>
            <a:pPr lvl="1"/>
            <a:r>
              <a:rPr lang="en-US" dirty="0" smtClean="0"/>
              <a:t>Element[</a:t>
            </a:r>
            <a:r>
              <a:rPr lang="en-US" dirty="0" err="1" smtClean="0"/>
              <a:t>currentSize</a:t>
            </a:r>
            <a:r>
              <a:rPr lang="en-US" dirty="0" smtClean="0"/>
              <a:t>] =null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63218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491579" y="50233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240391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6119979" y="1645166"/>
            <a:ext cx="372534" cy="23283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594913" y="2557450"/>
            <a:ext cx="372534" cy="5037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385361" y="2995600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965462" y="46614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181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Remove </a:t>
            </a:r>
            <a:r>
              <a:rPr lang="en-US" dirty="0" err="1" smtClean="0"/>
              <a:t>Jil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539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value movement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4616" y="2099505"/>
            <a:ext cx="2895598" cy="861999"/>
            <a:chOff x="1176867" y="2380734"/>
            <a:chExt cx="2895598" cy="861999"/>
          </a:xfrm>
        </p:grpSpPr>
        <p:sp>
          <p:nvSpPr>
            <p:cNvPr id="10" name="Rectangle 9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37933" y="2819400"/>
              <a:ext cx="609600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09216" y="4186770"/>
            <a:ext cx="2895598" cy="861999"/>
            <a:chOff x="1176867" y="2380734"/>
            <a:chExt cx="2895598" cy="861999"/>
          </a:xfrm>
        </p:grpSpPr>
        <p:sp>
          <p:nvSpPr>
            <p:cNvPr id="21" name="Rectangle 20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927600" y="3484037"/>
            <a:ext cx="2895598" cy="861999"/>
            <a:chOff x="1176867" y="2380734"/>
            <a:chExt cx="2895598" cy="861999"/>
          </a:xfrm>
        </p:grpSpPr>
        <p:sp>
          <p:nvSpPr>
            <p:cNvPr id="32" name="Rectangle 3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59866" y="1612903"/>
            <a:ext cx="2895598" cy="861999"/>
            <a:chOff x="1176867" y="2380734"/>
            <a:chExt cx="2895598" cy="861999"/>
          </a:xfrm>
        </p:grpSpPr>
        <p:sp>
          <p:nvSpPr>
            <p:cNvPr id="39" name="Rectangle 38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cxnSp>
        <p:nvCxnSpPr>
          <p:cNvPr id="45" name="Straight Arrow Connector 44"/>
          <p:cNvCxnSpPr/>
          <p:nvPr/>
        </p:nvCxnSpPr>
        <p:spPr>
          <a:xfrm>
            <a:off x="1810830" y="3234038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23468" y="3499141"/>
            <a:ext cx="57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0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810830" y="5237671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923468" y="5514208"/>
            <a:ext cx="57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1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414933" y="2696401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27571" y="2961504"/>
            <a:ext cx="57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2</a:t>
            </a:r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4546599" y="5228170"/>
            <a:ext cx="2895598" cy="861999"/>
            <a:chOff x="1176867" y="2380734"/>
            <a:chExt cx="2895598" cy="861999"/>
          </a:xfrm>
        </p:grpSpPr>
        <p:sp>
          <p:nvSpPr>
            <p:cNvPr id="53" name="Rectangle 52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937932" y="2819400"/>
              <a:ext cx="635001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>
            <a:off x="6062132" y="4489969"/>
            <a:ext cx="0" cy="85249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290730" y="4728306"/>
            <a:ext cx="192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Stop, </a:t>
            </a:r>
            <a:r>
              <a:rPr lang="en-US" dirty="0" err="1" smtClean="0"/>
              <a:t>currentSize</a:t>
            </a:r>
            <a:r>
              <a:rPr lang="en-US" dirty="0" smtClean="0"/>
              <a:t>--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736600" y="1612903"/>
            <a:ext cx="2269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Remove </a:t>
            </a:r>
            <a:r>
              <a:rPr lang="en-US" sz="2000" dirty="0" err="1" smtClean="0"/>
              <a:t>Jil</a:t>
            </a:r>
            <a:r>
              <a:rPr lang="en-US" sz="2000" dirty="0" smtClean="0"/>
              <a:t> from List</a:t>
            </a:r>
            <a:endParaRPr lang="en-US" sz="2000" dirty="0"/>
          </a:p>
        </p:txBody>
      </p:sp>
      <p:sp>
        <p:nvSpPr>
          <p:cNvPr id="65" name="Freeform 64"/>
          <p:cNvSpPr/>
          <p:nvPr/>
        </p:nvSpPr>
        <p:spPr>
          <a:xfrm>
            <a:off x="1930400" y="2216680"/>
            <a:ext cx="2861733" cy="4031720"/>
          </a:xfrm>
          <a:custGeom>
            <a:avLst/>
            <a:gdLst>
              <a:gd name="connsiteX0" fmla="*/ 0 w 2861733"/>
              <a:gd name="connsiteY0" fmla="*/ 3879320 h 4031720"/>
              <a:gd name="connsiteX1" fmla="*/ 651933 w 2861733"/>
              <a:gd name="connsiteY1" fmla="*/ 4031720 h 4031720"/>
              <a:gd name="connsiteX2" fmla="*/ 651933 w 2861733"/>
              <a:gd name="connsiteY2" fmla="*/ 4031720 h 4031720"/>
              <a:gd name="connsiteX3" fmla="*/ 1371600 w 2861733"/>
              <a:gd name="connsiteY3" fmla="*/ 3752320 h 4031720"/>
              <a:gd name="connsiteX4" fmla="*/ 1794933 w 2861733"/>
              <a:gd name="connsiteY4" fmla="*/ 2939520 h 4031720"/>
              <a:gd name="connsiteX5" fmla="*/ 2218267 w 2861733"/>
              <a:gd name="connsiteY5" fmla="*/ 915987 h 4031720"/>
              <a:gd name="connsiteX6" fmla="*/ 2650067 w 2861733"/>
              <a:gd name="connsiteY6" fmla="*/ 128587 h 4031720"/>
              <a:gd name="connsiteX7" fmla="*/ 2861733 w 2861733"/>
              <a:gd name="connsiteY7" fmla="*/ 1587 h 4031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61733" h="4031720">
                <a:moveTo>
                  <a:pt x="0" y="3879320"/>
                </a:moveTo>
                <a:lnTo>
                  <a:pt x="651933" y="4031720"/>
                </a:lnTo>
                <a:lnTo>
                  <a:pt x="651933" y="4031720"/>
                </a:lnTo>
                <a:cubicBezTo>
                  <a:pt x="771877" y="3985153"/>
                  <a:pt x="1181100" y="3934353"/>
                  <a:pt x="1371600" y="3752320"/>
                </a:cubicBezTo>
                <a:cubicBezTo>
                  <a:pt x="1562100" y="3570287"/>
                  <a:pt x="1653822" y="3412242"/>
                  <a:pt x="1794933" y="2939520"/>
                </a:cubicBezTo>
                <a:cubicBezTo>
                  <a:pt x="1936044" y="2466798"/>
                  <a:pt x="2075745" y="1384476"/>
                  <a:pt x="2218267" y="915987"/>
                </a:cubicBezTo>
                <a:cubicBezTo>
                  <a:pt x="2360789" y="447498"/>
                  <a:pt x="2542823" y="280987"/>
                  <a:pt x="2650067" y="128587"/>
                </a:cubicBezTo>
                <a:cubicBezTo>
                  <a:pt x="2757311" y="-23813"/>
                  <a:pt x="2861733" y="1587"/>
                  <a:pt x="2861733" y="1587"/>
                </a:cubicBezTo>
              </a:path>
            </a:pathLst>
          </a:custGeom>
          <a:ln>
            <a:solidFill>
              <a:schemeClr val="bg1">
                <a:lumMod val="65000"/>
              </a:schemeClr>
            </a:solidFill>
            <a:prstDash val="sysDash"/>
            <a:headEnd type="none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33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Remove element at position 2</a:t>
            </a:r>
          </a:p>
          <a:p>
            <a:pPr lvl="1"/>
            <a:r>
              <a:rPr lang="en-US" dirty="0" smtClean="0"/>
              <a:t>Position must be in range [0, currentSize-1]</a:t>
            </a:r>
          </a:p>
          <a:p>
            <a:pPr lvl="1"/>
            <a:r>
              <a:rPr lang="en-US" dirty="0" smtClean="0"/>
              <a:t>Move successors one spot ahead in the list</a:t>
            </a:r>
          </a:p>
          <a:p>
            <a:pPr lvl="2"/>
            <a:r>
              <a:rPr lang="en-US" dirty="0" smtClean="0"/>
              <a:t>Keeps relative order</a:t>
            </a:r>
          </a:p>
          <a:p>
            <a:pPr lvl="1"/>
            <a:r>
              <a:rPr lang="en-US" dirty="0" smtClean="0"/>
              <a:t>Special case: erase last one (no successors)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26967" y="4528486"/>
            <a:ext cx="137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</a:t>
            </a:r>
            <a:r>
              <a:rPr lang="en-US" dirty="0" smtClean="0"/>
              <a:t>(2);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02975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38" name="Content Placeholder 3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determine position</a:t>
            </a:r>
          </a:p>
          <a:p>
            <a:pPr lvl="1"/>
            <a:r>
              <a:rPr lang="en-US" dirty="0" smtClean="0"/>
              <a:t>Return false if not found</a:t>
            </a:r>
          </a:p>
          <a:p>
            <a:r>
              <a:rPr lang="en-US" dirty="0" smtClean="0"/>
              <a:t>If, move all successors one spot to the front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= x to currentSize-1</a:t>
            </a:r>
            <a:endParaRPr lang="en-US" dirty="0"/>
          </a:p>
          <a:p>
            <a:pPr lvl="2"/>
            <a:r>
              <a:rPr lang="en-US" dirty="0"/>
              <a:t>e</a:t>
            </a:r>
            <a:r>
              <a:rPr lang="en-US" dirty="0" smtClean="0"/>
              <a:t>lement[</a:t>
            </a:r>
            <a:r>
              <a:rPr lang="en-US" dirty="0" err="1" smtClean="0"/>
              <a:t>i</a:t>
            </a:r>
            <a:r>
              <a:rPr lang="en-US" dirty="0" smtClean="0"/>
              <a:t>] = element[i+1]</a:t>
            </a:r>
          </a:p>
          <a:p>
            <a:pPr lvl="1"/>
            <a:r>
              <a:rPr lang="en-US" dirty="0" err="1" smtClean="0"/>
              <a:t>currentSize</a:t>
            </a:r>
            <a:r>
              <a:rPr lang="en-US" dirty="0" smtClean="0"/>
              <a:t>--;</a:t>
            </a:r>
            <a:endParaRPr lang="en-US" dirty="0"/>
          </a:p>
          <a:p>
            <a:pPr lvl="1"/>
            <a:r>
              <a:rPr lang="en-US" dirty="0" smtClean="0"/>
              <a:t>Element[</a:t>
            </a:r>
            <a:r>
              <a:rPr lang="en-US" dirty="0" err="1" smtClean="0"/>
              <a:t>currentSize</a:t>
            </a:r>
            <a:r>
              <a:rPr lang="en-US" dirty="0" smtClean="0"/>
              <a:t>] =null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142081" y="1611302"/>
            <a:ext cx="2895598" cy="861999"/>
            <a:chOff x="1176867" y="2380734"/>
            <a:chExt cx="2895598" cy="861999"/>
          </a:xfrm>
        </p:grpSpPr>
        <p:sp>
          <p:nvSpPr>
            <p:cNvPr id="7" name="Rectangle 6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Jil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Ned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37933" y="2819400"/>
              <a:ext cx="63218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14" name="Left Brace 13"/>
          <p:cNvSpPr/>
          <p:nvPr/>
        </p:nvSpPr>
        <p:spPr>
          <a:xfrm rot="16200000">
            <a:off x="7491579" y="5023367"/>
            <a:ext cx="372534" cy="10075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240391" y="5713401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6" name="Left Brace 15"/>
          <p:cNvSpPr/>
          <p:nvPr/>
        </p:nvSpPr>
        <p:spPr>
          <a:xfrm rot="16200000">
            <a:off x="6119979" y="1645166"/>
            <a:ext cx="372534" cy="23283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25891" y="29956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95128" y="13149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4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286014" y="4329102"/>
            <a:ext cx="2895598" cy="861999"/>
            <a:chOff x="1176867" y="2380734"/>
            <a:chExt cx="2895598" cy="861999"/>
          </a:xfrm>
        </p:grpSpPr>
        <p:sp>
          <p:nvSpPr>
            <p:cNvPr id="22" name="Rectangle 21"/>
            <p:cNvSpPr/>
            <p:nvPr/>
          </p:nvSpPr>
          <p:spPr>
            <a:xfrm>
              <a:off x="1176867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Ji</a:t>
              </a:r>
              <a:r>
                <a:rPr lang="en-US" dirty="0" err="1"/>
                <a:t>l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44133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Mel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307167" y="2819400"/>
              <a:ext cx="6307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Moe</a:t>
              </a:r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37933" y="2819400"/>
              <a:ext cx="640654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05199" y="2819400"/>
              <a:ext cx="567266" cy="4233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29641" y="2380734"/>
              <a:ext cx="2700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0          1           2       3         4 </a:t>
              </a:r>
              <a:endParaRPr lang="en-US" dirty="0"/>
            </a:p>
          </p:txBody>
        </p:sp>
      </p:grpSp>
      <p:sp>
        <p:nvSpPr>
          <p:cNvPr id="28" name="Left Brace 27"/>
          <p:cNvSpPr/>
          <p:nvPr/>
        </p:nvSpPr>
        <p:spPr>
          <a:xfrm rot="16200000">
            <a:off x="7594913" y="2557450"/>
            <a:ext cx="372534" cy="5037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385361" y="2995600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30" name="Left Brace 29"/>
          <p:cNvSpPr/>
          <p:nvPr/>
        </p:nvSpPr>
        <p:spPr>
          <a:xfrm rot="16200000">
            <a:off x="5965462" y="4661416"/>
            <a:ext cx="372534" cy="173143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669824" y="5713401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239061" y="4032769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3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69097" y="3465502"/>
            <a:ext cx="0" cy="56726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90433" y="3507836"/>
            <a:ext cx="1359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Remove at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80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all copies of an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/>
          </a:bodyPr>
          <a:lstStyle/>
          <a:p>
            <a:r>
              <a:rPr lang="en-US" dirty="0" smtClean="0"/>
              <a:t>Remove all copies of Ned from List L</a:t>
            </a:r>
          </a:p>
          <a:p>
            <a:pPr lvl="1"/>
            <a:r>
              <a:rPr lang="en-US" dirty="0" smtClean="0"/>
              <a:t>Simply loop calling erase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6834" y="4533105"/>
            <a:ext cx="208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L.removeAll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1052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list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936178"/>
          </a:xfrm>
        </p:spPr>
        <p:txBody>
          <a:bodyPr>
            <a:normAutofit/>
          </a:bodyPr>
          <a:lstStyle/>
          <a:p>
            <a:r>
              <a:rPr lang="en-US" dirty="0" smtClean="0"/>
              <a:t>Remove all elements from List</a:t>
            </a:r>
          </a:p>
          <a:p>
            <a:pPr lvl="1"/>
            <a:r>
              <a:rPr lang="en-US" dirty="0" smtClean="0"/>
              <a:t>Simply loop setting everything to null</a:t>
            </a:r>
          </a:p>
          <a:p>
            <a:pPr lvl="1"/>
            <a:r>
              <a:rPr lang="en-US" dirty="0" smtClean="0"/>
              <a:t>Set </a:t>
            </a:r>
            <a:r>
              <a:rPr lang="en-US" dirty="0" err="1" smtClean="0"/>
              <a:t>currentSize</a:t>
            </a:r>
            <a:r>
              <a:rPr lang="en-US" dirty="0" smtClean="0"/>
              <a:t> to 0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667575" y="4932251"/>
            <a:ext cx="1855425" cy="5006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06834" y="4533105"/>
            <a:ext cx="998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L.clear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4" name="Rectangle 4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65743" y="3693516"/>
            <a:ext cx="1896533" cy="2088858"/>
            <a:chOff x="6714476" y="4337430"/>
            <a:chExt cx="1896533" cy="2088858"/>
          </a:xfrm>
        </p:grpSpPr>
        <p:sp>
          <p:nvSpPr>
            <p:cNvPr id="50" name="Rectangle 49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755752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9548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Test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1849256"/>
          </a:xfrm>
        </p:spPr>
        <p:txBody>
          <a:bodyPr>
            <a:normAutofit/>
          </a:bodyPr>
          <a:lstStyle/>
          <a:p>
            <a:r>
              <a:rPr lang="en-US" dirty="0" smtClean="0"/>
              <a:t>Determine if element e is in the List</a:t>
            </a:r>
          </a:p>
          <a:p>
            <a:r>
              <a:rPr lang="en-US" dirty="0" smtClean="0"/>
              <a:t>Simply loop until element is found (if it is there)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336095" y="3821668"/>
            <a:ext cx="1957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L.contains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1950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L.contains</a:t>
            </a:r>
            <a:r>
              <a:rPr lang="en-US" dirty="0" smtClean="0"/>
              <a:t>(“Amy”);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459488" y="3835638"/>
            <a:ext cx="61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659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24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Test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Loop from 0 to currentSize-1</a:t>
            </a:r>
          </a:p>
          <a:p>
            <a:r>
              <a:rPr lang="en-US" dirty="0" smtClean="0"/>
              <a:t>Stop when you see target value</a:t>
            </a:r>
          </a:p>
          <a:p>
            <a:pPr lvl="1"/>
            <a:r>
              <a:rPr lang="en-US" dirty="0" smtClean="0"/>
              <a:t>Return true</a:t>
            </a:r>
          </a:p>
          <a:p>
            <a:r>
              <a:rPr lang="en-US" dirty="0" smtClean="0"/>
              <a:t>If you get out of the loop return false</a:t>
            </a:r>
          </a:p>
          <a:p>
            <a:pPr lvl="1"/>
            <a:r>
              <a:rPr lang="en-US" dirty="0" smtClean="0"/>
              <a:t>Element is not there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42081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09347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72381" y="2708201"/>
            <a:ext cx="6307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903147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Apu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70413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94855" y="2269535"/>
            <a:ext cx="318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0          1           2       3         4       5 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 rot="16200000">
            <a:off x="8135047" y="3183934"/>
            <a:ext cx="372534" cy="5672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811891" y="3653834"/>
            <a:ext cx="874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unused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6368339" y="2055039"/>
            <a:ext cx="372534" cy="282505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165633" y="3677634"/>
            <a:ext cx="737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use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95128" y="1973202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: 5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037679" y="2708201"/>
            <a:ext cx="567266" cy="4233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41235" y="4343400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Ned is found in slot 1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err="1" smtClean="0"/>
              <a:t>Jil</a:t>
            </a:r>
            <a:r>
              <a:rPr lang="en-US" sz="2000" dirty="0" smtClean="0"/>
              <a:t> is never found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088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index of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06092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Find position of first copy</a:t>
            </a:r>
          </a:p>
          <a:p>
            <a:pPr lvl="1"/>
            <a:r>
              <a:rPr lang="en-US" dirty="0" smtClean="0"/>
              <a:t>Return -1 if not in List</a:t>
            </a:r>
          </a:p>
          <a:p>
            <a:r>
              <a:rPr lang="en-US" dirty="0"/>
              <a:t>L</a:t>
            </a:r>
            <a:r>
              <a:rPr lang="en-US" dirty="0" smtClean="0"/>
              <a:t>oop from start until element is found (if it is there)</a:t>
            </a:r>
          </a:p>
          <a:p>
            <a:pPr lvl="1"/>
            <a:r>
              <a:rPr lang="en-US" dirty="0" smtClean="0"/>
              <a:t>Stop when </a:t>
            </a:r>
            <a:r>
              <a:rPr lang="en-US" b="1" dirty="0" smtClean="0"/>
              <a:t>first</a:t>
            </a:r>
            <a:r>
              <a:rPr lang="en-US" dirty="0" smtClean="0"/>
              <a:t> copy is found and return its position within the array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505073" y="3827564"/>
            <a:ext cx="2054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2005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615536" y="3835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33708" y="5439381"/>
            <a:ext cx="1855425" cy="338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734025">
            <a:off x="3560857" y="5161450"/>
            <a:ext cx="1989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L.firstIndex</a:t>
            </a:r>
            <a:r>
              <a:rPr lang="en-US" dirty="0" smtClean="0"/>
              <a:t>(“Ron”);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32" y="5593089"/>
            <a:ext cx="37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3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index of element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0693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Find position of last copy</a:t>
            </a:r>
          </a:p>
          <a:p>
            <a:pPr lvl="1"/>
            <a:r>
              <a:rPr lang="en-US" dirty="0" smtClean="0"/>
              <a:t>Return -1 if not in List</a:t>
            </a:r>
          </a:p>
          <a:p>
            <a:r>
              <a:rPr lang="en-US" dirty="0"/>
              <a:t>L</a:t>
            </a:r>
            <a:r>
              <a:rPr lang="en-US" dirty="0" smtClean="0"/>
              <a:t>oop backwards from end until element is found (if it is there)</a:t>
            </a:r>
          </a:p>
          <a:p>
            <a:pPr lvl="1"/>
            <a:r>
              <a:rPr lang="en-US" dirty="0" smtClean="0"/>
              <a:t>Stop when first copy is found and returns its position within the array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191000"/>
            <a:ext cx="1855425" cy="330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5975" y="4992853"/>
            <a:ext cx="1855425" cy="95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 rot="20673630">
            <a:off x="3460793" y="3821668"/>
            <a:ext cx="2015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(“Moe”);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725562" y="4623521"/>
            <a:ext cx="196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(“Ned”);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 rot="20673630">
            <a:off x="5615536" y="383563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715032" y="480818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633708" y="5439381"/>
            <a:ext cx="1855425" cy="3383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734025">
            <a:off x="3580412" y="5161450"/>
            <a:ext cx="1949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L.lastIndex</a:t>
            </a:r>
            <a:r>
              <a:rPr lang="en-US" dirty="0" smtClean="0"/>
              <a:t>(“Ron”);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715032" y="5593089"/>
            <a:ext cx="372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44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Keep focus on the concept of collections</a:t>
            </a:r>
          </a:p>
          <a:p>
            <a:endParaRPr lang="en-US" dirty="0" smtClean="0"/>
          </a:p>
          <a:p>
            <a:r>
              <a:rPr lang="en-US" dirty="0" smtClean="0"/>
              <a:t>Introduce the concept of a List ADT</a:t>
            </a:r>
          </a:p>
          <a:p>
            <a:pPr lvl="1"/>
            <a:r>
              <a:rPr lang="en-US" dirty="0" smtClean="0"/>
              <a:t>Collection of things with notion of assigned positions </a:t>
            </a:r>
          </a:p>
          <a:p>
            <a:endParaRPr lang="en-US" dirty="0" smtClean="0"/>
          </a:p>
          <a:p>
            <a:r>
              <a:rPr lang="en-US" dirty="0" smtClean="0"/>
              <a:t>Understand the design and implementation of the List ADT using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pPr lvl="1"/>
            <a:r>
              <a:rPr lang="en-US" dirty="0" smtClean="0"/>
              <a:t>List implemented with dynamic arrays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11172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Determine if position </a:t>
            </a:r>
            <a:r>
              <a:rPr lang="en-US" dirty="0" err="1" smtClean="0"/>
              <a:t>i</a:t>
            </a:r>
            <a:r>
              <a:rPr lang="en-US" dirty="0" smtClean="0"/>
              <a:t> is valid in the List</a:t>
            </a:r>
          </a:p>
          <a:p>
            <a:pPr lvl="1"/>
            <a:r>
              <a:rPr lang="en-US" dirty="0" smtClean="0"/>
              <a:t>Must be in range [0, currentSize-1]</a:t>
            </a:r>
          </a:p>
          <a:p>
            <a:r>
              <a:rPr lang="en-US" dirty="0" smtClean="0"/>
              <a:t>Get  the value of element[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“Random” (direct) access to element in array</a:t>
            </a:r>
          </a:p>
          <a:p>
            <a:pPr lvl="2"/>
            <a:r>
              <a:rPr lang="en-US" dirty="0" smtClean="0"/>
              <a:t>No need to inspect the whole array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436533"/>
            <a:ext cx="1853090" cy="76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15669" y="4006334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(1);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565975" y="4741825"/>
            <a:ext cx="1853090" cy="1999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82936" y="4515194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(0);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50000" y="4143893"/>
            <a:ext cx="56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Ned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50000" y="4776183"/>
            <a:ext cx="364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Jil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472842" y="4994209"/>
            <a:ext cx="1853090" cy="5599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366377" y="4942785"/>
            <a:ext cx="959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L.get</a:t>
            </a:r>
            <a:r>
              <a:rPr lang="en-US" dirty="0" smtClean="0"/>
              <a:t>(5);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25932" y="541842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Invalid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290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element at position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457200" y="1376543"/>
            <a:ext cx="8229600" cy="23840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Determine if position </a:t>
            </a:r>
            <a:r>
              <a:rPr lang="en-US" dirty="0" err="1" smtClean="0"/>
              <a:t>i</a:t>
            </a:r>
            <a:r>
              <a:rPr lang="en-US" dirty="0" smtClean="0"/>
              <a:t> is valid in the List</a:t>
            </a:r>
          </a:p>
          <a:p>
            <a:pPr lvl="1"/>
            <a:r>
              <a:rPr lang="en-US" dirty="0" smtClean="0"/>
              <a:t>Must be in range [0, currentSize-1]</a:t>
            </a:r>
          </a:p>
          <a:p>
            <a:r>
              <a:rPr lang="en-US" dirty="0" smtClean="0"/>
              <a:t>Change the value of element[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Does not change the size of the List (it is a replacement)</a:t>
            </a:r>
          </a:p>
          <a:p>
            <a:pPr lvl="2"/>
            <a:r>
              <a:rPr lang="en-US" dirty="0" smtClean="0"/>
              <a:t>Different from add() at position </a:t>
            </a:r>
            <a:r>
              <a:rPr lang="en-US" dirty="0" err="1" smtClean="0"/>
              <a:t>i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89018" y="3760605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405876" y="3688897"/>
            <a:ext cx="1896533" cy="2088858"/>
            <a:chOff x="6714476" y="4337430"/>
            <a:chExt cx="1896533" cy="2088858"/>
          </a:xfrm>
        </p:grpSpPr>
        <p:sp>
          <p:nvSpPr>
            <p:cNvPr id="45" name="Rectangle 44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flipV="1">
            <a:off x="3565975" y="4445000"/>
            <a:ext cx="1853090" cy="764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15669" y="4006334"/>
            <a:ext cx="1666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L.set</a:t>
            </a:r>
            <a:r>
              <a:rPr lang="en-US" dirty="0" smtClean="0"/>
              <a:t>(1, “Amy”);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419065" y="3802034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835923" y="3730326"/>
            <a:ext cx="1896533" cy="2088858"/>
            <a:chOff x="6714476" y="4337430"/>
            <a:chExt cx="1896533" cy="2088858"/>
          </a:xfrm>
        </p:grpSpPr>
        <p:sp>
          <p:nvSpPr>
            <p:cNvPr id="24" name="Rectangle 23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Amy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Moe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Apu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0141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size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currentSize</a:t>
            </a:r>
            <a:endParaRPr lang="en-US" dirty="0" smtClean="0"/>
          </a:p>
          <a:p>
            <a:r>
              <a:rPr lang="en-US" dirty="0" smtClean="0"/>
              <a:t>Empty list</a:t>
            </a:r>
          </a:p>
          <a:p>
            <a:pPr lvl="1"/>
            <a:r>
              <a:rPr lang="en-US" dirty="0" smtClean="0"/>
              <a:t>Check if list size is equal to 0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02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 over List elements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List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want to iterate over elements inside list bag</a:t>
            </a:r>
          </a:p>
          <a:p>
            <a:pPr lvl="1"/>
            <a:r>
              <a:rPr lang="en-US" dirty="0" smtClean="0"/>
              <a:t>To use them for whatever reason we need them</a:t>
            </a:r>
          </a:p>
          <a:p>
            <a:r>
              <a:rPr lang="en-US" dirty="0"/>
              <a:t>D</a:t>
            </a:r>
            <a:r>
              <a:rPr lang="en-US" dirty="0" smtClean="0"/>
              <a:t>one by making List iterable</a:t>
            </a:r>
          </a:p>
          <a:p>
            <a:pPr lvl="1"/>
            <a:r>
              <a:rPr lang="en-US" dirty="0" smtClean="0"/>
              <a:t>List interface extends Java Iterable interface</a:t>
            </a:r>
          </a:p>
          <a:p>
            <a:pPr lvl="1"/>
            <a:r>
              <a:rPr lang="en-US" dirty="0" smtClean="0"/>
              <a:t>Enables List to return an iterator</a:t>
            </a:r>
          </a:p>
          <a:p>
            <a:r>
              <a:rPr lang="en-US" dirty="0" smtClean="0"/>
              <a:t>How do we do this?</a:t>
            </a:r>
          </a:p>
          <a:p>
            <a:pPr lvl="1"/>
            <a:r>
              <a:rPr lang="en-US" dirty="0" smtClean="0"/>
              <a:t>Need to have an inner class that helps you iterate over List elements</a:t>
            </a:r>
          </a:p>
          <a:p>
            <a:pPr lvl="2"/>
            <a:r>
              <a:rPr lang="en-US" dirty="0" err="1" smtClean="0"/>
              <a:t>ListIterator</a:t>
            </a:r>
            <a:r>
              <a:rPr lang="en-US" dirty="0" smtClean="0"/>
              <a:t> class that implements Java Iterator interface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8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Iterator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8893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ListIterator</a:t>
            </a:r>
            <a:r>
              <a:rPr lang="en-US" dirty="0" smtClean="0"/>
              <a:t> is inner class to static or dynamic </a:t>
            </a:r>
            <a:r>
              <a:rPr lang="en-US" dirty="0" smtClean="0"/>
              <a:t>list</a:t>
            </a:r>
            <a:endParaRPr lang="en-US" dirty="0" smtClean="0"/>
          </a:p>
          <a:p>
            <a:r>
              <a:rPr lang="en-US" dirty="0" smtClean="0"/>
              <a:t>Instances of </a:t>
            </a:r>
            <a:r>
              <a:rPr lang="en-US" dirty="0" err="1" smtClean="0"/>
              <a:t>ListIterator</a:t>
            </a:r>
            <a:r>
              <a:rPr lang="en-US" dirty="0" smtClean="0"/>
              <a:t> have permission to see private fields of List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sed to iterate over the array</a:t>
            </a:r>
          </a:p>
          <a:p>
            <a:r>
              <a:rPr lang="en-US" dirty="0" err="1" smtClean="0"/>
              <a:t>ListIterator</a:t>
            </a:r>
            <a:r>
              <a:rPr lang="en-US" dirty="0" smtClean="0"/>
              <a:t> just needs an integer as private field</a:t>
            </a:r>
          </a:p>
          <a:p>
            <a:pPr lvl="1"/>
            <a:r>
              <a:rPr lang="en-US" dirty="0" smtClean="0"/>
              <a:t>Keeps track of current value being inspected</a:t>
            </a:r>
          </a:p>
          <a:p>
            <a:pPr lvl="2"/>
            <a:r>
              <a:rPr lang="en-US" dirty="0" smtClean="0"/>
              <a:t>Current Position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57399" y="1753383"/>
            <a:ext cx="2593869" cy="34793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56312" y="3065591"/>
            <a:ext cx="1509586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56312" y="3560891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7118" y="2598036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498596" y="3103990"/>
            <a:ext cx="861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elements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05329" y="3564264"/>
            <a:ext cx="1007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currentSize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857399" y="4024566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33742" y="4519470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5948102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52559" y="3065591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57670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53556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61784" y="3068867"/>
            <a:ext cx="304114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989010" y="1978288"/>
            <a:ext cx="749301" cy="3429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8311" y="2013411"/>
            <a:ext cx="13117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currentPosition</a:t>
            </a:r>
            <a:endParaRPr lang="en-US" sz="1400" dirty="0"/>
          </a:p>
        </p:txBody>
      </p:sp>
      <p:cxnSp>
        <p:nvCxnSpPr>
          <p:cNvPr id="23" name="Straight Arrow Connector 22"/>
          <p:cNvCxnSpPr>
            <a:stCxn id="20" idx="2"/>
          </p:cNvCxnSpPr>
          <p:nvPr/>
        </p:nvCxnSpPr>
        <p:spPr>
          <a:xfrm flipH="1">
            <a:off x="6087534" y="2321188"/>
            <a:ext cx="276127" cy="74440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0"/>
          </p:cNvCxnSpPr>
          <p:nvPr/>
        </p:nvCxnSpPr>
        <p:spPr>
          <a:xfrm>
            <a:off x="6363661" y="2321188"/>
            <a:ext cx="40955" cy="74440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8" idx="0"/>
          </p:cNvCxnSpPr>
          <p:nvPr/>
        </p:nvCxnSpPr>
        <p:spPr>
          <a:xfrm>
            <a:off x="6363661" y="2321188"/>
            <a:ext cx="341952" cy="7476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857399" y="2576766"/>
            <a:ext cx="2593869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703402" y="1753383"/>
            <a:ext cx="1798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ListIterator</a:t>
            </a:r>
            <a:r>
              <a:rPr lang="en-US" sz="1400" dirty="0" smtClean="0"/>
              <a:t> inner class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5748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classes</a:t>
            </a:r>
          </a:p>
          <a:p>
            <a:pPr lvl="1"/>
            <a:r>
              <a:rPr lang="en-US" dirty="0" smtClean="0"/>
              <a:t>Provides objects whose role is to store other objects</a:t>
            </a:r>
          </a:p>
          <a:p>
            <a:r>
              <a:rPr lang="en-US" dirty="0" smtClean="0"/>
              <a:t>List–ordered collection of items</a:t>
            </a:r>
          </a:p>
          <a:p>
            <a:pPr lvl="1"/>
            <a:r>
              <a:rPr lang="en-US" dirty="0" smtClean="0"/>
              <a:t>Order based on numeric position within list</a:t>
            </a:r>
          </a:p>
          <a:p>
            <a:pPr lvl="1"/>
            <a:r>
              <a:rPr lang="en-US" dirty="0" err="1" smtClean="0"/>
              <a:t>ArrayList</a:t>
            </a:r>
            <a:r>
              <a:rPr lang="en-US" dirty="0" smtClean="0"/>
              <a:t>– dynamic list whose size can be changed as needed</a:t>
            </a:r>
          </a:p>
          <a:p>
            <a:pPr lvl="2"/>
            <a:r>
              <a:rPr lang="en-US" dirty="0" smtClean="0"/>
              <a:t>Double the size of previous array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Lecture5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Introduction to the List ADT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2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82292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List:</a:t>
            </a:r>
          </a:p>
          <a:p>
            <a:pPr lvl="1"/>
            <a:r>
              <a:rPr lang="en-US" dirty="0" smtClean="0"/>
              <a:t>collection of things with notion of assigned position</a:t>
            </a:r>
          </a:p>
          <a:p>
            <a:pPr lvl="2"/>
            <a:r>
              <a:rPr lang="en-US" dirty="0" smtClean="0"/>
              <a:t>Order is given by position in list</a:t>
            </a:r>
          </a:p>
          <a:p>
            <a:pPr lvl="2"/>
            <a:r>
              <a:rPr lang="en-US" dirty="0" smtClean="0"/>
              <a:t>Element x is at position 0, element y is at position 1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epetitions are allowed</a:t>
            </a:r>
          </a:p>
          <a:p>
            <a:pPr lvl="1"/>
            <a:r>
              <a:rPr lang="en-US" dirty="0" smtClean="0"/>
              <a:t>Mathematical term: finite sequence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45165" y="5962397"/>
            <a:ext cx="11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list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760849" y="5962397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with names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77875" y="5962397"/>
            <a:ext cx="200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with car brands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49866" y="4226076"/>
            <a:ext cx="1896533" cy="1670420"/>
            <a:chOff x="1049866" y="4131060"/>
            <a:chExt cx="1896533" cy="1670420"/>
          </a:xfrm>
        </p:grpSpPr>
        <p:sp>
          <p:nvSpPr>
            <p:cNvPr id="7" name="Rectangle 6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623733" y="4199467"/>
            <a:ext cx="1896533" cy="1670420"/>
            <a:chOff x="1049866" y="4131060"/>
            <a:chExt cx="1896533" cy="1670420"/>
          </a:xfrm>
        </p:grpSpPr>
        <p:sp>
          <p:nvSpPr>
            <p:cNvPr id="40" name="Rectangle 39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977875" y="4199467"/>
            <a:ext cx="1896533" cy="1670420"/>
            <a:chOff x="1049866" y="4131060"/>
            <a:chExt cx="1896533" cy="1670420"/>
          </a:xfrm>
        </p:grpSpPr>
        <p:sp>
          <p:nvSpPr>
            <p:cNvPr id="45" name="Rectangle 44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Toyota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BMW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Ford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485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Notion of positions in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803400" y="1818742"/>
            <a:ext cx="1896533" cy="1670420"/>
            <a:chOff x="1049866" y="4131060"/>
            <a:chExt cx="1896533" cy="1670420"/>
          </a:xfrm>
        </p:grpSpPr>
        <p:sp>
          <p:nvSpPr>
            <p:cNvPr id="8" name="Rectangle 7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Jil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Ned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69876" y="1809984"/>
            <a:ext cx="1896533" cy="1670420"/>
            <a:chOff x="1049866" y="4131060"/>
            <a:chExt cx="1896533" cy="1670420"/>
          </a:xfrm>
        </p:grpSpPr>
        <p:sp>
          <p:nvSpPr>
            <p:cNvPr id="13" name="Rectangle 12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Toyota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BMW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Ford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896533" y="3826933"/>
            <a:ext cx="17670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Position 0: Ron</a:t>
            </a:r>
          </a:p>
          <a:p>
            <a:r>
              <a:rPr lang="en-US" sz="2000" dirty="0" smtClean="0"/>
              <a:t>Position 1: </a:t>
            </a:r>
            <a:r>
              <a:rPr lang="en-US" sz="2000" dirty="0" err="1" smtClean="0"/>
              <a:t>Jil</a:t>
            </a:r>
            <a:endParaRPr lang="en-US" sz="2000" dirty="0" smtClean="0"/>
          </a:p>
          <a:p>
            <a:r>
              <a:rPr lang="en-US" sz="2000" dirty="0" smtClean="0"/>
              <a:t>Position 2: Ron</a:t>
            </a:r>
          </a:p>
          <a:p>
            <a:r>
              <a:rPr lang="en-US" sz="2000" dirty="0" smtClean="0"/>
              <a:t>Position 3: Ned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554133" y="3826933"/>
            <a:ext cx="20594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Position 0: Toyota</a:t>
            </a:r>
          </a:p>
          <a:p>
            <a:r>
              <a:rPr lang="en-US" sz="2000" dirty="0" smtClean="0"/>
              <a:t>Position 1: BMW</a:t>
            </a:r>
          </a:p>
          <a:p>
            <a:r>
              <a:rPr lang="en-US" sz="2000" dirty="0" smtClean="0"/>
              <a:t>Position 2: Ford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8133" y="5406073"/>
            <a:ext cx="7721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You can insert, delete or inspect elements at a given position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1293830" y="1872467"/>
            <a:ext cx="340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94172" y="1882267"/>
            <a:ext cx="340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85932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for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application that needs to collect </a:t>
            </a:r>
            <a:r>
              <a:rPr lang="en-US" dirty="0" smtClean="0"/>
              <a:t>items keeping the notion of order by position</a:t>
            </a:r>
          </a:p>
          <a:p>
            <a:r>
              <a:rPr lang="en-US" dirty="0" smtClean="0"/>
              <a:t>Applications for list</a:t>
            </a:r>
          </a:p>
          <a:p>
            <a:pPr lvl="1"/>
            <a:r>
              <a:rPr lang="en-US" dirty="0" smtClean="0"/>
              <a:t>Waiting list for course enrollment</a:t>
            </a:r>
          </a:p>
          <a:p>
            <a:pPr lvl="1"/>
            <a:r>
              <a:rPr lang="en-US" dirty="0" smtClean="0"/>
              <a:t>To do list </a:t>
            </a:r>
          </a:p>
          <a:p>
            <a:pPr lvl="1"/>
            <a:r>
              <a:rPr lang="en-US" dirty="0" smtClean="0"/>
              <a:t>Items in agenda to discuss in a meeting </a:t>
            </a:r>
          </a:p>
          <a:p>
            <a:pPr lvl="1"/>
            <a:r>
              <a:rPr lang="en-US" dirty="0" smtClean="0"/>
              <a:t>Questions in a test</a:t>
            </a:r>
          </a:p>
          <a:p>
            <a:pPr lvl="1"/>
            <a:r>
              <a:rPr lang="en-US" dirty="0" smtClean="0"/>
              <a:t>Favorites in phone number list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98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in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8398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before, we can have</a:t>
            </a:r>
          </a:p>
          <a:p>
            <a:pPr lvl="1"/>
            <a:r>
              <a:rPr lang="en-US" dirty="0" smtClean="0"/>
              <a:t>fixed number of items (static-size List)</a:t>
            </a:r>
          </a:p>
          <a:p>
            <a:pPr lvl="2"/>
            <a:r>
              <a:rPr lang="en-US" dirty="0" smtClean="0"/>
              <a:t>Fixed at construction time</a:t>
            </a:r>
          </a:p>
          <a:p>
            <a:pPr lvl="1"/>
            <a:r>
              <a:rPr lang="en-US" dirty="0" smtClean="0"/>
              <a:t>Variable number of items (dynamic-size List)</a:t>
            </a:r>
          </a:p>
          <a:p>
            <a:pPr lvl="2"/>
            <a:r>
              <a:rPr lang="en-US" dirty="0" smtClean="0"/>
              <a:t>Size can be increased at running time</a:t>
            </a:r>
          </a:p>
          <a:p>
            <a:pPr lvl="1"/>
            <a:r>
              <a:rPr lang="en-US" dirty="0" smtClean="0"/>
              <a:t>We shall only deal with dynamic-size Lists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227667" y="4333051"/>
            <a:ext cx="1896533" cy="1670420"/>
            <a:chOff x="1049866" y="4131060"/>
            <a:chExt cx="1896533" cy="1670420"/>
          </a:xfrm>
        </p:grpSpPr>
        <p:sp>
          <p:nvSpPr>
            <p:cNvPr id="36" name="Rectangle 35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Toyota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BMW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Ford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Nissan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751963" y="4405334"/>
            <a:ext cx="340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707239" y="4315003"/>
            <a:ext cx="1896533" cy="1670420"/>
            <a:chOff x="1049866" y="4131060"/>
            <a:chExt cx="1896533" cy="1670420"/>
          </a:xfrm>
        </p:grpSpPr>
        <p:sp>
          <p:nvSpPr>
            <p:cNvPr id="42" name="Rectangle 41"/>
            <p:cNvSpPr/>
            <p:nvPr/>
          </p:nvSpPr>
          <p:spPr>
            <a:xfrm>
              <a:off x="1049866" y="413106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Toyota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049866" y="455411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BMW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049866" y="496742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Ford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049866" y="538494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Nissan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366581" y="4333051"/>
            <a:ext cx="3406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97618" y="4181871"/>
            <a:ext cx="3406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/>
              <a:t>4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714476" y="4110163"/>
            <a:ext cx="1896533" cy="2088858"/>
            <a:chOff x="6714476" y="4337430"/>
            <a:chExt cx="1896533" cy="2088858"/>
          </a:xfrm>
        </p:grpSpPr>
        <p:sp>
          <p:nvSpPr>
            <p:cNvPr id="48" name="Rectangle 47"/>
            <p:cNvSpPr/>
            <p:nvPr/>
          </p:nvSpPr>
          <p:spPr>
            <a:xfrm>
              <a:off x="6714476" y="4337430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Toyota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714476" y="4760487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BMW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714476" y="5173794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Ford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714476" y="5591318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Nissan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714476" y="6009756"/>
              <a:ext cx="1896533" cy="416532"/>
            </a:xfrm>
            <a:prstGeom prst="rect">
              <a:avLst/>
            </a:prstGeom>
            <a:blipFill rotWithShape="1">
              <a:blip r:embed="rId2"/>
              <a:tile tx="0" ty="0" sx="100000" sy="100000" flip="none" algn="tl"/>
            </a:blip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Audi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642533" y="6017173"/>
            <a:ext cx="107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 List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70481" y="6120863"/>
            <a:ext cx="1367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Dynamic List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52" idx="1"/>
          </p:cNvCxnSpPr>
          <p:nvPr/>
        </p:nvCxnSpPr>
        <p:spPr>
          <a:xfrm flipV="1">
            <a:off x="5603772" y="5151367"/>
            <a:ext cx="693846" cy="21273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354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6572</TotalTime>
  <Words>2265</Words>
  <Application>Microsoft Macintosh PowerPoint</Application>
  <PresentationFormat>On-screen Show (4:3)</PresentationFormat>
  <Paragraphs>723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ICOM 4035 – Data Structures Lecture 5 – List ADT</vt:lpstr>
      <vt:lpstr>Lecture Organization</vt:lpstr>
      <vt:lpstr>Objectives</vt:lpstr>
      <vt:lpstr>Companion videos</vt:lpstr>
      <vt:lpstr>Part I</vt:lpstr>
      <vt:lpstr>List ADT</vt:lpstr>
      <vt:lpstr>Notion of positions in List</vt:lpstr>
      <vt:lpstr>Uses for List</vt:lpstr>
      <vt:lpstr>Data in List</vt:lpstr>
      <vt:lpstr>Storing Data in List</vt:lpstr>
      <vt:lpstr>Part II</vt:lpstr>
      <vt:lpstr>Design of ListADT </vt:lpstr>
      <vt:lpstr>Operations on the List</vt:lpstr>
      <vt:lpstr>Add new element</vt:lpstr>
      <vt:lpstr>Add new element (2)</vt:lpstr>
      <vt:lpstr>Add new element at position i</vt:lpstr>
      <vt:lpstr>Add new element at position i (2)</vt:lpstr>
      <vt:lpstr>Illustration of value movement</vt:lpstr>
      <vt:lpstr>Remove an element </vt:lpstr>
      <vt:lpstr>Remove an element</vt:lpstr>
      <vt:lpstr>Illustration of value movement</vt:lpstr>
      <vt:lpstr>Remove element at position i</vt:lpstr>
      <vt:lpstr>Remove element at position i</vt:lpstr>
      <vt:lpstr>Remove all copies of an element</vt:lpstr>
      <vt:lpstr>Clear list</vt:lpstr>
      <vt:lpstr>Membership Test</vt:lpstr>
      <vt:lpstr>Membership Test (2)</vt:lpstr>
      <vt:lpstr>First index of element</vt:lpstr>
      <vt:lpstr>Last index of element</vt:lpstr>
      <vt:lpstr>Get element at position i</vt:lpstr>
      <vt:lpstr>Set element at position i</vt:lpstr>
      <vt:lpstr>Easy operations</vt:lpstr>
      <vt:lpstr>Part III</vt:lpstr>
      <vt:lpstr>Iterating over List elements</vt:lpstr>
      <vt:lpstr>List Iterator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573</cp:revision>
  <cp:lastPrinted>2010-07-01T20:33:27Z</cp:lastPrinted>
  <dcterms:created xsi:type="dcterms:W3CDTF">2010-07-08T13:14:26Z</dcterms:created>
  <dcterms:modified xsi:type="dcterms:W3CDTF">2012-09-04T18:49:04Z</dcterms:modified>
</cp:coreProperties>
</file>